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4" r:id="rId15"/>
    <p:sldId id="276" r:id="rId16"/>
    <p:sldId id="277" r:id="rId17"/>
    <p:sldId id="285" r:id="rId18"/>
    <p:sldId id="278" r:id="rId19"/>
    <p:sldId id="279" r:id="rId20"/>
    <p:sldId id="280" r:id="rId21"/>
    <p:sldId id="282" r:id="rId22"/>
    <p:sldId id="284" r:id="rId23"/>
    <p:sldId id="281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69D94-6DE4-4B6A-A153-EFBB7544AA9D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F6B05-FE37-4612-8B68-9B1A1AD32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45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640124-68DE-453B-9E3B-ABBE494EE50C}" type="slidenum">
              <a:rPr lang="it-IT" sz="1200"/>
              <a:pPr/>
              <a:t>4</a:t>
            </a:fld>
            <a:endParaRPr lang="it-IT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273977-AA7F-4ED0-B880-043EFA82CB71}" type="slidenum">
              <a:rPr lang="it-IT" sz="1200"/>
              <a:pPr/>
              <a:t>5</a:t>
            </a:fld>
            <a:endParaRPr lang="it-IT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F1D54A-CFC2-43C2-B9CB-8A4219086398}" type="slidenum">
              <a:rPr lang="it-IT" sz="1200"/>
              <a:pPr/>
              <a:t>6</a:t>
            </a:fld>
            <a:endParaRPr lang="it-IT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F53D04-5A5A-45A4-974D-87B49009E0FE}" type="slidenum">
              <a:rPr lang="it-IT" sz="1200"/>
              <a:pPr/>
              <a:t>7</a:t>
            </a:fld>
            <a:endParaRPr lang="it-IT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FC0CF5-492F-4C5F-909B-C3EE493863AA}" type="slidenum">
              <a:rPr lang="it-IT" sz="1200"/>
              <a:pPr/>
              <a:t>9</a:t>
            </a:fld>
            <a:endParaRPr lang="it-IT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ECBFE0-EE2C-4F4C-9470-A7F6B2E97020}" type="slidenum">
              <a:rPr lang="it-IT" sz="1200"/>
              <a:pPr/>
              <a:t>11</a:t>
            </a:fld>
            <a:endParaRPr lang="it-I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606C6E-84B3-4423-96BB-E1328CBCAD93}" type="slidenum">
              <a:rPr lang="it-IT" sz="1200"/>
              <a:pPr/>
              <a:t>12</a:t>
            </a:fld>
            <a:endParaRPr lang="it-IT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E5FD8-288A-4584-93A8-14DE9BC420C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2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E3F5-C660-4D1C-A7F9-AD77386828E5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2D1E-A376-4FC4-86CE-E9EC49628CF1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8EC1F-1BD1-4E12-9339-3DEA356F0D1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E2142-4104-4F19-A8B3-D025DCD7334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B974D-ED59-44E7-B7F4-E8CCDA636B4A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3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2BED2-D5CE-49DB-ACD6-C9EADBF54BF0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62FC-7A62-4F8D-8A9A-2CAD4173D91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5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87F-1711-4633-9C7D-2CF41D42ACD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2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F686D-CD56-47C4-963C-4E76BBB0F0F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52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726BD-25B1-44C1-944A-74B4E7D4FA1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14FC90-D80F-4049-B665-6EA08077B1FC}" type="datetimeFigureOut">
              <a:rPr lang="it-IT" smtClean="0"/>
              <a:t>26/01/2011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63AA8E-0273-4163-8B10-6EA197DF265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rgbClr val="FF66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627AF-0BEA-4C96-B1FE-8F92D76E49E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vpm04007@istruzione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dirty="0"/>
              <a:t>Teoria degli insiemi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3309803" cy="684565"/>
          </a:xfrm>
        </p:spPr>
        <p:txBody>
          <a:bodyPr/>
          <a:lstStyle/>
          <a:p>
            <a:pPr algn="ctr"/>
            <a:r>
              <a:rPr lang="it-IT" dirty="0" smtClean="0"/>
              <a:t>Prof. Roberto Capone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7863"/>
              </p:ext>
            </p:extLst>
          </p:nvPr>
        </p:nvGraphicFramePr>
        <p:xfrm>
          <a:off x="-540568" y="1340768"/>
          <a:ext cx="5328592" cy="1559814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MINISTERO DELL’ ISTRUZIONE, DELL’UNIVERSITA’ E DELLA  RICERCA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6E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LICEO  STATALE  </a:t>
                      </a:r>
                      <a:r>
                        <a:rPr lang="it-IT" sz="1800" dirty="0">
                          <a:solidFill>
                            <a:srgbClr val="006E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it-IT" sz="1800" b="1" dirty="0">
                          <a:solidFill>
                            <a:srgbClr val="006E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P. E. IMBRIANI”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Linguistico - Scientifico - Scientifico delle  Scienze Applicate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Via S. Pescatori, 155 – 83100 Avellino                                           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it-IT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Tel. (2 linee) 08257821.84 - 86 Fax segreteria 0825783899 ~ Fax dirigenza 082535375 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Cod. fiscale: 80011170646 ~ Cod. Istituto:  AVPM040007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web-site: www.liceoimbriani.it ~  email: </a:t>
                      </a:r>
                      <a:r>
                        <a:rPr lang="it-IT" sz="1000" i="1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avpm040007@istruzione.it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magi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8878213" y="28076525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45700" b="35403"/>
          <a:stretch>
            <a:fillRect/>
          </a:stretch>
        </p:blipFill>
        <p:spPr bwMode="auto">
          <a:xfrm>
            <a:off x="25098375" y="26511250"/>
            <a:ext cx="669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Pon_Logo_Slogan_t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3915"/>
            <a:ext cx="3312368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F5A1D-A58D-41C1-A370-C2CD09244A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826135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CASI PARTICOLARI DELL’UNIONE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 smtClean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484313"/>
            <a:ext cx="3168650" cy="8778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900363"/>
            <a:ext cx="304165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76700"/>
            <a:ext cx="288131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62166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2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72780-FA10-42D9-A938-AC77142086C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67544" y="457200"/>
            <a:ext cx="8068816" cy="1754326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3600" dirty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differenza complementare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fra due insiemi B ed A l’insieme degli elementi di B che non appartengono ad A</a:t>
            </a:r>
            <a:r>
              <a:rPr lang="it-IT" sz="3600" dirty="0">
                <a:solidFill>
                  <a:schemeClr val="hlink"/>
                </a:solidFill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08990" y="2978150"/>
            <a:ext cx="3581400" cy="2362200"/>
            <a:chOff x="960" y="2064"/>
            <a:chExt cx="2256" cy="1488"/>
          </a:xfrm>
        </p:grpSpPr>
        <p:sp>
          <p:nvSpPr>
            <p:cNvPr id="29713" name="Oval 4"/>
            <p:cNvSpPr>
              <a:spLocks noChangeArrowheads="1"/>
            </p:cNvSpPr>
            <p:nvPr/>
          </p:nvSpPr>
          <p:spPr bwMode="auto">
            <a:xfrm>
              <a:off x="960" y="2112"/>
              <a:ext cx="2256" cy="14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008" y="206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2286000" y="4191000"/>
            <a:ext cx="1676400" cy="762000"/>
            <a:chOff x="1440" y="2640"/>
            <a:chExt cx="1056" cy="480"/>
          </a:xfrm>
        </p:grpSpPr>
        <p:sp>
          <p:nvSpPr>
            <p:cNvPr id="29711" name="Oval 7"/>
            <p:cNvSpPr>
              <a:spLocks noChangeArrowheads="1"/>
            </p:cNvSpPr>
            <p:nvPr/>
          </p:nvSpPr>
          <p:spPr bwMode="auto">
            <a:xfrm>
              <a:off x="1440" y="2640"/>
              <a:ext cx="1056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12" name="Text Box 8"/>
            <p:cNvSpPr txBox="1">
              <a:spLocks noChangeArrowheads="1"/>
            </p:cNvSpPr>
            <p:nvPr/>
          </p:nvSpPr>
          <p:spPr bwMode="auto">
            <a:xfrm>
              <a:off x="1824" y="278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A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1524000" y="3009900"/>
            <a:ext cx="3581400" cy="2362200"/>
            <a:chOff x="3696" y="2640"/>
            <a:chExt cx="2256" cy="1488"/>
          </a:xfrm>
        </p:grpSpPr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3696" y="2688"/>
              <a:ext cx="2256" cy="1440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3744" y="26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200">
                  <a:latin typeface="Arial" pitchFamily="34" charset="0"/>
                </a:rPr>
                <a:t>B</a:t>
              </a:r>
              <a:endParaRPr lang="it-IT" sz="3200" b="1"/>
            </a:p>
          </p:txBody>
        </p:sp>
        <p:grpSp>
          <p:nvGrpSpPr>
            <p:cNvPr id="29708" name="Group 13"/>
            <p:cNvGrpSpPr>
              <a:grpSpLocks/>
            </p:cNvGrpSpPr>
            <p:nvPr/>
          </p:nvGrpSpPr>
          <p:grpSpPr bwMode="auto">
            <a:xfrm>
              <a:off x="4176" y="3216"/>
              <a:ext cx="1056" cy="480"/>
              <a:chOff x="1440" y="2640"/>
              <a:chExt cx="1056" cy="480"/>
            </a:xfrm>
          </p:grpSpPr>
          <p:sp>
            <p:nvSpPr>
              <p:cNvPr id="29709" name="Oval 14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1056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710" name="Text Box 15"/>
              <p:cNvSpPr txBox="1">
                <a:spLocks noChangeArrowheads="1"/>
              </p:cNvSpPr>
              <p:nvPr/>
            </p:nvSpPr>
            <p:spPr bwMode="auto">
              <a:xfrm>
                <a:off x="1824" y="2784"/>
                <a:ext cx="43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b="1"/>
                  <a:t>A</a:t>
                </a:r>
              </a:p>
            </p:txBody>
          </p:sp>
        </p:grpSp>
      </p:grp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5791200" y="4159250"/>
            <a:ext cx="312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B - A è la parte colorata in figura</a:t>
            </a:r>
            <a:r>
              <a:rPr lang="it-IT" sz="2800" b="1" dirty="0">
                <a:solidFill>
                  <a:srgbClr val="000080"/>
                </a:solidFill>
              </a:rPr>
              <a:t>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409700" y="5396956"/>
            <a:ext cx="601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 ha, per definizione: </a:t>
            </a:r>
            <a:b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 – A = {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it-IT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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</a:t>
            </a:r>
            <a:r>
              <a:rPr lang="it-IT" sz="2800" b="1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 flipH="1">
            <a:off x="4419600" y="2636520"/>
            <a:ext cx="3429000" cy="1981200"/>
          </a:xfrm>
          <a:custGeom>
            <a:avLst/>
            <a:gdLst>
              <a:gd name="T0" fmla="*/ 1672273 w 21600"/>
              <a:gd name="T1" fmla="*/ 275 h 21600"/>
              <a:gd name="T2" fmla="*/ 130016 w 21600"/>
              <a:gd name="T3" fmla="*/ 990600 h 21600"/>
              <a:gd name="T4" fmla="*/ 1678623 w 21600"/>
              <a:gd name="T5" fmla="*/ 150516 h 21600"/>
              <a:gd name="T6" fmla="*/ 3854926 w 21600"/>
              <a:gd name="T7" fmla="*/ 929605 h 21600"/>
              <a:gd name="T8" fmla="*/ 3324384 w 21600"/>
              <a:gd name="T9" fmla="*/ 1267876 h 21600"/>
              <a:gd name="T10" fmla="*/ 2738914 w 21600"/>
              <a:gd name="T11" fmla="*/ 9613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8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utoUpdateAnimBg="0"/>
      <p:bldP spid="297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BDB16-2DDD-4885-A7DD-DD1CB126DDA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899592" y="457200"/>
            <a:ext cx="7391400" cy="2968625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prodotto cartesiano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tra due insiemi A e B non vuoti l'insieme formato da tutte le coppie </a:t>
            </a:r>
            <a:r>
              <a:rPr lang="it-IT" sz="3600" u="sng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ordinate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tali che il 1° elemento </a:t>
            </a:r>
            <a:r>
              <a:rPr lang="it-IT" sz="32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ad A ed il 2° elemento </a:t>
            </a:r>
            <a:r>
              <a:rPr lang="it-IT" sz="32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a B.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99792" y="3490913"/>
            <a:ext cx="4724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Dati gli insiemi</a:t>
            </a:r>
          </a:p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A={2, 4} </a:t>
            </a:r>
            <a:r>
              <a:rPr lang="it-IT" sz="4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</a:t>
            </a: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a,f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432992" y="54864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 dirty="0" err="1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AxB</a:t>
            </a:r>
            <a:r>
              <a:rPr lang="it-IT" sz="4400" b="1" dirty="0">
                <a:solidFill>
                  <a:srgbClr val="000080"/>
                </a:solidFill>
                <a:latin typeface="Calibri" pitchFamily="34" charset="0"/>
                <a:cs typeface="Calibri" pitchFamily="34" charset="0"/>
              </a:rPr>
              <a:t>={(2,a);(2,f);(4,a);(4,f)}</a:t>
            </a:r>
          </a:p>
        </p:txBody>
      </p:sp>
    </p:spTree>
    <p:extLst>
      <p:ext uri="{BB962C8B-B14F-4D97-AF65-F5344CB8AC3E}">
        <p14:creationId xmlns:p14="http://schemas.microsoft.com/office/powerpoint/2010/main" val="36528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Potenza e cardinalità di un insieme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Dati due insiemi A e B, si dice che A e B sono equipotenti se è possibile stabilire una corrispondenza biunivoca tra i loro elementi.</a:t>
                </a:r>
              </a:p>
              <a:p>
                <a:pPr marL="68580" indent="0">
                  <a:buNone/>
                </a:pPr>
                <a:endParaRPr lang="it-IT" dirty="0" smtClean="0">
                  <a:latin typeface="Calibri" pitchFamily="34" charset="0"/>
                  <a:cs typeface="Calibri" pitchFamily="34" charset="0"/>
                </a:endParaRPr>
              </a:p>
              <a:p>
                <a:pPr marL="68580" indent="0"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Si definisce potenza o cardinalità di un insieme </a:t>
                </a:r>
                <a:r>
                  <a:rPr lang="it-IT" i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e si indica con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la classe degli insieme equipotenti ad A</a:t>
                </a:r>
              </a:p>
              <a:p>
                <a:pPr marL="68580" indent="0">
                  <a:buNone/>
                </a:pPr>
                <a:endParaRPr lang="it-IT" dirty="0">
                  <a:latin typeface="Calibri" pitchFamily="34" charset="0"/>
                  <a:cs typeface="Calibri" pitchFamily="34" charset="0"/>
                </a:endParaRPr>
              </a:p>
              <a:p>
                <a:pPr marL="68580" indent="0"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Teorema di Cantor, </a:t>
                </a:r>
                <a:r>
                  <a:rPr lang="it-IT" dirty="0" err="1" smtClean="0">
                    <a:latin typeface="Calibri" pitchFamily="34" charset="0"/>
                    <a:cs typeface="Calibri" pitchFamily="34" charset="0"/>
                  </a:rPr>
                  <a:t>Schroder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, Bernstein: se A e B sono insiemi tali che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it-IT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it-IT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allora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it-IT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2"/>
                <a:ext cx="7128908" cy="4275837"/>
              </a:xfrm>
              <a:blipFill rotWithShape="1">
                <a:blip r:embed="rId2"/>
                <a:stretch>
                  <a:fillRect l="-342" t="-11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8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Insiemi finiti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28800"/>
                <a:ext cx="7200916" cy="4203829"/>
              </a:xfrm>
            </p:spPr>
            <p:txBody>
              <a:bodyPr/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Un insieme S si dice finito se 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it-IT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it-IT" b="0" i="0" smtClean="0">
                        <a:latin typeface="Cambria Math"/>
                        <a:ea typeface="Cambria Math"/>
                      </a:rPr>
                      <m:t>. </m:t>
                    </m:r>
                    <m:d>
                      <m:dPr>
                        <m:begChr m:val="|"/>
                        <m:endChr m:val="|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68580" indent="0" algn="just"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è un insieme costituito da n numeri naturali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In caso contrario l’insieme si dice infinito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L’insieme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è infinito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La cardinalità </a:t>
                </a:r>
                <a:r>
                  <a:rPr lang="it-IT" dirty="0">
                    <a:latin typeface="Calibri" pitchFamily="34" charset="0"/>
                    <a:cs typeface="Calibri" pitchFamily="34" charset="0"/>
                  </a:rPr>
                  <a:t>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si dice cardinalità del numerabile e la si indica con la prima lettera dell’alfabeto ebraico</a:t>
                </a:r>
              </a:p>
              <a:p>
                <a:pPr marL="6858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28800"/>
                <a:ext cx="7200916" cy="4203829"/>
              </a:xfrm>
              <a:blipFill rotWithShape="1">
                <a:blip r:embed="rId2"/>
                <a:stretch>
                  <a:fillRect l="-339" t="-1159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Esercizio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628801"/>
            <a:ext cx="7056900" cy="1584176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Si dimostri che l’insieme dei punti di una retta e l’insieme dei punti di un segmento aperto hanno la stessa cardinalità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Un piccolo aiuto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0440"/>
            <a:ext cx="7930136" cy="34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I numeri naturali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484784"/>
            <a:ext cx="7128908" cy="4347845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Assiomi di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Peano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marL="68580" indent="0" algn="just">
              <a:buNone/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A1 0 è un numero naturale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A2 il successore di ogni numero naturale è un numero naturale univocamente determinato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A3 0 non è il successore di nessun numero naturale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A4 i numeri naturali con successori uguali sono uguali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A5 se un insieme A di numeri naturali contiene 0 e se, ogni volta che un numero naturale appartiene ad A, ad A appartiene anche il suo successore, allora A coincide con l’insieme di tutti i numeri naturali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Caratteristiche di N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412776"/>
            <a:ext cx="7272924" cy="4419853"/>
          </a:xfrm>
        </p:spPr>
        <p:txBody>
          <a:bodyPr/>
          <a:lstStyle/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L’insieme N è numerabile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Un insieme è infinito se è equipotente a un suo sottoinsieme proprio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Se P è l’insieme dei numeri naturali P, P è equipotente ad N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Ogni insieme A si dice numerabile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sse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può essere messo in corrispondenza biunivoca con l’insieme N dei numeri naturali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14746"/>
            <a:ext cx="2952327" cy="153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Calibri" pitchFamily="34" charset="0"/>
                <a:cs typeface="Calibri" pitchFamily="34" charset="0"/>
              </a:rPr>
              <a:t>Cardinalità del prodotto cartesiano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628801"/>
            <a:ext cx="7416940" cy="1382762"/>
          </a:xfrm>
        </p:spPr>
        <p:txBody>
          <a:bodyPr/>
          <a:lstStyle/>
          <a:p>
            <a:r>
              <a:rPr lang="it-IT" dirty="0" smtClean="0"/>
              <a:t>Poiché A è numerabile i suoi elementi possono essere messi in corrispondenza biunivoca con i numeri naturali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422"/>
            <a:ext cx="391314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03" y="2888295"/>
            <a:ext cx="4980359" cy="30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43" y="3428949"/>
            <a:ext cx="62309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289143" y="1734466"/>
                <a:ext cx="61808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/>
                  <a:t>Partendo dalla coppia ordinata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dirty="0" smtClean="0"/>
                  <a:t> posso costruire la seguente associazione</a:t>
                </a:r>
                <a:endParaRPr lang="it-IT" sz="24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43" y="1734466"/>
                <a:ext cx="6180881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79" t="-5882" r="-986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alibri" pitchFamily="34" charset="0"/>
                <a:cs typeface="Calibri" pitchFamily="34" charset="0"/>
              </a:rPr>
              <a:t>Nozioni fondamentali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L’insieme è un concetto primitivo legato alla nostra intuizione.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Indica una collezione, raggruppamento di oggetti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Gli elementi di un insieme vengono indicati con le lettere minuscole dell’alfabeto latino</a:t>
                </a:r>
              </a:p>
              <a:p>
                <a:pPr algn="just"/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L’insieme che non contiene elementi si indica con il simbolo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it-IT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 r="-1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2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Cardinalità di Q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772816"/>
            <a:ext cx="7056900" cy="4059813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Quanti sono gli elementi di Q?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Cantor  ha dimostrato in maniera ingegnosa che l’insieme dei razionali è numerabile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“la densità” dei razionali può sembrare impossibile  che i due insiemi abbiamo la “stessa dimensione”, ma Cantor dimostrò che basta “disporli e contarli” nel modo seguente: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5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04800" y="6248400"/>
            <a:ext cx="762000" cy="304800"/>
          </a:xfrm>
          <a:prstGeom prst="actionButtonBackPrevious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  <p:sp>
        <p:nvSpPr>
          <p:cNvPr id="122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324600"/>
            <a:ext cx="762000" cy="304800"/>
          </a:xfrm>
          <a:prstGeom prst="actionButtonForwardNex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  <a:latin typeface="Lucida Handwriting" pitchFamily="66" charset="0"/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057400" y="1371600"/>
          <a:ext cx="5715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2705100" imgH="2006600" progId="Equation.3">
                  <p:embed/>
                </p:oleObj>
              </mc:Choice>
              <mc:Fallback>
                <p:oleObj name="Equation" r:id="rId3" imgW="2705100" imgH="200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715000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1524000" y="1143000"/>
            <a:ext cx="609600" cy="533400"/>
            <a:chOff x="672" y="816"/>
            <a:chExt cx="384" cy="336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672" y="1152"/>
              <a:ext cx="3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720" y="8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819400" y="1143000"/>
            <a:ext cx="609600" cy="533400"/>
            <a:chOff x="672" y="816"/>
            <a:chExt cx="384" cy="336"/>
          </a:xfrm>
        </p:grpSpPr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672" y="1152"/>
              <a:ext cx="3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720" y="8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4038600" y="3048000"/>
            <a:ext cx="685800" cy="685800"/>
            <a:chOff x="1488" y="1392"/>
            <a:chExt cx="432" cy="432"/>
          </a:xfrm>
        </p:grpSpPr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H="1">
              <a:off x="1488" y="1440"/>
              <a:ext cx="432" cy="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536" y="13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9</a:t>
              </a:r>
            </a:p>
          </p:txBody>
        </p:sp>
      </p:grp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1371600" y="2819400"/>
            <a:ext cx="685800" cy="838200"/>
            <a:chOff x="576" y="1872"/>
            <a:chExt cx="432" cy="528"/>
          </a:xfrm>
        </p:grpSpPr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864" y="1872"/>
              <a:ext cx="0" cy="5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576" y="19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2590800" y="2971800"/>
            <a:ext cx="838200" cy="762000"/>
            <a:chOff x="1344" y="1968"/>
            <a:chExt cx="528" cy="480"/>
          </a:xfrm>
        </p:grpSpPr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V="1">
              <a:off x="1344" y="2016"/>
              <a:ext cx="528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440" y="19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5</a:t>
              </a: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4038600" y="1752600"/>
            <a:ext cx="838200" cy="762000"/>
            <a:chOff x="1344" y="1968"/>
            <a:chExt cx="528" cy="480"/>
          </a:xfrm>
        </p:grpSpPr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V="1">
              <a:off x="1344" y="2016"/>
              <a:ext cx="528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440" y="196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5638800" y="1295400"/>
            <a:ext cx="609600" cy="533400"/>
            <a:chOff x="672" y="816"/>
            <a:chExt cx="384" cy="336"/>
          </a:xfrm>
        </p:grpSpPr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672" y="1152"/>
              <a:ext cx="38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720" y="8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7</a:t>
              </a:r>
            </a:p>
          </p:txBody>
        </p:sp>
      </p:grpSp>
      <p:grpSp>
        <p:nvGrpSpPr>
          <p:cNvPr id="12318" name="Group 30"/>
          <p:cNvGrpSpPr>
            <a:grpSpLocks/>
          </p:cNvGrpSpPr>
          <p:nvPr/>
        </p:nvGrpSpPr>
        <p:grpSpPr bwMode="auto">
          <a:xfrm>
            <a:off x="5486400" y="2133600"/>
            <a:ext cx="685800" cy="685800"/>
            <a:chOff x="1488" y="1392"/>
            <a:chExt cx="432" cy="432"/>
          </a:xfrm>
        </p:grpSpPr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H="1">
              <a:off x="1488" y="1440"/>
              <a:ext cx="432" cy="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1536" y="13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2743200" y="2057400"/>
            <a:ext cx="685800" cy="685800"/>
            <a:chOff x="1488" y="1392"/>
            <a:chExt cx="432" cy="432"/>
          </a:xfrm>
        </p:grpSpPr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H="1">
              <a:off x="1488" y="1440"/>
              <a:ext cx="432" cy="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23" name="Text Box 35"/>
            <p:cNvSpPr txBox="1">
              <a:spLocks noChangeArrowheads="1"/>
            </p:cNvSpPr>
            <p:nvPr/>
          </p:nvSpPr>
          <p:spPr bwMode="auto">
            <a:xfrm>
              <a:off x="1536" y="13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2590800" y="4191000"/>
            <a:ext cx="685800" cy="685800"/>
            <a:chOff x="1488" y="1392"/>
            <a:chExt cx="432" cy="432"/>
          </a:xfrm>
        </p:grpSpPr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flipH="1">
              <a:off x="1488" y="1440"/>
              <a:ext cx="432" cy="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1536" y="13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10</a:t>
              </a: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1447800" y="4800600"/>
            <a:ext cx="685800" cy="838200"/>
            <a:chOff x="576" y="1872"/>
            <a:chExt cx="432" cy="528"/>
          </a:xfrm>
        </p:grpSpPr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>
              <a:off x="864" y="1872"/>
              <a:ext cx="0" cy="5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Lucida Handwriting" pitchFamily="66" charset="0"/>
              </a:endParaRPr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576" y="19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2400" b="1" smtClean="0">
                  <a:solidFill>
                    <a:srgbClr val="FFFFFF"/>
                  </a:solidFill>
                  <a:latin typeface="Comic Sans MS" pitchFamily="66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Sul quinto assioma di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Peano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556793"/>
                <a:ext cx="6777317" cy="3168352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Per dimostrare che se la proprietà P vale per tutti i numeri naturali n è sufficiente dimostrare che:</a:t>
                </a:r>
              </a:p>
              <a:p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La proprietà P vale per n=0</a:t>
                </a:r>
              </a:p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, se la proprietà vale per n-1 allora P vale anche per il numero n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556793"/>
                <a:ext cx="6777317" cy="3168352"/>
              </a:xfrm>
              <a:blipFill rotWithShape="1">
                <a:blip r:embed="rId2"/>
                <a:stretch>
                  <a:fillRect t="-1538" r="-1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1331640" y="4005064"/>
            <a:ext cx="6325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it-IT" sz="5400" dirty="0">
                <a:latin typeface="Calibri" pitchFamily="34" charset="0"/>
                <a:cs typeface="Calibri" pitchFamily="34" charset="0"/>
              </a:rPr>
              <a:t>be </a:t>
            </a:r>
            <a:r>
              <a:rPr lang="it-IT" sz="5400" dirty="0" err="1">
                <a:latin typeface="Calibri" pitchFamily="34" charset="0"/>
                <a:cs typeface="Calibri" pitchFamily="34" charset="0"/>
              </a:rPr>
              <a:t>continued</a:t>
            </a:r>
            <a:r>
              <a:rPr lang="it-IT" sz="5400" dirty="0">
                <a:latin typeface="Calibri" pitchFamily="34" charset="0"/>
                <a:cs typeface="Calibri" pitchFamily="34" charset="0"/>
              </a:rPr>
              <a:t>  …….</a:t>
            </a:r>
          </a:p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4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Rappresentazione di un insieme</a:t>
            </a:r>
            <a:endParaRPr lang="it-IT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Un  insieme può essere rappresentato in tre modi diversi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Rappresentazione grafica mediante i diagrammi di Eulero-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Venn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Rappresentazione per elencazione o estensiva o tabulare</a:t>
            </a:r>
          </a:p>
          <a:p>
            <a:pPr algn="just"/>
            <a:r>
              <a:rPr lang="it-IT" dirty="0" smtClean="0">
                <a:latin typeface="Calibri" pitchFamily="34" charset="0"/>
                <a:cs typeface="Calibri" pitchFamily="34" charset="0"/>
              </a:rPr>
              <a:t>Rappresentazione caratteristica o intensiva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F4774-D7B0-4DAF-9CD8-81A4BB69222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39" name="Text Box 1026"/>
          <p:cNvSpPr txBox="1">
            <a:spLocks noChangeArrowheads="1"/>
          </p:cNvSpPr>
          <p:nvPr/>
        </p:nvSpPr>
        <p:spPr bwMode="auto">
          <a:xfrm>
            <a:off x="611560" y="457200"/>
            <a:ext cx="799904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Un insieme può essere contenuto in un altro</a:t>
            </a:r>
          </a:p>
        </p:txBody>
      </p:sp>
      <p:sp>
        <p:nvSpPr>
          <p:cNvPr id="14340" name="Oval 1027"/>
          <p:cNvSpPr>
            <a:spLocks noChangeArrowheads="1"/>
          </p:cNvSpPr>
          <p:nvPr/>
        </p:nvSpPr>
        <p:spPr bwMode="auto">
          <a:xfrm>
            <a:off x="2514600" y="1981200"/>
            <a:ext cx="3962400" cy="2438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chemeClr val="folHlink"/>
              </a:solidFill>
            </a:endParaRPr>
          </a:p>
        </p:txBody>
      </p:sp>
      <p:sp>
        <p:nvSpPr>
          <p:cNvPr id="14341" name="Oval 1028"/>
          <p:cNvSpPr>
            <a:spLocks noChangeArrowheads="1"/>
          </p:cNvSpPr>
          <p:nvPr/>
        </p:nvSpPr>
        <p:spPr bwMode="auto">
          <a:xfrm>
            <a:off x="3886200" y="28194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Text Box 1029"/>
          <p:cNvSpPr txBox="1">
            <a:spLocks noChangeArrowheads="1"/>
          </p:cNvSpPr>
          <p:nvPr/>
        </p:nvSpPr>
        <p:spPr bwMode="auto">
          <a:xfrm>
            <a:off x="40386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1</a:t>
            </a:r>
          </a:p>
        </p:txBody>
      </p:sp>
      <p:sp>
        <p:nvSpPr>
          <p:cNvPr id="14343" name="Text Box 1030"/>
          <p:cNvSpPr txBox="1">
            <a:spLocks noChangeArrowheads="1"/>
          </p:cNvSpPr>
          <p:nvPr/>
        </p:nvSpPr>
        <p:spPr bwMode="auto">
          <a:xfrm>
            <a:off x="4648200" y="3124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2</a:t>
            </a:r>
          </a:p>
        </p:txBody>
      </p:sp>
      <p:sp>
        <p:nvSpPr>
          <p:cNvPr id="14344" name="Text Box 1031"/>
          <p:cNvSpPr txBox="1">
            <a:spLocks noChangeArrowheads="1"/>
          </p:cNvSpPr>
          <p:nvPr/>
        </p:nvSpPr>
        <p:spPr bwMode="auto">
          <a:xfrm>
            <a:off x="32766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</a:t>
            </a:r>
            <a:r>
              <a:rPr lang="it-IT"/>
              <a:t>0</a:t>
            </a:r>
          </a:p>
        </p:txBody>
      </p:sp>
      <p:sp>
        <p:nvSpPr>
          <p:cNvPr id="14345" name="Text Box 1032"/>
          <p:cNvSpPr txBox="1">
            <a:spLocks noChangeArrowheads="1"/>
          </p:cNvSpPr>
          <p:nvPr/>
        </p:nvSpPr>
        <p:spPr bwMode="auto">
          <a:xfrm>
            <a:off x="33528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3</a:t>
            </a:r>
          </a:p>
        </p:txBody>
      </p:sp>
      <p:sp>
        <p:nvSpPr>
          <p:cNvPr id="14346" name="Text Box 1033"/>
          <p:cNvSpPr txBox="1">
            <a:spLocks noChangeArrowheads="1"/>
          </p:cNvSpPr>
          <p:nvPr/>
        </p:nvSpPr>
        <p:spPr bwMode="auto">
          <a:xfrm>
            <a:off x="57150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ym typeface="Symbol" pitchFamily="18" charset="2"/>
              </a:rPr>
              <a:t></a:t>
            </a:r>
            <a:r>
              <a:rPr lang="it-IT"/>
              <a:t>4</a:t>
            </a:r>
          </a:p>
        </p:txBody>
      </p:sp>
      <p:sp>
        <p:nvSpPr>
          <p:cNvPr id="14347" name="Text Box 1034"/>
          <p:cNvSpPr txBox="1">
            <a:spLocks noChangeArrowheads="1"/>
          </p:cNvSpPr>
          <p:nvPr/>
        </p:nvSpPr>
        <p:spPr bwMode="auto">
          <a:xfrm>
            <a:off x="4800600" y="23622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B</a:t>
            </a:r>
          </a:p>
        </p:txBody>
      </p:sp>
      <p:sp>
        <p:nvSpPr>
          <p:cNvPr id="14348" name="Text Box 1035"/>
          <p:cNvSpPr txBox="1">
            <a:spLocks noChangeArrowheads="1"/>
          </p:cNvSpPr>
          <p:nvPr/>
        </p:nvSpPr>
        <p:spPr bwMode="auto">
          <a:xfrm>
            <a:off x="2667000" y="1995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/>
              <a:t>A</a:t>
            </a: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810986" y="4485711"/>
            <a:ext cx="75438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Si dice allora che B è un sottoinsieme di </a:t>
            </a:r>
            <a:r>
              <a:rPr lang="it-IT" sz="3200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A se ogni elemento di B è anche elemento di A e si scrive:</a:t>
            </a:r>
            <a:endParaRPr lang="it-IT" sz="32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2971800" y="5661248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400" b="1">
                <a:solidFill>
                  <a:srgbClr val="7F0401"/>
                </a:solidFill>
              </a:rPr>
              <a:t>B </a:t>
            </a:r>
            <a:r>
              <a:rPr lang="it-IT" sz="4400" b="1">
                <a:solidFill>
                  <a:srgbClr val="7F0401"/>
                </a:solidFill>
                <a:sym typeface="Symbol" pitchFamily="18" charset="2"/>
              </a:rPr>
              <a:t> A</a:t>
            </a:r>
            <a:endParaRPr lang="it-IT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 autoUpdateAnimBg="0"/>
      <p:bldP spid="2254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CBC5D-4C19-4448-B63F-59947E1C42D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126"/>
            <a:ext cx="7772400" cy="59531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latin typeface="Calibri" pitchFamily="34" charset="0"/>
                <a:cs typeface="Calibri" pitchFamily="34" charset="0"/>
              </a:rPr>
              <a:t>Esempi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996950"/>
            <a:ext cx="5889625" cy="4114800"/>
          </a:xfrm>
          <a:solidFill>
            <a:schemeClr val="bg1"/>
          </a:solidFill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82416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13848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09403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8686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868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00663"/>
            <a:ext cx="12033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00663"/>
            <a:ext cx="29591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92825"/>
            <a:ext cx="2778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092825"/>
            <a:ext cx="1158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92825"/>
            <a:ext cx="1114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9D277-6849-4E76-B9DC-C2CD2A9DA04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710952"/>
          </a:xfrm>
        </p:spPr>
        <p:txBody>
          <a:bodyPr/>
          <a:lstStyle/>
          <a:p>
            <a:pPr algn="ctr"/>
            <a:r>
              <a:rPr lang="it-IT" b="1" dirty="0" smtClean="0">
                <a:latin typeface="Calibri" pitchFamily="34" charset="0"/>
                <a:cs typeface="Calibri" pitchFamily="34" charset="0"/>
              </a:rPr>
              <a:t>Insiemi numerici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42988" y="1412875"/>
                <a:ext cx="7489452" cy="4895850"/>
              </a:xfrm>
            </p:spPr>
            <p:txBody>
              <a:bodyPr/>
              <a:lstStyle/>
              <a:p>
                <a:pPr algn="just"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Abbiamo già incontrato alcuni insiemi ovvero dei raggruppamenti di elementi che hanno caratteristiche comuni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i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	l’insieme dei numeri naturali </a:t>
                </a:r>
                <a:r>
                  <a:rPr lang="it-IT" sz="2000" dirty="0" smtClean="0">
                    <a:latin typeface="Calibri" pitchFamily="34" charset="0"/>
                    <a:cs typeface="Calibri" pitchFamily="34" charset="0"/>
                  </a:rPr>
                  <a:t>&gt; 0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        </m:t>
                    </m:r>
                  </m:oMath>
                </a14:m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l’insieme dei numeri naturali 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i="1" dirty="0" smtClean="0">
                    <a:latin typeface="Calibri" pitchFamily="34" charset="0"/>
                    <a:cs typeface="Calibri" pitchFamily="34" charset="0"/>
                  </a:rPr>
                  <a:t>Z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 		l’insieme dei numeri interi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i="1" dirty="0" smtClean="0">
                    <a:latin typeface="Calibri" pitchFamily="34" charset="0"/>
                    <a:cs typeface="Calibri" pitchFamily="34" charset="0"/>
                  </a:rPr>
                  <a:t>Q 	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	l’insieme dei numeri razionali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i="1" dirty="0" smtClean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		l’insieme dei numeri reali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i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		l’insieme dei numeri complessi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	</a:t>
                </a:r>
              </a:p>
              <a:p>
                <a:pPr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Tali insiemi si chiamano anche insiemi numerici</a:t>
                </a:r>
              </a:p>
              <a:p>
                <a:pPr algn="just">
                  <a:lnSpc>
                    <a:spcPct val="80000"/>
                  </a:lnSpc>
                  <a:buFont typeface="Monotype Sorts" pitchFamily="2" charset="2"/>
                  <a:buNone/>
                </a:pPr>
                <a:r>
                  <a:rPr lang="it-IT" dirty="0" smtClean="0">
                    <a:latin typeface="Calibri" pitchFamily="34" charset="0"/>
                    <a:cs typeface="Calibri" pitchFamily="34" charset="0"/>
                  </a:rPr>
                  <a:t>Un insieme privo di elementi si chiama INSIEME VUOTO si indica col simbolo Ø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2988" y="1412875"/>
                <a:ext cx="7489452" cy="4895850"/>
              </a:xfrm>
              <a:blipFill rotWithShape="1">
                <a:blip r:embed="rId3"/>
                <a:stretch>
                  <a:fillRect l="-325" t="-2366" r="-12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 descr="\varnot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1333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7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D5037-F621-4B6B-B1D5-D067AFC54390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1295400" y="2895600"/>
            <a:ext cx="4648200" cy="2941638"/>
            <a:chOff x="816" y="1824"/>
            <a:chExt cx="2928" cy="1853"/>
          </a:xfrm>
        </p:grpSpPr>
        <p:graphicFrame>
          <p:nvGraphicFramePr>
            <p:cNvPr id="19465" name="Object 18"/>
            <p:cNvGraphicFramePr>
              <a:graphicFrameLocks noChangeAspect="1"/>
            </p:cNvGraphicFramePr>
            <p:nvPr/>
          </p:nvGraphicFramePr>
          <p:xfrm>
            <a:off x="816" y="1824"/>
            <a:ext cx="2880" cy="1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Immagine bitmap" r:id="rId4" imgW="4514286" imgH="2905531" progId="Paint.Picture">
                    <p:embed/>
                  </p:oleObj>
                </mc:Choice>
                <mc:Fallback>
                  <p:oleObj name="Immagine bitmap" r:id="rId4" imgW="4514286" imgH="290553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824"/>
                          <a:ext cx="2880" cy="1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Text Box 25"/>
            <p:cNvSpPr txBox="1">
              <a:spLocks noChangeArrowheads="1"/>
            </p:cNvSpPr>
            <p:nvPr/>
          </p:nvSpPr>
          <p:spPr bwMode="auto">
            <a:xfrm>
              <a:off x="912" y="18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A</a:t>
              </a:r>
            </a:p>
          </p:txBody>
        </p:sp>
        <p:sp>
          <p:nvSpPr>
            <p:cNvPr id="19467" name="Text Box 26"/>
            <p:cNvSpPr txBox="1">
              <a:spLocks noChangeArrowheads="1"/>
            </p:cNvSpPr>
            <p:nvPr/>
          </p:nvSpPr>
          <p:spPr bwMode="auto">
            <a:xfrm>
              <a:off x="3456" y="32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b="1"/>
                <a:t>B</a:t>
              </a:r>
            </a:p>
          </p:txBody>
        </p:sp>
      </p:grp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71600" y="457200"/>
            <a:ext cx="7391400" cy="1870075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intersezione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di due insiemi A e B, l'insieme formato dagli elementi comuni ad A e B.</a:t>
            </a:r>
          </a:p>
        </p:txBody>
      </p:sp>
      <p:pic>
        <p:nvPicPr>
          <p:cNvPr id="6166" name="Picture 22" descr="in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1219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3600" y="3733800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l’intersezione è la parte colorata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flipH="1">
            <a:off x="3733800" y="2743200"/>
            <a:ext cx="3429000" cy="1981200"/>
          </a:xfrm>
          <a:custGeom>
            <a:avLst/>
            <a:gdLst>
              <a:gd name="T0" fmla="*/ 1672273 w 21600"/>
              <a:gd name="T1" fmla="*/ 275 h 21600"/>
              <a:gd name="T2" fmla="*/ 130016 w 21600"/>
              <a:gd name="T3" fmla="*/ 990600 h 21600"/>
              <a:gd name="T4" fmla="*/ 1678623 w 21600"/>
              <a:gd name="T5" fmla="*/ 150516 h 21600"/>
              <a:gd name="T6" fmla="*/ 3854926 w 21600"/>
              <a:gd name="T7" fmla="*/ 929605 h 21600"/>
              <a:gd name="T8" fmla="*/ 3324384 w 21600"/>
              <a:gd name="T9" fmla="*/ 1267876 h 21600"/>
              <a:gd name="T10" fmla="*/ 2738914 w 21600"/>
              <a:gd name="T11" fmla="*/ 9613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676400" y="5805264"/>
            <a:ext cx="502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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= {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B}</a:t>
            </a:r>
          </a:p>
        </p:txBody>
      </p:sp>
    </p:spTree>
    <p:extLst>
      <p:ext uri="{BB962C8B-B14F-4D97-AF65-F5344CB8AC3E}">
        <p14:creationId xmlns:p14="http://schemas.microsoft.com/office/powerpoint/2010/main" val="14456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utoUpdateAnimBg="0"/>
      <p:bldP spid="6168" grpId="0" animBg="1"/>
      <p:bldP spid="61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63370-75C2-433E-BC11-879308AD8FF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6292" y="764704"/>
            <a:ext cx="7750092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latin typeface="Calibri" pitchFamily="34" charset="0"/>
                <a:cs typeface="Calibri" pitchFamily="34" charset="0"/>
              </a:rPr>
              <a:t>CASI PARTICOLARI DELL’INTERSEZIONE</a:t>
            </a:r>
            <a:r>
              <a:rPr lang="it-IT" sz="4000" b="1" dirty="0" smtClean="0">
                <a:latin typeface="Comic Sans MS" pitchFamily="66" charset="0"/>
              </a:rPr>
              <a:t/>
            </a:r>
            <a:br>
              <a:rPr lang="it-IT" sz="4000" b="1" dirty="0" smtClean="0">
                <a:latin typeface="Comic Sans MS" pitchFamily="66" charset="0"/>
              </a:rPr>
            </a:br>
            <a:endParaRPr lang="it-IT" sz="4000" b="1" dirty="0" smtClean="0">
              <a:latin typeface="Comic Sans MS" pitchFamily="66" charset="0"/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792"/>
            <a:ext cx="2952750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1300"/>
            <a:ext cx="3024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2" y="4119562"/>
            <a:ext cx="2951162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29386"/>
            <a:ext cx="434498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06" y="4221163"/>
            <a:ext cx="4894262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5" y="5391605"/>
            <a:ext cx="29527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428CB-B387-425F-946A-A317B076488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68747" y="628650"/>
            <a:ext cx="7391400" cy="2419350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Si definisce </a:t>
            </a:r>
            <a:r>
              <a:rPr lang="it-IT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unione</a:t>
            </a:r>
            <a:r>
              <a:rPr lang="it-IT" sz="36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di due insiemi A e B, l'insieme degli elementi che appartengono ad almeno uno dei due insiemi dati.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638800" y="4343400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>
                <a:latin typeface="Calibri" pitchFamily="34" charset="0"/>
                <a:cs typeface="Calibri" pitchFamily="34" charset="0"/>
              </a:rPr>
              <a:t>l’unione è la parte colorata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143000" y="3048000"/>
            <a:ext cx="3962400" cy="2927350"/>
            <a:chOff x="720" y="1920"/>
            <a:chExt cx="2496" cy="1844"/>
          </a:xfrm>
        </p:grpSpPr>
        <p:grpSp>
          <p:nvGrpSpPr>
            <p:cNvPr id="24587" name="Group 5"/>
            <p:cNvGrpSpPr>
              <a:grpSpLocks/>
            </p:cNvGrpSpPr>
            <p:nvPr/>
          </p:nvGrpSpPr>
          <p:grpSpPr bwMode="auto">
            <a:xfrm>
              <a:off x="768" y="2112"/>
              <a:ext cx="2448" cy="1440"/>
              <a:chOff x="768" y="2112"/>
              <a:chExt cx="2448" cy="1440"/>
            </a:xfrm>
          </p:grpSpPr>
          <p:sp>
            <p:nvSpPr>
              <p:cNvPr id="24590" name="Oval 6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584" cy="1056"/>
              </a:xfrm>
              <a:prstGeom prst="ellipse">
                <a:avLst/>
              </a:prstGeom>
              <a:solidFill>
                <a:srgbClr val="CDE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it-IT">
                  <a:solidFill>
                    <a:srgbClr val="CDE6FF"/>
                  </a:solidFill>
                </a:endParaRPr>
              </a:p>
            </p:txBody>
          </p:sp>
          <p:sp>
            <p:nvSpPr>
              <p:cNvPr id="24591" name="Oval 7"/>
              <p:cNvSpPr>
                <a:spLocks noChangeArrowheads="1"/>
              </p:cNvSpPr>
              <p:nvPr/>
            </p:nvSpPr>
            <p:spPr bwMode="auto">
              <a:xfrm>
                <a:off x="1584" y="2448"/>
                <a:ext cx="1632" cy="1104"/>
              </a:xfrm>
              <a:prstGeom prst="ellipse">
                <a:avLst/>
              </a:prstGeom>
              <a:solidFill>
                <a:srgbClr val="CDE6FF">
                  <a:alpha val="50195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720" y="1920"/>
              <a:ext cx="1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600" b="1"/>
                <a:t>A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2784" y="3360"/>
              <a:ext cx="3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3600" b="1"/>
                <a:t>B</a:t>
              </a:r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295400" y="3429000"/>
            <a:ext cx="3733800" cy="2133600"/>
            <a:chOff x="768" y="2112"/>
            <a:chExt cx="2448" cy="1440"/>
          </a:xfrm>
        </p:grpSpPr>
        <p:sp>
          <p:nvSpPr>
            <p:cNvPr id="24585" name="Oval 11"/>
            <p:cNvSpPr>
              <a:spLocks noChangeArrowheads="1"/>
            </p:cNvSpPr>
            <p:nvPr/>
          </p:nvSpPr>
          <p:spPr bwMode="auto">
            <a:xfrm>
              <a:off x="768" y="2112"/>
              <a:ext cx="1584" cy="105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>
                <a:solidFill>
                  <a:srgbClr val="CDE6FF"/>
                </a:solidFill>
              </a:endParaRPr>
            </a:p>
          </p:txBody>
        </p:sp>
        <p:sp>
          <p:nvSpPr>
            <p:cNvPr id="24586" name="Oval 12"/>
            <p:cNvSpPr>
              <a:spLocks noChangeArrowheads="1"/>
            </p:cNvSpPr>
            <p:nvPr/>
          </p:nvSpPr>
          <p:spPr bwMode="auto">
            <a:xfrm>
              <a:off x="1584" y="2448"/>
              <a:ext cx="1632" cy="1104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>
                <a:solidFill>
                  <a:schemeClr val="hlink"/>
                </a:solidFill>
              </a:endParaRPr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200400" y="5943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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 = {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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it-IT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</a:t>
            </a:r>
            <a:r>
              <a:rPr lang="it-IT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B}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flipH="1">
            <a:off x="3733800" y="3276600"/>
            <a:ext cx="3429000" cy="1981200"/>
          </a:xfrm>
          <a:custGeom>
            <a:avLst/>
            <a:gdLst>
              <a:gd name="T0" fmla="*/ 1672273 w 21600"/>
              <a:gd name="T1" fmla="*/ 275 h 21600"/>
              <a:gd name="T2" fmla="*/ 130016 w 21600"/>
              <a:gd name="T3" fmla="*/ 990600 h 21600"/>
              <a:gd name="T4" fmla="*/ 1678623 w 21600"/>
              <a:gd name="T5" fmla="*/ 150516 h 21600"/>
              <a:gd name="T6" fmla="*/ 3854926 w 21600"/>
              <a:gd name="T7" fmla="*/ 929605 h 21600"/>
              <a:gd name="T8" fmla="*/ 3324384 w 21600"/>
              <a:gd name="T9" fmla="*/ 1267876 h 21600"/>
              <a:gd name="T10" fmla="*/ 2738914 w 21600"/>
              <a:gd name="T11" fmla="*/ 9613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49" y="10349"/>
                </a:moveTo>
                <a:cubicBezTo>
                  <a:pt x="19709" y="5470"/>
                  <a:pt x="15684" y="1639"/>
                  <a:pt x="10800" y="1639"/>
                </a:cubicBezTo>
                <a:cubicBezTo>
                  <a:pt x="5740" y="1639"/>
                  <a:pt x="1639" y="5740"/>
                  <a:pt x="1639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57" y="0"/>
                  <a:pt x="21303" y="4517"/>
                  <a:pt x="21586" y="10268"/>
                </a:cubicBezTo>
                <a:lnTo>
                  <a:pt x="24283" y="10135"/>
                </a:lnTo>
                <a:lnTo>
                  <a:pt x="20941" y="13823"/>
                </a:lnTo>
                <a:lnTo>
                  <a:pt x="17253" y="10481"/>
                </a:lnTo>
                <a:lnTo>
                  <a:pt x="19949" y="1034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3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7" grpId="0" autoUpdateAnimBg="0"/>
      <p:bldP spid="266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219</TotalTime>
  <Words>938</Words>
  <Application>Microsoft Office PowerPoint</Application>
  <PresentationFormat>Presentazione su schermo (4:3)</PresentationFormat>
  <Paragraphs>136</Paragraphs>
  <Slides>22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Austin</vt:lpstr>
      <vt:lpstr>Struttura predefinita</vt:lpstr>
      <vt:lpstr>Immagine bitmap</vt:lpstr>
      <vt:lpstr>Equation</vt:lpstr>
      <vt:lpstr>Teoria degli insiemi</vt:lpstr>
      <vt:lpstr>Nozioni fondamentali</vt:lpstr>
      <vt:lpstr>Rappresentazione di un insieme</vt:lpstr>
      <vt:lpstr>Presentazione standard di PowerPoint</vt:lpstr>
      <vt:lpstr>Esempi</vt:lpstr>
      <vt:lpstr>Insiemi numerici</vt:lpstr>
      <vt:lpstr>Presentazione standard di PowerPoint</vt:lpstr>
      <vt:lpstr>CASI PARTICOLARI DELL’INTERSEZIONE </vt:lpstr>
      <vt:lpstr>Presentazione standard di PowerPoint</vt:lpstr>
      <vt:lpstr>CASI PARTICOLARI DELL’UNIONE </vt:lpstr>
      <vt:lpstr>Presentazione standard di PowerPoint</vt:lpstr>
      <vt:lpstr>Presentazione standard di PowerPoint</vt:lpstr>
      <vt:lpstr>Potenza e cardinalità di un insieme</vt:lpstr>
      <vt:lpstr>Insiemi finiti</vt:lpstr>
      <vt:lpstr>Esercizio</vt:lpstr>
      <vt:lpstr>Un piccolo aiuto</vt:lpstr>
      <vt:lpstr>I numeri naturali</vt:lpstr>
      <vt:lpstr>Caratteristiche di N</vt:lpstr>
      <vt:lpstr>Cardinalità del prodotto cartesiano</vt:lpstr>
      <vt:lpstr>Cardinalità di Q</vt:lpstr>
      <vt:lpstr>Presentazione standard di PowerPoint</vt:lpstr>
      <vt:lpstr>Sul quinto assioma di Peano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degli insiemi</dc:title>
  <dc:creator>Roberto</dc:creator>
  <cp:lastModifiedBy>Roberto</cp:lastModifiedBy>
  <cp:revision>16</cp:revision>
  <dcterms:created xsi:type="dcterms:W3CDTF">2011-01-26T00:35:23Z</dcterms:created>
  <dcterms:modified xsi:type="dcterms:W3CDTF">2011-01-26T12:27:40Z</dcterms:modified>
</cp:coreProperties>
</file>