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25"/>
  </p:notesMasterIdLst>
  <p:sldIdLst>
    <p:sldId id="257" r:id="rId3"/>
    <p:sldId id="258" r:id="rId4"/>
    <p:sldId id="259" r:id="rId5"/>
    <p:sldId id="260" r:id="rId6"/>
    <p:sldId id="262" r:id="rId7"/>
    <p:sldId id="263" r:id="rId8"/>
    <p:sldId id="265" r:id="rId9"/>
    <p:sldId id="267" r:id="rId10"/>
    <p:sldId id="269" r:id="rId11"/>
    <p:sldId id="271" r:id="rId12"/>
    <p:sldId id="273" r:id="rId13"/>
    <p:sldId id="275" r:id="rId14"/>
    <p:sldId id="274" r:id="rId15"/>
    <p:sldId id="276" r:id="rId16"/>
    <p:sldId id="277" r:id="rId17"/>
    <p:sldId id="285" r:id="rId18"/>
    <p:sldId id="278" r:id="rId19"/>
    <p:sldId id="279" r:id="rId20"/>
    <p:sldId id="280" r:id="rId21"/>
    <p:sldId id="282" r:id="rId22"/>
    <p:sldId id="284" r:id="rId23"/>
    <p:sldId id="281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69D94-6DE4-4B6A-A153-EFBB7544AA9D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F6B05-FE37-4612-8B68-9B1A1AD32F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45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B640124-68DE-453B-9E3B-ABBE494EE50C}" type="slidenum">
              <a:rPr lang="it-IT" sz="1200"/>
              <a:pPr/>
              <a:t>4</a:t>
            </a:fld>
            <a:endParaRPr lang="it-IT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D273977-AA7F-4ED0-B880-043EFA82CB71}" type="slidenum">
              <a:rPr lang="it-IT" sz="1200"/>
              <a:pPr/>
              <a:t>5</a:t>
            </a:fld>
            <a:endParaRPr lang="it-IT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F1D54A-CFC2-43C2-B9CB-8A4219086398}" type="slidenum">
              <a:rPr lang="it-IT" sz="1200"/>
              <a:pPr/>
              <a:t>6</a:t>
            </a:fld>
            <a:endParaRPr lang="it-IT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F53D04-5A5A-45A4-974D-87B49009E0FE}" type="slidenum">
              <a:rPr lang="it-IT" sz="1200"/>
              <a:pPr/>
              <a:t>7</a:t>
            </a:fld>
            <a:endParaRPr lang="it-IT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3FC0CF5-492F-4C5F-909B-C3EE493863AA}" type="slidenum">
              <a:rPr lang="it-IT" sz="1200"/>
              <a:pPr/>
              <a:t>9</a:t>
            </a:fld>
            <a:endParaRPr lang="it-IT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DECBFE0-EE2C-4F4C-9470-A7F6B2E97020}" type="slidenum">
              <a:rPr lang="it-IT" sz="1200"/>
              <a:pPr/>
              <a:t>11</a:t>
            </a:fld>
            <a:endParaRPr lang="it-IT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F606C6E-84B3-4423-96BB-E1328CBCAD93}" type="slidenum">
              <a:rPr lang="it-IT" sz="1200"/>
              <a:pPr/>
              <a:t>12</a:t>
            </a:fld>
            <a:endParaRPr lang="it-IT" sz="120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2E5FD8-288A-4584-93A8-14DE9BC420C6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829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5E3F5-C660-4D1C-A7F9-AD77386828E5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445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62D1E-A376-4FC4-86CE-E9EC49628CF1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3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8EC1F-1BD1-4E12-9339-3DEA356F0D1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70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E2142-4104-4F19-A8B3-D025DCD7334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93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B974D-ED59-44E7-B7F4-E8CCDA636B4A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633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12BED2-D5CE-49DB-ACD6-C9EADBF54BF0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97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762FC-7A62-4F8D-8A9A-2CAD4173D916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55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44A87F-1711-4633-9C7D-2CF41D42ACDD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720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FF686D-CD56-47C4-963C-4E76BBB0F0FF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52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726BD-25B1-44C1-944A-74B4E7D4FA1B}" type="slidenum">
              <a:rPr lang="it-IT">
                <a:solidFill>
                  <a:srgbClr val="000000"/>
                </a:solidFill>
              </a:rPr>
              <a:pPr/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92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14FC90-D80F-4049-B665-6EA08077B1FC}" type="datetimeFigureOut">
              <a:rPr lang="it-IT" smtClean="0"/>
              <a:t>26/01/2011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E63AA8E-0273-4163-8B10-6EA197DF2650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0000"/>
            </a:gs>
            <a:gs pos="100000">
              <a:srgbClr val="FF66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9627AF-0BEA-4C96-B1FE-8F92D76E49E8}" type="slidenum">
              <a:rPr 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00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avpm04007@istruzione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wmf"/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12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11" Type="http://schemas.openxmlformats.org/officeDocument/2006/relationships/image" Target="../media/image12.wmf"/><Relationship Id="rId5" Type="http://schemas.openxmlformats.org/officeDocument/2006/relationships/image" Target="../media/image6.wmf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b="1" dirty="0"/>
              <a:t>Teoria degli insiemi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716016" y="5157192"/>
            <a:ext cx="3309803" cy="684565"/>
          </a:xfrm>
        </p:spPr>
        <p:txBody>
          <a:bodyPr/>
          <a:lstStyle/>
          <a:p>
            <a:pPr algn="ctr"/>
            <a:r>
              <a:rPr lang="it-IT" dirty="0" smtClean="0"/>
              <a:t>Prof. Roberto Capone</a:t>
            </a: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67863"/>
              </p:ext>
            </p:extLst>
          </p:nvPr>
        </p:nvGraphicFramePr>
        <p:xfrm>
          <a:off x="-540568" y="1340768"/>
          <a:ext cx="5328592" cy="1559814"/>
        </p:xfrm>
        <a:graphic>
          <a:graphicData uri="http://schemas.openxmlformats.org/drawingml/2006/table">
            <a:tbl>
              <a:tblPr firstRow="1" firstCol="1" bandRow="1"/>
              <a:tblGrid>
                <a:gridCol w="532859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7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MINISTERO DELL’ ISTRUZIONE, DELL’UNIVERSITA’ E DELLA  RICERCA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LICEO  STATALE  </a:t>
                      </a:r>
                      <a:r>
                        <a:rPr lang="it-IT" sz="1800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it-IT" sz="1800" b="1" dirty="0">
                          <a:solidFill>
                            <a:srgbClr val="006E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P. E. IMBRIANI”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Linguistico - Scientifico - Scientifico delle  Scienze Applicate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 Via S. Pescatori, 155 – 83100 Avellino                                           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</a:t>
                      </a: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Tel. (2 linee) 08257821.84 - 86 Fax segreteria 0825783899 ~ Fax dirigenza 082535375 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    Cod. fiscale: 80011170646 ~ Cod. Istituto:  AVPM040007 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i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    web-site: www.liceoimbriani.it ~  email: </a:t>
                      </a:r>
                      <a:r>
                        <a:rPr lang="it-IT" sz="1000" i="1" u="sng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  <a:hlinkClick r:id="rId2"/>
                        </a:rPr>
                        <a:t>avpm040007@istruzione.it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it-I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52" name="Immagin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magin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magin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magin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 descr="Pon_Logo_Slogan_t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283915"/>
            <a:ext cx="3312368" cy="720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5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/>
          <a:lstStyle/>
          <a:p>
            <a:pPr algn="ctr"/>
            <a:r>
              <a:rPr lang="it-IT" dirty="0" smtClean="0">
                <a:latin typeface="Calibri" pitchFamily="34" charset="0"/>
                <a:cs typeface="Calibri" pitchFamily="34" charset="0"/>
              </a:rPr>
              <a:t>Nozioni fondamentali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L’insieme è un concetto primitivo legato alla nostra intuizione.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Indica una collezione, raggruppamento di oggetti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Gli elementi di un insieme vengono indicati con le lettere minuscole dell’alfabeto latino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L’insieme che non contiene elementi si indica con il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endParaRPr lang="it-IT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1389" r="-143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29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1143000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Rappresentazione di un insieme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 algn="just">
              <a:buNone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Un  insieme può essere rappresentato in tre modi diversi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Rappresentazione grafica mediante i diagrammi di Eulero-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Venn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Rappresentazione per elencazione o estensiva o tabulare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Rappresentazione caratteristica o intensiva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95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F4774-D7B0-4DAF-9CD8-81A4BB69222F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4339" name="Text Box 1026"/>
          <p:cNvSpPr txBox="1">
            <a:spLocks noChangeArrowheads="1"/>
          </p:cNvSpPr>
          <p:nvPr/>
        </p:nvSpPr>
        <p:spPr bwMode="auto">
          <a:xfrm>
            <a:off x="611560" y="457200"/>
            <a:ext cx="7999040" cy="144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Un insieme può essere contenuto in un altro</a:t>
            </a:r>
          </a:p>
        </p:txBody>
      </p:sp>
      <p:sp>
        <p:nvSpPr>
          <p:cNvPr id="14340" name="Oval 1027"/>
          <p:cNvSpPr>
            <a:spLocks noChangeArrowheads="1"/>
          </p:cNvSpPr>
          <p:nvPr/>
        </p:nvSpPr>
        <p:spPr bwMode="auto">
          <a:xfrm>
            <a:off x="2514600" y="1981200"/>
            <a:ext cx="3962400" cy="2438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>
              <a:solidFill>
                <a:schemeClr val="folHlink"/>
              </a:solidFill>
            </a:endParaRPr>
          </a:p>
        </p:txBody>
      </p:sp>
      <p:sp>
        <p:nvSpPr>
          <p:cNvPr id="14341" name="Oval 1028"/>
          <p:cNvSpPr>
            <a:spLocks noChangeArrowheads="1"/>
          </p:cNvSpPr>
          <p:nvPr/>
        </p:nvSpPr>
        <p:spPr bwMode="auto">
          <a:xfrm>
            <a:off x="3886200" y="2819400"/>
            <a:ext cx="1676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4342" name="Text Box 1029"/>
          <p:cNvSpPr txBox="1">
            <a:spLocks noChangeArrowheads="1"/>
          </p:cNvSpPr>
          <p:nvPr/>
        </p:nvSpPr>
        <p:spPr bwMode="auto">
          <a:xfrm>
            <a:off x="4038600" y="29718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1</a:t>
            </a:r>
          </a:p>
        </p:txBody>
      </p:sp>
      <p:sp>
        <p:nvSpPr>
          <p:cNvPr id="14343" name="Text Box 1030"/>
          <p:cNvSpPr txBox="1">
            <a:spLocks noChangeArrowheads="1"/>
          </p:cNvSpPr>
          <p:nvPr/>
        </p:nvSpPr>
        <p:spPr bwMode="auto">
          <a:xfrm>
            <a:off x="4648200" y="3124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2</a:t>
            </a:r>
          </a:p>
        </p:txBody>
      </p:sp>
      <p:sp>
        <p:nvSpPr>
          <p:cNvPr id="14344" name="Text Box 1031"/>
          <p:cNvSpPr txBox="1">
            <a:spLocks noChangeArrowheads="1"/>
          </p:cNvSpPr>
          <p:nvPr/>
        </p:nvSpPr>
        <p:spPr bwMode="auto">
          <a:xfrm>
            <a:off x="3276600" y="2438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0</a:t>
            </a:r>
          </a:p>
        </p:txBody>
      </p:sp>
      <p:sp>
        <p:nvSpPr>
          <p:cNvPr id="14345" name="Text Box 1032"/>
          <p:cNvSpPr txBox="1">
            <a:spLocks noChangeArrowheads="1"/>
          </p:cNvSpPr>
          <p:nvPr/>
        </p:nvSpPr>
        <p:spPr bwMode="auto">
          <a:xfrm>
            <a:off x="3352800" y="34290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3</a:t>
            </a:r>
          </a:p>
        </p:txBody>
      </p:sp>
      <p:sp>
        <p:nvSpPr>
          <p:cNvPr id="14346" name="Text Box 1033"/>
          <p:cNvSpPr txBox="1">
            <a:spLocks noChangeArrowheads="1"/>
          </p:cNvSpPr>
          <p:nvPr/>
        </p:nvSpPr>
        <p:spPr bwMode="auto">
          <a:xfrm>
            <a:off x="5715000" y="25146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>
                <a:sym typeface="Symbol" pitchFamily="18" charset="2"/>
              </a:rPr>
              <a:t></a:t>
            </a:r>
            <a:r>
              <a:rPr lang="it-IT"/>
              <a:t>4</a:t>
            </a:r>
          </a:p>
        </p:txBody>
      </p:sp>
      <p:sp>
        <p:nvSpPr>
          <p:cNvPr id="14347" name="Text Box 1034"/>
          <p:cNvSpPr txBox="1">
            <a:spLocks noChangeArrowheads="1"/>
          </p:cNvSpPr>
          <p:nvPr/>
        </p:nvSpPr>
        <p:spPr bwMode="auto">
          <a:xfrm>
            <a:off x="4800600" y="2362200"/>
            <a:ext cx="76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B</a:t>
            </a:r>
          </a:p>
        </p:txBody>
      </p:sp>
      <p:sp>
        <p:nvSpPr>
          <p:cNvPr id="14348" name="Text Box 1035"/>
          <p:cNvSpPr txBox="1">
            <a:spLocks noChangeArrowheads="1"/>
          </p:cNvSpPr>
          <p:nvPr/>
        </p:nvSpPr>
        <p:spPr bwMode="auto">
          <a:xfrm>
            <a:off x="2667000" y="19954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800" b="1"/>
              <a:t>A</a:t>
            </a:r>
          </a:p>
        </p:txBody>
      </p:sp>
      <p:sp>
        <p:nvSpPr>
          <p:cNvPr id="22540" name="Text Box 1036"/>
          <p:cNvSpPr txBox="1">
            <a:spLocks noChangeArrowheads="1"/>
          </p:cNvSpPr>
          <p:nvPr/>
        </p:nvSpPr>
        <p:spPr bwMode="auto">
          <a:xfrm>
            <a:off x="810986" y="4485711"/>
            <a:ext cx="754380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Si dice allora che B è un sottoinsieme di </a:t>
            </a:r>
            <a:r>
              <a:rPr lang="it-IT" sz="3200" dirty="0" smtClean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A se ogni elemento di B è anche elemento di A e si scrive:</a:t>
            </a:r>
            <a:endParaRPr lang="it-IT" sz="3200" dirty="0">
              <a:solidFill>
                <a:schemeClr val="hlink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41" name="Text Box 1037"/>
          <p:cNvSpPr txBox="1">
            <a:spLocks noChangeArrowheads="1"/>
          </p:cNvSpPr>
          <p:nvPr/>
        </p:nvSpPr>
        <p:spPr bwMode="auto">
          <a:xfrm>
            <a:off x="2971800" y="5661248"/>
            <a:ext cx="3048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>
                <a:solidFill>
                  <a:srgbClr val="7F0401"/>
                </a:solidFill>
              </a:rPr>
              <a:t>B </a:t>
            </a:r>
            <a:r>
              <a:rPr lang="it-IT" sz="4400" b="1">
                <a:solidFill>
                  <a:srgbClr val="7F0401"/>
                </a:solidFill>
                <a:sym typeface="Symbol" pitchFamily="18" charset="2"/>
              </a:rPr>
              <a:t> A</a:t>
            </a:r>
            <a:endParaRPr lang="it-IT" sz="4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0" grpId="0" animBg="1" autoUpdateAnimBg="0"/>
      <p:bldP spid="2254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CBC5D-4C19-4448-B63F-59947E1C42D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26126"/>
            <a:ext cx="7772400" cy="595313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000" b="1" dirty="0" smtClean="0">
                <a:latin typeface="Calibri" pitchFamily="34" charset="0"/>
                <a:cs typeface="Calibri" pitchFamily="34" charset="0"/>
              </a:rPr>
              <a:t>Esempi</a:t>
            </a:r>
          </a:p>
        </p:txBody>
      </p:sp>
      <p:pic>
        <p:nvPicPr>
          <p:cNvPr id="1638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38488" y="996950"/>
            <a:ext cx="5889625" cy="4114800"/>
          </a:xfrm>
          <a:solidFill>
            <a:schemeClr val="bg1"/>
          </a:solidFill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2824163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3138488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838"/>
            <a:ext cx="3094038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2868613" cy="65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57788"/>
            <a:ext cx="28686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5300663"/>
            <a:ext cx="12033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300663"/>
            <a:ext cx="295910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092825"/>
            <a:ext cx="27781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6092825"/>
            <a:ext cx="115887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092825"/>
            <a:ext cx="11144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90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9D277-6849-4E76-B9DC-C2CD2A9DA04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548680"/>
            <a:ext cx="7772400" cy="710952"/>
          </a:xfrm>
        </p:spPr>
        <p:txBody>
          <a:bodyPr/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Insiemi numerici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042988" y="1412875"/>
                <a:ext cx="7489452" cy="4895850"/>
              </a:xfrm>
            </p:spPr>
            <p:txBody>
              <a:bodyPr/>
              <a:lstStyle/>
              <a:p>
                <a:pPr algn="just"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Abbiamo già incontrato alcuni insiemi ovvero dei raggruppamenti di elementi che hanno caratteristiche comuni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N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	l’insieme dei numeri naturali </a:t>
                </a:r>
                <a:r>
                  <a:rPr lang="it-IT" sz="2000" dirty="0" smtClean="0">
                    <a:latin typeface="Calibri" pitchFamily="34" charset="0"/>
                    <a:cs typeface="Calibri" pitchFamily="34" charset="0"/>
                  </a:rPr>
                  <a:t>&gt; 0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        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l’insieme dei numeri naturali 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Z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		l’insieme dei numeri interi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Q 	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	l’insieme dei numeri razionali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R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		l’insieme dei numeri reali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C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		l’insieme dei numeri complessi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	</a:t>
                </a:r>
              </a:p>
              <a:p>
                <a:pPr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Tali insiemi si chiamano anche insiemi numerici</a:t>
                </a:r>
              </a:p>
              <a:p>
                <a:pPr algn="just">
                  <a:lnSpc>
                    <a:spcPct val="80000"/>
                  </a:lnSpc>
                  <a:buFont typeface="Monotype Sorts" pitchFamily="2" charset="2"/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Un insieme privo di elementi si chiama INSIEME VUOTO si indica col simbolo Ø</a:t>
                </a:r>
              </a:p>
            </p:txBody>
          </p:sp>
        </mc:Choice>
        <mc:Fallback xmlns=""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42988" y="1412875"/>
                <a:ext cx="7489452" cy="4895850"/>
              </a:xfrm>
              <a:blipFill rotWithShape="1">
                <a:blip r:embed="rId3"/>
                <a:stretch>
                  <a:fillRect l="-325" t="-2366" r="-12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7" name="Picture 5" descr="\varnoth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46038"/>
            <a:ext cx="13335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71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D5037-F621-4B6B-B1D5-D067AFC54390}" type="slidenum">
              <a:rPr lang="en-US"/>
              <a:pPr>
                <a:defRPr/>
              </a:pPr>
              <a:t>7</a:t>
            </a:fld>
            <a:endParaRPr lang="en-US"/>
          </a:p>
        </p:txBody>
      </p:sp>
      <p:grpSp>
        <p:nvGrpSpPr>
          <p:cNvPr id="6171" name="Group 27"/>
          <p:cNvGrpSpPr>
            <a:grpSpLocks/>
          </p:cNvGrpSpPr>
          <p:nvPr/>
        </p:nvGrpSpPr>
        <p:grpSpPr bwMode="auto">
          <a:xfrm>
            <a:off x="1295400" y="2895600"/>
            <a:ext cx="4648200" cy="2941638"/>
            <a:chOff x="816" y="1824"/>
            <a:chExt cx="2928" cy="1853"/>
          </a:xfrm>
        </p:grpSpPr>
        <p:graphicFrame>
          <p:nvGraphicFramePr>
            <p:cNvPr id="19465" name="Object 18"/>
            <p:cNvGraphicFramePr>
              <a:graphicFrameLocks noChangeAspect="1"/>
            </p:cNvGraphicFramePr>
            <p:nvPr/>
          </p:nvGraphicFramePr>
          <p:xfrm>
            <a:off x="816" y="1824"/>
            <a:ext cx="2880" cy="18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Immagine bitmap" r:id="rId4" imgW="4514286" imgH="2905531" progId="Paint.Picture">
                    <p:embed/>
                  </p:oleObj>
                </mc:Choice>
                <mc:Fallback>
                  <p:oleObj name="Immagine bitmap" r:id="rId4" imgW="4514286" imgH="2905531" progId="Paint.Picture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1824"/>
                          <a:ext cx="2880" cy="185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466" name="Text Box 25"/>
            <p:cNvSpPr txBox="1">
              <a:spLocks noChangeArrowheads="1"/>
            </p:cNvSpPr>
            <p:nvPr/>
          </p:nvSpPr>
          <p:spPr bwMode="auto">
            <a:xfrm>
              <a:off x="912" y="1824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  <p:sp>
          <p:nvSpPr>
            <p:cNvPr id="19467" name="Text Box 26"/>
            <p:cNvSpPr txBox="1">
              <a:spLocks noChangeArrowheads="1"/>
            </p:cNvSpPr>
            <p:nvPr/>
          </p:nvSpPr>
          <p:spPr bwMode="auto">
            <a:xfrm>
              <a:off x="3456" y="321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B</a:t>
              </a:r>
            </a:p>
          </p:txBody>
        </p:sp>
      </p:grp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971600" y="457200"/>
            <a:ext cx="7391400" cy="1870075"/>
          </a:xfrm>
          <a:prstGeom prst="rect">
            <a:avLst/>
          </a:prstGeom>
          <a:solidFill>
            <a:schemeClr val="tx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>
                <a:solidFill>
                  <a:srgbClr val="66FF33"/>
                </a:solidFill>
                <a:latin typeface="Calibri" pitchFamily="34" charset="0"/>
                <a:cs typeface="Calibri" pitchFamily="34" charset="0"/>
              </a:rPr>
              <a:t>intersezione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di due insiemi A e B, l'insieme formato dagli elementi comuni ad A e B.</a:t>
            </a:r>
          </a:p>
        </p:txBody>
      </p:sp>
      <p:pic>
        <p:nvPicPr>
          <p:cNvPr id="6166" name="Picture 22" descr="inter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12192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5943600" y="3733800"/>
            <a:ext cx="2895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l’intersezione è la parte colorata</a:t>
            </a:r>
          </a:p>
        </p:txBody>
      </p:sp>
      <p:sp>
        <p:nvSpPr>
          <p:cNvPr id="6168" name="AutoShape 24"/>
          <p:cNvSpPr>
            <a:spLocks noChangeArrowheads="1"/>
          </p:cNvSpPr>
          <p:nvPr/>
        </p:nvSpPr>
        <p:spPr bwMode="auto">
          <a:xfrm flipH="1">
            <a:off x="3733800" y="2743200"/>
            <a:ext cx="3429000" cy="1981200"/>
          </a:xfrm>
          <a:custGeom>
            <a:avLst/>
            <a:gdLst>
              <a:gd name="T0" fmla="*/ 1672273 w 21600"/>
              <a:gd name="T1" fmla="*/ 275 h 21600"/>
              <a:gd name="T2" fmla="*/ 130016 w 21600"/>
              <a:gd name="T3" fmla="*/ 990600 h 21600"/>
              <a:gd name="T4" fmla="*/ 1678623 w 21600"/>
              <a:gd name="T5" fmla="*/ 150516 h 21600"/>
              <a:gd name="T6" fmla="*/ 3854926 w 21600"/>
              <a:gd name="T7" fmla="*/ 929605 h 21600"/>
              <a:gd name="T8" fmla="*/ 3324384 w 21600"/>
              <a:gd name="T9" fmla="*/ 1267876 h 21600"/>
              <a:gd name="T10" fmla="*/ 2738914 w 21600"/>
              <a:gd name="T11" fmla="*/ 96134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172" name="Text Box 28"/>
          <p:cNvSpPr txBox="1">
            <a:spLocks noChangeArrowheads="1"/>
          </p:cNvSpPr>
          <p:nvPr/>
        </p:nvSpPr>
        <p:spPr bwMode="auto">
          <a:xfrm>
            <a:off x="1676400" y="5805264"/>
            <a:ext cx="502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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B}</a:t>
            </a:r>
          </a:p>
        </p:txBody>
      </p:sp>
    </p:spTree>
    <p:extLst>
      <p:ext uri="{BB962C8B-B14F-4D97-AF65-F5344CB8AC3E}">
        <p14:creationId xmlns:p14="http://schemas.microsoft.com/office/powerpoint/2010/main" val="144562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7" grpId="0" autoUpdateAnimBg="0"/>
      <p:bldP spid="6168" grpId="0" animBg="1"/>
      <p:bldP spid="617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63370-75C2-433E-BC11-879308AD8FF8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92" y="764704"/>
            <a:ext cx="7750092" cy="1143000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>
                <a:latin typeface="Calibri" pitchFamily="34" charset="0"/>
                <a:cs typeface="Calibri" pitchFamily="34" charset="0"/>
              </a:rPr>
              <a:t>CASI PARTICOLARI DELL’INTERSEZIONE</a:t>
            </a:r>
            <a:r>
              <a:rPr lang="it-IT" sz="4000" b="1" dirty="0" smtClean="0">
                <a:latin typeface="Comic Sans MS" pitchFamily="66" charset="0"/>
              </a:rPr>
              <a:t/>
            </a:r>
            <a:br>
              <a:rPr lang="it-IT" sz="4000" b="1" dirty="0" smtClean="0">
                <a:latin typeface="Comic Sans MS" pitchFamily="66" charset="0"/>
              </a:rPr>
            </a:br>
            <a:endParaRPr lang="it-IT" sz="4000" b="1" dirty="0" smtClean="0">
              <a:latin typeface="Comic Sans MS" pitchFamily="66" charset="0"/>
            </a:endParaRP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556792"/>
            <a:ext cx="2952750" cy="927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1300"/>
            <a:ext cx="302418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92" y="4119562"/>
            <a:ext cx="2951162" cy="877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529386"/>
            <a:ext cx="434498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306" y="4221163"/>
            <a:ext cx="4894262" cy="67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05" y="5391605"/>
            <a:ext cx="2952750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82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428CB-B387-425F-946A-A317B076488B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868747" y="628650"/>
            <a:ext cx="7391400" cy="2419350"/>
          </a:xfrm>
          <a:prstGeom prst="rect">
            <a:avLst/>
          </a:prstGeom>
          <a:solidFill>
            <a:schemeClr val="tx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unione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di due insiemi A e B, l'insieme degli elementi che appartengono ad almeno uno dei due insiemi dati.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638800" y="4343400"/>
            <a:ext cx="2895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b="1" dirty="0">
                <a:latin typeface="Calibri" pitchFamily="34" charset="0"/>
                <a:cs typeface="Calibri" pitchFamily="34" charset="0"/>
              </a:rPr>
              <a:t>l’unione è la parte colorata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1143000" y="3048000"/>
            <a:ext cx="3962400" cy="2927350"/>
            <a:chOff x="720" y="1920"/>
            <a:chExt cx="2496" cy="1844"/>
          </a:xfrm>
        </p:grpSpPr>
        <p:grpSp>
          <p:nvGrpSpPr>
            <p:cNvPr id="24587" name="Group 5"/>
            <p:cNvGrpSpPr>
              <a:grpSpLocks/>
            </p:cNvGrpSpPr>
            <p:nvPr/>
          </p:nvGrpSpPr>
          <p:grpSpPr bwMode="auto">
            <a:xfrm>
              <a:off x="768" y="2112"/>
              <a:ext cx="2448" cy="1440"/>
              <a:chOff x="768" y="2112"/>
              <a:chExt cx="2448" cy="1440"/>
            </a:xfrm>
          </p:grpSpPr>
          <p:sp>
            <p:nvSpPr>
              <p:cNvPr id="24590" name="Oval 6"/>
              <p:cNvSpPr>
                <a:spLocks noChangeArrowheads="1"/>
              </p:cNvSpPr>
              <p:nvPr/>
            </p:nvSpPr>
            <p:spPr bwMode="auto">
              <a:xfrm>
                <a:off x="768" y="2112"/>
                <a:ext cx="1584" cy="1056"/>
              </a:xfrm>
              <a:prstGeom prst="ellipse">
                <a:avLst/>
              </a:prstGeom>
              <a:solidFill>
                <a:srgbClr val="CDE6FF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it-IT">
                  <a:solidFill>
                    <a:srgbClr val="CDE6FF"/>
                  </a:solidFill>
                </a:endParaRPr>
              </a:p>
            </p:txBody>
          </p:sp>
          <p:sp>
            <p:nvSpPr>
              <p:cNvPr id="24591" name="Oval 7"/>
              <p:cNvSpPr>
                <a:spLocks noChangeArrowheads="1"/>
              </p:cNvSpPr>
              <p:nvPr/>
            </p:nvSpPr>
            <p:spPr bwMode="auto">
              <a:xfrm>
                <a:off x="1584" y="2448"/>
                <a:ext cx="1632" cy="1104"/>
              </a:xfrm>
              <a:prstGeom prst="ellipse">
                <a:avLst/>
              </a:prstGeom>
              <a:solidFill>
                <a:srgbClr val="CDE6FF">
                  <a:alpha val="50195"/>
                </a:srgbClr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24588" name="Text Box 8"/>
            <p:cNvSpPr txBox="1">
              <a:spLocks noChangeArrowheads="1"/>
            </p:cNvSpPr>
            <p:nvPr/>
          </p:nvSpPr>
          <p:spPr bwMode="auto">
            <a:xfrm>
              <a:off x="720" y="1920"/>
              <a:ext cx="1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A</a:t>
              </a:r>
            </a:p>
          </p:txBody>
        </p:sp>
        <p:sp>
          <p:nvSpPr>
            <p:cNvPr id="24589" name="Text Box 9"/>
            <p:cNvSpPr txBox="1">
              <a:spLocks noChangeArrowheads="1"/>
            </p:cNvSpPr>
            <p:nvPr/>
          </p:nvSpPr>
          <p:spPr bwMode="auto">
            <a:xfrm>
              <a:off x="2784" y="3360"/>
              <a:ext cx="3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600" b="1"/>
                <a:t>B</a:t>
              </a:r>
            </a:p>
          </p:txBody>
        </p:sp>
      </p:grpSp>
      <p:grpSp>
        <p:nvGrpSpPr>
          <p:cNvPr id="26634" name="Group 10"/>
          <p:cNvGrpSpPr>
            <a:grpSpLocks/>
          </p:cNvGrpSpPr>
          <p:nvPr/>
        </p:nvGrpSpPr>
        <p:grpSpPr bwMode="auto">
          <a:xfrm>
            <a:off x="1295400" y="3429000"/>
            <a:ext cx="3733800" cy="2133600"/>
            <a:chOff x="768" y="2112"/>
            <a:chExt cx="2448" cy="1440"/>
          </a:xfrm>
        </p:grpSpPr>
        <p:sp>
          <p:nvSpPr>
            <p:cNvPr id="24585" name="Oval 11"/>
            <p:cNvSpPr>
              <a:spLocks noChangeArrowheads="1"/>
            </p:cNvSpPr>
            <p:nvPr/>
          </p:nvSpPr>
          <p:spPr bwMode="auto">
            <a:xfrm>
              <a:off x="768" y="2112"/>
              <a:ext cx="1584" cy="105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>
                <a:solidFill>
                  <a:srgbClr val="CDE6FF"/>
                </a:solidFill>
              </a:endParaRPr>
            </a:p>
          </p:txBody>
        </p:sp>
        <p:sp>
          <p:nvSpPr>
            <p:cNvPr id="24586" name="Oval 12"/>
            <p:cNvSpPr>
              <a:spLocks noChangeArrowheads="1"/>
            </p:cNvSpPr>
            <p:nvPr/>
          </p:nvSpPr>
          <p:spPr bwMode="auto">
            <a:xfrm>
              <a:off x="1584" y="2448"/>
              <a:ext cx="1632" cy="1104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it-IT">
                <a:solidFill>
                  <a:schemeClr val="hlink"/>
                </a:solidFill>
              </a:endParaRPr>
            </a:p>
          </p:txBody>
        </p:sp>
      </p:grp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200400" y="5943600"/>
            <a:ext cx="5029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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= {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it-IT" sz="32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B}</a:t>
            </a:r>
          </a:p>
        </p:txBody>
      </p:sp>
      <p:sp>
        <p:nvSpPr>
          <p:cNvPr id="26638" name="AutoShape 14"/>
          <p:cNvSpPr>
            <a:spLocks noChangeArrowheads="1"/>
          </p:cNvSpPr>
          <p:nvPr/>
        </p:nvSpPr>
        <p:spPr bwMode="auto">
          <a:xfrm flipH="1">
            <a:off x="3733800" y="3276600"/>
            <a:ext cx="3429000" cy="1981200"/>
          </a:xfrm>
          <a:custGeom>
            <a:avLst/>
            <a:gdLst>
              <a:gd name="T0" fmla="*/ 1672273 w 21600"/>
              <a:gd name="T1" fmla="*/ 275 h 21600"/>
              <a:gd name="T2" fmla="*/ 130016 w 21600"/>
              <a:gd name="T3" fmla="*/ 990600 h 21600"/>
              <a:gd name="T4" fmla="*/ 1678623 w 21600"/>
              <a:gd name="T5" fmla="*/ 150516 h 21600"/>
              <a:gd name="T6" fmla="*/ 3854926 w 21600"/>
              <a:gd name="T7" fmla="*/ 929605 h 21600"/>
              <a:gd name="T8" fmla="*/ 3324384 w 21600"/>
              <a:gd name="T9" fmla="*/ 1267876 h 21600"/>
              <a:gd name="T10" fmla="*/ 2738914 w 21600"/>
              <a:gd name="T11" fmla="*/ 96134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736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autoUpdateAnimBg="0"/>
      <p:bldP spid="26637" grpId="0" autoUpdateAnimBg="0"/>
      <p:bldP spid="266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0F5A1D-A58D-41C1-A370-C2CD09244A2B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836712"/>
            <a:ext cx="8261350" cy="95557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b="1" dirty="0" smtClean="0">
                <a:latin typeface="Calibri" pitchFamily="34" charset="0"/>
                <a:cs typeface="Calibri" pitchFamily="34" charset="0"/>
              </a:rPr>
              <a:t>CASI PARTICOLARI DELL’UNIONE</a:t>
            </a:r>
            <a:r>
              <a:rPr lang="it-IT" sz="4000" dirty="0" smtClean="0"/>
              <a:t/>
            </a:r>
            <a:br>
              <a:rPr lang="it-IT" sz="4000" dirty="0" smtClean="0"/>
            </a:br>
            <a:endParaRPr lang="it-IT" sz="4000" dirty="0" smtClean="0"/>
          </a:p>
        </p:txBody>
      </p:sp>
      <p:pic>
        <p:nvPicPr>
          <p:cNvPr id="2867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48038" y="1484313"/>
            <a:ext cx="3168650" cy="877887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038" y="2900363"/>
            <a:ext cx="3041650" cy="82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076700"/>
            <a:ext cx="2881312" cy="8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5373688"/>
            <a:ext cx="6216650" cy="79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26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872780-FA10-42D9-A938-AC77142086CB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467544" y="457200"/>
            <a:ext cx="8068816" cy="1754326"/>
          </a:xfrm>
          <a:prstGeom prst="rect">
            <a:avLst/>
          </a:prstGeom>
          <a:solidFill>
            <a:schemeClr val="tx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3600" dirty="0">
                <a:solidFill>
                  <a:srgbClr val="FF9933"/>
                </a:solidFill>
                <a:latin typeface="Calibri" pitchFamily="34" charset="0"/>
                <a:cs typeface="Calibri" pitchFamily="34" charset="0"/>
              </a:rPr>
              <a:t>differenza complementare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fra due insiemi B ed A l’insieme degli elementi di B che non appartengono ad A</a:t>
            </a:r>
            <a:r>
              <a:rPr lang="it-IT" sz="3600" dirty="0">
                <a:solidFill>
                  <a:schemeClr val="hlink"/>
                </a:solidFill>
              </a:rPr>
              <a:t>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08990" y="2978150"/>
            <a:ext cx="3581400" cy="2362200"/>
            <a:chOff x="960" y="2064"/>
            <a:chExt cx="2256" cy="1488"/>
          </a:xfrm>
        </p:grpSpPr>
        <p:sp>
          <p:nvSpPr>
            <p:cNvPr id="29713" name="Oval 4"/>
            <p:cNvSpPr>
              <a:spLocks noChangeArrowheads="1"/>
            </p:cNvSpPr>
            <p:nvPr/>
          </p:nvSpPr>
          <p:spPr bwMode="auto">
            <a:xfrm>
              <a:off x="960" y="2112"/>
              <a:ext cx="2256" cy="14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1008" y="2064"/>
              <a:ext cx="2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pitchFamily="34" charset="0"/>
                </a:rPr>
                <a:t>B</a:t>
              </a:r>
            </a:p>
          </p:txBody>
        </p:sp>
      </p:grpSp>
      <p:grpSp>
        <p:nvGrpSpPr>
          <p:cNvPr id="29702" name="Group 6"/>
          <p:cNvGrpSpPr>
            <a:grpSpLocks/>
          </p:cNvGrpSpPr>
          <p:nvPr/>
        </p:nvGrpSpPr>
        <p:grpSpPr bwMode="auto">
          <a:xfrm>
            <a:off x="2286000" y="4191000"/>
            <a:ext cx="1676400" cy="762000"/>
            <a:chOff x="1440" y="2640"/>
            <a:chExt cx="1056" cy="480"/>
          </a:xfrm>
        </p:grpSpPr>
        <p:sp>
          <p:nvSpPr>
            <p:cNvPr id="29711" name="Oval 7"/>
            <p:cNvSpPr>
              <a:spLocks noChangeArrowheads="1"/>
            </p:cNvSpPr>
            <p:nvPr/>
          </p:nvSpPr>
          <p:spPr bwMode="auto">
            <a:xfrm>
              <a:off x="1440" y="2640"/>
              <a:ext cx="1056" cy="48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12" name="Text Box 8"/>
            <p:cNvSpPr txBox="1">
              <a:spLocks noChangeArrowheads="1"/>
            </p:cNvSpPr>
            <p:nvPr/>
          </p:nvSpPr>
          <p:spPr bwMode="auto">
            <a:xfrm>
              <a:off x="1824" y="2784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b="1"/>
                <a:t>A</a:t>
              </a:r>
            </a:p>
          </p:txBody>
        </p:sp>
      </p:grpSp>
      <p:grpSp>
        <p:nvGrpSpPr>
          <p:cNvPr id="29706" name="Group 10"/>
          <p:cNvGrpSpPr>
            <a:grpSpLocks/>
          </p:cNvGrpSpPr>
          <p:nvPr/>
        </p:nvGrpSpPr>
        <p:grpSpPr bwMode="auto">
          <a:xfrm>
            <a:off x="1524000" y="3009900"/>
            <a:ext cx="3581400" cy="2362200"/>
            <a:chOff x="3696" y="2640"/>
            <a:chExt cx="2256" cy="1488"/>
          </a:xfrm>
        </p:grpSpPr>
        <p:sp>
          <p:nvSpPr>
            <p:cNvPr id="4" name="Oval 11"/>
            <p:cNvSpPr>
              <a:spLocks noChangeArrowheads="1"/>
            </p:cNvSpPr>
            <p:nvPr/>
          </p:nvSpPr>
          <p:spPr bwMode="auto">
            <a:xfrm>
              <a:off x="3696" y="2688"/>
              <a:ext cx="2256" cy="1440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29707" name="Text Box 12"/>
            <p:cNvSpPr txBox="1">
              <a:spLocks noChangeArrowheads="1"/>
            </p:cNvSpPr>
            <p:nvPr/>
          </p:nvSpPr>
          <p:spPr bwMode="auto">
            <a:xfrm>
              <a:off x="3744" y="2640"/>
              <a:ext cx="28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it-IT" sz="3200">
                  <a:latin typeface="Arial" pitchFamily="34" charset="0"/>
                </a:rPr>
                <a:t>B</a:t>
              </a:r>
              <a:endParaRPr lang="it-IT" sz="3200" b="1"/>
            </a:p>
          </p:txBody>
        </p:sp>
        <p:grpSp>
          <p:nvGrpSpPr>
            <p:cNvPr id="29708" name="Group 13"/>
            <p:cNvGrpSpPr>
              <a:grpSpLocks/>
            </p:cNvGrpSpPr>
            <p:nvPr/>
          </p:nvGrpSpPr>
          <p:grpSpPr bwMode="auto">
            <a:xfrm>
              <a:off x="4176" y="3216"/>
              <a:ext cx="1056" cy="480"/>
              <a:chOff x="1440" y="2640"/>
              <a:chExt cx="1056" cy="480"/>
            </a:xfrm>
          </p:grpSpPr>
          <p:sp>
            <p:nvSpPr>
              <p:cNvPr id="29709" name="Oval 14"/>
              <p:cNvSpPr>
                <a:spLocks noChangeArrowheads="1"/>
              </p:cNvSpPr>
              <p:nvPr/>
            </p:nvSpPr>
            <p:spPr bwMode="auto">
              <a:xfrm>
                <a:off x="1440" y="2640"/>
                <a:ext cx="1056" cy="48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29710" name="Text Box 15"/>
              <p:cNvSpPr txBox="1">
                <a:spLocks noChangeArrowheads="1"/>
              </p:cNvSpPr>
              <p:nvPr/>
            </p:nvSpPr>
            <p:spPr bwMode="auto">
              <a:xfrm>
                <a:off x="1824" y="2784"/>
                <a:ext cx="432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it-IT" b="1"/>
                  <a:t>A</a:t>
                </a:r>
              </a:p>
            </p:txBody>
          </p:sp>
        </p:grpSp>
      </p:grpSp>
      <p:sp>
        <p:nvSpPr>
          <p:cNvPr id="29703" name="Text Box 16"/>
          <p:cNvSpPr txBox="1">
            <a:spLocks noChangeArrowheads="1"/>
          </p:cNvSpPr>
          <p:nvPr/>
        </p:nvSpPr>
        <p:spPr bwMode="auto">
          <a:xfrm>
            <a:off x="5791200" y="4159250"/>
            <a:ext cx="3124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B - A è la parte colorata in figura</a:t>
            </a:r>
            <a:r>
              <a:rPr lang="it-IT" sz="2800" b="1" dirty="0">
                <a:solidFill>
                  <a:srgbClr val="000080"/>
                </a:solidFill>
              </a:rPr>
              <a:t>.</a:t>
            </a:r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1409700" y="5396956"/>
            <a:ext cx="6019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 ha, per definizione: </a:t>
            </a:r>
            <a:b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</a:b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 – A = {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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x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B </a:t>
            </a:r>
            <a:r>
              <a:rPr lang="it-IT" sz="2800" b="1" i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x 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</a:t>
            </a:r>
            <a:r>
              <a:rPr lang="it-IT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A</a:t>
            </a:r>
            <a:r>
              <a:rPr lang="it-IT" sz="2800" b="1" dirty="0">
                <a:solidFill>
                  <a:srgbClr val="FF0000"/>
                </a:solidFill>
              </a:rPr>
              <a:t>}</a:t>
            </a:r>
          </a:p>
        </p:txBody>
      </p:sp>
      <p:sp>
        <p:nvSpPr>
          <p:cNvPr id="29715" name="AutoShape 19"/>
          <p:cNvSpPr>
            <a:spLocks noChangeArrowheads="1"/>
          </p:cNvSpPr>
          <p:nvPr/>
        </p:nvSpPr>
        <p:spPr bwMode="auto">
          <a:xfrm flipH="1">
            <a:off x="4419600" y="2636520"/>
            <a:ext cx="3429000" cy="1981200"/>
          </a:xfrm>
          <a:custGeom>
            <a:avLst/>
            <a:gdLst>
              <a:gd name="T0" fmla="*/ 1672273 w 21600"/>
              <a:gd name="T1" fmla="*/ 275 h 21600"/>
              <a:gd name="T2" fmla="*/ 130016 w 21600"/>
              <a:gd name="T3" fmla="*/ 990600 h 21600"/>
              <a:gd name="T4" fmla="*/ 1678623 w 21600"/>
              <a:gd name="T5" fmla="*/ 150516 h 21600"/>
              <a:gd name="T6" fmla="*/ 3854926 w 21600"/>
              <a:gd name="T7" fmla="*/ 929605 h 21600"/>
              <a:gd name="T8" fmla="*/ 3324384 w 21600"/>
              <a:gd name="T9" fmla="*/ 1267876 h 21600"/>
              <a:gd name="T10" fmla="*/ 2738914 w 21600"/>
              <a:gd name="T11" fmla="*/ 961341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949" y="10349"/>
                </a:moveTo>
                <a:cubicBezTo>
                  <a:pt x="19709" y="5470"/>
                  <a:pt x="15684" y="1639"/>
                  <a:pt x="10800" y="1639"/>
                </a:cubicBezTo>
                <a:cubicBezTo>
                  <a:pt x="5740" y="1639"/>
                  <a:pt x="1639" y="5740"/>
                  <a:pt x="1639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557" y="0"/>
                  <a:pt x="21303" y="4517"/>
                  <a:pt x="21586" y="10268"/>
                </a:cubicBezTo>
                <a:lnTo>
                  <a:pt x="24283" y="10135"/>
                </a:lnTo>
                <a:lnTo>
                  <a:pt x="20941" y="13823"/>
                </a:lnTo>
                <a:lnTo>
                  <a:pt x="17253" y="10481"/>
                </a:lnTo>
                <a:lnTo>
                  <a:pt x="19949" y="10349"/>
                </a:lnTo>
                <a:close/>
              </a:path>
            </a:pathLst>
          </a:cu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81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4" grpId="0" autoUpdateAnimBg="0"/>
      <p:bldP spid="297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6BDB16-2DDD-4885-A7DD-DD1CB126DDA1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899592" y="457200"/>
            <a:ext cx="7391400" cy="2968625"/>
          </a:xfrm>
          <a:prstGeom prst="rect">
            <a:avLst/>
          </a:prstGeom>
          <a:solidFill>
            <a:schemeClr val="tx1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Si definisce </a:t>
            </a:r>
            <a:r>
              <a:rPr lang="it-IT" sz="4400" b="1" dirty="0">
                <a:solidFill>
                  <a:srgbClr val="66FF33"/>
                </a:solidFill>
                <a:latin typeface="Calibri" pitchFamily="34" charset="0"/>
                <a:cs typeface="Calibri" pitchFamily="34" charset="0"/>
              </a:rPr>
              <a:t>prodotto cartesiano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tra due insiemi A e B non vuoti l'insieme formato da tutte le coppie </a:t>
            </a:r>
            <a:r>
              <a:rPr lang="it-IT" sz="3600" u="sng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ordinate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tali che il 1° elemento </a:t>
            </a:r>
            <a:r>
              <a:rPr lang="it-IT" sz="3200" b="1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ad A ed il 2° elemento </a:t>
            </a:r>
            <a:r>
              <a:rPr lang="it-IT" sz="3200" b="1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</a:t>
            </a:r>
            <a:r>
              <a:rPr lang="it-IT" sz="3600" dirty="0">
                <a:solidFill>
                  <a:schemeClr val="hlink"/>
                </a:solidFill>
                <a:latin typeface="Calibri" pitchFamily="34" charset="0"/>
                <a:cs typeface="Calibri" pitchFamily="34" charset="0"/>
              </a:rPr>
              <a:t> a B.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2499792" y="3490913"/>
            <a:ext cx="47244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Dati gli insiemi</a:t>
            </a:r>
          </a:p>
          <a:p>
            <a:pPr algn="ctr">
              <a:spcBef>
                <a:spcPct val="50000"/>
              </a:spcBef>
            </a:pP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A={2, 4} </a:t>
            </a:r>
            <a:r>
              <a:rPr lang="it-IT" sz="4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</a:t>
            </a: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a,f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}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432992" y="5486400"/>
            <a:ext cx="6858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4400" b="1" dirty="0" err="1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AxB</a:t>
            </a:r>
            <a:r>
              <a:rPr lang="it-IT" sz="4400" b="1" dirty="0">
                <a:solidFill>
                  <a:srgbClr val="000080"/>
                </a:solidFill>
                <a:latin typeface="Calibri" pitchFamily="34" charset="0"/>
                <a:cs typeface="Calibri" pitchFamily="34" charset="0"/>
              </a:rPr>
              <a:t>={(2,a);(2,f);(4,a);(4,f)}</a:t>
            </a:r>
          </a:p>
        </p:txBody>
      </p:sp>
    </p:spTree>
    <p:extLst>
      <p:ext uri="{BB962C8B-B14F-4D97-AF65-F5344CB8AC3E}">
        <p14:creationId xmlns:p14="http://schemas.microsoft.com/office/powerpoint/2010/main" val="365289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744" cy="68588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Potenza e cardinalità di un insieme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</p:spPr>
            <p:txBody>
              <a:bodyPr>
                <a:normAutofit/>
              </a:bodyPr>
              <a:lstStyle/>
              <a:p>
                <a:pPr marL="68580" indent="0"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Dati due insiemi A e B, si dice che A e B sono equipotenti se è possibile stabilire una corrispondenza biunivoca tra i loro elementi.</a:t>
                </a:r>
              </a:p>
              <a:p>
                <a:pPr marL="68580" indent="0">
                  <a:buNone/>
                </a:pPr>
                <a:endParaRPr lang="it-IT" dirty="0" smtClean="0">
                  <a:latin typeface="Calibri" pitchFamily="34" charset="0"/>
                  <a:cs typeface="Calibri" pitchFamily="34" charset="0"/>
                </a:endParaRPr>
              </a:p>
              <a:p>
                <a:pPr marL="68580" indent="0"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Si definisce potenza o cardinalità di un insieme </a:t>
                </a:r>
                <a:r>
                  <a:rPr lang="it-IT" i="1" dirty="0" smtClean="0">
                    <a:latin typeface="Calibri" pitchFamily="34" charset="0"/>
                    <a:cs typeface="Calibri" pitchFamily="34" charset="0"/>
                  </a:rPr>
                  <a:t>A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e si indica con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la classe degli insieme equipotenti ad A</a:t>
                </a:r>
              </a:p>
              <a:p>
                <a:pPr marL="68580" indent="0">
                  <a:buNone/>
                </a:pPr>
                <a:endParaRPr lang="it-IT" dirty="0">
                  <a:latin typeface="Calibri" pitchFamily="34" charset="0"/>
                  <a:cs typeface="Calibri" pitchFamily="34" charset="0"/>
                </a:endParaRPr>
              </a:p>
              <a:p>
                <a:pPr marL="68580" indent="0"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Teorema di Cantor, </a:t>
                </a:r>
                <a:r>
                  <a:rPr lang="it-IT" dirty="0" err="1" smtClean="0">
                    <a:latin typeface="Calibri" pitchFamily="34" charset="0"/>
                    <a:cs typeface="Calibri" pitchFamily="34" charset="0"/>
                  </a:rPr>
                  <a:t>Schroder</a:t>
                </a: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, Bernstein: se A e B sono insiemi tali che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it-IT" i="1">
                        <a:latin typeface="Cambria Math"/>
                        <a:ea typeface="Cambria Math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allora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/>
                          </a:rPr>
                        </m:ctrlPr>
                      </m:dPr>
                      <m:e>
                        <m:r>
                          <a:rPr lang="it-IT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it-IT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it-IT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it-IT" dirty="0">
                    <a:latin typeface="Calibri" pitchFamily="34" charset="0"/>
                    <a:cs typeface="Calibri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  <a:blipFill rotWithShape="1">
                <a:blip r:embed="rId2"/>
                <a:stretch>
                  <a:fillRect l="-342" t="-11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684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Insiemi finiti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200916" cy="4203829"/>
              </a:xfrm>
            </p:spPr>
            <p:txBody>
              <a:bodyPr/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Un insieme S si dice finito se </a:t>
                </a:r>
              </a:p>
              <a:p>
                <a:pPr marL="68580" indent="0" algn="ctr">
                  <a:buNone/>
                </a:pP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it-IT" b="0" i="0" smtClean="0">
                        <a:latin typeface="Cambria Math"/>
                        <a:ea typeface="Cambria Math"/>
                      </a:rPr>
                      <m:t>  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/>
                        <a:ea typeface="Cambria Math"/>
                      </a:rPr>
                      <m:t>t</m:t>
                    </m:r>
                    <m:r>
                      <a:rPr lang="it-IT" b="0" i="0" smtClean="0">
                        <a:latin typeface="Cambria Math"/>
                        <a:ea typeface="Cambria Math"/>
                      </a:rPr>
                      <m:t>.</m:t>
                    </m:r>
                    <m:r>
                      <m:rPr>
                        <m:sty m:val="p"/>
                      </m:rPr>
                      <a:rPr lang="it-IT" b="0" i="0" smtClean="0">
                        <a:latin typeface="Cambria Math"/>
                        <a:ea typeface="Cambria Math"/>
                      </a:rPr>
                      <m:t>c</m:t>
                    </m:r>
                    <m:r>
                      <a:rPr lang="it-IT" b="0" i="0" smtClean="0">
                        <a:latin typeface="Cambria Math"/>
                        <a:ea typeface="Cambria Math"/>
                      </a:rPr>
                      <m:t>. </m:t>
                    </m:r>
                    <m:d>
                      <m:dPr>
                        <m:begChr m:val="|"/>
                        <m:endChr m:val="|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</m:d>
                    <m:r>
                      <a:rPr lang="it-IT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𝐼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</a:t>
                </a:r>
              </a:p>
              <a:p>
                <a:pPr marL="68580" indent="0" algn="just">
                  <a:buNone/>
                </a:pPr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dove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è un insieme costituito da n numeri naturali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In caso contrario l’insieme si dice infinito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L’insieme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it-I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è infinito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La cardinalità </a:t>
                </a:r>
                <a:r>
                  <a:rPr lang="it-IT" dirty="0">
                    <a:latin typeface="Calibri" pitchFamily="34" charset="0"/>
                    <a:cs typeface="Calibri" pitchFamily="34" charset="0"/>
                  </a:rPr>
                  <a:t>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/>
                          </a:rPr>
                        </m:ctrlPr>
                      </m:sSubPr>
                      <m:e>
                        <m:r>
                          <a:rPr lang="it-IT" i="1">
                            <a:latin typeface="Cambria Math"/>
                          </a:rPr>
                          <m:t>𝑁</m:t>
                        </m:r>
                      </m:e>
                      <m:sub>
                        <m:r>
                          <a:rPr lang="it-IT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si dice cardinalità del numerabile e la si indica con la prima lettera dell’alfabeto ebraico</a:t>
                </a:r>
              </a:p>
              <a:p>
                <a:pPr marL="6858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it-IT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ℵ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it-IT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200916" cy="4203829"/>
              </a:xfrm>
              <a:blipFill rotWithShape="1">
                <a:blip r:embed="rId2"/>
                <a:stretch>
                  <a:fillRect l="-339" t="-1159" r="-13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684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Esercizio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628801"/>
            <a:ext cx="7056900" cy="1584176"/>
          </a:xfrm>
        </p:spPr>
        <p:txBody>
          <a:bodyPr/>
          <a:lstStyle/>
          <a:p>
            <a:r>
              <a:rPr lang="it-IT" dirty="0" smtClean="0">
                <a:latin typeface="Calibri" pitchFamily="34" charset="0"/>
                <a:cs typeface="Calibri" pitchFamily="34" charset="0"/>
              </a:rPr>
              <a:t>Si dimostri che l’insieme dei punti di una retta e l’insieme dei punti di un segmento aperto hanno la stessa cardinalità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52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720080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Un piccolo aiuto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70440"/>
            <a:ext cx="7930136" cy="34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9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 numeri naturali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84784"/>
            <a:ext cx="7128908" cy="4347845"/>
          </a:xfrm>
        </p:spPr>
        <p:txBody>
          <a:bodyPr>
            <a:normAutofit lnSpcReduction="10000"/>
          </a:bodyPr>
          <a:lstStyle/>
          <a:p>
            <a:pPr marL="68580" indent="0" algn="just">
              <a:buNone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Assiomi di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Peano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marL="68580" indent="0" algn="just">
              <a:buNone/>
            </a:pP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A1 0 è un numero naturale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A2 il successore di ogni numero naturale è un numero naturale univocamente determinato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A3 0 non è il successore di nessun numero naturale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A4 i numeri naturali con successori uguali sono uguali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A5 se un insieme A di numeri naturali contiene 0 e se, ogni volta che un numero naturale appartiene ad A, ad A appartiene anche il suo successore, allora A coincide con l’insieme di tutti i numeri naturali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40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Caratteristiche di N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12776"/>
            <a:ext cx="7272924" cy="4419853"/>
          </a:xfrm>
        </p:spPr>
        <p:txBody>
          <a:bodyPr/>
          <a:lstStyle/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L’insieme N è numerabile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Un insieme è infinito se è equipotente a un suo sottoinsieme proprio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Se P è l’insieme dei numeri naturali P, P è equipotente ad N</a:t>
            </a:r>
          </a:p>
          <a:p>
            <a:pPr algn="just"/>
            <a:r>
              <a:rPr lang="it-IT" dirty="0" smtClean="0">
                <a:latin typeface="Calibri" pitchFamily="34" charset="0"/>
                <a:cs typeface="Calibri" pitchFamily="34" charset="0"/>
              </a:rPr>
              <a:t>Ogni insieme A si dice numerabile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sse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può essere messo in corrispondenza biunivoca con l’insieme N dei numeri naturali</a:t>
            </a:r>
          </a:p>
          <a:p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814746"/>
            <a:ext cx="2952327" cy="1537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80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72008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Calibri" pitchFamily="34" charset="0"/>
                <a:cs typeface="Calibri" pitchFamily="34" charset="0"/>
              </a:rPr>
              <a:t>Cardinalità del prodotto cartesiano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628801"/>
            <a:ext cx="7416940" cy="1382762"/>
          </a:xfrm>
        </p:spPr>
        <p:txBody>
          <a:bodyPr/>
          <a:lstStyle/>
          <a:p>
            <a:r>
              <a:rPr lang="it-IT" dirty="0" smtClean="0"/>
              <a:t>Poiché A è numerabile i suoi elementi possono essere messi in corrispondenza biunivoca con i numeri naturali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40422"/>
            <a:ext cx="391314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403" y="2888295"/>
            <a:ext cx="4980359" cy="309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143" y="3428949"/>
            <a:ext cx="6230937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1289143" y="1734466"/>
                <a:ext cx="618088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smtClean="0"/>
                  <a:t>Partendo dalla coppia ordinata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it-IT" sz="24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sz="2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it-IT" sz="2400" b="0" i="1" smtClean="0">
                            <a:latin typeface="Cambria Math"/>
                          </a:rPr>
                          <m:t>;</m:t>
                        </m:r>
                        <m:sSub>
                          <m:sSubPr>
                            <m:ctrlPr>
                              <a:rPr lang="it-IT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it-IT" sz="24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it-IT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2400" dirty="0" smtClean="0"/>
                  <a:t> posso costruire la seguente associazione</a:t>
                </a:r>
                <a:endParaRPr lang="it-IT" sz="2400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143" y="1734466"/>
                <a:ext cx="6180881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479" t="-5882" r="-986" b="-1617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24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Cardinalità di Q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772816"/>
            <a:ext cx="7056900" cy="4059813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Quanti sono gli elementi di Q?</a:t>
            </a:r>
          </a:p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Cantor  ha dimostrato in maniera ingegnosa che l’insieme dei razionali è numerabile</a:t>
            </a:r>
          </a:p>
          <a:p>
            <a:pPr algn="ctr">
              <a:spcBef>
                <a:spcPct val="50000"/>
              </a:spcBef>
            </a:pPr>
            <a:r>
              <a:rPr lang="it-IT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Data “la densità” dei razionali può sembrare impossibile  che i due insiemi abbiamo la “stessa dimensione”, ma Cantor dimostrò che basta “disporli e contarli” nel modo seguente: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151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304800" y="6248400"/>
            <a:ext cx="762000" cy="304800"/>
          </a:xfrm>
          <a:prstGeom prst="actionButtonBackPrevious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Lucida Handwriting" pitchFamily="66" charset="0"/>
            </a:endParaRPr>
          </a:p>
        </p:txBody>
      </p:sp>
      <p:sp>
        <p:nvSpPr>
          <p:cNvPr id="12291" name="AutoShape 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53400" y="6324600"/>
            <a:ext cx="762000" cy="304800"/>
          </a:xfrm>
          <a:prstGeom prst="actionButtonForwardNex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 smtClean="0">
              <a:solidFill>
                <a:srgbClr val="000000"/>
              </a:solidFill>
              <a:latin typeface="Lucida Handwriting" pitchFamily="66" charset="0"/>
            </a:endParaRP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2057400" y="1371600"/>
          <a:ext cx="5715000" cy="428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2705100" imgH="2006600" progId="Equation.3">
                  <p:embed/>
                </p:oleObj>
              </mc:Choice>
              <mc:Fallback>
                <p:oleObj name="Equation" r:id="rId3" imgW="2705100" imgH="2006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371600"/>
                        <a:ext cx="5715000" cy="428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8" name="Group 10"/>
          <p:cNvGrpSpPr>
            <a:grpSpLocks/>
          </p:cNvGrpSpPr>
          <p:nvPr/>
        </p:nvGrpSpPr>
        <p:grpSpPr bwMode="auto">
          <a:xfrm>
            <a:off x="1524000" y="1143000"/>
            <a:ext cx="609600" cy="533400"/>
            <a:chOff x="672" y="816"/>
            <a:chExt cx="384" cy="336"/>
          </a:xfrm>
        </p:grpSpPr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>
              <a:off x="672" y="1152"/>
              <a:ext cx="3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297" name="Text Box 9"/>
            <p:cNvSpPr txBox="1">
              <a:spLocks noChangeArrowheads="1"/>
            </p:cNvSpPr>
            <p:nvPr/>
          </p:nvSpPr>
          <p:spPr bwMode="auto">
            <a:xfrm>
              <a:off x="720" y="81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1</a:t>
              </a:r>
            </a:p>
          </p:txBody>
        </p:sp>
      </p:grpSp>
      <p:grpSp>
        <p:nvGrpSpPr>
          <p:cNvPr id="12299" name="Group 11"/>
          <p:cNvGrpSpPr>
            <a:grpSpLocks/>
          </p:cNvGrpSpPr>
          <p:nvPr/>
        </p:nvGrpSpPr>
        <p:grpSpPr bwMode="auto">
          <a:xfrm>
            <a:off x="2819400" y="1143000"/>
            <a:ext cx="609600" cy="533400"/>
            <a:chOff x="672" y="816"/>
            <a:chExt cx="384" cy="336"/>
          </a:xfrm>
        </p:grpSpPr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>
              <a:off x="672" y="1152"/>
              <a:ext cx="3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720" y="81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2</a:t>
              </a:r>
            </a:p>
          </p:txBody>
        </p:sp>
      </p:grpSp>
      <p:grpSp>
        <p:nvGrpSpPr>
          <p:cNvPr id="12304" name="Group 16"/>
          <p:cNvGrpSpPr>
            <a:grpSpLocks/>
          </p:cNvGrpSpPr>
          <p:nvPr/>
        </p:nvGrpSpPr>
        <p:grpSpPr bwMode="auto">
          <a:xfrm>
            <a:off x="4038600" y="3048000"/>
            <a:ext cx="685800" cy="685800"/>
            <a:chOff x="1488" y="1392"/>
            <a:chExt cx="432" cy="432"/>
          </a:xfrm>
        </p:grpSpPr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 flipH="1">
              <a:off x="1488" y="1440"/>
              <a:ext cx="432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1536" y="139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9</a:t>
              </a:r>
            </a:p>
          </p:txBody>
        </p:sp>
      </p:grpSp>
      <p:grpSp>
        <p:nvGrpSpPr>
          <p:cNvPr id="12307" name="Group 19"/>
          <p:cNvGrpSpPr>
            <a:grpSpLocks/>
          </p:cNvGrpSpPr>
          <p:nvPr/>
        </p:nvGrpSpPr>
        <p:grpSpPr bwMode="auto">
          <a:xfrm>
            <a:off x="1371600" y="2819400"/>
            <a:ext cx="685800" cy="838200"/>
            <a:chOff x="576" y="1872"/>
            <a:chExt cx="432" cy="528"/>
          </a:xfrm>
        </p:grpSpPr>
        <p:sp>
          <p:nvSpPr>
            <p:cNvPr id="12305" name="Line 17"/>
            <p:cNvSpPr>
              <a:spLocks noChangeShapeType="1"/>
            </p:cNvSpPr>
            <p:nvPr/>
          </p:nvSpPr>
          <p:spPr bwMode="auto">
            <a:xfrm>
              <a:off x="864" y="1872"/>
              <a:ext cx="0" cy="52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06" name="Text Box 18"/>
            <p:cNvSpPr txBox="1">
              <a:spLocks noChangeArrowheads="1"/>
            </p:cNvSpPr>
            <p:nvPr/>
          </p:nvSpPr>
          <p:spPr bwMode="auto">
            <a:xfrm>
              <a:off x="576" y="1968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4</a:t>
              </a:r>
            </a:p>
          </p:txBody>
        </p:sp>
      </p:grpSp>
      <p:grpSp>
        <p:nvGrpSpPr>
          <p:cNvPr id="12310" name="Group 22"/>
          <p:cNvGrpSpPr>
            <a:grpSpLocks/>
          </p:cNvGrpSpPr>
          <p:nvPr/>
        </p:nvGrpSpPr>
        <p:grpSpPr bwMode="auto">
          <a:xfrm>
            <a:off x="2590800" y="2971800"/>
            <a:ext cx="838200" cy="762000"/>
            <a:chOff x="1344" y="1968"/>
            <a:chExt cx="528" cy="480"/>
          </a:xfrm>
        </p:grpSpPr>
        <p:sp>
          <p:nvSpPr>
            <p:cNvPr id="12308" name="Line 20"/>
            <p:cNvSpPr>
              <a:spLocks noChangeShapeType="1"/>
            </p:cNvSpPr>
            <p:nvPr/>
          </p:nvSpPr>
          <p:spPr bwMode="auto">
            <a:xfrm flipV="1">
              <a:off x="1344" y="2016"/>
              <a:ext cx="528" cy="432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1440" y="1968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5</a:t>
              </a:r>
            </a:p>
          </p:txBody>
        </p:sp>
      </p:grpSp>
      <p:grpSp>
        <p:nvGrpSpPr>
          <p:cNvPr id="12312" name="Group 24"/>
          <p:cNvGrpSpPr>
            <a:grpSpLocks/>
          </p:cNvGrpSpPr>
          <p:nvPr/>
        </p:nvGrpSpPr>
        <p:grpSpPr bwMode="auto">
          <a:xfrm>
            <a:off x="4038600" y="1752600"/>
            <a:ext cx="838200" cy="762000"/>
            <a:chOff x="1344" y="1968"/>
            <a:chExt cx="528" cy="480"/>
          </a:xfrm>
        </p:grpSpPr>
        <p:sp>
          <p:nvSpPr>
            <p:cNvPr id="12313" name="Line 25"/>
            <p:cNvSpPr>
              <a:spLocks noChangeShapeType="1"/>
            </p:cNvSpPr>
            <p:nvPr/>
          </p:nvSpPr>
          <p:spPr bwMode="auto">
            <a:xfrm flipV="1">
              <a:off x="1344" y="2016"/>
              <a:ext cx="528" cy="432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14" name="Text Box 26"/>
            <p:cNvSpPr txBox="1">
              <a:spLocks noChangeArrowheads="1"/>
            </p:cNvSpPr>
            <p:nvPr/>
          </p:nvSpPr>
          <p:spPr bwMode="auto">
            <a:xfrm>
              <a:off x="1440" y="1968"/>
              <a:ext cx="3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6</a:t>
              </a:r>
            </a:p>
          </p:txBody>
        </p:sp>
      </p:grpSp>
      <p:grpSp>
        <p:nvGrpSpPr>
          <p:cNvPr id="12315" name="Group 27"/>
          <p:cNvGrpSpPr>
            <a:grpSpLocks/>
          </p:cNvGrpSpPr>
          <p:nvPr/>
        </p:nvGrpSpPr>
        <p:grpSpPr bwMode="auto">
          <a:xfrm>
            <a:off x="5638800" y="1295400"/>
            <a:ext cx="609600" cy="533400"/>
            <a:chOff x="672" y="816"/>
            <a:chExt cx="384" cy="336"/>
          </a:xfrm>
        </p:grpSpPr>
        <p:sp>
          <p:nvSpPr>
            <p:cNvPr id="12316" name="Line 28"/>
            <p:cNvSpPr>
              <a:spLocks noChangeShapeType="1"/>
            </p:cNvSpPr>
            <p:nvPr/>
          </p:nvSpPr>
          <p:spPr bwMode="auto">
            <a:xfrm>
              <a:off x="672" y="1152"/>
              <a:ext cx="384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17" name="Text Box 29"/>
            <p:cNvSpPr txBox="1">
              <a:spLocks noChangeArrowheads="1"/>
            </p:cNvSpPr>
            <p:nvPr/>
          </p:nvSpPr>
          <p:spPr bwMode="auto">
            <a:xfrm>
              <a:off x="720" y="81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7</a:t>
              </a:r>
            </a:p>
          </p:txBody>
        </p:sp>
      </p:grpSp>
      <p:grpSp>
        <p:nvGrpSpPr>
          <p:cNvPr id="12318" name="Group 30"/>
          <p:cNvGrpSpPr>
            <a:grpSpLocks/>
          </p:cNvGrpSpPr>
          <p:nvPr/>
        </p:nvGrpSpPr>
        <p:grpSpPr bwMode="auto">
          <a:xfrm>
            <a:off x="5486400" y="2133600"/>
            <a:ext cx="685800" cy="685800"/>
            <a:chOff x="1488" y="1392"/>
            <a:chExt cx="432" cy="432"/>
          </a:xfrm>
        </p:grpSpPr>
        <p:sp>
          <p:nvSpPr>
            <p:cNvPr id="12319" name="Line 31"/>
            <p:cNvSpPr>
              <a:spLocks noChangeShapeType="1"/>
            </p:cNvSpPr>
            <p:nvPr/>
          </p:nvSpPr>
          <p:spPr bwMode="auto">
            <a:xfrm flipH="1">
              <a:off x="1488" y="1440"/>
              <a:ext cx="432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20" name="Text Box 32"/>
            <p:cNvSpPr txBox="1">
              <a:spLocks noChangeArrowheads="1"/>
            </p:cNvSpPr>
            <p:nvPr/>
          </p:nvSpPr>
          <p:spPr bwMode="auto">
            <a:xfrm>
              <a:off x="1536" y="139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8</a:t>
              </a:r>
            </a:p>
          </p:txBody>
        </p:sp>
      </p:grpSp>
      <p:grpSp>
        <p:nvGrpSpPr>
          <p:cNvPr id="12321" name="Group 33"/>
          <p:cNvGrpSpPr>
            <a:grpSpLocks/>
          </p:cNvGrpSpPr>
          <p:nvPr/>
        </p:nvGrpSpPr>
        <p:grpSpPr bwMode="auto">
          <a:xfrm>
            <a:off x="2743200" y="2057400"/>
            <a:ext cx="685800" cy="685800"/>
            <a:chOff x="1488" y="1392"/>
            <a:chExt cx="432" cy="432"/>
          </a:xfrm>
        </p:grpSpPr>
        <p:sp>
          <p:nvSpPr>
            <p:cNvPr id="12322" name="Line 34"/>
            <p:cNvSpPr>
              <a:spLocks noChangeShapeType="1"/>
            </p:cNvSpPr>
            <p:nvPr/>
          </p:nvSpPr>
          <p:spPr bwMode="auto">
            <a:xfrm flipH="1">
              <a:off x="1488" y="1440"/>
              <a:ext cx="432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23" name="Text Box 35"/>
            <p:cNvSpPr txBox="1">
              <a:spLocks noChangeArrowheads="1"/>
            </p:cNvSpPr>
            <p:nvPr/>
          </p:nvSpPr>
          <p:spPr bwMode="auto">
            <a:xfrm>
              <a:off x="1536" y="139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3</a:t>
              </a:r>
            </a:p>
          </p:txBody>
        </p:sp>
      </p:grpSp>
      <p:grpSp>
        <p:nvGrpSpPr>
          <p:cNvPr id="12324" name="Group 36"/>
          <p:cNvGrpSpPr>
            <a:grpSpLocks/>
          </p:cNvGrpSpPr>
          <p:nvPr/>
        </p:nvGrpSpPr>
        <p:grpSpPr bwMode="auto">
          <a:xfrm>
            <a:off x="2590800" y="4191000"/>
            <a:ext cx="685800" cy="685800"/>
            <a:chOff x="1488" y="1392"/>
            <a:chExt cx="432" cy="432"/>
          </a:xfrm>
        </p:grpSpPr>
        <p:sp>
          <p:nvSpPr>
            <p:cNvPr id="12325" name="Line 37"/>
            <p:cNvSpPr>
              <a:spLocks noChangeShapeType="1"/>
            </p:cNvSpPr>
            <p:nvPr/>
          </p:nvSpPr>
          <p:spPr bwMode="auto">
            <a:xfrm flipH="1">
              <a:off x="1488" y="1440"/>
              <a:ext cx="432" cy="38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26" name="Text Box 38"/>
            <p:cNvSpPr txBox="1">
              <a:spLocks noChangeArrowheads="1"/>
            </p:cNvSpPr>
            <p:nvPr/>
          </p:nvSpPr>
          <p:spPr bwMode="auto">
            <a:xfrm>
              <a:off x="1536" y="1392"/>
              <a:ext cx="3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10</a:t>
              </a:r>
            </a:p>
          </p:txBody>
        </p:sp>
      </p:grpSp>
      <p:grpSp>
        <p:nvGrpSpPr>
          <p:cNvPr id="12327" name="Group 39"/>
          <p:cNvGrpSpPr>
            <a:grpSpLocks/>
          </p:cNvGrpSpPr>
          <p:nvPr/>
        </p:nvGrpSpPr>
        <p:grpSpPr bwMode="auto">
          <a:xfrm>
            <a:off x="1447800" y="4800600"/>
            <a:ext cx="685800" cy="838200"/>
            <a:chOff x="576" y="1872"/>
            <a:chExt cx="432" cy="528"/>
          </a:xfrm>
        </p:grpSpPr>
        <p:sp>
          <p:nvSpPr>
            <p:cNvPr id="12328" name="Line 40"/>
            <p:cNvSpPr>
              <a:spLocks noChangeShapeType="1"/>
            </p:cNvSpPr>
            <p:nvPr/>
          </p:nvSpPr>
          <p:spPr bwMode="auto">
            <a:xfrm>
              <a:off x="864" y="1872"/>
              <a:ext cx="0" cy="528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Lucida Handwriting" pitchFamily="66" charset="0"/>
              </a:endParaRPr>
            </a:p>
          </p:txBody>
        </p:sp>
        <p:sp>
          <p:nvSpPr>
            <p:cNvPr id="12329" name="Text Box 41"/>
            <p:cNvSpPr txBox="1">
              <a:spLocks noChangeArrowheads="1"/>
            </p:cNvSpPr>
            <p:nvPr/>
          </p:nvSpPr>
          <p:spPr bwMode="auto">
            <a:xfrm>
              <a:off x="576" y="1968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it-IT" sz="2400" b="1" smtClean="0">
                  <a:solidFill>
                    <a:srgbClr val="FFFFFF"/>
                  </a:solidFill>
                  <a:latin typeface="Comic Sans MS" pitchFamily="66" charset="0"/>
                </a:rPr>
                <a:t>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496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2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024744" cy="792088"/>
          </a:xfrm>
        </p:spPr>
        <p:txBody>
          <a:bodyPr>
            <a:normAutofit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Sul quinto assioma di </a:t>
            </a:r>
            <a:r>
              <a:rPr lang="it-IT" b="1" dirty="0" err="1" smtClean="0">
                <a:latin typeface="Calibri" pitchFamily="34" charset="0"/>
                <a:cs typeface="Calibri" pitchFamily="34" charset="0"/>
              </a:rPr>
              <a:t>Peano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3"/>
                <a:ext cx="6777317" cy="3168352"/>
              </a:xfrm>
            </p:spPr>
            <p:txBody>
              <a:bodyPr>
                <a:normAutofit/>
              </a:bodyPr>
              <a:lstStyle/>
              <a:p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Per dimostrare che se la proprietà P vale per tutti i numeri naturali n è sufficiente dimostrare che:</a:t>
                </a:r>
              </a:p>
              <a:p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La proprietà P vale per n=0</a:t>
                </a:r>
              </a:p>
              <a:p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, se la proprietà vale per n-1 allora P vale anche per il numero n</a:t>
                </a:r>
              </a:p>
              <a:p>
                <a:endParaRPr lang="it-IT" dirty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3"/>
                <a:ext cx="6777317" cy="3168352"/>
              </a:xfrm>
              <a:blipFill rotWithShape="1">
                <a:blip r:embed="rId2"/>
                <a:stretch>
                  <a:fillRect t="-1538" r="-17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tangolo 3"/>
          <p:cNvSpPr/>
          <p:nvPr/>
        </p:nvSpPr>
        <p:spPr>
          <a:xfrm>
            <a:off x="1331640" y="4005064"/>
            <a:ext cx="632577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it-IT" sz="5400" dirty="0">
                <a:latin typeface="Calibri" pitchFamily="34" charset="0"/>
                <a:cs typeface="Calibri" pitchFamily="34" charset="0"/>
              </a:rPr>
              <a:t>be </a:t>
            </a:r>
            <a:r>
              <a:rPr lang="it-IT" sz="5400" dirty="0" err="1">
                <a:latin typeface="Calibri" pitchFamily="34" charset="0"/>
                <a:cs typeface="Calibri" pitchFamily="34" charset="0"/>
              </a:rPr>
              <a:t>continued</a:t>
            </a:r>
            <a:r>
              <a:rPr lang="it-IT" sz="5400" dirty="0">
                <a:latin typeface="Calibri" pitchFamily="34" charset="0"/>
                <a:cs typeface="Calibri" pitchFamily="34" charset="0"/>
              </a:rPr>
              <a:t>  …….</a:t>
            </a:r>
          </a:p>
          <a:p>
            <a:pPr algn="ctr"/>
            <a:r>
              <a:rPr lang="it-IT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it-IT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340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219</TotalTime>
  <Words>938</Words>
  <Application>Microsoft Office PowerPoint</Application>
  <PresentationFormat>Presentazione su schermo (4:3)</PresentationFormat>
  <Paragraphs>136</Paragraphs>
  <Slides>22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26" baseType="lpstr">
      <vt:lpstr>Austin</vt:lpstr>
      <vt:lpstr>Struttura predefinita</vt:lpstr>
      <vt:lpstr>Immagine bitmap</vt:lpstr>
      <vt:lpstr>Equation</vt:lpstr>
      <vt:lpstr>Teoria degli insiemi</vt:lpstr>
      <vt:lpstr>Nozioni fondamentali</vt:lpstr>
      <vt:lpstr>Rappresentazione di un insieme</vt:lpstr>
      <vt:lpstr>Presentazione standard di PowerPoint</vt:lpstr>
      <vt:lpstr>Esempi</vt:lpstr>
      <vt:lpstr>Insiemi numerici</vt:lpstr>
      <vt:lpstr>Presentazione standard di PowerPoint</vt:lpstr>
      <vt:lpstr>CASI PARTICOLARI DELL’INTERSEZIONE </vt:lpstr>
      <vt:lpstr>Presentazione standard di PowerPoint</vt:lpstr>
      <vt:lpstr>CASI PARTICOLARI DELL’UNIONE </vt:lpstr>
      <vt:lpstr>Presentazione standard di PowerPoint</vt:lpstr>
      <vt:lpstr>Presentazione standard di PowerPoint</vt:lpstr>
      <vt:lpstr>Potenza e cardinalità di un insieme</vt:lpstr>
      <vt:lpstr>Insiemi finiti</vt:lpstr>
      <vt:lpstr>Esercizio</vt:lpstr>
      <vt:lpstr>Un piccolo aiuto</vt:lpstr>
      <vt:lpstr>I numeri naturali</vt:lpstr>
      <vt:lpstr>Caratteristiche di N</vt:lpstr>
      <vt:lpstr>Cardinalità del prodotto cartesiano</vt:lpstr>
      <vt:lpstr>Cardinalità di Q</vt:lpstr>
      <vt:lpstr>Presentazione standard di PowerPoint</vt:lpstr>
      <vt:lpstr>Sul quinto assioma di Peano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degli insiemi</dc:title>
  <dc:creator>Roberto</dc:creator>
  <cp:lastModifiedBy>Roberto</cp:lastModifiedBy>
  <cp:revision>16</cp:revision>
  <dcterms:created xsi:type="dcterms:W3CDTF">2011-01-26T00:35:23Z</dcterms:created>
  <dcterms:modified xsi:type="dcterms:W3CDTF">2011-01-26T12:27:40Z</dcterms:modified>
</cp:coreProperties>
</file>