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71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8" r:id="rId14"/>
    <p:sldId id="257" r:id="rId15"/>
    <p:sldId id="262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7D9DE7F-A684-49E5-9CC1-EF94239F248E}" type="datetimeFigureOut">
              <a:rPr lang="it-IT" smtClean="0"/>
              <a:t>18/09/2011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F8C0735-1E2C-4F65-A9EC-B9E692B76DC3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/>
              <a:t>18/09/2011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/>
              <a:t>18/09/2011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/>
              <a:t>18/09/2011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/>
              <a:t>18/09/2011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/>
              <a:t>18/09/2011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/>
              <a:t>18/09/2011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/>
              <a:t>18/09/2011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/>
              <a:t>18/09/2011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/>
              <a:t>18/09/2011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/>
              <a:t>18/09/2011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7D9DE7F-A684-49E5-9CC1-EF94239F248E}" type="datetimeFigureOut">
              <a:rPr lang="it-IT" smtClean="0"/>
              <a:t>18/09/2011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F8C0735-1E2C-4F65-A9EC-B9E692B76DC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ariaunibas.eu/" TargetMode="External"/><Relationship Id="rId2" Type="http://schemas.openxmlformats.org/officeDocument/2006/relationships/hyperlink" Target="http://www.robertocapo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bertocapone69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360000">
            <a:off x="3327038" y="3236517"/>
            <a:ext cx="4847038" cy="1599722"/>
          </a:xfrm>
        </p:spPr>
        <p:txBody>
          <a:bodyPr anchor="ctr"/>
          <a:lstStyle/>
          <a:p>
            <a:r>
              <a:rPr lang="it-IT" dirty="0" smtClean="0"/>
              <a:t>Introduzione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360000">
            <a:off x="3172992" y="4874536"/>
            <a:ext cx="4836456" cy="1040845"/>
          </a:xfrm>
        </p:spPr>
        <p:txBody>
          <a:bodyPr/>
          <a:lstStyle/>
          <a:p>
            <a:r>
              <a:rPr lang="it-IT" sz="2400" dirty="0" smtClean="0"/>
              <a:t>Precorso di Fisica 2011/2012</a:t>
            </a:r>
            <a:br>
              <a:rPr lang="it-IT" sz="2400" dirty="0" smtClean="0"/>
            </a:br>
            <a:r>
              <a:rPr lang="it-IT" dirty="0" smtClean="0"/>
              <a:t>Facoltà di Agraria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94808">
            <a:off x="914427" y="4019899"/>
            <a:ext cx="1831020" cy="183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 rot="358809">
            <a:off x="3287927" y="2684671"/>
            <a:ext cx="20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Prof. Roberto Capone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29845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/>
              <a:t>ENERGIA E LAVORO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68760"/>
            <a:ext cx="7467600" cy="3951337"/>
          </a:xfrm>
        </p:spPr>
        <p:txBody>
          <a:bodyPr/>
          <a:lstStyle/>
          <a:p>
            <a:r>
              <a:rPr lang="it-IT" dirty="0" smtClean="0"/>
              <a:t>Lavoro </a:t>
            </a:r>
            <a:r>
              <a:rPr lang="it-IT" dirty="0"/>
              <a:t>di una forza</a:t>
            </a:r>
          </a:p>
          <a:p>
            <a:r>
              <a:rPr lang="it-IT" dirty="0"/>
              <a:t>La potenza</a:t>
            </a:r>
          </a:p>
          <a:p>
            <a:r>
              <a:rPr lang="it-IT" dirty="0"/>
              <a:t>Teorema delle forze vive</a:t>
            </a:r>
          </a:p>
          <a:p>
            <a:r>
              <a:rPr lang="it-IT" dirty="0"/>
              <a:t>Teorema di conservazione dell’energia meccanica</a:t>
            </a:r>
          </a:p>
          <a:p>
            <a:r>
              <a:rPr lang="it-IT" dirty="0"/>
              <a:t>Lavoro svolto da forze non conservative</a:t>
            </a:r>
          </a:p>
          <a:p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3677394" cy="257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841688"/>
            <a:ext cx="2593535" cy="259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79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/>
              <a:t>URTI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Impulso </a:t>
            </a:r>
            <a:r>
              <a:rPr lang="it-IT" dirty="0"/>
              <a:t>e quantità di moto </a:t>
            </a:r>
          </a:p>
          <a:p>
            <a:r>
              <a:rPr lang="it-IT" dirty="0"/>
              <a:t>Teorema dell’impulso</a:t>
            </a:r>
          </a:p>
          <a:p>
            <a:r>
              <a:rPr lang="it-IT" dirty="0"/>
              <a:t>Classificazione degli urti</a:t>
            </a:r>
          </a:p>
          <a:p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933056"/>
            <a:ext cx="322423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74" y="3919010"/>
            <a:ext cx="2899048" cy="21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57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/>
              <a:t>TERMOLOGIA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054280" cy="4576949"/>
          </a:xfrm>
        </p:spPr>
        <p:txBody>
          <a:bodyPr>
            <a:normAutofit/>
          </a:bodyPr>
          <a:lstStyle/>
          <a:p>
            <a:r>
              <a:rPr lang="it-IT" dirty="0" smtClean="0"/>
              <a:t>La </a:t>
            </a:r>
            <a:r>
              <a:rPr lang="it-IT" dirty="0"/>
              <a:t>temperatura</a:t>
            </a:r>
          </a:p>
          <a:p>
            <a:r>
              <a:rPr lang="it-IT" dirty="0"/>
              <a:t>Il calore</a:t>
            </a:r>
          </a:p>
          <a:p>
            <a:r>
              <a:rPr lang="it-IT" dirty="0"/>
              <a:t>L’equilibrio termico</a:t>
            </a:r>
          </a:p>
          <a:p>
            <a:r>
              <a:rPr lang="it-IT" dirty="0"/>
              <a:t>Il trasferimento di calore: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conduzione</a:t>
            </a:r>
            <a:r>
              <a:rPr lang="it-IT" dirty="0"/>
              <a:t>, convezione, irraggiamento</a:t>
            </a:r>
          </a:p>
          <a:p>
            <a:r>
              <a:rPr lang="it-IT" dirty="0"/>
              <a:t>Equazione di </a:t>
            </a:r>
            <a:r>
              <a:rPr lang="it-IT" dirty="0" smtClean="0"/>
              <a:t>continuità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/>
              <a:t>del </a:t>
            </a:r>
            <a:r>
              <a:rPr lang="it-IT" dirty="0" smtClean="0"/>
              <a:t>calore</a:t>
            </a:r>
            <a:endParaRPr lang="it-IT" dirty="0"/>
          </a:p>
          <a:p>
            <a:r>
              <a:rPr lang="it-IT" dirty="0"/>
              <a:t>I passaggi di </a:t>
            </a:r>
            <a:r>
              <a:rPr lang="it-IT" dirty="0" smtClean="0"/>
              <a:t>stato</a:t>
            </a:r>
            <a:endParaRPr lang="it-IT" dirty="0"/>
          </a:p>
          <a:p>
            <a:r>
              <a:rPr lang="it-IT" dirty="0"/>
              <a:t>Equazione di continuità e passaggi di stato</a:t>
            </a:r>
          </a:p>
          <a:p>
            <a:endParaRPr lang="it-IT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3131219" cy="265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1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 cos’è la fisica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fisica (dal greco </a:t>
            </a:r>
            <a:r>
              <a:rPr lang="it-IT" i="1" dirty="0" err="1"/>
              <a:t>phýsis</a:t>
            </a:r>
            <a:r>
              <a:rPr lang="it-IT" dirty="0"/>
              <a:t> = natura) è la scienza che studia i fenomeni naturali (a esclusione di quelli che comportano trasformazioni chimiche della materia e i processi biologici), al fine di descriverli misurandone le proprietà (o grandezze) e stabilendo tra queste relazioni matematiche (leggi).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14763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78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filosofia della scienza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Scriveva Galileo Galilei ne ”Il Saggiatore”: La </a:t>
            </a:r>
            <a:r>
              <a:rPr lang="it-IT" dirty="0" err="1"/>
              <a:t>ﬁlosoﬁa</a:t>
            </a:r>
            <a:r>
              <a:rPr lang="it-IT" dirty="0"/>
              <a:t> è scritta in </a:t>
            </a:r>
            <a:r>
              <a:rPr lang="it-IT" dirty="0" smtClean="0"/>
              <a:t>questo grandissimo </a:t>
            </a:r>
            <a:r>
              <a:rPr lang="it-IT" dirty="0"/>
              <a:t>libro che continuamente ci sta aperto innanzi a gli occhi (io </a:t>
            </a:r>
            <a:r>
              <a:rPr lang="it-IT" dirty="0" smtClean="0"/>
              <a:t>dico l’universo</a:t>
            </a:r>
            <a:r>
              <a:rPr lang="it-IT" dirty="0"/>
              <a:t>) ma non si  può intendere se  prima non  s’impara a intender  la </a:t>
            </a:r>
            <a:r>
              <a:rPr lang="it-IT" dirty="0" smtClean="0"/>
              <a:t>lingua, e </a:t>
            </a:r>
            <a:r>
              <a:rPr lang="it-IT" dirty="0"/>
              <a:t>conoscere i caratteri, né quali è scritto. Egli è scritto in lingua matematica, e i caratteri son triangoli, cerchi, ed altre </a:t>
            </a:r>
            <a:r>
              <a:rPr lang="it-IT" dirty="0" err="1"/>
              <a:t>ﬁgure</a:t>
            </a:r>
            <a:r>
              <a:rPr lang="it-IT" dirty="0"/>
              <a:t> geometriche, senza i </a:t>
            </a:r>
            <a:r>
              <a:rPr lang="it-IT" dirty="0" smtClean="0"/>
              <a:t>quali mezzi </a:t>
            </a:r>
            <a:r>
              <a:rPr lang="it-IT" dirty="0"/>
              <a:t>è impossibile a intenderne umanamente parola; senza questi è un </a:t>
            </a:r>
            <a:r>
              <a:rPr lang="it-IT" dirty="0" smtClean="0"/>
              <a:t>aggirarsi vanamente </a:t>
            </a:r>
            <a:r>
              <a:rPr lang="it-IT" dirty="0"/>
              <a:t>per un oscuro labirinto</a:t>
            </a:r>
          </a:p>
        </p:txBody>
      </p:sp>
    </p:spTree>
    <p:extLst>
      <p:ext uri="{BB962C8B-B14F-4D97-AF65-F5344CB8AC3E}">
        <p14:creationId xmlns:p14="http://schemas.microsoft.com/office/powerpoint/2010/main" val="13508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Testi di riferimento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55776" y="1772816"/>
            <a:ext cx="5750024" cy="4216909"/>
          </a:xfrm>
        </p:spPr>
        <p:txBody>
          <a:bodyPr/>
          <a:lstStyle/>
          <a:p>
            <a:r>
              <a:rPr lang="it-IT" dirty="0" smtClean="0"/>
              <a:t>D</a:t>
            </a:r>
            <a:r>
              <a:rPr lang="it-IT" dirty="0"/>
              <a:t>. </a:t>
            </a:r>
            <a:r>
              <a:rPr lang="it-IT" dirty="0" err="1"/>
              <a:t>Halliday</a:t>
            </a:r>
            <a:r>
              <a:rPr lang="it-IT" dirty="0"/>
              <a:t>, R. </a:t>
            </a:r>
            <a:r>
              <a:rPr lang="it-IT" dirty="0" err="1"/>
              <a:t>Resnick</a:t>
            </a:r>
            <a:r>
              <a:rPr lang="it-IT" dirty="0"/>
              <a:t>, J. </a:t>
            </a:r>
            <a:r>
              <a:rPr lang="it-IT" dirty="0" err="1"/>
              <a:t>Walker</a:t>
            </a:r>
            <a:r>
              <a:rPr lang="it-IT" dirty="0"/>
              <a:t>, Fondamenti di Fisica, sesta edizione, casa editrice  Ambrosiana</a:t>
            </a:r>
            <a:r>
              <a:rPr lang="it-IT" dirty="0" smtClean="0"/>
              <a:t>;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 </a:t>
            </a:r>
            <a:r>
              <a:rPr lang="it-IT" dirty="0" err="1"/>
              <a:t>Jewett</a:t>
            </a:r>
            <a:r>
              <a:rPr lang="it-IT" dirty="0"/>
              <a:t> &amp; </a:t>
            </a:r>
            <a:r>
              <a:rPr lang="it-IT" dirty="0" err="1"/>
              <a:t>Serway</a:t>
            </a:r>
            <a:r>
              <a:rPr lang="it-IT" dirty="0"/>
              <a:t>, Principi di Fisica, quarta edizione, Vol.1, casa editrice </a:t>
            </a:r>
            <a:r>
              <a:rPr lang="it-IT" dirty="0" err="1"/>
              <a:t>Edises</a:t>
            </a:r>
            <a:endParaRPr lang="it-IT" dirty="0"/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3"/>
            <a:ext cx="1960597" cy="255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4" y="3789040"/>
            <a:ext cx="1948943" cy="251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4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Precorso di fisica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Docente: Prof. Roberto Capone</a:t>
            </a:r>
          </a:p>
          <a:p>
            <a:pPr marL="0" indent="0">
              <a:buNone/>
            </a:pPr>
            <a:r>
              <a:rPr lang="it-IT" dirty="0" smtClean="0"/>
              <a:t>Ore di didattica: 32 (di cui 16 di lezione frontale e 16 di esercitazioni)</a:t>
            </a:r>
          </a:p>
          <a:p>
            <a:pPr marL="0" indent="0">
              <a:buNone/>
            </a:pPr>
            <a:r>
              <a:rPr lang="it-IT" dirty="0" smtClean="0"/>
              <a:t>Aula 17 </a:t>
            </a:r>
          </a:p>
          <a:p>
            <a:pPr marL="0" indent="0">
              <a:buNone/>
            </a:pPr>
            <a:r>
              <a:rPr lang="it-IT" dirty="0" smtClean="0"/>
              <a:t>Appunti delle lezioni: </a:t>
            </a:r>
            <a:r>
              <a:rPr lang="it-IT" dirty="0" smtClean="0">
                <a:hlinkClick r:id="rId2"/>
              </a:rPr>
              <a:t>www.robertocapone.com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Notizie burocratiche: </a:t>
            </a:r>
            <a:r>
              <a:rPr lang="it-IT" dirty="0" smtClean="0">
                <a:hlinkClick r:id="rId3"/>
              </a:rPr>
              <a:t>www.agrariaunibas.eu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Prova finale: dal 10 al 21 ottobre (durata 2h)</a:t>
            </a:r>
          </a:p>
          <a:p>
            <a:pPr marL="0" indent="0">
              <a:buNone/>
            </a:pPr>
            <a:r>
              <a:rPr lang="it-IT" dirty="0" smtClean="0"/>
              <a:t>Contatti: </a:t>
            </a:r>
            <a:r>
              <a:rPr lang="it-IT" dirty="0" smtClean="0">
                <a:hlinkClick r:id="rId4"/>
              </a:rPr>
              <a:t>robertocapone69@gmail.com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867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116632"/>
            <a:ext cx="8041440" cy="904205"/>
          </a:xfrm>
        </p:spPr>
        <p:txBody>
          <a:bodyPr/>
          <a:lstStyle/>
          <a:p>
            <a:r>
              <a:rPr lang="it-IT" dirty="0" smtClean="0"/>
              <a:t>Orario delle lezioni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645613"/>
              </p:ext>
            </p:extLst>
          </p:nvPr>
        </p:nvGraphicFramePr>
        <p:xfrm>
          <a:off x="287523" y="1628800"/>
          <a:ext cx="856895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9"/>
                <a:gridCol w="1428159"/>
                <a:gridCol w="1320146"/>
                <a:gridCol w="1584176"/>
                <a:gridCol w="1380155"/>
                <a:gridCol w="1428159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LUNEDI’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MARTEDI’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MERCOLEDI’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GIOVEDI’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VENERDI’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9:00-10:00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t-IT" dirty="0" smtClean="0"/>
                        <a:t>FISICA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t-IT" dirty="0" smtClean="0"/>
                        <a:t>FISICA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10:00-11:00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11:00-12:00</a:t>
                      </a:r>
                      <a:endParaRPr lang="it-I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t-IT" dirty="0" smtClean="0"/>
                        <a:t>FISICA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t-IT" dirty="0" smtClean="0"/>
                        <a:t>FISICA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12:00-13:00</a:t>
                      </a:r>
                      <a:endParaRPr lang="it-I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14:30-15:30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t-IT" dirty="0" smtClean="0"/>
                        <a:t>FISICA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15:30-16:30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16:30-17:30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17:30-18:30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13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Che </a:t>
            </a:r>
            <a:r>
              <a:rPr lang="it-IT" dirty="0"/>
              <a:t>cos’è la Fisica;</a:t>
            </a:r>
          </a:p>
          <a:p>
            <a:r>
              <a:rPr lang="it-IT" dirty="0"/>
              <a:t>misure e misurazioni;</a:t>
            </a:r>
          </a:p>
          <a:p>
            <a:r>
              <a:rPr lang="it-IT" dirty="0"/>
              <a:t>il sistema internazionale;</a:t>
            </a:r>
          </a:p>
          <a:p>
            <a:r>
              <a:rPr lang="it-IT" dirty="0"/>
              <a:t>lunghezza, tempo, massa;</a:t>
            </a:r>
          </a:p>
          <a:p>
            <a:r>
              <a:rPr lang="it-IT" dirty="0"/>
              <a:t>tutto è relativo.</a:t>
            </a: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MISURE </a:t>
            </a:r>
            <a:r>
              <a:rPr lang="it-IT" dirty="0"/>
              <a:t>E</a:t>
            </a:r>
            <a:r>
              <a:rPr lang="it-IT" dirty="0" smtClean="0"/>
              <a:t> MISURAZIONI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14287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46535"/>
            <a:ext cx="2253459" cy="166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149080"/>
            <a:ext cx="2880319" cy="204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880319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8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/>
              <a:t>I VETTORI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53331"/>
            <a:ext cx="7467600" cy="3951337"/>
          </a:xfrm>
        </p:spPr>
        <p:txBody>
          <a:bodyPr/>
          <a:lstStyle/>
          <a:p>
            <a:r>
              <a:rPr lang="it-IT" dirty="0" smtClean="0"/>
              <a:t>Vettori </a:t>
            </a:r>
            <a:r>
              <a:rPr lang="it-IT" dirty="0"/>
              <a:t>e scalari;</a:t>
            </a:r>
          </a:p>
          <a:p>
            <a:r>
              <a:rPr lang="it-IT" dirty="0"/>
              <a:t>somma di vettori, metodo grafico;</a:t>
            </a:r>
          </a:p>
          <a:p>
            <a:r>
              <a:rPr lang="it-IT" dirty="0"/>
              <a:t>i vettori e le loro componenti;</a:t>
            </a:r>
          </a:p>
          <a:p>
            <a:r>
              <a:rPr lang="it-IT" dirty="0"/>
              <a:t>vettori unitari;</a:t>
            </a:r>
          </a:p>
          <a:p>
            <a:r>
              <a:rPr lang="it-IT" dirty="0"/>
              <a:t>addizione di vettori per mezzo delle loro componenti;</a:t>
            </a:r>
          </a:p>
          <a:p>
            <a:r>
              <a:rPr lang="it-IT" dirty="0"/>
              <a:t>i vettori e le leggi della fisica;</a:t>
            </a:r>
          </a:p>
          <a:p>
            <a:r>
              <a:rPr lang="it-IT" dirty="0"/>
              <a:t>prodotto di vettori.</a:t>
            </a:r>
          </a:p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26185"/>
            <a:ext cx="53244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17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/>
              <a:t>I MOTI UNIDIMENSIONALI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40768"/>
            <a:ext cx="7467600" cy="3951337"/>
          </a:xfrm>
        </p:spPr>
        <p:txBody>
          <a:bodyPr/>
          <a:lstStyle/>
          <a:p>
            <a:r>
              <a:rPr lang="it-IT" dirty="0" smtClean="0"/>
              <a:t>Il </a:t>
            </a:r>
            <a:r>
              <a:rPr lang="it-IT" dirty="0"/>
              <a:t>moto;</a:t>
            </a:r>
          </a:p>
          <a:p>
            <a:r>
              <a:rPr lang="it-IT" dirty="0"/>
              <a:t>posizione e spostamento;</a:t>
            </a:r>
          </a:p>
          <a:p>
            <a:r>
              <a:rPr lang="it-IT" dirty="0"/>
              <a:t>velocità media e velocità istantanea;</a:t>
            </a:r>
          </a:p>
          <a:p>
            <a:r>
              <a:rPr lang="it-IT" dirty="0"/>
              <a:t>accelerazione;</a:t>
            </a:r>
          </a:p>
          <a:p>
            <a:r>
              <a:rPr lang="it-IT" dirty="0"/>
              <a:t>il moto rettilineo uniforme;</a:t>
            </a:r>
          </a:p>
          <a:p>
            <a:r>
              <a:rPr lang="it-IT" dirty="0"/>
              <a:t>il moto uniformemente accelerato;</a:t>
            </a:r>
          </a:p>
          <a:p>
            <a:r>
              <a:rPr lang="it-IT" dirty="0"/>
              <a:t>il moto di caduta libera.</a:t>
            </a:r>
          </a:p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3105468" cy="216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.ilrestodelcarlino.it/ancona/cronaca/2011/07/25/550338/images/752736-tre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25571"/>
            <a:ext cx="3888432" cy="217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76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/>
              <a:t>I MOTI IN DUE DIMENSIONI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/>
              <a:t>moto parabolico;</a:t>
            </a:r>
          </a:p>
          <a:p>
            <a:r>
              <a:rPr lang="it-IT" dirty="0"/>
              <a:t>il moto circolare.</a:t>
            </a:r>
          </a:p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9260"/>
            <a:ext cx="3749402" cy="249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95945"/>
            <a:ext cx="2736304" cy="209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95945"/>
            <a:ext cx="2776703" cy="208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76" y="4395945"/>
            <a:ext cx="3240720" cy="209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82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/>
              <a:t>LE FORZE: ANALISI STATICA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/>
              <a:t>forza peso</a:t>
            </a:r>
          </a:p>
          <a:p>
            <a:r>
              <a:rPr lang="it-IT" dirty="0"/>
              <a:t>la tensione delle funi</a:t>
            </a:r>
          </a:p>
          <a:p>
            <a:r>
              <a:rPr lang="it-IT" dirty="0"/>
              <a:t>la forza gravitazionale</a:t>
            </a:r>
          </a:p>
          <a:p>
            <a:r>
              <a:rPr lang="it-IT" dirty="0"/>
              <a:t>la forza elettrostatica</a:t>
            </a:r>
          </a:p>
          <a:p>
            <a:r>
              <a:rPr lang="it-IT" dirty="0"/>
              <a:t>la forza di attrito </a:t>
            </a:r>
          </a:p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6" y="4365104"/>
            <a:ext cx="4297660" cy="209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2998093" cy="278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13805"/>
            <a:ext cx="2978065" cy="223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91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36563"/>
            <a:ext cx="8424936" cy="1442674"/>
          </a:xfrm>
        </p:spPr>
        <p:txBody>
          <a:bodyPr/>
          <a:lstStyle/>
          <a:p>
            <a:pPr lvl="0"/>
            <a:r>
              <a:rPr lang="it-IT" dirty="0"/>
              <a:t>LE FORZE: ANALISI DINAMICA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</a:t>
            </a:r>
            <a:r>
              <a:rPr lang="it-IT" dirty="0"/>
              <a:t>leggi di Newton;</a:t>
            </a:r>
          </a:p>
          <a:p>
            <a:r>
              <a:rPr lang="it-IT" dirty="0"/>
              <a:t>applicazioni: il piano inclinato; le carrucole; il pendolo semplice;.</a:t>
            </a:r>
          </a:p>
          <a:p>
            <a:endParaRPr lang="it-I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665335" cy="244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475484" cy="24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85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Album schizzi</Template>
  <TotalTime>55</TotalTime>
  <Words>469</Words>
  <Application>Microsoft Office PowerPoint</Application>
  <PresentationFormat>Presentazione su schermo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Sketchbook</vt:lpstr>
      <vt:lpstr>Introduzione</vt:lpstr>
      <vt:lpstr>Precorso di fisica</vt:lpstr>
      <vt:lpstr>Orario delle lezioni</vt:lpstr>
      <vt:lpstr>MISURE E MISURAZIONI</vt:lpstr>
      <vt:lpstr>I VETTORI </vt:lpstr>
      <vt:lpstr>I MOTI UNIDIMENSIONALI </vt:lpstr>
      <vt:lpstr>I MOTI IN DUE DIMENSIONI </vt:lpstr>
      <vt:lpstr>LE FORZE: ANALISI STATICA </vt:lpstr>
      <vt:lpstr>LE FORZE: ANALISI DINAMICA </vt:lpstr>
      <vt:lpstr>ENERGIA E LAVORO </vt:lpstr>
      <vt:lpstr>URTI </vt:lpstr>
      <vt:lpstr>TERMOLOGIA </vt:lpstr>
      <vt:lpstr>Che cos’è la fisica</vt:lpstr>
      <vt:lpstr>La filosofia della scienza</vt:lpstr>
      <vt:lpstr>Testi di riferimento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</dc:title>
  <dc:creator>Pasquale Salza</dc:creator>
  <cp:lastModifiedBy>Pasquale Salza</cp:lastModifiedBy>
  <cp:revision>6</cp:revision>
  <dcterms:created xsi:type="dcterms:W3CDTF">2011-09-18T17:07:45Z</dcterms:created>
  <dcterms:modified xsi:type="dcterms:W3CDTF">2011-09-18T19:06:25Z</dcterms:modified>
</cp:coreProperties>
</file>