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0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gif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96574-2CCC-4C9C-A568-D953BCFE872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572C65E-8F36-4136-98BB-F300D2514F82}">
      <dgm:prSet/>
      <dgm:spPr/>
      <dgm:t>
        <a:bodyPr/>
        <a:lstStyle/>
        <a:p>
          <a:pPr rtl="0"/>
          <a:r>
            <a:rPr lang="it-IT" b="1" dirty="0" smtClean="0"/>
            <a:t>Nozioni di logica matematica</a:t>
          </a:r>
          <a:endParaRPr lang="it-IT" dirty="0"/>
        </a:p>
      </dgm:t>
    </dgm:pt>
    <dgm:pt modelId="{1881502E-AEFD-4EBA-BB5A-DE5FD0250A07}" type="parTrans" cxnId="{22039D8D-B00E-4FB4-A270-810FC0A9A985}">
      <dgm:prSet/>
      <dgm:spPr/>
      <dgm:t>
        <a:bodyPr/>
        <a:lstStyle/>
        <a:p>
          <a:endParaRPr lang="it-IT"/>
        </a:p>
      </dgm:t>
    </dgm:pt>
    <dgm:pt modelId="{F211D579-C3B3-4B59-B620-3AA4D6538BC0}" type="sibTrans" cxnId="{22039D8D-B00E-4FB4-A270-810FC0A9A985}">
      <dgm:prSet/>
      <dgm:spPr/>
      <dgm:t>
        <a:bodyPr/>
        <a:lstStyle/>
        <a:p>
          <a:endParaRPr lang="it-IT"/>
        </a:p>
      </dgm:t>
    </dgm:pt>
    <dgm:pt modelId="{D6900BE3-FBA7-4910-AFAF-A6246648863D}" type="pres">
      <dgm:prSet presAssocID="{85396574-2CCC-4C9C-A568-D953BCFE872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D24C47-18E3-4584-A70E-611C498EA384}" type="pres">
      <dgm:prSet presAssocID="{B572C65E-8F36-4136-98BB-F300D2514F82}" presName="circle1" presStyleLbl="node1" presStyleIdx="0" presStyleCnt="1"/>
      <dgm:spPr/>
    </dgm:pt>
    <dgm:pt modelId="{96D9390F-D9CC-4F8E-B46E-D09714BFA631}" type="pres">
      <dgm:prSet presAssocID="{B572C65E-8F36-4136-98BB-F300D2514F82}" presName="space" presStyleCnt="0"/>
      <dgm:spPr/>
    </dgm:pt>
    <dgm:pt modelId="{B8F80032-7144-4E32-A6CF-4F629ED76945}" type="pres">
      <dgm:prSet presAssocID="{B572C65E-8F36-4136-98BB-F300D2514F82}" presName="rect1" presStyleLbl="alignAcc1" presStyleIdx="0" presStyleCnt="1"/>
      <dgm:spPr/>
      <dgm:t>
        <a:bodyPr/>
        <a:lstStyle/>
        <a:p>
          <a:endParaRPr lang="it-IT"/>
        </a:p>
      </dgm:t>
    </dgm:pt>
    <dgm:pt modelId="{7E863E69-A804-406A-9953-48E1DB1EF4DC}" type="pres">
      <dgm:prSet presAssocID="{B572C65E-8F36-4136-98BB-F300D2514F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C7FB57-BF58-4C96-8D9D-9F9E15E24846}" type="presOf" srcId="{B572C65E-8F36-4136-98BB-F300D2514F82}" destId="{B8F80032-7144-4E32-A6CF-4F629ED76945}" srcOrd="0" destOrd="0" presId="urn:microsoft.com/office/officeart/2005/8/layout/target3"/>
    <dgm:cxn modelId="{33249E2D-B51A-4DBD-81F5-95FBAE861115}" type="presOf" srcId="{85396574-2CCC-4C9C-A568-D953BCFE872C}" destId="{D6900BE3-FBA7-4910-AFAF-A6246648863D}" srcOrd="0" destOrd="0" presId="urn:microsoft.com/office/officeart/2005/8/layout/target3"/>
    <dgm:cxn modelId="{3D6327BE-61BD-413D-AC00-8F13630CF18D}" type="presOf" srcId="{B572C65E-8F36-4136-98BB-F300D2514F82}" destId="{7E863E69-A804-406A-9953-48E1DB1EF4DC}" srcOrd="1" destOrd="0" presId="urn:microsoft.com/office/officeart/2005/8/layout/target3"/>
    <dgm:cxn modelId="{22039D8D-B00E-4FB4-A270-810FC0A9A985}" srcId="{85396574-2CCC-4C9C-A568-D953BCFE872C}" destId="{B572C65E-8F36-4136-98BB-F300D2514F82}" srcOrd="0" destOrd="0" parTransId="{1881502E-AEFD-4EBA-BB5A-DE5FD0250A07}" sibTransId="{F211D579-C3B3-4B59-B620-3AA4D6538BC0}"/>
    <dgm:cxn modelId="{5CFBCE65-657D-4A80-860C-6FBB6BDE2B12}" type="presParOf" srcId="{D6900BE3-FBA7-4910-AFAF-A6246648863D}" destId="{3ED24C47-18E3-4584-A70E-611C498EA384}" srcOrd="0" destOrd="0" presId="urn:microsoft.com/office/officeart/2005/8/layout/target3"/>
    <dgm:cxn modelId="{D1AAF8D6-7BD5-4179-AE3C-99C3D869A708}" type="presParOf" srcId="{D6900BE3-FBA7-4910-AFAF-A6246648863D}" destId="{96D9390F-D9CC-4F8E-B46E-D09714BFA631}" srcOrd="1" destOrd="0" presId="urn:microsoft.com/office/officeart/2005/8/layout/target3"/>
    <dgm:cxn modelId="{1F4D3BA5-6DE2-4474-85DA-D0B365E54A6C}" type="presParOf" srcId="{D6900BE3-FBA7-4910-AFAF-A6246648863D}" destId="{B8F80032-7144-4E32-A6CF-4F629ED76945}" srcOrd="2" destOrd="0" presId="urn:microsoft.com/office/officeart/2005/8/layout/target3"/>
    <dgm:cxn modelId="{DF304A00-10CF-4F42-B53E-715CC0B3EDD3}" type="presParOf" srcId="{D6900BE3-FBA7-4910-AFAF-A6246648863D}" destId="{7E863E69-A804-406A-9953-48E1DB1EF4D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E6F08-AF24-4782-8A87-0D985C0FC7B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E13C5FB-9309-4643-BF31-65FF25766FA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5 è un numero pari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DD8E692A-FBF3-42B9-8390-7E1F5DBF4854}" type="parTrans" cxnId="{AD407E17-18A5-4A5D-A926-FC2D80E5A666}">
      <dgm:prSet/>
      <dgm:spPr/>
    </dgm:pt>
    <dgm:pt modelId="{787E2614-BE9F-44DC-8ACB-B6A73EC708E6}" type="sibTrans" cxnId="{AD407E17-18A5-4A5D-A926-FC2D80E5A666}">
      <dgm:prSet/>
      <dgm:spPr/>
    </dgm:pt>
    <dgm:pt modelId="{1BD01B4A-57AD-4A9F-955A-9DD96EF9D513}">
      <dgm:prSet phldrT="[Testo]"/>
      <dgm:spPr/>
      <dgm:t>
        <a:bodyPr/>
        <a:lstStyle/>
        <a:p>
          <a:r>
            <a:rPr lang="it-IT" dirty="0" smtClean="0"/>
            <a:t>Che tempo farà domani?</a:t>
          </a:r>
        </a:p>
        <a:p>
          <a:r>
            <a:rPr lang="it-IT" dirty="0" smtClean="0"/>
            <a:t>Va’ a studiare!</a:t>
          </a:r>
        </a:p>
        <a:p>
          <a:r>
            <a:rPr lang="it-IT" dirty="0" smtClean="0"/>
            <a:t>Giulia è simpatica</a:t>
          </a:r>
          <a:endParaRPr lang="it-IT" dirty="0"/>
        </a:p>
      </dgm:t>
    </dgm:pt>
    <dgm:pt modelId="{75547191-2935-492A-9961-4189E781960D}" type="parTrans" cxnId="{BF5F8486-6D7D-4699-858B-BB023EC7BBB3}">
      <dgm:prSet/>
      <dgm:spPr/>
    </dgm:pt>
    <dgm:pt modelId="{288CEA91-9134-40CB-B377-2D0F7ADA2D0A}" type="sibTrans" cxnId="{BF5F8486-6D7D-4699-858B-BB023EC7BBB3}">
      <dgm:prSet/>
      <dgm:spPr/>
    </dgm:pt>
    <dgm:pt modelId="{1F41803C-E370-4943-9688-BD1CBF21FB59}" type="pres">
      <dgm:prSet presAssocID="{9C0E6F08-AF24-4782-8A87-0D985C0FC7BD}" presName="Name0" presStyleCnt="0">
        <dgm:presLayoutVars>
          <dgm:dir/>
          <dgm:resizeHandles val="exact"/>
        </dgm:presLayoutVars>
      </dgm:prSet>
      <dgm:spPr/>
    </dgm:pt>
    <dgm:pt modelId="{102ECE23-D103-43D7-BBE1-583A7F522DFA}" type="pres">
      <dgm:prSet presAssocID="{9C0E6F08-AF24-4782-8A87-0D985C0FC7BD}" presName="fgShape" presStyleLbl="fgShp" presStyleIdx="0" presStyleCnt="1"/>
      <dgm:spPr/>
    </dgm:pt>
    <dgm:pt modelId="{BC8CE86E-3FA3-4277-AF19-A94DE9D63E1C}" type="pres">
      <dgm:prSet presAssocID="{9C0E6F08-AF24-4782-8A87-0D985C0FC7BD}" presName="linComp" presStyleCnt="0"/>
      <dgm:spPr/>
    </dgm:pt>
    <dgm:pt modelId="{6CA25993-7445-4F83-8FA6-51640A469FA0}" type="pres">
      <dgm:prSet presAssocID="{EE13C5FB-9309-4643-BF31-65FF25766FAD}" presName="compNode" presStyleCnt="0"/>
      <dgm:spPr/>
    </dgm:pt>
    <dgm:pt modelId="{84ECC976-CACB-4A61-AF1F-741072F5CF6A}" type="pres">
      <dgm:prSet presAssocID="{EE13C5FB-9309-4643-BF31-65FF25766FAD}" presName="bkgdShape" presStyleLbl="node1" presStyleIdx="0" presStyleCnt="2"/>
      <dgm:spPr/>
      <dgm:t>
        <a:bodyPr/>
        <a:lstStyle/>
        <a:p>
          <a:endParaRPr lang="it-IT"/>
        </a:p>
      </dgm:t>
    </dgm:pt>
    <dgm:pt modelId="{C91C230F-4042-4EEB-A430-AAE527F0C1E6}" type="pres">
      <dgm:prSet presAssocID="{EE13C5FB-9309-4643-BF31-65FF25766FA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95513C-759B-4CF8-8CCE-ACBC46685168}" type="pres">
      <dgm:prSet presAssocID="{EE13C5FB-9309-4643-BF31-65FF25766FAD}" presName="invisiNode" presStyleLbl="node1" presStyleIdx="0" presStyleCnt="2"/>
      <dgm:spPr/>
    </dgm:pt>
    <dgm:pt modelId="{70FB80DF-003C-4DCD-8349-F27E6A1A10B6}" type="pres">
      <dgm:prSet presAssocID="{EE13C5FB-9309-4643-BF31-65FF25766FA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378D648-1354-48D7-BC70-9420AD1E1ACC}" type="pres">
      <dgm:prSet presAssocID="{787E2614-BE9F-44DC-8ACB-B6A73EC708E6}" presName="sibTrans" presStyleLbl="sibTrans2D1" presStyleIdx="0" presStyleCnt="0"/>
      <dgm:spPr/>
    </dgm:pt>
    <dgm:pt modelId="{AFF994F8-1BF9-4029-8E34-E0439BC3BF66}" type="pres">
      <dgm:prSet presAssocID="{1BD01B4A-57AD-4A9F-955A-9DD96EF9D513}" presName="compNode" presStyleCnt="0"/>
      <dgm:spPr/>
    </dgm:pt>
    <dgm:pt modelId="{5926AC03-A87E-4B46-9E1E-69B3BB7CA1CD}" type="pres">
      <dgm:prSet presAssocID="{1BD01B4A-57AD-4A9F-955A-9DD96EF9D513}" presName="bkgdShape" presStyleLbl="node1" presStyleIdx="1" presStyleCnt="2"/>
      <dgm:spPr/>
      <dgm:t>
        <a:bodyPr/>
        <a:lstStyle/>
        <a:p>
          <a:endParaRPr lang="it-IT"/>
        </a:p>
      </dgm:t>
    </dgm:pt>
    <dgm:pt modelId="{45C813A6-E1B8-45F2-A7AC-4B171E3ABADF}" type="pres">
      <dgm:prSet presAssocID="{1BD01B4A-57AD-4A9F-955A-9DD96EF9D51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655A0-B4D4-49E7-B321-4BA933D00680}" type="pres">
      <dgm:prSet presAssocID="{1BD01B4A-57AD-4A9F-955A-9DD96EF9D513}" presName="invisiNode" presStyleLbl="node1" presStyleIdx="1" presStyleCnt="2"/>
      <dgm:spPr/>
    </dgm:pt>
    <dgm:pt modelId="{F7F28FDE-4A0A-45FB-A38D-460E4A890CFE}" type="pres">
      <dgm:prSet presAssocID="{1BD01B4A-57AD-4A9F-955A-9DD96EF9D513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2DF23E5-22EA-454A-8666-1AAA4F83E02D}" type="presOf" srcId="{EE13C5FB-9309-4643-BF31-65FF25766FAD}" destId="{84ECC976-CACB-4A61-AF1F-741072F5CF6A}" srcOrd="0" destOrd="0" presId="urn:microsoft.com/office/officeart/2005/8/layout/hList7"/>
    <dgm:cxn modelId="{9A75D3CA-D88D-46EA-AF79-A79BE72BEC4D}" type="presOf" srcId="{9C0E6F08-AF24-4782-8A87-0D985C0FC7BD}" destId="{1F41803C-E370-4943-9688-BD1CBF21FB59}" srcOrd="0" destOrd="0" presId="urn:microsoft.com/office/officeart/2005/8/layout/hList7"/>
    <dgm:cxn modelId="{AE643A2C-EC30-4C8F-BC6C-AF1095715E7C}" type="presOf" srcId="{EE13C5FB-9309-4643-BF31-65FF25766FAD}" destId="{C91C230F-4042-4EEB-A430-AAE527F0C1E6}" srcOrd="1" destOrd="0" presId="urn:microsoft.com/office/officeart/2005/8/layout/hList7"/>
    <dgm:cxn modelId="{BF5F8486-6D7D-4699-858B-BB023EC7BBB3}" srcId="{9C0E6F08-AF24-4782-8A87-0D985C0FC7BD}" destId="{1BD01B4A-57AD-4A9F-955A-9DD96EF9D513}" srcOrd="1" destOrd="0" parTransId="{75547191-2935-492A-9961-4189E781960D}" sibTransId="{288CEA91-9134-40CB-B377-2D0F7ADA2D0A}"/>
    <dgm:cxn modelId="{AD407E17-18A5-4A5D-A926-FC2D80E5A666}" srcId="{9C0E6F08-AF24-4782-8A87-0D985C0FC7BD}" destId="{EE13C5FB-9309-4643-BF31-65FF25766FAD}" srcOrd="0" destOrd="0" parTransId="{DD8E692A-FBF3-42B9-8390-7E1F5DBF4854}" sibTransId="{787E2614-BE9F-44DC-8ACB-B6A73EC708E6}"/>
    <dgm:cxn modelId="{83EC2C2D-9FCB-4E00-A17F-38EAED11E3F6}" type="presOf" srcId="{1BD01B4A-57AD-4A9F-955A-9DD96EF9D513}" destId="{5926AC03-A87E-4B46-9E1E-69B3BB7CA1CD}" srcOrd="0" destOrd="0" presId="urn:microsoft.com/office/officeart/2005/8/layout/hList7"/>
    <dgm:cxn modelId="{4B704FDA-3D04-4ED2-B4ED-0D0D03B525FE}" type="presOf" srcId="{787E2614-BE9F-44DC-8ACB-B6A73EC708E6}" destId="{7378D648-1354-48D7-BC70-9420AD1E1ACC}" srcOrd="0" destOrd="0" presId="urn:microsoft.com/office/officeart/2005/8/layout/hList7"/>
    <dgm:cxn modelId="{A037762E-B714-4C03-B693-9B3F8BF7F783}" type="presOf" srcId="{1BD01B4A-57AD-4A9F-955A-9DD96EF9D513}" destId="{45C813A6-E1B8-45F2-A7AC-4B171E3ABADF}" srcOrd="1" destOrd="0" presId="urn:microsoft.com/office/officeart/2005/8/layout/hList7"/>
    <dgm:cxn modelId="{AD9ED6B7-E764-4D09-93B7-B1F1E0B07ED9}" type="presParOf" srcId="{1F41803C-E370-4943-9688-BD1CBF21FB59}" destId="{102ECE23-D103-43D7-BBE1-583A7F522DFA}" srcOrd="0" destOrd="0" presId="urn:microsoft.com/office/officeart/2005/8/layout/hList7"/>
    <dgm:cxn modelId="{E27ABC90-5F5E-4B13-AA89-96214110674B}" type="presParOf" srcId="{1F41803C-E370-4943-9688-BD1CBF21FB59}" destId="{BC8CE86E-3FA3-4277-AF19-A94DE9D63E1C}" srcOrd="1" destOrd="0" presId="urn:microsoft.com/office/officeart/2005/8/layout/hList7"/>
    <dgm:cxn modelId="{9F4CDBF8-B3C6-4B88-B620-03B2698BB2EA}" type="presParOf" srcId="{BC8CE86E-3FA3-4277-AF19-A94DE9D63E1C}" destId="{6CA25993-7445-4F83-8FA6-51640A469FA0}" srcOrd="0" destOrd="0" presId="urn:microsoft.com/office/officeart/2005/8/layout/hList7"/>
    <dgm:cxn modelId="{EA828E41-D319-4985-AA8F-A48B5CD53D95}" type="presParOf" srcId="{6CA25993-7445-4F83-8FA6-51640A469FA0}" destId="{84ECC976-CACB-4A61-AF1F-741072F5CF6A}" srcOrd="0" destOrd="0" presId="urn:microsoft.com/office/officeart/2005/8/layout/hList7"/>
    <dgm:cxn modelId="{F5AFA9DF-62DC-413F-9E25-686363954224}" type="presParOf" srcId="{6CA25993-7445-4F83-8FA6-51640A469FA0}" destId="{C91C230F-4042-4EEB-A430-AAE527F0C1E6}" srcOrd="1" destOrd="0" presId="urn:microsoft.com/office/officeart/2005/8/layout/hList7"/>
    <dgm:cxn modelId="{23CC3FF6-4298-4563-BEFF-635AE718024E}" type="presParOf" srcId="{6CA25993-7445-4F83-8FA6-51640A469FA0}" destId="{BB95513C-759B-4CF8-8CCE-ACBC46685168}" srcOrd="2" destOrd="0" presId="urn:microsoft.com/office/officeart/2005/8/layout/hList7"/>
    <dgm:cxn modelId="{D76B9B1A-1E17-4571-8A19-D417890ED5CF}" type="presParOf" srcId="{6CA25993-7445-4F83-8FA6-51640A469FA0}" destId="{70FB80DF-003C-4DCD-8349-F27E6A1A10B6}" srcOrd="3" destOrd="0" presId="urn:microsoft.com/office/officeart/2005/8/layout/hList7"/>
    <dgm:cxn modelId="{578631F9-58B8-478F-8B27-F757A1D95FC0}" type="presParOf" srcId="{BC8CE86E-3FA3-4277-AF19-A94DE9D63E1C}" destId="{7378D648-1354-48D7-BC70-9420AD1E1ACC}" srcOrd="1" destOrd="0" presId="urn:microsoft.com/office/officeart/2005/8/layout/hList7"/>
    <dgm:cxn modelId="{3F5148F4-8C09-4173-81C8-B720FA682E35}" type="presParOf" srcId="{BC8CE86E-3FA3-4277-AF19-A94DE9D63E1C}" destId="{AFF994F8-1BF9-4029-8E34-E0439BC3BF66}" srcOrd="2" destOrd="0" presId="urn:microsoft.com/office/officeart/2005/8/layout/hList7"/>
    <dgm:cxn modelId="{6418334D-A70D-4CCC-94F7-4E92EAD1F2CF}" type="presParOf" srcId="{AFF994F8-1BF9-4029-8E34-E0439BC3BF66}" destId="{5926AC03-A87E-4B46-9E1E-69B3BB7CA1CD}" srcOrd="0" destOrd="0" presId="urn:microsoft.com/office/officeart/2005/8/layout/hList7"/>
    <dgm:cxn modelId="{5A28105F-3CB1-4ED0-85AE-4C64DD244254}" type="presParOf" srcId="{AFF994F8-1BF9-4029-8E34-E0439BC3BF66}" destId="{45C813A6-E1B8-45F2-A7AC-4B171E3ABADF}" srcOrd="1" destOrd="0" presId="urn:microsoft.com/office/officeart/2005/8/layout/hList7"/>
    <dgm:cxn modelId="{6C8B13F8-4187-4E65-9E73-C4F592B377B2}" type="presParOf" srcId="{AFF994F8-1BF9-4029-8E34-E0439BC3BF66}" destId="{218655A0-B4D4-49E7-B321-4BA933D00680}" srcOrd="2" destOrd="0" presId="urn:microsoft.com/office/officeart/2005/8/layout/hList7"/>
    <dgm:cxn modelId="{D331D28C-32B5-49CF-976D-A4161D65A7A0}" type="presParOf" srcId="{AFF994F8-1BF9-4029-8E34-E0439BC3BF66}" destId="{F7F28FDE-4A0A-45FB-A38D-460E4A890C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25533-E6E9-46CD-ACF4-8E33561392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66203D-92DE-4372-A70A-D0630292022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ACF87E0F-9280-4583-95A4-A287BB503B6C}" type="parTrans" cxnId="{E4BFAE70-552A-44B6-85E3-A463D9B695AC}">
      <dgm:prSet/>
      <dgm:spPr/>
      <dgm:t>
        <a:bodyPr/>
        <a:lstStyle/>
        <a:p>
          <a:endParaRPr lang="it-IT"/>
        </a:p>
      </dgm:t>
    </dgm:pt>
    <dgm:pt modelId="{AFE248AE-FB32-4A91-A1A3-FD4958CC9068}" type="sibTrans" cxnId="{E4BFAE70-552A-44B6-85E3-A463D9B695AC}">
      <dgm:prSet/>
      <dgm:spPr/>
      <dgm:t>
        <a:bodyPr/>
        <a:lstStyle/>
        <a:p>
          <a:endParaRPr lang="it-IT"/>
        </a:p>
      </dgm:t>
    </dgm:pt>
    <dgm:pt modelId="{D6317C00-62D7-4DD8-BB73-1E02748822F5}">
      <dgm:prSet phldrT="[Testo]"/>
      <dgm:spPr/>
      <dgm:t>
        <a:bodyPr/>
        <a:lstStyle/>
        <a:p>
          <a:r>
            <a:rPr lang="it-IT" dirty="0" smtClean="0"/>
            <a:t>Sono proposizioni elementari o atomiche</a:t>
          </a:r>
          <a:endParaRPr lang="it-IT" dirty="0"/>
        </a:p>
      </dgm:t>
    </dgm:pt>
    <dgm:pt modelId="{6417CD04-4AD7-4952-9500-C558341402CB}" type="parTrans" cxnId="{467936BF-A448-4611-ADFB-6A8080739170}">
      <dgm:prSet/>
      <dgm:spPr/>
      <dgm:t>
        <a:bodyPr/>
        <a:lstStyle/>
        <a:p>
          <a:endParaRPr lang="it-IT"/>
        </a:p>
      </dgm:t>
    </dgm:pt>
    <dgm:pt modelId="{753BF1D9-340A-4A6A-A2AC-86189694F5BE}" type="sibTrans" cxnId="{467936BF-A448-4611-ADFB-6A8080739170}">
      <dgm:prSet/>
      <dgm:spPr/>
      <dgm:t>
        <a:bodyPr/>
        <a:lstStyle/>
        <a:p>
          <a:endParaRPr lang="it-IT"/>
        </a:p>
      </dgm:t>
    </dgm:pt>
    <dgm:pt modelId="{739E4FFC-ABF4-4F7D-978F-500D3E7CAABC}">
      <dgm:prSet phldrT="[Testo]"/>
      <dgm:spPr/>
      <dgm:t>
        <a:bodyPr/>
        <a:lstStyle/>
        <a:p>
          <a:r>
            <a:rPr lang="it-IT" dirty="0" smtClean="0"/>
            <a:t>6 è un numero pari e non è divisibile per 5</a:t>
          </a:r>
        </a:p>
        <a:p>
          <a:r>
            <a:rPr lang="it-IT" dirty="0" smtClean="0"/>
            <a:t>Se torno a casa ti accompagno alla stazione</a:t>
          </a:r>
          <a:endParaRPr lang="it-IT" dirty="0"/>
        </a:p>
      </dgm:t>
    </dgm:pt>
    <dgm:pt modelId="{741D6275-02AF-43A8-8BD6-6E290BFD5717}" type="parTrans" cxnId="{5DF23D3A-FDDD-40EF-A390-4C4C9FB3EE7B}">
      <dgm:prSet/>
      <dgm:spPr/>
      <dgm:t>
        <a:bodyPr/>
        <a:lstStyle/>
        <a:p>
          <a:endParaRPr lang="it-IT"/>
        </a:p>
      </dgm:t>
    </dgm:pt>
    <dgm:pt modelId="{C4EE31F7-81F3-4F2B-9F0E-4A82E6FF6F6D}" type="sibTrans" cxnId="{5DF23D3A-FDDD-40EF-A390-4C4C9FB3EE7B}">
      <dgm:prSet/>
      <dgm:spPr/>
      <dgm:t>
        <a:bodyPr/>
        <a:lstStyle/>
        <a:p>
          <a:endParaRPr lang="it-IT"/>
        </a:p>
      </dgm:t>
    </dgm:pt>
    <dgm:pt modelId="{3C275C0F-5584-4902-A996-08989626B92F}">
      <dgm:prSet phldrT="[Testo]"/>
      <dgm:spPr/>
      <dgm:t>
        <a:bodyPr/>
        <a:lstStyle/>
        <a:p>
          <a:r>
            <a:rPr lang="it-IT" dirty="0" smtClean="0"/>
            <a:t>Sono proposizioni composte o molecolari</a:t>
          </a:r>
          <a:endParaRPr lang="it-IT" dirty="0"/>
        </a:p>
      </dgm:t>
    </dgm:pt>
    <dgm:pt modelId="{388BC94A-C1B2-4BA6-ACB0-976BB5DD08D6}" type="parTrans" cxnId="{DF220821-0418-4D8F-8B37-EBD13FB7AB9B}">
      <dgm:prSet/>
      <dgm:spPr/>
      <dgm:t>
        <a:bodyPr/>
        <a:lstStyle/>
        <a:p>
          <a:endParaRPr lang="it-IT"/>
        </a:p>
      </dgm:t>
    </dgm:pt>
    <dgm:pt modelId="{EA660E58-FCE8-40E3-BF65-EE09044B1C4C}" type="sibTrans" cxnId="{DF220821-0418-4D8F-8B37-EBD13FB7AB9B}">
      <dgm:prSet/>
      <dgm:spPr/>
      <dgm:t>
        <a:bodyPr/>
        <a:lstStyle/>
        <a:p>
          <a:endParaRPr lang="it-IT"/>
        </a:p>
      </dgm:t>
    </dgm:pt>
    <dgm:pt modelId="{D77CBE27-8E99-4205-B585-1C61BDA98DFE}" type="pres">
      <dgm:prSet presAssocID="{1EE25533-E6E9-46CD-ACF4-8E33561392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EEDCAFF-617A-414E-AC05-82C34343EEDB}" type="pres">
      <dgm:prSet presAssocID="{2166203D-92DE-4372-A70A-D0630292022D}" presName="linNode" presStyleCnt="0"/>
      <dgm:spPr/>
    </dgm:pt>
    <dgm:pt modelId="{31928A3A-6400-450B-BAE5-7B0D603AED11}" type="pres">
      <dgm:prSet presAssocID="{2166203D-92DE-4372-A70A-D063029202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528BC-704E-462C-9DE0-F86C13536A52}" type="pres">
      <dgm:prSet presAssocID="{2166203D-92DE-4372-A70A-D063029202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D580C9-D24B-4DEF-951C-C05306103B34}" type="pres">
      <dgm:prSet presAssocID="{AFE248AE-FB32-4A91-A1A3-FD4958CC9068}" presName="spacing" presStyleCnt="0"/>
      <dgm:spPr/>
    </dgm:pt>
    <dgm:pt modelId="{5855EE62-BA6B-470E-B5C7-EE9888EC0397}" type="pres">
      <dgm:prSet presAssocID="{739E4FFC-ABF4-4F7D-978F-500D3E7CAABC}" presName="linNode" presStyleCnt="0"/>
      <dgm:spPr/>
    </dgm:pt>
    <dgm:pt modelId="{D706EE5E-4E89-41EF-9584-074DDD775A2D}" type="pres">
      <dgm:prSet presAssocID="{739E4FFC-ABF4-4F7D-978F-500D3E7CAAB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7B15BB-6099-45DF-8387-135CD3295C07}" type="pres">
      <dgm:prSet presAssocID="{739E4FFC-ABF4-4F7D-978F-500D3E7CAAB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393FFA-716C-4098-9B62-6929B93AA941}" type="presOf" srcId="{D6317C00-62D7-4DD8-BB73-1E02748822F5}" destId="{65A528BC-704E-462C-9DE0-F86C13536A52}" srcOrd="0" destOrd="0" presId="urn:microsoft.com/office/officeart/2005/8/layout/vList6"/>
    <dgm:cxn modelId="{5DF23D3A-FDDD-40EF-A390-4C4C9FB3EE7B}" srcId="{1EE25533-E6E9-46CD-ACF4-8E33561392FC}" destId="{739E4FFC-ABF4-4F7D-978F-500D3E7CAABC}" srcOrd="1" destOrd="0" parTransId="{741D6275-02AF-43A8-8BD6-6E290BFD5717}" sibTransId="{C4EE31F7-81F3-4F2B-9F0E-4A82E6FF6F6D}"/>
    <dgm:cxn modelId="{53CD78E8-372C-4F54-98A6-9D6AAC57378F}" type="presOf" srcId="{1EE25533-E6E9-46CD-ACF4-8E33561392FC}" destId="{D77CBE27-8E99-4205-B585-1C61BDA98DFE}" srcOrd="0" destOrd="0" presId="urn:microsoft.com/office/officeart/2005/8/layout/vList6"/>
    <dgm:cxn modelId="{110555AB-4BDC-468D-8E08-B5F009756EFC}" type="presOf" srcId="{3C275C0F-5584-4902-A996-08989626B92F}" destId="{BA7B15BB-6099-45DF-8387-135CD3295C07}" srcOrd="0" destOrd="0" presId="urn:microsoft.com/office/officeart/2005/8/layout/vList6"/>
    <dgm:cxn modelId="{D4798143-BD44-491A-BC87-608A02C21447}" type="presOf" srcId="{739E4FFC-ABF4-4F7D-978F-500D3E7CAABC}" destId="{D706EE5E-4E89-41EF-9584-074DDD775A2D}" srcOrd="0" destOrd="0" presId="urn:microsoft.com/office/officeart/2005/8/layout/vList6"/>
    <dgm:cxn modelId="{E4BFAE70-552A-44B6-85E3-A463D9B695AC}" srcId="{1EE25533-E6E9-46CD-ACF4-8E33561392FC}" destId="{2166203D-92DE-4372-A70A-D0630292022D}" srcOrd="0" destOrd="0" parTransId="{ACF87E0F-9280-4583-95A4-A287BB503B6C}" sibTransId="{AFE248AE-FB32-4A91-A1A3-FD4958CC9068}"/>
    <dgm:cxn modelId="{56615D8E-80AD-4789-885D-8BEAD3724F18}" type="presOf" srcId="{2166203D-92DE-4372-A70A-D0630292022D}" destId="{31928A3A-6400-450B-BAE5-7B0D603AED11}" srcOrd="0" destOrd="0" presId="urn:microsoft.com/office/officeart/2005/8/layout/vList6"/>
    <dgm:cxn modelId="{467936BF-A448-4611-ADFB-6A8080739170}" srcId="{2166203D-92DE-4372-A70A-D0630292022D}" destId="{D6317C00-62D7-4DD8-BB73-1E02748822F5}" srcOrd="0" destOrd="0" parTransId="{6417CD04-4AD7-4952-9500-C558341402CB}" sibTransId="{753BF1D9-340A-4A6A-A2AC-86189694F5BE}"/>
    <dgm:cxn modelId="{DF220821-0418-4D8F-8B37-EBD13FB7AB9B}" srcId="{739E4FFC-ABF4-4F7D-978F-500D3E7CAABC}" destId="{3C275C0F-5584-4902-A996-08989626B92F}" srcOrd="0" destOrd="0" parTransId="{388BC94A-C1B2-4BA6-ACB0-976BB5DD08D6}" sibTransId="{EA660E58-FCE8-40E3-BF65-EE09044B1C4C}"/>
    <dgm:cxn modelId="{D34359C7-5C38-4796-85DC-4C843304BB14}" type="presParOf" srcId="{D77CBE27-8E99-4205-B585-1C61BDA98DFE}" destId="{3EEDCAFF-617A-414E-AC05-82C34343EEDB}" srcOrd="0" destOrd="0" presId="urn:microsoft.com/office/officeart/2005/8/layout/vList6"/>
    <dgm:cxn modelId="{6134600B-F706-4E0F-B9CE-F1A88374BADC}" type="presParOf" srcId="{3EEDCAFF-617A-414E-AC05-82C34343EEDB}" destId="{31928A3A-6400-450B-BAE5-7B0D603AED11}" srcOrd="0" destOrd="0" presId="urn:microsoft.com/office/officeart/2005/8/layout/vList6"/>
    <dgm:cxn modelId="{3863D9E8-A559-4EDC-9A91-7FB58DFE155A}" type="presParOf" srcId="{3EEDCAFF-617A-414E-AC05-82C34343EEDB}" destId="{65A528BC-704E-462C-9DE0-F86C13536A52}" srcOrd="1" destOrd="0" presId="urn:microsoft.com/office/officeart/2005/8/layout/vList6"/>
    <dgm:cxn modelId="{A1F9C97F-1343-4739-82FC-40879452F950}" type="presParOf" srcId="{D77CBE27-8E99-4205-B585-1C61BDA98DFE}" destId="{66D580C9-D24B-4DEF-951C-C05306103B34}" srcOrd="1" destOrd="0" presId="urn:microsoft.com/office/officeart/2005/8/layout/vList6"/>
    <dgm:cxn modelId="{49D1BC4B-0019-48E3-8B6A-C7E4EB65BC96}" type="presParOf" srcId="{D77CBE27-8E99-4205-B585-1C61BDA98DFE}" destId="{5855EE62-BA6B-470E-B5C7-EE9888EC0397}" srcOrd="2" destOrd="0" presId="urn:microsoft.com/office/officeart/2005/8/layout/vList6"/>
    <dgm:cxn modelId="{1BDA64F2-5C06-464D-BE65-967299D7CCCA}" type="presParOf" srcId="{5855EE62-BA6B-470E-B5C7-EE9888EC0397}" destId="{D706EE5E-4E89-41EF-9584-074DDD775A2D}" srcOrd="0" destOrd="0" presId="urn:microsoft.com/office/officeart/2005/8/layout/vList6"/>
    <dgm:cxn modelId="{68CC9201-153A-4AC2-9436-F34DD16827C2}" type="presParOf" srcId="{5855EE62-BA6B-470E-B5C7-EE9888EC0397}" destId="{BA7B15BB-6099-45DF-8387-135CD3295C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810659-7E0B-4799-BBF6-128C67F78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EA5680-2D9B-4761-83EB-4F09413F8577}">
      <dgm:prSet phldrT="[Testo]"/>
      <dgm:spPr/>
      <dgm:t>
        <a:bodyPr/>
        <a:lstStyle/>
        <a:p>
          <a:r>
            <a:rPr lang="it-IT" dirty="0" smtClean="0"/>
            <a:t>X è un numero naturale maggiore di 7</a:t>
          </a:r>
          <a:endParaRPr lang="it-IT" dirty="0"/>
        </a:p>
      </dgm:t>
    </dgm:pt>
    <dgm:pt modelId="{DEA45612-7725-495F-BEBC-CE2252464EBA}" type="parTrans" cxnId="{0B3A3561-680D-4D44-BDC4-F5838FD38B77}">
      <dgm:prSet/>
      <dgm:spPr/>
      <dgm:t>
        <a:bodyPr/>
        <a:lstStyle/>
        <a:p>
          <a:endParaRPr lang="it-IT"/>
        </a:p>
      </dgm:t>
    </dgm:pt>
    <dgm:pt modelId="{4F2123DD-B3FB-47C4-AF92-1F20F0384E88}" type="sibTrans" cxnId="{0B3A3561-680D-4D44-BDC4-F5838FD38B77}">
      <dgm:prSet/>
      <dgm:spPr/>
      <dgm:t>
        <a:bodyPr/>
        <a:lstStyle/>
        <a:p>
          <a:endParaRPr lang="it-IT"/>
        </a:p>
      </dgm:t>
    </dgm:pt>
    <dgm:pt modelId="{6C8DE6EA-AB2E-410D-9B77-4A8DB9826354}">
      <dgm:prSet phldrT="[Testo]"/>
      <dgm:spPr/>
      <dgm:t>
        <a:bodyPr/>
        <a:lstStyle/>
        <a:p>
          <a:r>
            <a:rPr lang="it-IT" dirty="0" smtClean="0"/>
            <a:t>Alle frasi come questa in cui c’è una variabile si da’ il nome di enunciati aperti</a:t>
          </a:r>
          <a:endParaRPr lang="it-IT" dirty="0"/>
        </a:p>
      </dgm:t>
    </dgm:pt>
    <dgm:pt modelId="{E20F9A1E-133A-4B8F-B0A0-5FC8245D61CD}" type="parTrans" cxnId="{455541BE-1A44-4B72-864D-CB17DC647856}">
      <dgm:prSet/>
      <dgm:spPr/>
      <dgm:t>
        <a:bodyPr/>
        <a:lstStyle/>
        <a:p>
          <a:endParaRPr lang="it-IT"/>
        </a:p>
      </dgm:t>
    </dgm:pt>
    <dgm:pt modelId="{4D86CFDB-B58E-4732-A4A0-97E9DBFAD4C6}" type="sibTrans" cxnId="{455541BE-1A44-4B72-864D-CB17DC647856}">
      <dgm:prSet/>
      <dgm:spPr/>
      <dgm:t>
        <a:bodyPr/>
        <a:lstStyle/>
        <a:p>
          <a:endParaRPr lang="it-IT"/>
        </a:p>
      </dgm:t>
    </dgm:pt>
    <dgm:pt modelId="{321C1195-91F7-420A-8A11-45F2B8C8551F}">
      <dgm:prSet phldrT="[Testo]"/>
      <dgm:spPr/>
      <dgm:t>
        <a:bodyPr/>
        <a:lstStyle/>
        <a:p>
          <a:r>
            <a:rPr lang="it-IT" dirty="0" smtClean="0"/>
            <a:t>Dato un enunciato aperto, il sottoinsieme del dominio formato dagli elementi che trasformano l’enunciato aperto in una proposizione vera è detto </a:t>
          </a:r>
          <a:r>
            <a:rPr lang="it-IT" b="1" dirty="0" smtClean="0"/>
            <a:t>insieme di verità</a:t>
          </a:r>
          <a:endParaRPr lang="it-IT" b="1" dirty="0"/>
        </a:p>
      </dgm:t>
    </dgm:pt>
    <dgm:pt modelId="{57B5F807-32EF-473E-879F-E47D99BDCD41}" type="parTrans" cxnId="{ABEC46C5-4A36-484B-984E-88120217911C}">
      <dgm:prSet/>
      <dgm:spPr/>
      <dgm:t>
        <a:bodyPr/>
        <a:lstStyle/>
        <a:p>
          <a:endParaRPr lang="it-IT"/>
        </a:p>
      </dgm:t>
    </dgm:pt>
    <dgm:pt modelId="{5A30254B-FBAA-486C-9109-920A78D48F3F}" type="sibTrans" cxnId="{ABEC46C5-4A36-484B-984E-88120217911C}">
      <dgm:prSet/>
      <dgm:spPr/>
      <dgm:t>
        <a:bodyPr/>
        <a:lstStyle/>
        <a:p>
          <a:endParaRPr lang="it-IT"/>
        </a:p>
      </dgm:t>
    </dgm:pt>
    <dgm:pt modelId="{EF515804-7C5F-4900-8A8D-D2E75AE358E1}">
      <dgm:prSet phldrT="[Testo]"/>
      <dgm:spPr/>
      <dgm:t>
        <a:bodyPr/>
        <a:lstStyle/>
        <a:p>
          <a:r>
            <a:rPr lang="it-IT" dirty="0" smtClean="0"/>
            <a:t>Un enunciato aperto non è una proposizione</a:t>
          </a:r>
          <a:endParaRPr lang="it-IT" dirty="0"/>
        </a:p>
      </dgm:t>
    </dgm:pt>
    <dgm:pt modelId="{B0B9CA7E-9332-4363-A0D8-FC6D5CE748AA}" type="parTrans" cxnId="{0FE10057-E98B-40F0-B85B-0117792896B1}">
      <dgm:prSet/>
      <dgm:spPr/>
      <dgm:t>
        <a:bodyPr/>
        <a:lstStyle/>
        <a:p>
          <a:endParaRPr lang="it-IT"/>
        </a:p>
      </dgm:t>
    </dgm:pt>
    <dgm:pt modelId="{86519704-B9A2-42B1-AAFA-02EA2A3E1C22}" type="sibTrans" cxnId="{0FE10057-E98B-40F0-B85B-0117792896B1}">
      <dgm:prSet/>
      <dgm:spPr/>
      <dgm:t>
        <a:bodyPr/>
        <a:lstStyle/>
        <a:p>
          <a:endParaRPr lang="it-IT"/>
        </a:p>
      </dgm:t>
    </dgm:pt>
    <dgm:pt modelId="{D76B86F6-AE52-4B3C-A629-39F05066A14E}" type="pres">
      <dgm:prSet presAssocID="{D1810659-7E0B-4799-BBF6-128C67F78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F791B8-1D71-4C20-B252-753CB272D8D3}" type="pres">
      <dgm:prSet presAssocID="{75EA5680-2D9B-4761-83EB-4F09413F85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61D902-4A1C-447F-B0B1-FD2069FA36E7}" type="pres">
      <dgm:prSet presAssocID="{75EA5680-2D9B-4761-83EB-4F09413F857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91D615-ED21-4487-9593-8E2A1A171132}" type="pres">
      <dgm:prSet presAssocID="{321C1195-91F7-420A-8A11-45F2B8C855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1BB6D2-708A-4EA8-8FC6-163F2391C789}" type="pres">
      <dgm:prSet presAssocID="{321C1195-91F7-420A-8A11-45F2B8C855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EC46C5-4A36-484B-984E-88120217911C}" srcId="{D1810659-7E0B-4799-BBF6-128C67F7882A}" destId="{321C1195-91F7-420A-8A11-45F2B8C8551F}" srcOrd="1" destOrd="0" parTransId="{57B5F807-32EF-473E-879F-E47D99BDCD41}" sibTransId="{5A30254B-FBAA-486C-9109-920A78D48F3F}"/>
    <dgm:cxn modelId="{FA6929D4-FE13-48DD-BE5A-793D869A3263}" type="presOf" srcId="{D1810659-7E0B-4799-BBF6-128C67F7882A}" destId="{D76B86F6-AE52-4B3C-A629-39F05066A14E}" srcOrd="0" destOrd="0" presId="urn:microsoft.com/office/officeart/2005/8/layout/vList2"/>
    <dgm:cxn modelId="{455541BE-1A44-4B72-864D-CB17DC647856}" srcId="{75EA5680-2D9B-4761-83EB-4F09413F8577}" destId="{6C8DE6EA-AB2E-410D-9B77-4A8DB9826354}" srcOrd="0" destOrd="0" parTransId="{E20F9A1E-133A-4B8F-B0A0-5FC8245D61CD}" sibTransId="{4D86CFDB-B58E-4732-A4A0-97E9DBFAD4C6}"/>
    <dgm:cxn modelId="{0FE10057-E98B-40F0-B85B-0117792896B1}" srcId="{321C1195-91F7-420A-8A11-45F2B8C8551F}" destId="{EF515804-7C5F-4900-8A8D-D2E75AE358E1}" srcOrd="0" destOrd="0" parTransId="{B0B9CA7E-9332-4363-A0D8-FC6D5CE748AA}" sibTransId="{86519704-B9A2-42B1-AAFA-02EA2A3E1C22}"/>
    <dgm:cxn modelId="{70A5887D-DC5D-4EA9-94EB-D472E9BB01B2}" type="presOf" srcId="{EF515804-7C5F-4900-8A8D-D2E75AE358E1}" destId="{B11BB6D2-708A-4EA8-8FC6-163F2391C789}" srcOrd="0" destOrd="0" presId="urn:microsoft.com/office/officeart/2005/8/layout/vList2"/>
    <dgm:cxn modelId="{7366907A-B430-4619-B1D0-B6E15844F4D2}" type="presOf" srcId="{321C1195-91F7-420A-8A11-45F2B8C8551F}" destId="{B591D615-ED21-4487-9593-8E2A1A171132}" srcOrd="0" destOrd="0" presId="urn:microsoft.com/office/officeart/2005/8/layout/vList2"/>
    <dgm:cxn modelId="{5F6A854E-70E3-47DA-B02F-F27730793010}" type="presOf" srcId="{6C8DE6EA-AB2E-410D-9B77-4A8DB9826354}" destId="{4E61D902-4A1C-447F-B0B1-FD2069FA36E7}" srcOrd="0" destOrd="0" presId="urn:microsoft.com/office/officeart/2005/8/layout/vList2"/>
    <dgm:cxn modelId="{0B3A3561-680D-4D44-BDC4-F5838FD38B77}" srcId="{D1810659-7E0B-4799-BBF6-128C67F7882A}" destId="{75EA5680-2D9B-4761-83EB-4F09413F8577}" srcOrd="0" destOrd="0" parTransId="{DEA45612-7725-495F-BEBC-CE2252464EBA}" sibTransId="{4F2123DD-B3FB-47C4-AF92-1F20F0384E88}"/>
    <dgm:cxn modelId="{147B1B17-D782-4E35-B05B-5CEB95CBB034}" type="presOf" srcId="{75EA5680-2D9B-4761-83EB-4F09413F8577}" destId="{63F791B8-1D71-4C20-B252-753CB272D8D3}" srcOrd="0" destOrd="0" presId="urn:microsoft.com/office/officeart/2005/8/layout/vList2"/>
    <dgm:cxn modelId="{5D081285-0347-45A6-8EBF-4617497FFF71}" type="presParOf" srcId="{D76B86F6-AE52-4B3C-A629-39F05066A14E}" destId="{63F791B8-1D71-4C20-B252-753CB272D8D3}" srcOrd="0" destOrd="0" presId="urn:microsoft.com/office/officeart/2005/8/layout/vList2"/>
    <dgm:cxn modelId="{C1A6E5F2-DCF6-40E8-A95D-F50DC11D2DA9}" type="presParOf" srcId="{D76B86F6-AE52-4B3C-A629-39F05066A14E}" destId="{4E61D902-4A1C-447F-B0B1-FD2069FA36E7}" srcOrd="1" destOrd="0" presId="urn:microsoft.com/office/officeart/2005/8/layout/vList2"/>
    <dgm:cxn modelId="{6F6F8EE6-01A0-4B44-8892-C52C2712DF10}" type="presParOf" srcId="{D76B86F6-AE52-4B3C-A629-39F05066A14E}" destId="{B591D615-ED21-4487-9593-8E2A1A171132}" srcOrd="2" destOrd="0" presId="urn:microsoft.com/office/officeart/2005/8/layout/vList2"/>
    <dgm:cxn modelId="{1C0F02BE-9B88-406D-819A-1B5C73AEC6A3}" type="presParOf" srcId="{D76B86F6-AE52-4B3C-A629-39F05066A14E}" destId="{B11BB6D2-708A-4EA8-8FC6-163F2391C7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454C6F32-154C-409C-9D76-7A9195D590CC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∘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454C6F32-154C-409C-9D76-7A9195D590CC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∘</a:t>
              </a:r>
              <a:endParaRPr lang="it-IT" dirty="0"/>
            </a:p>
          </dgm:t>
        </dgm:pt>
      </mc:Fallback>
    </mc:AlternateConten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B44A8EB-5AF0-4DF2-B004-ED3411173787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m:oMathPara>
              </a14:m>
              <a:endParaRPr lang="it-IT" dirty="0"/>
            </a:p>
          </dgm:t>
        </dgm:pt>
      </mc:Choice>
      <mc:Fallback xmlns="">
        <dgm:pt modelId="{EB44A8EB-5AF0-4DF2-B004-ED3411173787}">
          <dgm:prSet/>
          <dgm:spPr/>
          <dgm:t>
            <a:bodyPr/>
            <a:lstStyle/>
            <a:p>
              <a:r>
                <a:rPr lang="it-IT" b="0" i="0" smtClean="0">
                  <a:latin typeface="Cambria Math"/>
                </a:rPr>
                <a:t>𝑝 ̅</a:t>
              </a:r>
              <a:endParaRPr lang="it-IT" dirty="0"/>
            </a:p>
          </dgm:t>
        </dgm:pt>
      </mc:Fallback>
    </mc:AlternateConten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∧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:r>
                <a:rPr lang="it-IT" i="0" smtClean="0">
                  <a:latin typeface="Cambria Math"/>
                  <a:ea typeface="Cambria Math"/>
                </a:rPr>
                <a:t>∧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∨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:r>
                <a:rPr lang="it-IT" i="0" smtClean="0">
                  <a:latin typeface="Cambria Math"/>
                  <a:ea typeface="Cambria Math"/>
                </a:rPr>
                <a:t>∨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  <dgm:t>
        <a:bodyPr/>
        <a:lstStyle/>
        <a:p>
          <a:endParaRPr lang="it-IT"/>
        </a:p>
      </dgm:t>
    </dgm:pt>
    <dgm:pt modelId="{E5B78FC5-CBA6-4E8B-847B-4316A30FC119}" type="pres">
      <dgm:prSet presAssocID="{454C6F32-154C-409C-9D76-7A9195D590CC}" presName="textNode" presStyleLbl="bgShp" presStyleIdx="0" presStyleCnt="4"/>
      <dgm:spPr/>
      <dgm:t>
        <a:bodyPr/>
        <a:lstStyle/>
        <a:p>
          <a:endParaRPr lang="it-IT"/>
        </a:p>
      </dgm:t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  <dgm:t>
        <a:bodyPr/>
        <a:lstStyle/>
        <a:p>
          <a:endParaRPr lang="it-IT"/>
        </a:p>
      </dgm:t>
    </dgm:pt>
    <dgm:pt modelId="{08AA44C2-29EB-4FD2-AB6F-A8B1935ADB41}" type="pres">
      <dgm:prSet presAssocID="{49C4A790-1275-42F1-8EED-A2EF14B42FD1}" presName="textNode" presStyleLbl="bgShp" presStyleIdx="1" presStyleCnt="4"/>
      <dgm:spPr/>
      <dgm:t>
        <a:bodyPr/>
        <a:lstStyle/>
        <a:p>
          <a:endParaRPr lang="it-IT"/>
        </a:p>
      </dgm:t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  <dgm:t>
        <a:bodyPr/>
        <a:lstStyle/>
        <a:p>
          <a:endParaRPr lang="it-IT"/>
        </a:p>
      </dgm:t>
    </dgm:pt>
    <dgm:pt modelId="{9BB8BBE1-5C12-4F0F-B2AD-44FAD68E69E2}" type="pres">
      <dgm:prSet presAssocID="{D49B1B8D-8A69-4C4E-91AA-BE0E8C83B643}" presName="textNode" presStyleLbl="bgShp" presStyleIdx="3" presStyleCnt="4"/>
      <dgm:spPr/>
      <dgm:t>
        <a:bodyPr/>
        <a:lstStyle/>
        <a:p>
          <a:endParaRPr lang="it-IT"/>
        </a:p>
      </dgm:t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4C6F32-154C-409C-9D76-7A9195D590CC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dgm:pt modelId="{EB44A8EB-5AF0-4DF2-B004-ED341117378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dgm:pt modelId="{0D39AEE6-9239-4D3E-AC68-B7ACC116AD3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dgm:pt modelId="{05AADC00-0F9A-4308-B633-C2AEF40F043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</dgm:pt>
    <dgm:pt modelId="{E5B78FC5-CBA6-4E8B-847B-4316A30FC119}" type="pres">
      <dgm:prSet presAssocID="{454C6F32-154C-409C-9D76-7A9195D590CC}" presName="textNode" presStyleLbl="bgShp" presStyleIdx="0" presStyleCnt="4"/>
      <dgm:spPr/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</dgm:pt>
    <dgm:pt modelId="{08AA44C2-29EB-4FD2-AB6F-A8B1935ADB41}" type="pres">
      <dgm:prSet presAssocID="{49C4A790-1275-42F1-8EED-A2EF14B42FD1}" presName="textNode" presStyleLbl="bgShp" presStyleIdx="1" presStyleCnt="4"/>
      <dgm:spPr/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</dgm:pt>
    <dgm:pt modelId="{9BB8BBE1-5C12-4F0F-B2AD-44FAD68E69E2}" type="pres">
      <dgm:prSet presAssocID="{D49B1B8D-8A69-4C4E-91AA-BE0E8C83B643}" presName="textNode" presStyleLbl="bgShp" presStyleIdx="3" presStyleCnt="4"/>
      <dgm:spPr/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2B829945-4721-48F1-8546-BC4B38445B39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2B829945-4721-48F1-8546-BC4B38445B39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∧(𝑝⟹𝑞))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8E7EC707-FDE6-490A-8496-882CE9F77206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8E7EC707-FDE6-490A-8496-882CE9F77206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∧𝑞 ̅ 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5481ACE5-1B20-4F85-B871-AD5EE958C96A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5481ACE5-1B20-4F85-B871-AD5EE958C96A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∧(𝑝⟹𝑟))</a:t>
              </a:r>
              <a:r>
                <a:rPr lang="it-IT" i="0" smtClean="0">
                  <a:latin typeface="Cambria Math"/>
                  <a:ea typeface="Cambria Math"/>
                </a:rPr>
                <a:t>⟹(</a:t>
              </a:r>
              <a:r>
                <a:rPr lang="it-IT" b="0" i="0" smtClean="0">
                  <a:latin typeface="Cambria Math"/>
                  <a:ea typeface="Cambria Math"/>
                </a:rPr>
                <a:t>𝑝⟹𝑟)</a:t>
              </a:r>
              <a:endParaRPr lang="it-IT" dirty="0"/>
            </a:p>
          </dgm:t>
        </dgm:pt>
      </mc:Fallback>
    </mc:AlternateConten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dgm:pt modelId="{2B829945-4721-48F1-8546-BC4B38445B39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dgm:pt modelId="{8E7EC707-FDE6-490A-8496-882CE9F77206}">
      <dgm:prSet phldrT="[Testo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dgm:pt modelId="{5481ACE5-1B20-4F85-B871-AD5EE958C96A}">
      <dgm:prSet phldrT="[Testo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/>
      <dgm:t>
        <a:bodyPr/>
        <a:lstStyle/>
        <a:p>
          <a:r>
            <a:rPr lang="it-IT" dirty="0" smtClean="0"/>
            <a:t>Per ogni</a:t>
          </a:r>
          <a:endParaRPr lang="it-IT" dirty="0"/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/>
      <dgm:t>
        <a:bodyPr/>
        <a:lstStyle/>
        <a:p>
          <a:r>
            <a:rPr lang="it-IT" dirty="0" smtClean="0"/>
            <a:t>esiste</a:t>
          </a:r>
          <a:endParaRPr lang="it-IT" dirty="0"/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7AD639F-3E87-40EF-B199-8248F0DD0D7E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E7AD639F-3E87-40EF-B199-8248F0DD0D7E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∃</a:t>
              </a:r>
              <a:endParaRPr lang="it-IT" dirty="0"/>
            </a:p>
          </dgm:t>
        </dgm:pt>
      </mc:Fallback>
    </mc:AlternateConten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BB83F346-5BE8-41AF-8244-32DE510475A4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BB83F346-5BE8-41AF-8244-32DE510475A4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∀</a:t>
              </a:r>
              <a:endParaRPr lang="it-IT" dirty="0"/>
            </a:p>
          </dgm:t>
        </dgm:pt>
      </mc:Fallback>
    </mc:AlternateConten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>
        <a:blipFill rotWithShape="1">
          <a:blip xmlns:r="http://schemas.openxmlformats.org/officeDocument/2006/relationships" r:embed="rId1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>
        <a:blipFill rotWithShape="1">
          <a:blip xmlns:r="http://schemas.openxmlformats.org/officeDocument/2006/relationships" r:embed="rId2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dgm:pt modelId="{E7AD639F-3E87-40EF-B199-8248F0DD0D7E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dgm:pt modelId="{BB83F346-5BE8-41AF-8244-32DE510475A4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24C47-18E3-4584-A70E-611C498EA384}">
      <dsp:nvSpPr>
        <dsp:cNvPr id="0" name=""/>
        <dsp:cNvSpPr/>
      </dsp:nvSpPr>
      <dsp:spPr>
        <a:xfrm>
          <a:off x="0" y="0"/>
          <a:ext cx="1702160" cy="17021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80032-7144-4E32-A6CF-4F629ED76945}">
      <dsp:nvSpPr>
        <dsp:cNvPr id="0" name=""/>
        <dsp:cNvSpPr/>
      </dsp:nvSpPr>
      <dsp:spPr>
        <a:xfrm>
          <a:off x="851080" y="0"/>
          <a:ext cx="2462275" cy="17021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Nozioni di logica matematica</a:t>
          </a:r>
          <a:endParaRPr lang="it-IT" sz="2700" kern="1200" dirty="0"/>
        </a:p>
      </dsp:txBody>
      <dsp:txXfrm>
        <a:off x="851080" y="0"/>
        <a:ext cx="2462275" cy="170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C976-CACB-4A61-AF1F-741072F5CF6A}">
      <dsp:nvSpPr>
        <dsp:cNvPr id="0" name=""/>
        <dsp:cNvSpPr/>
      </dsp:nvSpPr>
      <dsp:spPr>
        <a:xfrm>
          <a:off x="291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Roma è la capitale d’Italia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5 è un numero pari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 gatti sono mammiferi</a:t>
          </a:r>
          <a:endParaRPr lang="it-IT" sz="1900" kern="1200" dirty="0"/>
        </a:p>
      </dsp:txBody>
      <dsp:txXfrm>
        <a:off x="2912" y="1595120"/>
        <a:ext cx="3335572" cy="1595120"/>
      </dsp:txXfrm>
    </dsp:sp>
    <dsp:sp modelId="{70FB80DF-003C-4DCD-8349-F27E6A1A10B6}">
      <dsp:nvSpPr>
        <dsp:cNvPr id="0" name=""/>
        <dsp:cNvSpPr/>
      </dsp:nvSpPr>
      <dsp:spPr>
        <a:xfrm>
          <a:off x="100672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AC03-A87E-4B46-9E1E-69B3BB7CA1CD}">
      <dsp:nvSpPr>
        <dsp:cNvPr id="0" name=""/>
        <dsp:cNvSpPr/>
      </dsp:nvSpPr>
      <dsp:spPr>
        <a:xfrm>
          <a:off x="343855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Che tempo farà domani?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Va’ a studiare!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Giulia è simpatica</a:t>
          </a:r>
          <a:endParaRPr lang="it-IT" sz="1900" kern="1200" dirty="0"/>
        </a:p>
      </dsp:txBody>
      <dsp:txXfrm>
        <a:off x="3438552" y="1595120"/>
        <a:ext cx="3335572" cy="1595120"/>
      </dsp:txXfrm>
    </dsp:sp>
    <dsp:sp modelId="{F7F28FDE-4A0A-45FB-A38D-460E4A890CFE}">
      <dsp:nvSpPr>
        <dsp:cNvPr id="0" name=""/>
        <dsp:cNvSpPr/>
      </dsp:nvSpPr>
      <dsp:spPr>
        <a:xfrm>
          <a:off x="444236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ECE23-D103-43D7-BBE1-583A7F522DFA}">
      <dsp:nvSpPr>
        <dsp:cNvPr id="0" name=""/>
        <dsp:cNvSpPr/>
      </dsp:nvSpPr>
      <dsp:spPr>
        <a:xfrm>
          <a:off x="271081" y="3190240"/>
          <a:ext cx="6234874" cy="5981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28BC-704E-462C-9DE0-F86C13536A52}">
      <dsp:nvSpPr>
        <dsp:cNvPr id="0" name=""/>
        <dsp:cNvSpPr/>
      </dsp:nvSpPr>
      <dsp:spPr>
        <a:xfrm>
          <a:off x="2710814" y="478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elementari o atomiche</a:t>
          </a:r>
          <a:endParaRPr lang="it-IT" sz="2800" kern="1200" dirty="0"/>
        </a:p>
      </dsp:txBody>
      <dsp:txXfrm>
        <a:off x="2710814" y="233538"/>
        <a:ext cx="3367043" cy="1398358"/>
      </dsp:txXfrm>
    </dsp:sp>
    <dsp:sp modelId="{31928A3A-6400-450B-BAE5-7B0D603AED11}">
      <dsp:nvSpPr>
        <dsp:cNvPr id="0" name=""/>
        <dsp:cNvSpPr/>
      </dsp:nvSpPr>
      <dsp:spPr>
        <a:xfrm>
          <a:off x="0" y="478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Roma è la capitale d’Italia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 gatti sono mammiferi</a:t>
          </a:r>
          <a:endParaRPr lang="it-IT" sz="1800" kern="1200" dirty="0"/>
        </a:p>
      </dsp:txBody>
      <dsp:txXfrm>
        <a:off x="91016" y="91494"/>
        <a:ext cx="2528782" cy="1682446"/>
      </dsp:txXfrm>
    </dsp:sp>
    <dsp:sp modelId="{BA7B15BB-6099-45DF-8387-135CD3295C07}">
      <dsp:nvSpPr>
        <dsp:cNvPr id="0" name=""/>
        <dsp:cNvSpPr/>
      </dsp:nvSpPr>
      <dsp:spPr>
        <a:xfrm>
          <a:off x="2710814" y="2051404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composte o molecolari</a:t>
          </a:r>
          <a:endParaRPr lang="it-IT" sz="2800" kern="1200" dirty="0"/>
        </a:p>
      </dsp:txBody>
      <dsp:txXfrm>
        <a:off x="2710814" y="2284464"/>
        <a:ext cx="3367043" cy="1398358"/>
      </dsp:txXfrm>
    </dsp:sp>
    <dsp:sp modelId="{D706EE5E-4E89-41EF-9584-074DDD775A2D}">
      <dsp:nvSpPr>
        <dsp:cNvPr id="0" name=""/>
        <dsp:cNvSpPr/>
      </dsp:nvSpPr>
      <dsp:spPr>
        <a:xfrm>
          <a:off x="0" y="2051404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6 è un numero pari e non è divisibile per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 torno a casa ti accompagno alla stazione</a:t>
          </a:r>
          <a:endParaRPr lang="it-IT" sz="1800" kern="1200" dirty="0"/>
        </a:p>
      </dsp:txBody>
      <dsp:txXfrm>
        <a:off x="91016" y="2142420"/>
        <a:ext cx="2528782" cy="168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91B8-1D71-4C20-B252-753CB272D8D3}">
      <dsp:nvSpPr>
        <dsp:cNvPr id="0" name=""/>
        <dsp:cNvSpPr/>
      </dsp:nvSpPr>
      <dsp:spPr>
        <a:xfrm>
          <a:off x="0" y="89508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X è un numero naturale maggiore di 7</a:t>
          </a:r>
          <a:endParaRPr lang="it-IT" sz="2100" kern="1200" dirty="0"/>
        </a:p>
      </dsp:txBody>
      <dsp:txXfrm>
        <a:off x="73764" y="163272"/>
        <a:ext cx="6629509" cy="1363526"/>
      </dsp:txXfrm>
    </dsp:sp>
    <dsp:sp modelId="{4E61D902-4A1C-447F-B0B1-FD2069FA36E7}">
      <dsp:nvSpPr>
        <dsp:cNvPr id="0" name=""/>
        <dsp:cNvSpPr/>
      </dsp:nvSpPr>
      <dsp:spPr>
        <a:xfrm>
          <a:off x="0" y="1600563"/>
          <a:ext cx="6777037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Alle frasi come questa in cui c’è una variabile si da’ il nome di enunciati aperti</a:t>
          </a:r>
          <a:endParaRPr lang="it-IT" sz="1600" kern="1200" dirty="0"/>
        </a:p>
      </dsp:txBody>
      <dsp:txXfrm>
        <a:off x="0" y="1600563"/>
        <a:ext cx="6777037" cy="510772"/>
      </dsp:txXfrm>
    </dsp:sp>
    <dsp:sp modelId="{B591D615-ED21-4487-9593-8E2A1A171132}">
      <dsp:nvSpPr>
        <dsp:cNvPr id="0" name=""/>
        <dsp:cNvSpPr/>
      </dsp:nvSpPr>
      <dsp:spPr>
        <a:xfrm>
          <a:off x="0" y="2111335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Dato un enunciato aperto, il sottoinsieme del dominio formato dagli elementi che trasformano l’enunciato aperto in una proposizione vera è detto </a:t>
          </a:r>
          <a:r>
            <a:rPr lang="it-IT" sz="2100" b="1" kern="1200" dirty="0" smtClean="0"/>
            <a:t>insieme di verità</a:t>
          </a:r>
          <a:endParaRPr lang="it-IT" sz="2100" b="1" kern="1200" dirty="0"/>
        </a:p>
      </dsp:txBody>
      <dsp:txXfrm>
        <a:off x="73764" y="2185099"/>
        <a:ext cx="6629509" cy="1363526"/>
      </dsp:txXfrm>
    </dsp:sp>
    <dsp:sp modelId="{B11BB6D2-708A-4EA8-8FC6-163F2391C789}">
      <dsp:nvSpPr>
        <dsp:cNvPr id="0" name=""/>
        <dsp:cNvSpPr/>
      </dsp:nvSpPr>
      <dsp:spPr>
        <a:xfrm>
          <a:off x="0" y="3622390"/>
          <a:ext cx="67770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Un enunciato aperto non è una proposizione</a:t>
          </a:r>
          <a:endParaRPr lang="it-IT" sz="1600" kern="1200" dirty="0"/>
        </a:p>
      </dsp:txBody>
      <dsp:txXfrm>
        <a:off x="0" y="3622390"/>
        <a:ext cx="6777037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8E72-ABA9-42D7-BB49-8CADEFFC4CD4}">
      <dsp:nvSpPr>
        <dsp:cNvPr id="0" name=""/>
        <dsp:cNvSpPr/>
      </dsp:nvSpPr>
      <dsp:spPr>
        <a:xfrm>
          <a:off x="1753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2900" i="1" kern="1200" smtClean="0">
                    <a:latin typeface="Cambria Math"/>
                    <a:ea typeface="Cambria Math"/>
                  </a:rPr>
                  <m:t>∘</m:t>
                </m:r>
              </m:oMath>
            </m:oMathPara>
          </a14:m>
          <a:endParaRPr lang="it-IT" sz="2900" kern="1200" dirty="0"/>
        </a:p>
      </dsp:txBody>
      <dsp:txXfrm>
        <a:off x="1753" y="0"/>
        <a:ext cx="1720808" cy="1520190"/>
      </dsp:txXfrm>
    </dsp:sp>
    <dsp:sp modelId="{E9066C09-AE2D-4846-813C-1EFAEC06FB12}">
      <dsp:nvSpPr>
        <dsp:cNvPr id="0" name=""/>
        <dsp:cNvSpPr/>
      </dsp:nvSpPr>
      <dsp:spPr>
        <a:xfrm>
          <a:off x="17383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NEGAZIONE	</a:t>
          </a:r>
          <a:endParaRPr lang="it-IT" sz="1200" kern="1200" dirty="0"/>
        </a:p>
      </dsp:txBody>
      <dsp:txXfrm>
        <a:off x="202992" y="1549780"/>
        <a:ext cx="1318331" cy="937205"/>
      </dsp:txXfrm>
    </dsp:sp>
    <dsp:sp modelId="{C03DBA9B-285F-4D9B-866D-557C9B830896}">
      <dsp:nvSpPr>
        <dsp:cNvPr id="0" name=""/>
        <dsp:cNvSpPr/>
      </dsp:nvSpPr>
      <dsp:spPr>
        <a:xfrm>
          <a:off x="17383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CONGIUNZIONE</a:t>
          </a:r>
          <a:endParaRPr lang="it-IT" sz="1200" kern="1200" dirty="0"/>
        </a:p>
      </dsp:txBody>
      <dsp:txXfrm>
        <a:off x="202992" y="2698459"/>
        <a:ext cx="1318331" cy="937205"/>
      </dsp:txXfrm>
    </dsp:sp>
    <dsp:sp modelId="{E2C377B3-12F7-46ED-BA2C-A98821D255D3}">
      <dsp:nvSpPr>
        <dsp:cNvPr id="0" name=""/>
        <dsp:cNvSpPr/>
      </dsp:nvSpPr>
      <dsp:spPr>
        <a:xfrm>
          <a:off x="17383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DISGIUNZIONE</a:t>
          </a:r>
          <a:endParaRPr lang="it-IT" sz="1200" kern="1200" dirty="0"/>
        </a:p>
      </dsp:txBody>
      <dsp:txXfrm>
        <a:off x="202992" y="3847138"/>
        <a:ext cx="1318331" cy="937205"/>
      </dsp:txXfrm>
    </dsp:sp>
    <dsp:sp modelId="{4D28AD77-EFE2-4CA9-BDAC-72159AD3C6B9}">
      <dsp:nvSpPr>
        <dsp:cNvPr id="0" name=""/>
        <dsp:cNvSpPr/>
      </dsp:nvSpPr>
      <dsp:spPr>
        <a:xfrm>
          <a:off x="1851623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A parole</a:t>
          </a:r>
          <a:endParaRPr lang="it-IT" sz="2900" kern="1200" dirty="0"/>
        </a:p>
      </dsp:txBody>
      <dsp:txXfrm>
        <a:off x="1851623" y="0"/>
        <a:ext cx="1720808" cy="1520190"/>
      </dsp:txXfrm>
    </dsp:sp>
    <dsp:sp modelId="{9021A80D-F84A-4A08-B7CE-94FEF3ADDACC}">
      <dsp:nvSpPr>
        <dsp:cNvPr id="0" name=""/>
        <dsp:cNvSpPr/>
      </dsp:nvSpPr>
      <dsp:spPr>
        <a:xfrm>
          <a:off x="202370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Non p</a:t>
          </a:r>
          <a:endParaRPr lang="it-IT" sz="1200" kern="1200" dirty="0"/>
        </a:p>
      </dsp:txBody>
      <dsp:txXfrm>
        <a:off x="2052862" y="1549780"/>
        <a:ext cx="1318331" cy="937205"/>
      </dsp:txXfrm>
    </dsp:sp>
    <dsp:sp modelId="{0FB05A24-0071-4159-9C0E-181AFC746F2D}">
      <dsp:nvSpPr>
        <dsp:cNvPr id="0" name=""/>
        <dsp:cNvSpPr/>
      </dsp:nvSpPr>
      <dsp:spPr>
        <a:xfrm>
          <a:off x="202370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 e q</a:t>
          </a:r>
          <a:endParaRPr lang="it-IT" sz="1200" kern="1200" dirty="0"/>
        </a:p>
      </dsp:txBody>
      <dsp:txXfrm>
        <a:off x="2052862" y="2698459"/>
        <a:ext cx="1318331" cy="937205"/>
      </dsp:txXfrm>
    </dsp:sp>
    <dsp:sp modelId="{3C9E15DC-48D0-406D-8762-AEC339635A6A}">
      <dsp:nvSpPr>
        <dsp:cNvPr id="0" name=""/>
        <dsp:cNvSpPr/>
      </dsp:nvSpPr>
      <dsp:spPr>
        <a:xfrm>
          <a:off x="202370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o q</a:t>
          </a:r>
          <a:endParaRPr lang="it-IT" sz="1200" kern="1200" dirty="0"/>
        </a:p>
      </dsp:txBody>
      <dsp:txXfrm>
        <a:off x="2052862" y="3847138"/>
        <a:ext cx="1318331" cy="937205"/>
      </dsp:txXfrm>
    </dsp:sp>
    <dsp:sp modelId="{8E7D89D2-EC55-463B-AEC5-24E0E3E3EE60}">
      <dsp:nvSpPr>
        <dsp:cNvPr id="0" name=""/>
        <dsp:cNvSpPr/>
      </dsp:nvSpPr>
      <dsp:spPr>
        <a:xfrm>
          <a:off x="3701492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In simboli</a:t>
          </a:r>
          <a:endParaRPr lang="it-IT" sz="2900" kern="1200" dirty="0"/>
        </a:p>
      </dsp:txBody>
      <dsp:txXfrm>
        <a:off x="3701492" y="0"/>
        <a:ext cx="1720808" cy="1520190"/>
      </dsp:txXfrm>
    </dsp:sp>
    <dsp:sp modelId="{C7EDB42E-2B37-4B47-A66C-D55AC115B6D9}">
      <dsp:nvSpPr>
        <dsp:cNvPr id="0" name=""/>
        <dsp:cNvSpPr/>
      </dsp:nvSpPr>
      <dsp:spPr>
        <a:xfrm>
          <a:off x="3880553" y="1511697"/>
          <a:ext cx="1376647" cy="103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̅"/>
                    <m:ctrlPr>
                      <a:rPr lang="it-IT" sz="1200" i="1" kern="1200" smtClean="0">
                        <a:latin typeface="Cambria Math"/>
                      </a:rPr>
                    </m:ctrlPr>
                  </m:accPr>
                  <m:e>
                    <m:r>
                      <a:rPr lang="it-IT" sz="1200" b="0" i="1" kern="1200" smtClean="0">
                        <a:latin typeface="Cambria Math"/>
                      </a:rPr>
                      <m:t>𝑝</m:t>
                    </m:r>
                  </m:e>
                </m:acc>
              </m:oMath>
            </m:oMathPara>
          </a14:m>
          <a:endParaRPr lang="it-IT" sz="1200" kern="1200" dirty="0"/>
        </a:p>
      </dsp:txBody>
      <dsp:txXfrm>
        <a:off x="3910925" y="1542069"/>
        <a:ext cx="1315903" cy="976235"/>
      </dsp:txXfrm>
    </dsp:sp>
    <dsp:sp modelId="{B6DDA18F-787D-4E6A-9CBE-968471BA109E}">
      <dsp:nvSpPr>
        <dsp:cNvPr id="0" name=""/>
        <dsp:cNvSpPr/>
      </dsp:nvSpPr>
      <dsp:spPr>
        <a:xfrm>
          <a:off x="3873573" y="2707721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ea typeface="Cambria Math"/>
            </a:rPr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∧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2736361"/>
        <a:ext cx="1319367" cy="920550"/>
      </dsp:txXfrm>
    </dsp:sp>
    <dsp:sp modelId="{2888AD2F-AF9D-4112-8470-99D191675702}">
      <dsp:nvSpPr>
        <dsp:cNvPr id="0" name=""/>
        <dsp:cNvSpPr/>
      </dsp:nvSpPr>
      <dsp:spPr>
        <a:xfrm>
          <a:off x="3873573" y="3835987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∨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3864627"/>
        <a:ext cx="1319367" cy="920550"/>
      </dsp:txXfrm>
    </dsp:sp>
    <dsp:sp modelId="{3EC6D64C-048A-4A47-B79D-4A170280E33B}">
      <dsp:nvSpPr>
        <dsp:cNvPr id="0" name=""/>
        <dsp:cNvSpPr/>
      </dsp:nvSpPr>
      <dsp:spPr>
        <a:xfrm>
          <a:off x="5551362" y="0"/>
          <a:ext cx="1720808" cy="506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Modo di operare</a:t>
          </a:r>
          <a:endParaRPr lang="it-IT" sz="2900" kern="1200" dirty="0"/>
        </a:p>
      </dsp:txBody>
      <dsp:txXfrm>
        <a:off x="5551362" y="0"/>
        <a:ext cx="1720808" cy="1520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38E5-F8BB-43C5-9066-FBDC5D9136E6}">
      <dsp:nvSpPr>
        <dsp:cNvPr id="0" name=""/>
        <dsp:cNvSpPr/>
      </dsp:nvSpPr>
      <dsp:spPr>
        <a:xfrm rot="5400000">
          <a:off x="-136825" y="139202"/>
          <a:ext cx="912167" cy="638517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kern="1200" dirty="0" smtClean="0">
              <a:solidFill>
                <a:schemeClr val="tx1"/>
              </a:solidFill>
            </a:rPr>
            <a:t>modus </a:t>
          </a:r>
          <a:r>
            <a:rPr lang="it-IT" sz="1000" b="0" kern="1200" dirty="0" err="1" smtClean="0">
              <a:solidFill>
                <a:schemeClr val="tx1"/>
              </a:solidFill>
            </a:rPr>
            <a:t>ponens</a:t>
          </a:r>
          <a:endParaRPr lang="it-IT" sz="1000" b="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>
            <a:solidFill>
              <a:srgbClr val="FF0000"/>
            </a:solidFill>
          </a:endParaRPr>
        </a:p>
      </dsp:txBody>
      <dsp:txXfrm rot="-5400000">
        <a:off x="1" y="321636"/>
        <a:ext cx="638517" cy="273650"/>
      </dsp:txXfrm>
    </dsp:sp>
    <dsp:sp modelId="{FA841213-F4EF-47CD-9AB1-901F5792ABE3}">
      <dsp:nvSpPr>
        <dsp:cNvPr id="0" name=""/>
        <dsp:cNvSpPr/>
      </dsp:nvSpPr>
      <dsp:spPr>
        <a:xfrm rot="5400000">
          <a:off x="3875076" y="-3234181"/>
          <a:ext cx="593220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31336"/>
        <a:ext cx="7037379" cy="535302"/>
      </dsp:txXfrm>
    </dsp:sp>
    <dsp:sp modelId="{F3513828-3071-4C41-BFF7-96FA1CEE9D31}">
      <dsp:nvSpPr>
        <dsp:cNvPr id="0" name=""/>
        <dsp:cNvSpPr/>
      </dsp:nvSpPr>
      <dsp:spPr>
        <a:xfrm rot="5400000">
          <a:off x="-136825" y="840757"/>
          <a:ext cx="912167" cy="638517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modus </a:t>
          </a:r>
          <a:r>
            <a:rPr lang="it-IT" sz="1000" b="1" kern="1200" dirty="0" err="1" smtClean="0">
              <a:solidFill>
                <a:schemeClr val="tx1"/>
              </a:solidFill>
            </a:rPr>
            <a:t>tollens</a:t>
          </a:r>
          <a:endParaRPr lang="it-IT" sz="1000" b="1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/>
        </a:p>
      </dsp:txBody>
      <dsp:txXfrm rot="-5400000">
        <a:off x="1" y="1023191"/>
        <a:ext cx="638517" cy="273650"/>
      </dsp:txXfrm>
    </dsp:sp>
    <dsp:sp modelId="{D4E12EC0-0C12-45DD-8996-7E5467FEE0FC}">
      <dsp:nvSpPr>
        <dsp:cNvPr id="0" name=""/>
        <dsp:cNvSpPr/>
      </dsp:nvSpPr>
      <dsp:spPr>
        <a:xfrm rot="5400000">
          <a:off x="3875232" y="-2532782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acc>
                    <m:accPr>
                      <m:chr m:val="̅"/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acc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acc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732875"/>
        <a:ext cx="7037395" cy="535023"/>
      </dsp:txXfrm>
    </dsp:sp>
    <dsp:sp modelId="{C024191D-FAE2-4C62-B382-7938EA589FDC}">
      <dsp:nvSpPr>
        <dsp:cNvPr id="0" name=""/>
        <dsp:cNvSpPr/>
      </dsp:nvSpPr>
      <dsp:spPr>
        <a:xfrm rot="5400000">
          <a:off x="-136825" y="1542311"/>
          <a:ext cx="912167" cy="638517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sillogismo ipotetico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-5400000">
        <a:off x="1" y="1724745"/>
        <a:ext cx="638517" cy="273650"/>
      </dsp:txXfrm>
    </dsp:sp>
    <dsp:sp modelId="{10CAD40B-EAFF-4FE4-8BE9-DD11013C12F7}">
      <dsp:nvSpPr>
        <dsp:cNvPr id="0" name=""/>
        <dsp:cNvSpPr/>
      </dsp:nvSpPr>
      <dsp:spPr>
        <a:xfrm rot="5400000">
          <a:off x="3875232" y="-1831228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𝑟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d>
                <m:dPr>
                  <m:ctrlPr>
                    <a:rPr lang="it-IT" sz="3100" i="1" kern="1200" smtClean="0">
                      <a:latin typeface="Cambria Math"/>
                      <a:ea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⟹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𝑟</m:t>
                  </m:r>
                </m:e>
              </m:d>
            </m:oMath>
          </a14:m>
          <a:endParaRPr lang="it-IT" sz="3100" kern="1200" dirty="0"/>
        </a:p>
      </dsp:txBody>
      <dsp:txXfrm rot="-5400000">
        <a:off x="638518" y="1434429"/>
        <a:ext cx="7037395" cy="535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C20D3-B8D2-4A6E-A1D7-05BD8064500F}">
      <dsp:nvSpPr>
        <dsp:cNvPr id="0" name=""/>
        <dsp:cNvSpPr/>
      </dsp:nvSpPr>
      <dsp:spPr>
        <a:xfrm>
          <a:off x="3081654" y="580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Per ogni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∀</m:t>
              </m:r>
            </m:oMath>
          </a14:m>
          <a:endParaRPr lang="it-IT" sz="5300" kern="1200" dirty="0"/>
        </a:p>
      </dsp:txBody>
      <dsp:txXfrm>
        <a:off x="3081654" y="283426"/>
        <a:ext cx="3773944" cy="1697076"/>
      </dsp:txXfrm>
    </dsp:sp>
    <dsp:sp modelId="{050AFDE7-C701-4854-94EB-24A2B1BEA856}">
      <dsp:nvSpPr>
        <dsp:cNvPr id="0" name=""/>
        <dsp:cNvSpPr/>
      </dsp:nvSpPr>
      <dsp:spPr>
        <a:xfrm>
          <a:off x="0" y="580"/>
          <a:ext cx="3081654" cy="2262768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universale</a:t>
          </a:r>
          <a:endParaRPr lang="it-IT" sz="2800" kern="1200" dirty="0"/>
        </a:p>
      </dsp:txBody>
      <dsp:txXfrm>
        <a:off x="110459" y="111039"/>
        <a:ext cx="2860736" cy="2041850"/>
      </dsp:txXfrm>
    </dsp:sp>
    <dsp:sp modelId="{7F288C5F-A031-4A0A-84F0-7688572887EE}">
      <dsp:nvSpPr>
        <dsp:cNvPr id="0" name=""/>
        <dsp:cNvSpPr/>
      </dsp:nvSpPr>
      <dsp:spPr>
        <a:xfrm>
          <a:off x="3081654" y="2489625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esiste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∃</m:t>
              </m:r>
            </m:oMath>
          </a14:m>
          <a:endParaRPr lang="it-IT" sz="5300" kern="1200" dirty="0"/>
        </a:p>
      </dsp:txBody>
      <dsp:txXfrm>
        <a:off x="3081654" y="2772471"/>
        <a:ext cx="3773944" cy="1697076"/>
      </dsp:txXfrm>
    </dsp:sp>
    <dsp:sp modelId="{93FECABA-9E95-44C7-ABA2-2598CCFF99B6}">
      <dsp:nvSpPr>
        <dsp:cNvPr id="0" name=""/>
        <dsp:cNvSpPr/>
      </dsp:nvSpPr>
      <dsp:spPr>
        <a:xfrm>
          <a:off x="0" y="2489625"/>
          <a:ext cx="3081654" cy="2262768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esistenziale</a:t>
          </a:r>
          <a:endParaRPr lang="it-IT" sz="2800" kern="1200" dirty="0"/>
        </a:p>
      </dsp:txBody>
      <dsp:txXfrm>
        <a:off x="110459" y="2600084"/>
        <a:ext cx="2860736" cy="20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63AA8E-0273-4163-8B10-6EA197DF2650}" type="slidenum">
              <a:rPr lang="it-IT" smtClean="0">
                <a:solidFill>
                  <a:srgbClr val="94C600"/>
                </a:solidFill>
              </a:rPr>
              <a:pPr/>
              <a:t>‹N›</a:t>
            </a:fld>
            <a:endParaRPr lang="it-IT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4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3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3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9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16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80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14FC90-D80F-4049-B665-6EA08077B1FC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8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illogismo" TargetMode="External"/><Relationship Id="rId2" Type="http://schemas.openxmlformats.org/officeDocument/2006/relationships/hyperlink" Target="http://it.wikipedia.org/wiki/Aristote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Induzione" TargetMode="External"/><Relationship Id="rId5" Type="http://schemas.openxmlformats.org/officeDocument/2006/relationships/hyperlink" Target="http://it.wikipedia.org/wiki/Francesco_Bacone" TargetMode="External"/><Relationship Id="rId4" Type="http://schemas.openxmlformats.org/officeDocument/2006/relationships/hyperlink" Target="http://it.wikipedia.org/wiki/Novum_Organu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Thomas_Hobbes" TargetMode="External"/><Relationship Id="rId2" Type="http://schemas.openxmlformats.org/officeDocument/2006/relationships/hyperlink" Target="http://it.wikipedia.org/wiki/Ren%C3%A9_Descar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Gottfried_Leibniz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/index.php?title=Christoph_Sigwart&amp;action=edit&amp;redlink=1" TargetMode="External"/><Relationship Id="rId3" Type="http://schemas.openxmlformats.org/officeDocument/2006/relationships/hyperlink" Target="http://it.wikipedia.org/wiki/Immanuel_Kant" TargetMode="External"/><Relationship Id="rId7" Type="http://schemas.openxmlformats.org/officeDocument/2006/relationships/hyperlink" Target="http://it.wikipedia.org/wiki/Logica_formale" TargetMode="External"/><Relationship Id="rId2" Type="http://schemas.openxmlformats.org/officeDocument/2006/relationships/hyperlink" Target="http://it.wikipedia.org/wiki/XVIII_seco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XIX_secolo" TargetMode="External"/><Relationship Id="rId5" Type="http://schemas.openxmlformats.org/officeDocument/2006/relationships/hyperlink" Target="http://it.wikipedia.org/wiki/Logica_trascendentale" TargetMode="External"/><Relationship Id="rId10" Type="http://schemas.openxmlformats.org/officeDocument/2006/relationships/hyperlink" Target="http://it.wikipedia.org/wiki/Logica_matematica" TargetMode="External"/><Relationship Id="rId4" Type="http://schemas.openxmlformats.org/officeDocument/2006/relationships/hyperlink" Target="http://it.wikipedia.org/wiki/Critica_della_ragion_pura" TargetMode="External"/><Relationship Id="rId9" Type="http://schemas.openxmlformats.org/officeDocument/2006/relationships/hyperlink" Target="http://it.wikipedia.org/wiki/Wilhelm_Wund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74779645"/>
              </p:ext>
            </p:extLst>
          </p:nvPr>
        </p:nvGraphicFramePr>
        <p:xfrm>
          <a:off x="4766473" y="3861048"/>
          <a:ext cx="3313355" cy="170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6021288"/>
            <a:ext cx="3309803" cy="684565"/>
          </a:xfrm>
        </p:spPr>
        <p:txBody>
          <a:bodyPr/>
          <a:lstStyle/>
          <a:p>
            <a:pPr algn="ctr"/>
            <a:r>
              <a:rPr lang="it-IT" dirty="0" smtClean="0"/>
              <a:t>Prof. Roberto Capone</a:t>
            </a:r>
            <a:endParaRPr lang="it-IT" dirty="0"/>
          </a:p>
        </p:txBody>
      </p:sp>
      <p:pic>
        <p:nvPicPr>
          <p:cNvPr id="2052" name="Immagin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magin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magin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Pon_Logo_Slogan_t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2048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wirgilio.it/blog/wp-content/uploads/2009/06/intelligenz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94" y="-27384"/>
            <a:ext cx="3642514" cy="36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3600" dirty="0" smtClean="0"/>
                  <a:t>Costruiamo la tavola di verità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∧(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  <a:blipFill rotWithShape="1">
                <a:blip r:embed="rId2"/>
                <a:stretch>
                  <a:fillRect l="-1881" b="-262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34799"/>
              </p:ext>
            </p:extLst>
          </p:nvPr>
        </p:nvGraphicFramePr>
        <p:xfrm>
          <a:off x="755576" y="1556792"/>
          <a:ext cx="2592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825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  <m:r>
                                <a:rPr lang="it-IT" b="1" i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00" t="-819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0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7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Proposizioni logicamente equivalenti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si dicono logicamente equivalenti se le loro tavole di verità coincidono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r>
                  <a:rPr lang="it-IT" dirty="0" smtClean="0"/>
                  <a:t>Ad esempio sono equivalenti le proposizioni: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⋁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  <a:blipFill rotWithShape="1">
                <a:blip r:embed="rId2"/>
                <a:stretch>
                  <a:fillRect l="-319" t="-1140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metto 3 3"/>
          <p:cNvSpPr/>
          <p:nvPr/>
        </p:nvSpPr>
        <p:spPr>
          <a:xfrm>
            <a:off x="971600" y="3356992"/>
            <a:ext cx="2304256" cy="1296144"/>
          </a:xfrm>
          <a:prstGeom prst="wedgeEllipseCallout">
            <a:avLst>
              <a:gd name="adj1" fmla="val 60801"/>
              <a:gd name="adj2" fmla="val -36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 LEGGE DI </a:t>
            </a:r>
          </a:p>
          <a:p>
            <a:pPr algn="ctr"/>
            <a:r>
              <a:rPr lang="it-IT" b="1" dirty="0" smtClean="0"/>
              <a:t>DE MORGAN</a:t>
            </a:r>
            <a:endParaRPr lang="it-IT" b="1" dirty="0"/>
          </a:p>
        </p:txBody>
      </p:sp>
      <p:sp>
        <p:nvSpPr>
          <p:cNvPr id="5" name="Fumetto 3 4"/>
          <p:cNvSpPr/>
          <p:nvPr/>
        </p:nvSpPr>
        <p:spPr>
          <a:xfrm>
            <a:off x="5508104" y="3501008"/>
            <a:ext cx="2160240" cy="1296144"/>
          </a:xfrm>
          <a:prstGeom prst="wedgeEllipseCallout">
            <a:avLst>
              <a:gd name="adj1" fmla="val -54696"/>
              <a:gd name="adj2" fmla="val 5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II LEGGE DI DE MORGAN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205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LEGGI DI DE MORGAN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 smtClean="0"/>
                  <a:t>La negazione della congiunzione di due proposizioni elementari equivale alla disgiunzione delle loro negazioni</a:t>
                </a:r>
              </a:p>
              <a:p>
                <a:r>
                  <a:rPr lang="it-IT" dirty="0" smtClean="0"/>
                  <a:t>La negazione della disgiunzione di due proposizioni elementari equivale alla congiunzione delle loro negazioni</a:t>
                </a:r>
              </a:p>
              <a:p>
                <a:pPr marL="68580" indent="0" algn="ctr">
                  <a:buNone/>
                </a:pPr>
                <a:r>
                  <a:rPr lang="it-IT" dirty="0" smtClean="0"/>
                  <a:t>ESEMPIO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 Paolo gioca a tennis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Paolo gioca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it-IT" dirty="0" smtClean="0"/>
                  <a:t>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: Non è vero che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it-IT" dirty="0" smtClean="0"/>
                  <a:t>Paolo non gioca a tennis o non gioca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  <a:blipFill rotWithShape="1">
                <a:blip r:embed="rId2"/>
                <a:stretch>
                  <a:fillRect l="-77" t="-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8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Proprietà dei connettivi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̿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08197" r="-168" b="-91475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20952" r="-168" b="-43142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18974" r="-168" b="-13230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876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L’implicazione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Due proposizioni possono essere collegate dalla locuzione «se… allora» e si indica col simbolo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it-IT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 smtClean="0"/>
                  <a:t>Esempio: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Se arrivo tardi alla stazione, allora perdo il treno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Essa è formata legando tra loro due proposizioni</a:t>
                </a: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: se arrivo tardi alla stazione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: perdo il treno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 si chiama premessa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 si chiama conseguenza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  <a:blipFill rotWithShape="1">
                <a:blip r:embed="rId2"/>
                <a:stretch>
                  <a:fillRect l="-399" t="-1931" r="-2077" b="-4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0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it-IT" b="1" dirty="0" smtClean="0"/>
                  <a:t>Tavola di verità di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/>
                      </a:rPr>
                      <m:t> </m:t>
                    </m:r>
                    <m:r>
                      <a:rPr lang="it-IT" b="1" i="1" smtClean="0">
                        <a:latin typeface="Cambria Math"/>
                      </a:rPr>
                      <m:t>𝒑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  <a:blipFill rotWithShape="1">
                <a:blip r:embed="rId2"/>
                <a:stretch>
                  <a:fillRect t="-39535" b="-441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3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143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ESEMPIO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Date le proposizioni p: Milano è una città italiana e q: Milano è una città europea, esprimiamo a parole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ne determiniamo il valore di verità</a:t>
                </a:r>
              </a:p>
              <a:p>
                <a:pPr marL="68580" indent="0" algn="just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  <a:blipFill rotWithShape="1">
                <a:blip r:embed="rId2"/>
                <a:stretch>
                  <a:fillRect t="-3089" r="-1328" b="-7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104032" r="-200480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204032" r="-20048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304032" r="-20048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235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60113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negazione di una 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</p:spPr>
            <p:txBody>
              <a:bodyPr/>
              <a:lstStyle/>
              <a:p>
                <a:r>
                  <a:rPr lang="it-IT" dirty="0" smtClean="0"/>
                  <a:t>Proviamo a confrontare le tavole di verità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Si noterà che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sono logicamente equivalenti.</a:t>
                </a:r>
              </a:p>
              <a:p>
                <a:r>
                  <a:rPr lang="it-IT" dirty="0" smtClean="0"/>
                  <a:t>La negazione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  <a:blipFill rotWithShape="1">
                <a:blip r:embed="rId2"/>
                <a:stretch>
                  <a:fillRect t="-12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7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32" t="-8197" r="-10033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332" t="-8197" r="-332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ccia in giù 5"/>
          <p:cNvSpPr/>
          <p:nvPr/>
        </p:nvSpPr>
        <p:spPr>
          <a:xfrm>
            <a:off x="6876256" y="299695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8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Neghiamo la proposizione: «</a:t>
                </a:r>
                <a:r>
                  <a:rPr lang="it-IT" b="1" dirty="0" smtClean="0"/>
                  <a:t>se esco presto dal lavoro, vengo a cena da te</a:t>
                </a:r>
                <a:r>
                  <a:rPr lang="it-IT" dirty="0" smtClean="0"/>
                  <a:t>»</a:t>
                </a:r>
              </a:p>
              <a:p>
                <a:pPr marL="68580" indent="0" algn="just">
                  <a:buNone/>
                </a:pPr>
                <a:endParaRPr lang="it-IT" dirty="0"/>
              </a:p>
              <a:p>
                <a:pPr marL="68580" indent="0" algn="just">
                  <a:buNone/>
                </a:pPr>
                <a:r>
                  <a:rPr lang="it-IT" dirty="0" smtClean="0"/>
                  <a:t>Se poniamo p:esco presto dal lavoro 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q: vengo a cena da te.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La proposizione assegnata è l’implicazione:</a:t>
                </a:r>
              </a:p>
              <a:p>
                <a:pPr marL="6858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La sua negazione è la proposizione:</a:t>
                </a:r>
              </a:p>
              <a:p>
                <a:pPr marL="68580" indent="0" algn="just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it-IT" b="1" dirty="0" smtClean="0"/>
                  <a:t>esco presto dal lavoro e non vengo da te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  <a:blipFill rotWithShape="1">
                <a:blip r:embed="rId2"/>
                <a:stretch>
                  <a:fillRect l="-342" t="-1159" r="-1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remesse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700809"/>
            <a:ext cx="6777317" cy="1728192"/>
          </a:xfrm>
        </p:spPr>
        <p:txBody>
          <a:bodyPr/>
          <a:lstStyle/>
          <a:p>
            <a:r>
              <a:rPr lang="it-IT" dirty="0" smtClean="0"/>
              <a:t>In matematica non è ammesso un linguaggio ambiguo. </a:t>
            </a:r>
          </a:p>
          <a:p>
            <a:r>
              <a:rPr lang="it-IT" dirty="0" smtClean="0"/>
              <a:t>Le parole chiave di questo linguaggio sono soltanto sette: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68251"/>
              </p:ext>
            </p:extLst>
          </p:nvPr>
        </p:nvGraphicFramePr>
        <p:xfrm>
          <a:off x="1619672" y="357301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Connettivi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Quantificatori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Esiste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 ogni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Se…. allora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 e solo 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3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Prova tu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</p:spPr>
            <p:txBody>
              <a:bodyPr/>
              <a:lstStyle/>
              <a:p>
                <a:r>
                  <a:rPr lang="it-IT" dirty="0" smtClean="0"/>
                  <a:t>Date le proposizioni 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p:4 è pari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4 è primo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Esprimi a parole le proposizioni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determina il loro valore di verità</a:t>
                </a:r>
              </a:p>
              <a:p>
                <a:r>
                  <a:rPr lang="it-IT" dirty="0" smtClean="0"/>
                  <a:t>Scrivi la negazione della proposizione: se domani c’è il sole, vengo con te al mare 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  <a:blipFill rotWithShape="1">
                <a:blip r:embed="rId2"/>
                <a:stretch>
                  <a:fillRect l="-335" t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1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La doppia 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it-IT" dirty="0" smtClean="0"/>
                  <a:t>Il connettivo «se e solo se»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Si dice inversa di una proposizione del tipo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la proposizione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Per esempio, l’inversa della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equilatero allora è isoscele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È 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isoscele allora è equilatero</a:t>
                </a:r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r>
                  <a:rPr lang="it-IT" dirty="0" smtClean="0"/>
                  <a:t>In questo caso, mentre 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vera, </a:t>
                </a:r>
                <a:r>
                  <a:rPr lang="it-IT" dirty="0" smtClean="0"/>
                  <a:t>la proposizione inversa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falsa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  <a:blipFill rotWithShape="1">
                <a:blip r:embed="rId2"/>
                <a:stretch>
                  <a:fillRect l="-308" t="-2029" r="-12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6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Se invece la proposizione p è vera ed è vera anche la sua inversa, allora si può usare il connettivo «</a:t>
                </a:r>
                <a:r>
                  <a:rPr lang="it-IT" b="1" dirty="0" smtClean="0"/>
                  <a:t>se e solo se</a:t>
                </a:r>
                <a:r>
                  <a:rPr lang="it-IT" dirty="0" smtClean="0"/>
                  <a:t>»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  <a:blipFill rotWithShape="1">
                <a:blip r:embed="rId2"/>
                <a:stretch>
                  <a:fillRect t="-1068" r="-1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 smtClean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)∧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1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2090" t="-2907" r="-347264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3125" t="-2907" r="-211607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30" t="-2907" r="-211" b="-166279"/>
                          </a:stretch>
                        </a:blipFill>
                      </a:tcPr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15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Il connettivo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 opera su una coppia di proposizioni p, q producendo la proposizione composta p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q che risulta vera se e solo se p e q sono entrambe false o entrambe vere.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  <a:blipFill rotWithShape="1">
                <a:blip r:embed="rId2"/>
                <a:stretch>
                  <a:fillRect t="-2827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ESEMPIO</a:t>
                </a:r>
              </a:p>
              <a:p>
                <a:pPr algn="just"/>
                <a:r>
                  <a:rPr lang="it-IT" dirty="0" smtClean="0"/>
                  <a:t>Date le proposizioni p: la luna è una stella; q: Giove è un pianeta; esprimiamo a parole le proposizioni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; poi stabiliamo il loro valore di verità</a:t>
                </a:r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03" t="-1736" r="-1466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152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 è falsa e q è vera, quindi: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  <a:p>
                          <a:r>
                            <a:rPr lang="it-IT" dirty="0" smtClean="0"/>
                            <a:t>è falsa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it-IT" dirty="0" smtClean="0"/>
                            <a:t> è vera e q è vera, quindi: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 è vera</a:t>
                          </a:r>
                          <a:endParaRPr lang="it-IT" dirty="0"/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859" r="-200233" b="-100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55859" b="-100391"/>
                          </a:stretch>
                        </a:blipFill>
                      </a:tcPr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5859" r="-200233" b="-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155859" b="-3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622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>
            <a:off x="539552" y="4831432"/>
            <a:ext cx="2520280" cy="1512168"/>
          </a:xfrm>
          <a:prstGeom prst="wedgeRoundRectCallout">
            <a:avLst>
              <a:gd name="adj1" fmla="val -27395"/>
              <a:gd name="adj2" fmla="val -87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 triangolo è equilatero se e solo se ha i tre angoli congruenti</a:t>
            </a:r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5940152" y="3278838"/>
            <a:ext cx="2520280" cy="1296144"/>
          </a:xfrm>
          <a:prstGeom prst="wedgeRoundRectCallout">
            <a:avLst>
              <a:gd name="adj1" fmla="val -39831"/>
              <a:gd name="adj2" fmla="val 89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 un triangolo è equilatero allora ha tutti gli angoli congruenti e viceversa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57606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alibri" pitchFamily="34" charset="0"/>
                <a:cs typeface="Calibri" pitchFamily="34" charset="0"/>
              </a:rPr>
              <a:t>I modi di leggere la doppia implicazione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può essere letta in vari modi: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se e solo se q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equivale a q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s</a:t>
                </a:r>
                <a:r>
                  <a:rPr lang="it-IT" dirty="0" smtClean="0"/>
                  <a:t>e p allora q e viceversa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 smtClean="0"/>
                  <a:t>P è condizione necessaria e sufficiente per q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  <a:blipFill rotWithShape="1">
                <a:blip r:embed="rId2"/>
                <a:stretch>
                  <a:fillRect t="-2960" r="-1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metto 2 4"/>
          <p:cNvSpPr/>
          <p:nvPr/>
        </p:nvSpPr>
        <p:spPr>
          <a:xfrm>
            <a:off x="3675734" y="4574982"/>
            <a:ext cx="2552450" cy="1446306"/>
          </a:xfrm>
          <a:prstGeom prst="wedgeRoundRectCallout">
            <a:avLst>
              <a:gd name="adj1" fmla="val -78899"/>
              <a:gd name="adj2" fmla="val 40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un triangolo essere equilatero è equivalente ad avere tutti gli angoli congruenti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5580112" y="1340768"/>
            <a:ext cx="2871801" cy="1656184"/>
          </a:xfrm>
          <a:prstGeom prst="wedgeRoundRectCallout">
            <a:avLst>
              <a:gd name="adj1" fmla="val 8943"/>
              <a:gd name="adj2" fmla="val 68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Condizione necessaria e sufficiente affinché un triangolo sia equilatero è che abbia i tre angoli congruenti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90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Tautologie e 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84784"/>
            <a:ext cx="7272924" cy="4347845"/>
          </a:xfrm>
        </p:spPr>
        <p:txBody>
          <a:bodyPr/>
          <a:lstStyle/>
          <a:p>
            <a:r>
              <a:rPr lang="it-IT" dirty="0" smtClean="0"/>
              <a:t>Una proposizione composta si dice: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Tautologia </a:t>
            </a:r>
            <a:r>
              <a:rPr lang="it-IT" dirty="0" smtClean="0"/>
              <a:t>se risulta sempre vera, qualunque sia il valore di verità delle proposizioni elementari che la compongono;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Contraddizione</a:t>
            </a:r>
            <a:r>
              <a:rPr lang="it-IT" dirty="0" smtClean="0"/>
              <a:t> se risulta sempre falsa, qualunque sia il valore di verità delle proposizioni elementari che la compongono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83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569405" cy="4131821"/>
          </a:xfrm>
        </p:spPr>
        <p:txBody>
          <a:bodyPr/>
          <a:lstStyle/>
          <a:p>
            <a:pPr algn="just"/>
            <a:r>
              <a:rPr lang="it-IT" dirty="0" smtClean="0"/>
              <a:t>Una regola di deduzione si dice valida se porta a una deduzione corretta indipendentemente dai valori di verità delle proposizioni coinvolte nel ragionamento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661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Esempio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57597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:pPr algn="ctr"/>
                          <a:r>
                            <a:rPr lang="it-IT" sz="1200" dirty="0" smtClean="0"/>
                            <a:t>_________________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endParaRPr lang="it-IT" sz="12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4726" r="-100000" b="-263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54726" r="-298" b="-263184"/>
                          </a:stretch>
                        </a:blipFill>
                      </a:tcPr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31780" r="-100000" b="-124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31780" r="-298" b="-124153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91930" r="-100000" b="-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91930" r="-298" b="-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212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 quantificatori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216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proposizioni in matematica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50956"/>
              </p:ext>
            </p:extLst>
          </p:nvPr>
        </p:nvGraphicFramePr>
        <p:xfrm>
          <a:off x="1042988" y="1844675"/>
          <a:ext cx="6777037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136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I quantificatori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</p:spPr>
            <p:txBody>
              <a:bodyPr/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una certa proprietà è vera per tutti gli elementi di un insieme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esiste almeno un elemento di un insieme che soddisfa una certa proprietà</a:t>
                </a:r>
                <a:endParaRPr lang="it-IT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  <a:blipFill rotWithShape="1">
                <a:blip r:embed="rId2"/>
                <a:stretch>
                  <a:fillRect t="-2051" r="-1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è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𝒖𝒏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𝒖𝒐𝒎𝒐</m:t>
                                    </m:r>
                                  </m:e>
                                </m:d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, 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 è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𝒎𝒐𝒓𝒕𝒂𝒍𝒆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è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𝑚𝑢𝑙𝑡𝑖𝑝𝑙𝑜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3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, 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4587" r="-24506" b="-296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84444" r="-24506" b="-1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142286" r="-24506" b="-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53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Godel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680520"/>
          </a:xfrm>
        </p:spPr>
        <p:txBody>
          <a:bodyPr/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Si deve ad </a:t>
            </a:r>
            <a:r>
              <a:rPr lang="it-IT" dirty="0">
                <a:latin typeface="Calibri" pitchFamily="34" charset="0"/>
                <a:cs typeface="Calibri" pitchFamily="34" charset="0"/>
                <a:hlinkClick r:id="rId2"/>
              </a:rPr>
              <a:t>Aristotele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che esaminò i concetti, le categorie, le proposizioni, i termini e i </a:t>
            </a:r>
            <a:r>
              <a:rPr lang="it-IT" dirty="0">
                <a:latin typeface="Calibri" pitchFamily="34" charset="0"/>
                <a:cs typeface="Calibri" pitchFamily="34" charset="0"/>
                <a:hlinkClick r:id="rId3" tooltip="Sillogismo"/>
              </a:rPr>
              <a:t>sillogismi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la prima formulazione della logica come scienza propedeutica a ogni possibile conoscenza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Il contenuto degli oggetti e la loro origine sono stati approfonditi dalla logica medievale, specie dalla scolastica che distinse in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minor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</a:t>
            </a:r>
            <a:r>
              <a:rPr lang="it-IT" i="1" dirty="0" err="1">
                <a:latin typeface="Calibri" pitchFamily="34" charset="0"/>
                <a:cs typeface="Calibri" pitchFamily="34" charset="0"/>
              </a:rPr>
              <a:t>maior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Con il 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Novum</a:t>
            </a:r>
            <a:r>
              <a:rPr lang="it-IT" dirty="0"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Organum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,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5"/>
              </a:rPr>
              <a:t>Francesco</a:t>
            </a:r>
            <a:r>
              <a:rPr lang="it-IT" dirty="0">
                <a:latin typeface="Calibri" pitchFamily="34" charset="0"/>
                <a:cs typeface="Calibri" pitchFamily="34" charset="0"/>
                <a:hlinkClick r:id="rId5"/>
              </a:rPr>
              <a:t> Bacone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cercò di costruire una nuova metodologia basata sull'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induzione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impostando la logica come strumento di indagine scientifica.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3816424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Riprendendo questi temi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René Descartes"/>
              </a:rPr>
              <a:t>René </a:t>
            </a:r>
            <a:r>
              <a:rPr lang="it-IT" dirty="0" smtClean="0">
                <a:latin typeface="Calibri" pitchFamily="34" charset="0"/>
                <a:cs typeface="Calibri" pitchFamily="34" charset="0"/>
                <a:hlinkClick r:id="rId2" tooltip="René Descartes"/>
              </a:rPr>
              <a:t>Descartes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cercò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di stabilire se il rigore tipico di un discorso matematico potesse essere alla base di qualsiasi sapere, compreso quello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filosofico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Sempre sul calcolo matematico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Thomas Hobbes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pensò la logica come una combinazione di segni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regole</a:t>
            </a:r>
          </a:p>
          <a:p>
            <a:pPr algn="just"/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Gottfried</a:t>
            </a:r>
            <a:r>
              <a:rPr lang="it-IT" u="sng" dirty="0">
                <a:latin typeface="Calibri" pitchFamily="34" charset="0"/>
                <a:cs typeface="Calibri" pitchFamily="34" charset="0"/>
                <a:hlinkClick r:id="rId4" tooltip="Gottfried Leibniz"/>
              </a:rPr>
              <a:t> </a:t>
            </a:r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Leibniz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 i suoi seguaci cercarono poi di unificare il complesso delle strutture logico/linguistiche in un linguaggio scientifico universale, ossia la "logica simbolica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combinatoria«</a:t>
            </a:r>
          </a:p>
        </p:txBody>
      </p:sp>
    </p:spTree>
    <p:extLst>
      <p:ext uri="{BB962C8B-B14F-4D97-AF65-F5344CB8AC3E}">
        <p14:creationId xmlns:p14="http://schemas.microsoft.com/office/powerpoint/2010/main" val="278902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896544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Nel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XVIII secolo"/>
              </a:rPr>
              <a:t>‘700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il contributo delle correnti filosofiche non fu così importante per lo sviluppo della logica moderna, ed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Immanuel Kant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nella sua </a:t>
            </a:r>
            <a:r>
              <a:rPr lang="it-IT" i="1" dirty="0">
                <a:latin typeface="Calibri" pitchFamily="34" charset="0"/>
                <a:cs typeface="Calibri" pitchFamily="34" charset="0"/>
                <a:hlinkClick r:id="rId4"/>
              </a:rPr>
              <a:t>Critica della ragion pura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definì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5" tooltip="Logica trascendentale"/>
              </a:rPr>
              <a:t>logica trascendentale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come quella parte della logica generale che tratta della possibilità e delle modalità per cui la conoscenza può riferirsi ai concetti empirici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Sarà solo nella seconda metà del 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XIX secolo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che la logica tornerà a studiare gli aspetti formali del linguaggio, ovvero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7" tooltip="Logica formale"/>
              </a:rPr>
              <a:t>logica formale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e a essere trattata con metodi naturalistici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Christoph</a:t>
            </a:r>
            <a:r>
              <a:rPr lang="it-IT" dirty="0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Sigwart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dirty="0">
                <a:latin typeface="Calibri" pitchFamily="34" charset="0"/>
                <a:cs typeface="Calibri" pitchFamily="34" charset="0"/>
                <a:hlinkClick r:id="rId9"/>
              </a:rPr>
              <a:t>Wilhelm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9"/>
              </a:rPr>
              <a:t>Wundt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portando conseguentemente allo sviluppo della </a:t>
            </a:r>
            <a:r>
              <a:rPr lang="it-IT" dirty="0">
                <a:latin typeface="Calibri" pitchFamily="34" charset="0"/>
                <a:cs typeface="Calibri" pitchFamily="34" charset="0"/>
                <a:hlinkClick r:id="rId10"/>
              </a:rPr>
              <a:t>logica matematica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9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75252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la fisica moderna (la meccanica quantistica) si è però passati da una logica aristotelica o del terzo escluso, ad una eraclitea (</a:t>
            </a:r>
            <a:r>
              <a:rPr lang="it-IT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antidialettica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che invece lo include sostituendo il principio di non contraddizione con quello di complementare contraddittorietà ; potendo un quanto essere e non essere contemporaneamente due rappresentazioni opposte di una stessa realtà: particella ed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onda. Cosa 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 poi rappresenta il vero paradosso del divenire della realtà in generale quando "nello stesso fiume scendiamo e non scendiamo; siamo e non siamo" (Eraclito).</a:t>
            </a:r>
          </a:p>
        </p:txBody>
      </p:sp>
    </p:spTree>
    <p:extLst>
      <p:ext uri="{BB962C8B-B14F-4D97-AF65-F5344CB8AC3E}">
        <p14:creationId xmlns:p14="http://schemas.microsoft.com/office/powerpoint/2010/main" val="425402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3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Bibliografia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152"/>
            <a:ext cx="1619250" cy="2476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5" y="1196751"/>
            <a:ext cx="1823181" cy="25194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1" y="1196752"/>
            <a:ext cx="1565391" cy="2520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7645"/>
            <a:ext cx="1655223" cy="24993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8004"/>
            <a:ext cx="1623007" cy="24913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1738003" cy="24505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5148"/>
            <a:ext cx="1564067" cy="24164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95148"/>
            <a:ext cx="1731813" cy="24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Proposizioni semplici e composte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51599"/>
              </p:ext>
            </p:extLst>
          </p:nvPr>
        </p:nvGraphicFramePr>
        <p:xfrm>
          <a:off x="1042988" y="1916113"/>
          <a:ext cx="6777037" cy="391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64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Enunciati aperti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33798"/>
              </p:ext>
            </p:extLst>
          </p:nvPr>
        </p:nvGraphicFramePr>
        <p:xfrm>
          <a:off x="1042988" y="1772816"/>
          <a:ext cx="6777037" cy="405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27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86409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La negazione, la congiunzione e la disgiunzione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</p:spPr>
            <p:txBody>
              <a:bodyPr/>
              <a:lstStyle/>
              <a:p>
                <a:r>
                  <a:rPr lang="it-IT" dirty="0" smtClean="0"/>
                  <a:t>Data una proposizione si può costruire la sua negazione facendo precedere il connettivo «non» al predicato verbale. </a:t>
                </a:r>
              </a:p>
              <a:p>
                <a:r>
                  <a:rPr lang="it-IT" dirty="0" smtClean="0"/>
                  <a:t>Se la proposizione «oggi c’è il sole» la indichiamo con la lettera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, la sua negazione la indicheremo con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it-IT" dirty="0" smtClean="0"/>
              </a:p>
              <a:p>
                <a:r>
                  <a:rPr lang="it-IT" dirty="0" smtClean="0"/>
                  <a:t>Si può esprimere il valore di verità della proposizione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 in funzione del valore di verità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 attraverso la tabella detta di verità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  <a:blipFill rotWithShape="1">
                <a:blip r:embed="rId2"/>
                <a:stretch>
                  <a:fillRect t="-1210" b="-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9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639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56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congiunzione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tra di loro dalla congiunzione «e» che in logica matematica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Paolo ha preso 7 in italiano e 5 in matematica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  <a:blipFill rotWithShape="1">
                <a:blip r:embed="rId2"/>
                <a:stretch>
                  <a:fillRect t="-1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389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disgiunzione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dalla congiunzione «o» che in logica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it-IT" dirty="0" smtClean="0">
                  <a:ea typeface="Cambria Math"/>
                </a:endParaRPr>
              </a:p>
              <a:p>
                <a:r>
                  <a:rPr lang="it-IT" dirty="0" smtClean="0"/>
                  <a:t>Paolo gioca a tennis o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  <a:blipFill rotWithShape="1">
                <a:blip r:embed="rId2"/>
                <a:stretch>
                  <a:fillRect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it-IT" dirty="0" smtClean="0">
                              <a:ea typeface="Cambria Math"/>
                            </a:rPr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73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34213"/>
              </p:ext>
            </p:extLst>
          </p:nvPr>
        </p:nvGraphicFramePr>
        <p:xfrm>
          <a:off x="6804248" y="2276872"/>
          <a:ext cx="12961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1080120"/>
              </a:tblGrid>
              <a:tr h="4680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Vera se p è falsa</a:t>
                      </a:r>
                      <a:endParaRPr lang="it-IT" sz="1200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Falsa se p è vera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40719"/>
              </p:ext>
            </p:extLst>
          </p:nvPr>
        </p:nvGraphicFramePr>
        <p:xfrm>
          <a:off x="6804248" y="3501009"/>
          <a:ext cx="136815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68379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Vera se sia p che q</a:t>
                      </a:r>
                      <a:r>
                        <a:rPr lang="it-IT" sz="1050" baseline="0" dirty="0" smtClean="0"/>
                        <a:t> sono vere</a:t>
                      </a:r>
                      <a:endParaRPr lang="it-IT" sz="1050" dirty="0"/>
                    </a:p>
                  </a:txBody>
                  <a:tcPr/>
                </a:tc>
              </a:tr>
              <a:tr h="46772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Falsa negli altri casi</a:t>
                      </a:r>
                      <a:endParaRPr lang="it-IT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97208"/>
              </p:ext>
            </p:extLst>
          </p:nvPr>
        </p:nvGraphicFramePr>
        <p:xfrm>
          <a:off x="6804248" y="4626850"/>
          <a:ext cx="1391816" cy="9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450346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Vera se almeno una delle due è vera</a:t>
                      </a:r>
                      <a:endParaRPr lang="it-IT" sz="1000" dirty="0"/>
                    </a:p>
                  </a:txBody>
                  <a:tcPr/>
                </a:tc>
              </a:tr>
              <a:tr h="41375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Falsa</a:t>
                      </a:r>
                      <a:r>
                        <a:rPr lang="it-IT" sz="1000" baseline="0" dirty="0" smtClean="0"/>
                        <a:t> se sia p che q sono false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4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2044</Words>
  <Application>Microsoft Office PowerPoint</Application>
  <PresentationFormat>Presentazione su schermo (4:3)</PresentationFormat>
  <Paragraphs>443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Austin</vt:lpstr>
      <vt:lpstr>Presentazione standard di PowerPoint</vt:lpstr>
      <vt:lpstr>Premesse</vt:lpstr>
      <vt:lpstr>Le proposizioni in matematica</vt:lpstr>
      <vt:lpstr>Proposizioni semplici e composte</vt:lpstr>
      <vt:lpstr>Enunciati aperti</vt:lpstr>
      <vt:lpstr>La negazione, la congiunzione e la disgiunzione</vt:lpstr>
      <vt:lpstr>La congiunzione</vt:lpstr>
      <vt:lpstr>La disgiunzione</vt:lpstr>
      <vt:lpstr>Presentazione standard di PowerPoint</vt:lpstr>
      <vt:lpstr>Costruiamo la tavola di verità p∧(p∨q)</vt:lpstr>
      <vt:lpstr>Proposizioni logicamente equivalenti</vt:lpstr>
      <vt:lpstr>LEGGI DI DE MORGAN</vt:lpstr>
      <vt:lpstr>Proprietà dei connettivi</vt:lpstr>
      <vt:lpstr>L’implicazione</vt:lpstr>
      <vt:lpstr>Tavola di verità di p⟹q</vt:lpstr>
      <vt:lpstr>ESEMPIO</vt:lpstr>
      <vt:lpstr>La negazione di una implicazione</vt:lpstr>
      <vt:lpstr>Presentazione standard di PowerPoint</vt:lpstr>
      <vt:lpstr>Esempio</vt:lpstr>
      <vt:lpstr>Prova tu</vt:lpstr>
      <vt:lpstr>La doppia implicazione</vt:lpstr>
      <vt:lpstr>Se e solo se</vt:lpstr>
      <vt:lpstr>Se e solo se</vt:lpstr>
      <vt:lpstr>Esempio</vt:lpstr>
      <vt:lpstr>I modi di leggere la doppia implicazione</vt:lpstr>
      <vt:lpstr>Tautologie e regole di deduzione</vt:lpstr>
      <vt:lpstr>Regole di deduzione</vt:lpstr>
      <vt:lpstr>Esempio</vt:lpstr>
      <vt:lpstr>I quantificatori</vt:lpstr>
      <vt:lpstr>I quantificatori</vt:lpstr>
      <vt:lpstr>La logica da Aristotele a Godel</vt:lpstr>
      <vt:lpstr>La logica da Aristotele a Godel</vt:lpstr>
      <vt:lpstr>La logica da Aristotele a Godel</vt:lpstr>
      <vt:lpstr>La logica da Aristotele a Godel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Nozioni di logica matematica</dc:title>
  <dc:creator>Roberto</dc:creator>
  <cp:lastModifiedBy>Roberto</cp:lastModifiedBy>
  <cp:revision>41</cp:revision>
  <dcterms:created xsi:type="dcterms:W3CDTF">2011-02-01T17:49:43Z</dcterms:created>
  <dcterms:modified xsi:type="dcterms:W3CDTF">2012-03-13T17:53:30Z</dcterms:modified>
</cp:coreProperties>
</file>