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600" autoAdjust="0"/>
  </p:normalViewPr>
  <p:slideViewPr>
    <p:cSldViewPr>
      <p:cViewPr>
        <p:scale>
          <a:sx n="81" d="100"/>
          <a:sy n="81" d="100"/>
        </p:scale>
        <p:origin x="-744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FC0D43B-8BE3-45F2-A3D8-536752103508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50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it-IT" noProof="0" smtClean="0"/>
              <a:t>Fare clic per modificare lo stile del titolo</a:t>
            </a:r>
            <a:endParaRPr lang="en-US" noProof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it-IT" noProof="0" smtClean="0"/>
              <a:t>Fare clic per modificare lo stile del sottotitolo dello schema</a:t>
            </a:r>
            <a:endParaRPr lang="en-US" noProof="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A225D2-1083-4A3B-B4F7-9017763154F9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3D04C-1674-424E-B452-6219EE20A796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25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BFB7C-9C42-4F1B-B2EE-E52826D8D28A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59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84BCF31-7EE6-491E-9856-7BD2A340D092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E21AD-3E50-48EB-A50C-FB49EA903259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52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6C2E9-441D-4909-B1E0-BCA62468354F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71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54B29-E152-48D1-91D1-24637C9244A0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69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D57C0-F84D-440D-9E7C-62C1ECB11BEB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94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22C9E-53D5-44D7-835F-A72FE52DA5F3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57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EEDD3-FD87-44E2-A9CF-1686D4C2DCA1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32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FC8A6-DF3F-4354-8033-71816E15DD23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0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56C48-40B6-45D9-AE30-B91D52A39356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030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F571E-192E-4B87-8922-A8C7497C7E19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57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A41E2-D29C-4E96-91A5-CAAFB835A188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64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CF64F-BBE5-48C2-9AC9-BF7E73F839A9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7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CA331-285E-4218-B742-FB31DC2CAB50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6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280FE-9CC3-4C2E-90D5-702E862CBDFF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0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5988D-5958-4800-8929-4164BD5593D2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5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FAA39-1A62-4129-9677-5A71CB1BD46E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59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27AA6-FFE4-40DC-A480-F669B8630D30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979CF-C5EA-4573-8CF9-F9C624FFACA9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86972-2A70-4AA3-83E6-0ECC25AAE0C4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7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fld id="{5C36A78F-C792-41DC-B3A5-5CA06E3FA703}" type="slidenum">
              <a:rPr lang="en-US"/>
              <a:pPr/>
              <a:t>‹N›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E4277F-B26C-4DCC-9982-8D7F7C02CEDD}" type="slidenum">
              <a:rPr lang="en-US"/>
              <a:pPr/>
              <a:t>‹N›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7.png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4000" b="1" dirty="0"/>
              <a:t>LA DERIVATA</a:t>
            </a:r>
            <a:br>
              <a:rPr lang="it-IT" sz="4000" b="1" dirty="0"/>
            </a:br>
            <a:r>
              <a:rPr lang="it-IT" sz="4000" b="1" dirty="0"/>
              <a:t>DI UNA FUNZIONE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z="1800" b="1" i="1" dirty="0">
                <a:solidFill>
                  <a:srgbClr val="FF0000"/>
                </a:solidFill>
              </a:rPr>
              <a:t>LA DERIVATA DI UNA FUNZIONE E I TEOREMI DEL CALCOLO DIFFERENZIALE</a:t>
            </a:r>
          </a:p>
          <a:p>
            <a:endParaRPr lang="it-IT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74638"/>
            <a:ext cx="7472511" cy="706090"/>
          </a:xfrm>
        </p:spPr>
        <p:txBody>
          <a:bodyPr/>
          <a:lstStyle/>
          <a:p>
            <a:pPr algn="ctr"/>
            <a:r>
              <a:rPr lang="it-IT" b="1" dirty="0"/>
              <a:t>IL PROBLEMA DELLA TANGENTE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600201"/>
            <a:ext cx="4464496" cy="2764904"/>
          </a:xfrm>
        </p:spPr>
        <p:txBody>
          <a:bodyPr/>
          <a:lstStyle/>
          <a:p>
            <a:r>
              <a:rPr lang="it-IT" sz="1800" dirty="0"/>
              <a:t>Come si determina la retta tangente a una curva in un punto </a:t>
            </a:r>
            <a:r>
              <a:rPr lang="it-IT" sz="1800" i="1" dirty="0"/>
              <a:t>P </a:t>
            </a:r>
            <a:r>
              <a:rPr lang="it-IT" sz="1800" dirty="0"/>
              <a:t>?</a:t>
            </a:r>
            <a:endParaRPr lang="it-IT" sz="1800" i="1" dirty="0"/>
          </a:p>
          <a:p>
            <a:r>
              <a:rPr lang="it-IT" sz="1800" dirty="0"/>
              <a:t>Per una circonferenza, la tangente è la retta che interseca la curva solo in </a:t>
            </a:r>
            <a:r>
              <a:rPr lang="it-IT" sz="1800" i="1" dirty="0"/>
              <a:t>P</a:t>
            </a:r>
            <a:r>
              <a:rPr lang="it-IT" sz="1800" dirty="0" smtClean="0"/>
              <a:t>. </a:t>
            </a:r>
            <a:r>
              <a:rPr lang="it-IT" sz="1800" dirty="0"/>
              <a:t>Ma, in generale, questa definizione non </a:t>
            </a:r>
            <a:r>
              <a:rPr lang="it-IT" sz="1800" dirty="0" smtClean="0"/>
              <a:t>basta</a:t>
            </a:r>
          </a:p>
          <a:p>
            <a:r>
              <a:rPr lang="it-IT" sz="1800" dirty="0"/>
              <a:t>La tangente dipende dalle proprietà locali della curva in un intorno di </a:t>
            </a:r>
            <a:r>
              <a:rPr lang="it-IT" sz="1800" i="1" dirty="0"/>
              <a:t>P.</a:t>
            </a:r>
          </a:p>
          <a:p>
            <a:endParaRPr lang="it-IT" sz="2800" i="1" dirty="0"/>
          </a:p>
          <a:p>
            <a:endParaRPr lang="it-IT" dirty="0"/>
          </a:p>
        </p:txBody>
      </p:sp>
      <p:pic>
        <p:nvPicPr>
          <p:cNvPr id="4" name="Immagine 3" descr="Immagin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41515"/>
            <a:ext cx="22860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4" descr="Immagin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143375"/>
            <a:ext cx="2286000" cy="169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1331640" y="4143375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it-IT" sz="1200" b="1" dirty="0">
                <a:solidFill>
                  <a:srgbClr val="FF0000"/>
                </a:solidFill>
              </a:rPr>
              <a:t>DEFINIZIONE</a:t>
            </a:r>
          </a:p>
          <a:p>
            <a:pPr eaLnBrk="1" hangingPunct="1"/>
            <a:endParaRPr lang="it-IT" sz="1200" dirty="0"/>
          </a:p>
          <a:p>
            <a:pPr eaLnBrk="1" hangingPunct="1"/>
            <a:r>
              <a:rPr lang="it-IT" b="1" dirty="0"/>
              <a:t>Retta tangente a una curva</a:t>
            </a:r>
          </a:p>
          <a:p>
            <a:pPr eaLnBrk="1" hangingPunct="1"/>
            <a:endParaRPr lang="it-IT" b="1" dirty="0"/>
          </a:p>
          <a:p>
            <a:pPr eaLnBrk="1" hangingPunct="1"/>
            <a:r>
              <a:rPr lang="it-IT" dirty="0"/>
              <a:t>La retta tangente </a:t>
            </a:r>
            <a:r>
              <a:rPr lang="it-IT" i="1" dirty="0"/>
              <a:t>t</a:t>
            </a:r>
            <a:r>
              <a:rPr lang="it-IT" dirty="0"/>
              <a:t> a una curva in un punto </a:t>
            </a:r>
            <a:r>
              <a:rPr lang="it-IT" i="1" dirty="0"/>
              <a:t>P </a:t>
            </a:r>
            <a:r>
              <a:rPr lang="it-IT" dirty="0"/>
              <a:t>è la posizione limite, se esiste, della secante </a:t>
            </a:r>
            <a:r>
              <a:rPr lang="it-IT" i="1" dirty="0"/>
              <a:t>PQ</a:t>
            </a:r>
            <a:r>
              <a:rPr lang="it-IT" dirty="0"/>
              <a:t> al tendere (sia da destra sia da sinistra) di </a:t>
            </a:r>
            <a:r>
              <a:rPr lang="it-IT" i="1" dirty="0"/>
              <a:t>Q </a:t>
            </a:r>
            <a:r>
              <a:rPr lang="it-IT" dirty="0"/>
              <a:t>a </a:t>
            </a:r>
            <a:r>
              <a:rPr lang="it-IT" i="1" dirty="0"/>
              <a:t>P.</a:t>
            </a:r>
            <a:endParaRPr lang="it-IT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43608" y="548681"/>
            <a:ext cx="7313612" cy="648071"/>
          </a:xfrm>
        </p:spPr>
        <p:txBody>
          <a:bodyPr/>
          <a:lstStyle/>
          <a:p>
            <a:r>
              <a:rPr lang="it-IT" dirty="0"/>
              <a:t>IL RAPPORTO INCREMENTALE</a:t>
            </a:r>
          </a:p>
        </p:txBody>
      </p:sp>
      <p:sp>
        <p:nvSpPr>
          <p:cNvPr id="2" name="Rettangolo 1"/>
          <p:cNvSpPr/>
          <p:nvPr/>
        </p:nvSpPr>
        <p:spPr>
          <a:xfrm>
            <a:off x="251520" y="1532399"/>
            <a:ext cx="52565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it-IT" sz="1200" b="1" dirty="0">
                <a:solidFill>
                  <a:srgbClr val="FF0000"/>
                </a:solidFill>
              </a:rPr>
              <a:t>DEFINIZIONE</a:t>
            </a:r>
          </a:p>
          <a:p>
            <a:pPr eaLnBrk="1" hangingPunct="1"/>
            <a:endParaRPr lang="it-IT" sz="1200" dirty="0"/>
          </a:p>
          <a:p>
            <a:pPr eaLnBrk="1" hangingPunct="1"/>
            <a:r>
              <a:rPr lang="it-IT" b="1" dirty="0"/>
              <a:t>Rapporto incrementale</a:t>
            </a:r>
          </a:p>
          <a:p>
            <a:pPr eaLnBrk="1" hangingPunct="1"/>
            <a:endParaRPr lang="it-IT" b="1" dirty="0"/>
          </a:p>
          <a:p>
            <a:pPr eaLnBrk="1" hangingPunct="1"/>
            <a:r>
              <a:rPr lang="it-IT" dirty="0"/>
              <a:t>Dati una funzione  </a:t>
            </a:r>
            <a:r>
              <a:rPr lang="it-IT" i="1" dirty="0"/>
              <a:t>y = f</a:t>
            </a:r>
            <a:r>
              <a:rPr lang="it-IT" dirty="0"/>
              <a:t> (</a:t>
            </a:r>
            <a:r>
              <a:rPr lang="it-IT" i="1" dirty="0"/>
              <a:t>x</a:t>
            </a:r>
            <a:r>
              <a:rPr lang="it-IT" dirty="0"/>
              <a:t>), definita in un intervallo  [</a:t>
            </a:r>
            <a:r>
              <a:rPr lang="it-IT" i="1" dirty="0"/>
              <a:t>a</a:t>
            </a:r>
            <a:r>
              <a:rPr lang="it-IT" dirty="0"/>
              <a:t>; </a:t>
            </a:r>
            <a:r>
              <a:rPr lang="it-IT" i="1" dirty="0"/>
              <a:t>b</a:t>
            </a:r>
            <a:r>
              <a:rPr lang="it-IT" dirty="0"/>
              <a:t>] , e due numeri reali  </a:t>
            </a:r>
            <a:r>
              <a:rPr lang="it-IT" i="1" dirty="0"/>
              <a:t>c  e  c + h  </a:t>
            </a:r>
            <a:r>
              <a:rPr lang="it-IT" dirty="0"/>
              <a:t>interni all’intervallo</a:t>
            </a:r>
            <a:r>
              <a:rPr lang="it-IT" dirty="0" smtClean="0"/>
              <a:t>, </a:t>
            </a:r>
            <a:r>
              <a:rPr lang="it-IT" dirty="0"/>
              <a:t>si chiama rapporto incrementale</a:t>
            </a:r>
          </a:p>
          <a:p>
            <a:pPr eaLnBrk="1" hangingPunct="1"/>
            <a:r>
              <a:rPr lang="it-IT" dirty="0"/>
              <a:t>di </a:t>
            </a:r>
            <a:r>
              <a:rPr lang="it-IT" i="1" dirty="0"/>
              <a:t>f </a:t>
            </a:r>
            <a:r>
              <a:rPr lang="it-IT" dirty="0"/>
              <a:t>(relativo a </a:t>
            </a:r>
            <a:r>
              <a:rPr lang="it-IT" i="1" dirty="0"/>
              <a:t>c</a:t>
            </a:r>
            <a:r>
              <a:rPr lang="it-IT" dirty="0"/>
              <a:t>) il numero:</a:t>
            </a:r>
          </a:p>
          <a:p>
            <a:pPr eaLnBrk="1" hangingPunct="1"/>
            <a:endParaRPr lang="it-IT" dirty="0"/>
          </a:p>
        </p:txBody>
      </p:sp>
      <p:pic>
        <p:nvPicPr>
          <p:cNvPr id="5" name="Immagine 4" descr="Immagin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37903"/>
            <a:ext cx="3205162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512824"/>
              </p:ext>
            </p:extLst>
          </p:nvPr>
        </p:nvGraphicFramePr>
        <p:xfrm>
          <a:off x="1619672" y="3984352"/>
          <a:ext cx="1752601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zione" r:id="rId5" imgW="1752600" imgH="812800" progId="Equation.3">
                  <p:embed/>
                </p:oleObj>
              </mc:Choice>
              <mc:Fallback>
                <p:oleObj name="Equazione" r:id="rId5" imgW="1752600" imgH="812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984352"/>
                        <a:ext cx="1752601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00" y="5273005"/>
            <a:ext cx="774858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IL RAPPORTO INCREMENTALE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600200"/>
            <a:ext cx="8436867" cy="4525963"/>
          </a:xfrm>
        </p:spPr>
        <p:txBody>
          <a:bodyPr/>
          <a:lstStyle/>
          <a:p>
            <a:pPr>
              <a:buClr>
                <a:srgbClr val="FF0000"/>
              </a:buClr>
              <a:buNone/>
              <a:defRPr/>
            </a:pPr>
            <a:r>
              <a:rPr lang="it-IT" sz="1600" b="1" dirty="0">
                <a:solidFill>
                  <a:srgbClr val="3333CC"/>
                </a:solidFill>
              </a:rPr>
              <a:t>ESEMPIO</a:t>
            </a:r>
          </a:p>
          <a:p>
            <a:pPr>
              <a:buClr>
                <a:srgbClr val="FF0000"/>
              </a:buClr>
              <a:buNone/>
              <a:defRPr/>
            </a:pPr>
            <a:endParaRPr lang="it-IT" sz="1600" dirty="0"/>
          </a:p>
          <a:p>
            <a:pPr>
              <a:buClr>
                <a:srgbClr val="FF0000"/>
              </a:buClr>
              <a:buNone/>
              <a:tabLst>
                <a:tab pos="3590925" algn="r"/>
                <a:tab pos="7534275" algn="r"/>
              </a:tabLst>
              <a:defRPr/>
            </a:pPr>
            <a:r>
              <a:rPr lang="it-IT" dirty="0"/>
              <a:t>Data la funzione	</a:t>
            </a:r>
            <a:r>
              <a:rPr lang="it-IT" i="1" dirty="0"/>
              <a:t>y</a:t>
            </a:r>
            <a:r>
              <a:rPr lang="it-IT" dirty="0"/>
              <a:t> = </a:t>
            </a:r>
            <a:r>
              <a:rPr lang="it-IT" i="1" dirty="0"/>
              <a:t>f</a:t>
            </a:r>
            <a:r>
              <a:rPr lang="it-IT" dirty="0"/>
              <a:t>(</a:t>
            </a:r>
            <a:r>
              <a:rPr lang="it-IT" i="1" dirty="0"/>
              <a:t>x</a:t>
            </a:r>
            <a:r>
              <a:rPr lang="it-IT" dirty="0"/>
              <a:t>) = 2</a:t>
            </a:r>
            <a:r>
              <a:rPr lang="it-IT" i="1" dirty="0"/>
              <a:t>x</a:t>
            </a:r>
            <a:r>
              <a:rPr lang="it-IT" baseline="30000" dirty="0"/>
              <a:t>2</a:t>
            </a:r>
            <a:r>
              <a:rPr lang="it-IT" dirty="0"/>
              <a:t> – </a:t>
            </a:r>
            <a:r>
              <a:rPr lang="it-IT" dirty="0" smtClean="0"/>
              <a:t>3</a:t>
            </a:r>
            <a:r>
              <a:rPr lang="it-IT" i="1" dirty="0" smtClean="0"/>
              <a:t>x </a:t>
            </a:r>
            <a:r>
              <a:rPr lang="it-IT" dirty="0"/>
              <a:t>e fissati il punto  </a:t>
            </a:r>
            <a:r>
              <a:rPr lang="it-IT" i="1" dirty="0"/>
              <a:t>A</a:t>
            </a:r>
            <a:r>
              <a:rPr lang="it-IT" dirty="0"/>
              <a:t> di ascissa </a:t>
            </a:r>
            <a:r>
              <a:rPr lang="it-IT" dirty="0" smtClean="0"/>
              <a:t>1</a:t>
            </a:r>
            <a:r>
              <a:rPr lang="it-IT" dirty="0"/>
              <a:t> e un incremento </a:t>
            </a:r>
            <a:r>
              <a:rPr lang="it-IT" i="1" dirty="0" smtClean="0"/>
              <a:t>h, </a:t>
            </a:r>
            <a:r>
              <a:rPr lang="it-IT" dirty="0"/>
              <a:t>determiniamo il rapporto </a:t>
            </a:r>
            <a:r>
              <a:rPr lang="it-IT" dirty="0" smtClean="0"/>
              <a:t>incrementale</a:t>
            </a:r>
          </a:p>
          <a:p>
            <a:pPr>
              <a:buClr>
                <a:srgbClr val="FF0000"/>
              </a:buClr>
              <a:buNone/>
              <a:tabLst>
                <a:tab pos="3590925" algn="r"/>
                <a:tab pos="7534275" algn="r"/>
              </a:tabLst>
              <a:defRPr/>
            </a:pPr>
            <a:endParaRPr lang="it-IT" dirty="0"/>
          </a:p>
          <a:p>
            <a:pPr>
              <a:buClr>
                <a:srgbClr val="FF0000"/>
              </a:buClr>
              <a:buNone/>
              <a:tabLst>
                <a:tab pos="3590925" algn="r"/>
                <a:tab pos="7534275" algn="r"/>
              </a:tabLst>
              <a:defRPr/>
            </a:pPr>
            <a:endParaRPr lang="it-IT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1038" y="3429000"/>
            <a:ext cx="3816350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>
            <a:spAutoFit/>
          </a:bodyPr>
          <a:lstStyle/>
          <a:p>
            <a:pPr>
              <a:spcBef>
                <a:spcPct val="20000"/>
              </a:spcBef>
              <a:buClr>
                <a:srgbClr val="FF0000"/>
              </a:buClr>
              <a:buFont typeface="Arial" charset="0"/>
              <a:buNone/>
              <a:defRPr/>
            </a:pPr>
            <a:r>
              <a:rPr lang="it-IT" sz="1600" i="1" kern="0" dirty="0">
                <a:latin typeface="+mn-lt"/>
                <a:ea typeface="+mn-ea"/>
                <a:cs typeface="+mn-cs"/>
              </a:rPr>
              <a:t/>
            </a:r>
            <a:br>
              <a:rPr lang="it-IT" sz="1600" i="1" kern="0" dirty="0">
                <a:latin typeface="+mn-lt"/>
                <a:ea typeface="+mn-ea"/>
                <a:cs typeface="+mn-cs"/>
              </a:rPr>
            </a:br>
            <a:r>
              <a:rPr lang="it-IT" sz="1600" i="1" kern="0" dirty="0">
                <a:latin typeface="+mn-lt"/>
                <a:ea typeface="+mn-ea"/>
                <a:cs typeface="+mn-cs"/>
              </a:rPr>
              <a:t>f </a:t>
            </a:r>
            <a:r>
              <a:rPr lang="it-IT" sz="1600" kern="0" dirty="0">
                <a:latin typeface="+mn-lt"/>
                <a:ea typeface="+mn-ea"/>
                <a:cs typeface="+mn-cs"/>
              </a:rPr>
              <a:t>(1 + </a:t>
            </a:r>
            <a:r>
              <a:rPr lang="it-IT" sz="1600" i="1" kern="0" dirty="0">
                <a:latin typeface="+mn-lt"/>
                <a:ea typeface="+mn-ea"/>
                <a:cs typeface="+mn-cs"/>
              </a:rPr>
              <a:t>h</a:t>
            </a:r>
            <a:r>
              <a:rPr lang="it-IT" sz="1600" kern="0" dirty="0">
                <a:latin typeface="+mn-lt"/>
                <a:ea typeface="+mn-ea"/>
                <a:cs typeface="+mn-cs"/>
              </a:rPr>
              <a:t>) = 2(</a:t>
            </a:r>
            <a:r>
              <a:rPr lang="it-IT" sz="1600" kern="0" dirty="0"/>
              <a:t>1 + </a:t>
            </a:r>
            <a:r>
              <a:rPr lang="it-IT" sz="1600" i="1" kern="0" dirty="0"/>
              <a:t>h</a:t>
            </a:r>
            <a:r>
              <a:rPr lang="it-IT" sz="1600" kern="0" dirty="0"/>
              <a:t>)</a:t>
            </a:r>
            <a:r>
              <a:rPr lang="it-IT" sz="1600" kern="0" baseline="30000" dirty="0"/>
              <a:t>2</a:t>
            </a:r>
            <a:r>
              <a:rPr lang="it-IT" sz="1600" kern="0" dirty="0">
                <a:latin typeface="+mn-lt"/>
                <a:ea typeface="+mn-ea"/>
                <a:cs typeface="+mn-cs"/>
              </a:rPr>
              <a:t> – 3(</a:t>
            </a:r>
            <a:r>
              <a:rPr lang="it-IT" sz="1600" kern="0" dirty="0"/>
              <a:t>1 + </a:t>
            </a:r>
            <a:r>
              <a:rPr lang="it-IT" sz="1600" i="1" kern="0" dirty="0"/>
              <a:t>h</a:t>
            </a:r>
            <a:r>
              <a:rPr lang="it-IT" sz="1600" kern="0" dirty="0"/>
              <a:t>) =</a:t>
            </a:r>
            <a:br>
              <a:rPr lang="it-IT" sz="1600" kern="0" dirty="0"/>
            </a:br>
            <a:r>
              <a:rPr lang="it-IT" sz="1600" kern="0" dirty="0">
                <a:latin typeface="+mn-lt"/>
                <a:ea typeface="+mn-ea"/>
                <a:cs typeface="+mn-cs"/>
              </a:rPr>
              <a:t>             = </a:t>
            </a:r>
            <a:r>
              <a:rPr lang="it-IT" sz="1600" kern="0" dirty="0"/>
              <a:t>2(1 + 2</a:t>
            </a:r>
            <a:r>
              <a:rPr lang="it-IT" sz="1600" i="1" kern="0" dirty="0"/>
              <a:t>h</a:t>
            </a:r>
            <a:r>
              <a:rPr lang="it-IT" sz="1600" kern="0" dirty="0"/>
              <a:t> + </a:t>
            </a:r>
            <a:r>
              <a:rPr lang="it-IT" sz="1600" i="1" kern="0" dirty="0"/>
              <a:t>h</a:t>
            </a:r>
            <a:r>
              <a:rPr lang="it-IT" sz="1600" kern="0" baseline="30000" dirty="0"/>
              <a:t>2</a:t>
            </a:r>
            <a:r>
              <a:rPr lang="it-IT" sz="1600" kern="0" dirty="0"/>
              <a:t>) – 3 – 3</a:t>
            </a:r>
            <a:r>
              <a:rPr lang="it-IT" sz="1600" i="1" kern="0" dirty="0"/>
              <a:t>h</a:t>
            </a:r>
            <a:r>
              <a:rPr lang="it-IT" sz="1600" kern="0" dirty="0"/>
              <a:t> =</a:t>
            </a:r>
            <a:r>
              <a:rPr lang="it-IT" sz="1600" kern="0" dirty="0">
                <a:latin typeface="+mn-lt"/>
                <a:ea typeface="+mn-ea"/>
                <a:cs typeface="+mn-cs"/>
              </a:rPr>
              <a:t/>
            </a:r>
            <a:br>
              <a:rPr lang="it-IT" sz="1600" kern="0" dirty="0">
                <a:latin typeface="+mn-lt"/>
                <a:ea typeface="+mn-ea"/>
                <a:cs typeface="+mn-cs"/>
              </a:rPr>
            </a:br>
            <a:r>
              <a:rPr lang="it-IT" sz="1600" kern="0" dirty="0">
                <a:latin typeface="+mn-lt"/>
                <a:ea typeface="+mn-ea"/>
                <a:cs typeface="+mn-cs"/>
              </a:rPr>
              <a:t>             = 2 + 4</a:t>
            </a:r>
            <a:r>
              <a:rPr lang="it-IT" sz="1600" i="1" kern="0" dirty="0">
                <a:latin typeface="+mn-lt"/>
                <a:ea typeface="+mn-ea"/>
                <a:cs typeface="+mn-cs"/>
              </a:rPr>
              <a:t>h</a:t>
            </a:r>
            <a:r>
              <a:rPr lang="it-IT" sz="1600" kern="0" dirty="0">
                <a:latin typeface="+mn-lt"/>
                <a:ea typeface="+mn-ea"/>
                <a:cs typeface="+mn-cs"/>
              </a:rPr>
              <a:t> + 2</a:t>
            </a:r>
            <a:r>
              <a:rPr lang="it-IT" sz="1600" i="1" kern="0" dirty="0"/>
              <a:t> h</a:t>
            </a:r>
            <a:r>
              <a:rPr lang="it-IT" sz="1600" kern="0" baseline="30000" dirty="0"/>
              <a:t>2</a:t>
            </a:r>
            <a:r>
              <a:rPr lang="it-IT" sz="1600" kern="0" dirty="0"/>
              <a:t> – 3 – 3</a:t>
            </a:r>
            <a:r>
              <a:rPr lang="it-IT" sz="1600" i="1" kern="0" dirty="0"/>
              <a:t>h</a:t>
            </a:r>
            <a:r>
              <a:rPr lang="it-IT" sz="1600" kern="0" dirty="0"/>
              <a:t> =</a:t>
            </a:r>
            <a:br>
              <a:rPr lang="it-IT" sz="1600" kern="0" dirty="0"/>
            </a:br>
            <a:r>
              <a:rPr lang="it-IT" sz="1600" kern="0" dirty="0"/>
              <a:t>             = – 1 + </a:t>
            </a:r>
            <a:r>
              <a:rPr lang="it-IT" sz="1600" i="1" kern="0" dirty="0"/>
              <a:t>h</a:t>
            </a:r>
            <a:r>
              <a:rPr lang="it-IT" sz="1600" kern="0" dirty="0"/>
              <a:t> + 2</a:t>
            </a:r>
            <a:r>
              <a:rPr lang="it-IT" sz="1600" i="1" kern="0" dirty="0"/>
              <a:t> h</a:t>
            </a:r>
            <a:r>
              <a:rPr lang="it-IT" sz="1600" kern="0" baseline="30000" dirty="0"/>
              <a:t>2</a:t>
            </a:r>
            <a:r>
              <a:rPr lang="it-IT" sz="1600" kern="0" dirty="0"/>
              <a:t> ,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23900" y="4768850"/>
            <a:ext cx="381635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>
            <a:spAutoFit/>
          </a:bodyPr>
          <a:lstStyle/>
          <a:p>
            <a:pPr>
              <a:spcBef>
                <a:spcPct val="20000"/>
              </a:spcBef>
              <a:buClr>
                <a:srgbClr val="FF0000"/>
              </a:buClr>
              <a:buFont typeface="Arial" charset="0"/>
              <a:buNone/>
              <a:defRPr/>
            </a:pPr>
            <a:r>
              <a:rPr lang="it-IT" sz="1600" i="1" kern="0" dirty="0"/>
              <a:t/>
            </a:r>
            <a:br>
              <a:rPr lang="it-IT" sz="1600" i="1" kern="0" dirty="0"/>
            </a:br>
            <a:r>
              <a:rPr lang="it-IT" sz="1600" i="1" kern="0" dirty="0"/>
              <a:t/>
            </a:r>
            <a:br>
              <a:rPr lang="it-IT" sz="1600" i="1" kern="0" dirty="0"/>
            </a:br>
            <a:r>
              <a:rPr lang="it-IT" sz="1600" i="1" kern="0" dirty="0"/>
              <a:t>f </a:t>
            </a:r>
            <a:r>
              <a:rPr lang="it-IT" sz="1600" kern="0" dirty="0"/>
              <a:t>(1) = – 1 ,</a:t>
            </a:r>
          </a:p>
        </p:txBody>
      </p:sp>
      <p:pic>
        <p:nvPicPr>
          <p:cNvPr id="6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865" y="3114005"/>
            <a:ext cx="396557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uppo 39"/>
          <p:cNvGrpSpPr>
            <a:grpSpLocks/>
          </p:cNvGrpSpPr>
          <p:nvPr/>
        </p:nvGrpSpPr>
        <p:grpSpPr bwMode="auto">
          <a:xfrm>
            <a:off x="4566865" y="6093296"/>
            <a:ext cx="4105275" cy="485775"/>
            <a:chOff x="438121" y="5172087"/>
            <a:chExt cx="4104789" cy="485775"/>
          </a:xfrm>
        </p:grpSpPr>
        <p:sp>
          <p:nvSpPr>
            <p:cNvPr id="8" name="CasellaDiTesto 36"/>
            <p:cNvSpPr txBox="1">
              <a:spLocks noChangeArrowheads="1"/>
            </p:cNvSpPr>
            <p:nvPr/>
          </p:nvSpPr>
          <p:spPr bwMode="auto">
            <a:xfrm>
              <a:off x="4300536" y="5262161"/>
              <a:ext cx="24237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it-IT" sz="1600"/>
                <a:t>.</a:t>
              </a:r>
            </a:p>
          </p:txBody>
        </p:sp>
        <p:pic>
          <p:nvPicPr>
            <p:cNvPr id="9" name="Immagine 38" descr="Immagine.gi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121" y="5172087"/>
              <a:ext cx="3914775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268760"/>
            <a:ext cx="5052491" cy="48574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sz="1600" b="1" dirty="0">
                <a:solidFill>
                  <a:srgbClr val="FF0000"/>
                </a:solidFill>
              </a:rPr>
              <a:t>DEFINIZIONE</a:t>
            </a:r>
          </a:p>
          <a:p>
            <a:pPr eaLnBrk="1" hangingPunct="1"/>
            <a:endParaRPr lang="it-IT" sz="1600" dirty="0"/>
          </a:p>
          <a:p>
            <a:pPr marL="0" indent="0" eaLnBrk="1" hangingPunct="1">
              <a:buNone/>
            </a:pPr>
            <a:r>
              <a:rPr lang="it-IT" b="1" dirty="0"/>
              <a:t>Derivata di una funzione</a:t>
            </a:r>
          </a:p>
          <a:p>
            <a:pPr marL="0" indent="0">
              <a:buNone/>
            </a:pPr>
            <a:r>
              <a:rPr lang="it-IT" dirty="0"/>
              <a:t>Data una funzione  </a:t>
            </a:r>
            <a:r>
              <a:rPr lang="it-IT" i="1" dirty="0"/>
              <a:t>y</a:t>
            </a:r>
            <a:r>
              <a:rPr lang="it-IT" dirty="0"/>
              <a:t> = </a:t>
            </a:r>
            <a:r>
              <a:rPr lang="it-IT" i="1" dirty="0"/>
              <a:t>f</a:t>
            </a:r>
            <a:r>
              <a:rPr lang="it-IT" dirty="0"/>
              <a:t> (</a:t>
            </a:r>
            <a:r>
              <a:rPr lang="it-IT" i="1" dirty="0"/>
              <a:t>x</a:t>
            </a:r>
            <a:r>
              <a:rPr lang="it-IT" dirty="0"/>
              <a:t>), definita in un intervallo  [</a:t>
            </a:r>
            <a:r>
              <a:rPr lang="it-IT" i="1" dirty="0"/>
              <a:t>a; b</a:t>
            </a:r>
            <a:r>
              <a:rPr lang="it-IT" dirty="0" smtClean="0"/>
              <a:t>],</a:t>
            </a:r>
            <a:r>
              <a:rPr lang="it-IT" dirty="0"/>
              <a:t> si chiama derivata della funzione nel punto  </a:t>
            </a:r>
            <a:r>
              <a:rPr lang="it-IT" i="1" dirty="0"/>
              <a:t>c  </a:t>
            </a:r>
            <a:r>
              <a:rPr lang="it-IT" dirty="0"/>
              <a:t>interno all’intervallo, e si indica con  </a:t>
            </a:r>
            <a:r>
              <a:rPr lang="it-IT" i="1" dirty="0"/>
              <a:t>f ' </a:t>
            </a:r>
            <a:r>
              <a:rPr lang="it-IT" dirty="0"/>
              <a:t>(</a:t>
            </a:r>
            <a:r>
              <a:rPr lang="it-IT" i="1" dirty="0"/>
              <a:t>c</a:t>
            </a:r>
            <a:r>
              <a:rPr lang="it-IT" dirty="0"/>
              <a:t>), il limite, se esiste ed è finito, per </a:t>
            </a:r>
            <a:r>
              <a:rPr lang="it-IT" i="1" dirty="0"/>
              <a:t>h </a:t>
            </a:r>
            <a:r>
              <a:rPr lang="it-IT" dirty="0"/>
              <a:t>che tende a 0, del rapporto incrementale di </a:t>
            </a:r>
            <a:r>
              <a:rPr lang="it-IT" i="1" dirty="0"/>
              <a:t>f  </a:t>
            </a:r>
            <a:r>
              <a:rPr lang="it-IT" dirty="0"/>
              <a:t>relativo a </a:t>
            </a:r>
            <a:r>
              <a:rPr lang="it-IT" i="1" dirty="0"/>
              <a:t>c:</a:t>
            </a:r>
          </a:p>
          <a:p>
            <a:endParaRPr lang="it-IT" i="1" dirty="0"/>
          </a:p>
          <a:p>
            <a:pPr eaLnBrk="1" hangingPunct="1"/>
            <a:endParaRPr lang="it-IT" i="1" dirty="0"/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361950" algn="l"/>
              </a:tabLst>
            </a:pPr>
            <a:r>
              <a:rPr lang="it-IT" dirty="0" smtClean="0"/>
              <a:t>LA DERIVATA DI UNA FUNZIONE</a:t>
            </a:r>
            <a:br>
              <a:rPr lang="it-IT" dirty="0" smtClean="0"/>
            </a:br>
            <a:endParaRPr lang="it-IT" dirty="0" smtClean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77112"/>
              </p:ext>
            </p:extLst>
          </p:nvPr>
        </p:nvGraphicFramePr>
        <p:xfrm>
          <a:off x="5868144" y="4221088"/>
          <a:ext cx="2235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zione" r:id="rId3" imgW="2235200" imgH="812800" progId="Equation.3">
                  <p:embed/>
                </p:oleObj>
              </mc:Choice>
              <mc:Fallback>
                <p:oleObj name="Equazione" r:id="rId3" imgW="2235200" imgH="812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4221088"/>
                        <a:ext cx="22352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>
            <a:spLocks noChangeArrowheads="1"/>
          </p:cNvSpPr>
          <p:nvPr/>
        </p:nvSpPr>
        <p:spPr bwMode="auto">
          <a:xfrm>
            <a:off x="714375" y="5357813"/>
            <a:ext cx="7715250" cy="587375"/>
          </a:xfrm>
          <a:prstGeom prst="rect">
            <a:avLst/>
          </a:prstGeom>
          <a:solidFill>
            <a:srgbClr val="FFEE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it-IT" sz="1600" dirty="0">
                <a:solidFill>
                  <a:schemeClr val="accent5">
                    <a:lumMod val="50000"/>
                  </a:schemeClr>
                </a:solidFill>
              </a:rPr>
              <a:t>La derivata di una funzione in un punto </a:t>
            </a:r>
            <a:r>
              <a:rPr lang="it-IT" sz="1600" i="1" dirty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it-IT" sz="1600" dirty="0">
                <a:solidFill>
                  <a:schemeClr val="accent5">
                    <a:lumMod val="50000"/>
                  </a:schemeClr>
                </a:solidFill>
              </a:rPr>
              <a:t> rappresenta </a:t>
            </a:r>
            <a:r>
              <a:rPr lang="it-IT" sz="1600" b="1" dirty="0">
                <a:solidFill>
                  <a:schemeClr val="accent5">
                    <a:lumMod val="50000"/>
                  </a:schemeClr>
                </a:solidFill>
              </a:rPr>
              <a:t>il coefficiente angolare</a:t>
            </a:r>
          </a:p>
          <a:p>
            <a:pPr eaLnBrk="1" hangingPunct="1"/>
            <a:r>
              <a:rPr lang="it-IT" sz="1600" b="1" dirty="0">
                <a:solidFill>
                  <a:schemeClr val="accent5">
                    <a:lumMod val="50000"/>
                  </a:schemeClr>
                </a:solidFill>
              </a:rPr>
              <a:t>della retta tangente</a:t>
            </a:r>
            <a:r>
              <a:rPr lang="it-IT" sz="1600" dirty="0">
                <a:solidFill>
                  <a:schemeClr val="accent5">
                    <a:lumMod val="50000"/>
                  </a:schemeClr>
                </a:solidFill>
              </a:rPr>
              <a:t> al grafico della funzione nel suo punto di ascissa </a:t>
            </a:r>
            <a:r>
              <a:rPr lang="it-IT" sz="1600" i="1" dirty="0">
                <a:solidFill>
                  <a:schemeClr val="accent5">
                    <a:lumMod val="50000"/>
                  </a:schemeClr>
                </a:solidFill>
              </a:rPr>
              <a:t>c.</a:t>
            </a:r>
          </a:p>
        </p:txBody>
      </p:sp>
      <p:pic>
        <p:nvPicPr>
          <p:cNvPr id="7" name="Immagine 37" descr="Immagine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268760"/>
            <a:ext cx="3571875" cy="242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26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C0C0"/>
                </a:solidFill>
              </a:rPr>
              <a:t>LA DERIVATA DI UNA FUNZIONE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5613" y="1600201"/>
            <a:ext cx="4037012" cy="319695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sz="2400" b="1" dirty="0"/>
              <a:t>Condizione di esistenza della derivata</a:t>
            </a:r>
          </a:p>
          <a:p>
            <a:pPr marL="0" indent="0" eaLnBrk="1" hangingPunct="1">
              <a:buNone/>
            </a:pPr>
            <a:r>
              <a:rPr lang="it-IT" sz="2000" dirty="0" smtClean="0"/>
              <a:t>La </a:t>
            </a:r>
            <a:r>
              <a:rPr lang="it-IT" sz="2000" dirty="0"/>
              <a:t>derivata di </a:t>
            </a:r>
            <a:r>
              <a:rPr lang="it-IT" sz="2000" i="1" dirty="0"/>
              <a:t>f</a:t>
            </a:r>
            <a:r>
              <a:rPr lang="it-IT" sz="2000" dirty="0"/>
              <a:t> esiste in </a:t>
            </a:r>
            <a:r>
              <a:rPr lang="it-IT" sz="2000" i="1" dirty="0"/>
              <a:t>c</a:t>
            </a:r>
            <a:r>
              <a:rPr lang="it-IT" sz="2000" dirty="0"/>
              <a:t> se:</a:t>
            </a:r>
          </a:p>
          <a:p>
            <a:pPr eaLnBrk="1" hangingPunct="1"/>
            <a:r>
              <a:rPr lang="it-IT" sz="2000" dirty="0" smtClean="0"/>
              <a:t>la </a:t>
            </a:r>
            <a:r>
              <a:rPr lang="it-IT" sz="2000" dirty="0"/>
              <a:t>funzione è definita in un intorno di </a:t>
            </a:r>
            <a:r>
              <a:rPr lang="it-IT" sz="2000" i="1" dirty="0"/>
              <a:t>c</a:t>
            </a:r>
            <a:r>
              <a:rPr lang="it-IT" sz="2000" dirty="0" smtClean="0"/>
              <a:t>;</a:t>
            </a:r>
            <a:r>
              <a:rPr lang="it-IT" sz="2000" b="1" dirty="0"/>
              <a:t> </a:t>
            </a:r>
            <a:endParaRPr lang="it-IT" sz="2000" b="1" dirty="0" smtClean="0"/>
          </a:p>
          <a:p>
            <a:pPr eaLnBrk="1" hangingPunct="1"/>
            <a:r>
              <a:rPr lang="it-IT" sz="2000" dirty="0"/>
              <a:t>esiste il limite del </a:t>
            </a:r>
            <a:r>
              <a:rPr lang="it-IT" sz="2000" dirty="0" smtClean="0"/>
              <a:t>rapporto incrementale </a:t>
            </a:r>
            <a:r>
              <a:rPr lang="it-IT" sz="2000" dirty="0"/>
              <a:t>per </a:t>
            </a:r>
            <a:r>
              <a:rPr lang="it-IT" sz="2000" i="1" dirty="0"/>
              <a:t>h</a:t>
            </a:r>
            <a:r>
              <a:rPr lang="it-IT" sz="2000" dirty="0"/>
              <a:t> tendente a </a:t>
            </a:r>
            <a:r>
              <a:rPr lang="it-IT" sz="2000" dirty="0" smtClean="0"/>
              <a:t>0</a:t>
            </a:r>
          </a:p>
          <a:p>
            <a:pPr eaLnBrk="1" hangingPunct="1"/>
            <a:r>
              <a:rPr lang="it-IT" sz="2000" dirty="0"/>
              <a:t>il limite è un numero finito</a:t>
            </a:r>
          </a:p>
          <a:p>
            <a:endParaRPr lang="it-IT" dirty="0"/>
          </a:p>
        </p:txBody>
      </p:sp>
      <p:pic>
        <p:nvPicPr>
          <p:cNvPr id="5" name="Immagine 68" descr="Immagin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20" y="4797152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7"/>
          <p:cNvSpPr txBox="1">
            <a:spLocks noGrp="1" noChangeArrowheads="1"/>
          </p:cNvSpPr>
          <p:nvPr>
            <p:ph sz="half" idx="2"/>
          </p:nvPr>
        </p:nvSpPr>
        <p:spPr bwMode="auto">
          <a:xfrm>
            <a:off x="4645025" y="1600200"/>
            <a:ext cx="4037013" cy="5067093"/>
          </a:xfrm>
          <a:prstGeom prst="rect">
            <a:avLst/>
          </a:prstGeom>
          <a:solidFill>
            <a:srgbClr val="FFEE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>
            <a:spAutoFit/>
          </a:bodyPr>
          <a:lstStyle>
            <a:lvl1pPr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eaLnBrk="1" hangingPunct="1">
              <a:buNone/>
            </a:pP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Rapporto incrementale e derivata</a:t>
            </a:r>
          </a:p>
          <a:p>
            <a:pPr marL="0" indent="0" eaLnBrk="1" hangingPunct="1">
              <a:buNone/>
            </a:pPr>
            <a:r>
              <a:rPr lang="it-IT" sz="16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it-IT" sz="16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it-IT" sz="2000" dirty="0">
                <a:solidFill>
                  <a:schemeClr val="accent5">
                    <a:lumMod val="50000"/>
                  </a:schemeClr>
                </a:solidFill>
              </a:rPr>
              <a:t>Nel processo di limite il rapporto incrementale diventa il </a:t>
            </a:r>
            <a:r>
              <a:rPr lang="it-IT" sz="2000" b="1" dirty="0">
                <a:solidFill>
                  <a:schemeClr val="accent5">
                    <a:lumMod val="50000"/>
                  </a:schemeClr>
                </a:solidFill>
              </a:rPr>
              <a:t>coefficiente angolare della retta tangente</a:t>
            </a:r>
            <a:r>
              <a:rPr lang="it-IT" sz="1600" dirty="0"/>
              <a:t>.</a:t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endParaRPr lang="it-IT" sz="1600" dirty="0"/>
          </a:p>
        </p:txBody>
      </p:sp>
      <p:pic>
        <p:nvPicPr>
          <p:cNvPr id="7" name="Immagine 6" descr="Immagin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4151585"/>
            <a:ext cx="2752725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29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FF"/>
                </a:solidFill>
              </a:rPr>
              <a:t>CALCOLO DELLA DERIVATA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it-IT" sz="1800" b="1" dirty="0" smtClean="0">
                <a:solidFill>
                  <a:srgbClr val="3333CC"/>
                </a:solidFill>
              </a:rPr>
              <a:t>ESEMPIO</a:t>
            </a:r>
            <a:endParaRPr lang="it-IT" sz="1800" b="1" dirty="0" smtClean="0"/>
          </a:p>
          <a:p>
            <a:pPr marL="0" indent="0" eaLnBrk="1" hangingPunct="1">
              <a:buNone/>
            </a:pPr>
            <a:r>
              <a:rPr lang="it-IT" sz="2000" dirty="0" smtClean="0"/>
              <a:t>Calcoliamo </a:t>
            </a:r>
            <a:r>
              <a:rPr lang="it-IT" sz="2000" dirty="0"/>
              <a:t>il</a:t>
            </a:r>
            <a:r>
              <a:rPr lang="it-IT" sz="2000" b="1" dirty="0"/>
              <a:t> valore della derivata </a:t>
            </a:r>
            <a:r>
              <a:rPr lang="it-IT" sz="2000" dirty="0"/>
              <a:t>della funzione: </a:t>
            </a:r>
            <a:endParaRPr lang="it-IT" sz="2000" dirty="0" smtClean="0"/>
          </a:p>
          <a:p>
            <a:pPr marL="0" indent="0" eaLnBrk="1" hangingPunct="1">
              <a:buNone/>
            </a:pPr>
            <a:r>
              <a:rPr lang="it-IT" sz="2000" dirty="0"/>
              <a:t>	</a:t>
            </a:r>
            <a:r>
              <a:rPr lang="it-IT" sz="2000" i="1" dirty="0"/>
              <a:t>y</a:t>
            </a:r>
            <a:r>
              <a:rPr lang="it-IT" sz="2000" dirty="0"/>
              <a:t> = </a:t>
            </a:r>
            <a:r>
              <a:rPr lang="it-IT" sz="2000" i="1" dirty="0"/>
              <a:t>x</a:t>
            </a:r>
            <a:r>
              <a:rPr lang="it-IT" sz="2000" baseline="30000" dirty="0"/>
              <a:t>2</a:t>
            </a:r>
            <a:r>
              <a:rPr lang="it-IT" sz="2000" dirty="0"/>
              <a:t> – </a:t>
            </a:r>
            <a:r>
              <a:rPr lang="it-IT" sz="2000" i="1" dirty="0"/>
              <a:t>x </a:t>
            </a:r>
            <a:r>
              <a:rPr lang="it-IT" sz="2000" dirty="0"/>
              <a:t> </a:t>
            </a:r>
          </a:p>
          <a:p>
            <a:pPr marL="0" indent="0" eaLnBrk="1" hangingPunct="1">
              <a:buNone/>
            </a:pPr>
            <a:r>
              <a:rPr lang="it-IT" sz="2000" dirty="0"/>
              <a:t>in  </a:t>
            </a:r>
            <a:r>
              <a:rPr lang="it-IT" sz="2000" i="1" dirty="0"/>
              <a:t>x</a:t>
            </a:r>
            <a:r>
              <a:rPr lang="it-IT" sz="2000" dirty="0"/>
              <a:t> = 3</a:t>
            </a:r>
            <a:r>
              <a:rPr lang="it-IT" sz="2000" dirty="0" smtClean="0"/>
              <a:t>.</a:t>
            </a:r>
          </a:p>
          <a:p>
            <a:pPr marL="0" indent="0" eaLnBrk="1" hangingPunct="1">
              <a:buNone/>
            </a:pPr>
            <a:endParaRPr lang="it-IT" sz="2000" dirty="0"/>
          </a:p>
          <a:p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sz="1800" b="1" dirty="0" smtClean="0">
                <a:solidFill>
                  <a:srgbClr val="3333CC"/>
                </a:solidFill>
              </a:rPr>
              <a:t>ESEMPIO</a:t>
            </a:r>
            <a:endParaRPr lang="it-IT" sz="1800" b="1" dirty="0" smtClean="0"/>
          </a:p>
          <a:p>
            <a:pPr marL="0" indent="0">
              <a:buNone/>
            </a:pPr>
            <a:r>
              <a:rPr lang="it-IT" sz="2000" dirty="0" smtClean="0"/>
              <a:t>Calcoliamo</a:t>
            </a:r>
            <a:r>
              <a:rPr lang="it-IT" sz="2000" b="1" dirty="0" smtClean="0"/>
              <a:t> </a:t>
            </a:r>
            <a:r>
              <a:rPr lang="it-IT" sz="2000" dirty="0"/>
              <a:t>la</a:t>
            </a:r>
            <a:r>
              <a:rPr lang="it-IT" sz="2000" b="1" dirty="0"/>
              <a:t> funzione derivata </a:t>
            </a:r>
            <a:r>
              <a:rPr lang="it-IT" sz="2000" dirty="0"/>
              <a:t>della funzione: 	</a:t>
            </a:r>
            <a:r>
              <a:rPr lang="it-IT" sz="2000" i="1" dirty="0"/>
              <a:t>y</a:t>
            </a:r>
            <a:r>
              <a:rPr lang="it-IT" sz="2000" dirty="0"/>
              <a:t> = 4</a:t>
            </a:r>
            <a:r>
              <a:rPr lang="it-IT" sz="2000" i="1" dirty="0"/>
              <a:t>x</a:t>
            </a:r>
            <a:r>
              <a:rPr lang="it-IT" sz="2000" baseline="30000" dirty="0"/>
              <a:t>2</a:t>
            </a:r>
            <a:endParaRPr lang="it-IT" sz="2000" dirty="0"/>
          </a:p>
        </p:txBody>
      </p:sp>
      <p:pic>
        <p:nvPicPr>
          <p:cNvPr id="14" name="Immagine 13" descr="Immagin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516070"/>
            <a:ext cx="23526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magine 14" descr="Immagin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34011"/>
            <a:ext cx="3038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magine 15" descr="Immagin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77412"/>
            <a:ext cx="29718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uppo 51"/>
          <p:cNvGrpSpPr>
            <a:grpSpLocks/>
          </p:cNvGrpSpPr>
          <p:nvPr/>
        </p:nvGrpSpPr>
        <p:grpSpPr bwMode="auto">
          <a:xfrm>
            <a:off x="0" y="5571548"/>
            <a:ext cx="3000375" cy="466725"/>
            <a:chOff x="714348" y="5161567"/>
            <a:chExt cx="3000396" cy="466725"/>
          </a:xfrm>
        </p:grpSpPr>
        <p:pic>
          <p:nvPicPr>
            <p:cNvPr id="18" name="Immagine 44" descr="Immagine.gi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2055" y="5161567"/>
              <a:ext cx="2228866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CasellaDiTesto 46"/>
            <p:cNvSpPr txBox="1">
              <a:spLocks noChangeArrowheads="1"/>
            </p:cNvSpPr>
            <p:nvPr/>
          </p:nvSpPr>
          <p:spPr bwMode="auto">
            <a:xfrm>
              <a:off x="714348" y="5234000"/>
              <a:ext cx="3000396" cy="338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it-IT" sz="1600"/>
                <a:t>.</a:t>
              </a:r>
            </a:p>
          </p:txBody>
        </p:sp>
      </p:grpSp>
      <p:grpSp>
        <p:nvGrpSpPr>
          <p:cNvPr id="20" name="Gruppo 48"/>
          <p:cNvGrpSpPr>
            <a:grpSpLocks/>
          </p:cNvGrpSpPr>
          <p:nvPr/>
        </p:nvGrpSpPr>
        <p:grpSpPr bwMode="auto">
          <a:xfrm>
            <a:off x="3409945" y="5596906"/>
            <a:ext cx="947738" cy="338137"/>
            <a:chOff x="714348" y="5795979"/>
            <a:chExt cx="947744" cy="338554"/>
          </a:xfrm>
        </p:grpSpPr>
        <p:pic>
          <p:nvPicPr>
            <p:cNvPr id="21" name="Immagine 45" descr="Immagine.gif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786" y="5891231"/>
              <a:ext cx="714375" cy="18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CasellaDiTesto 47"/>
            <p:cNvSpPr txBox="1">
              <a:spLocks noChangeArrowheads="1"/>
            </p:cNvSpPr>
            <p:nvPr/>
          </p:nvSpPr>
          <p:spPr bwMode="auto">
            <a:xfrm>
              <a:off x="714348" y="5795979"/>
              <a:ext cx="94774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it-IT" sz="1600"/>
                <a:t>.</a:t>
              </a:r>
            </a:p>
          </p:txBody>
        </p:sp>
      </p:grpSp>
      <p:pic>
        <p:nvPicPr>
          <p:cNvPr id="23" name="Immagine 22" descr="Immagine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3082925"/>
            <a:ext cx="23812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magine 23" descr="Immagine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638550"/>
            <a:ext cx="20574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magine 24" descr="Immagine.g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745" y="4295775"/>
            <a:ext cx="2695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" name="Gruppo 59"/>
          <p:cNvGrpSpPr>
            <a:grpSpLocks/>
          </p:cNvGrpSpPr>
          <p:nvPr/>
        </p:nvGrpSpPr>
        <p:grpSpPr bwMode="auto">
          <a:xfrm>
            <a:off x="4595961" y="4954588"/>
            <a:ext cx="3000375" cy="476250"/>
            <a:chOff x="714348" y="5160860"/>
            <a:chExt cx="3000396" cy="476250"/>
          </a:xfrm>
        </p:grpSpPr>
        <p:pic>
          <p:nvPicPr>
            <p:cNvPr id="27" name="Immagine 60" descr="Immagine.gif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7699" y="5160860"/>
              <a:ext cx="2686069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CasellaDiTesto 61"/>
            <p:cNvSpPr txBox="1">
              <a:spLocks noChangeArrowheads="1"/>
            </p:cNvSpPr>
            <p:nvPr/>
          </p:nvSpPr>
          <p:spPr bwMode="auto">
            <a:xfrm>
              <a:off x="714348" y="5234000"/>
              <a:ext cx="300039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it-IT" sz="1600"/>
                <a:t>.</a:t>
              </a:r>
            </a:p>
          </p:txBody>
        </p:sp>
      </p:grpSp>
      <p:grpSp>
        <p:nvGrpSpPr>
          <p:cNvPr id="29" name="Gruppo 62"/>
          <p:cNvGrpSpPr>
            <a:grpSpLocks/>
          </p:cNvGrpSpPr>
          <p:nvPr/>
        </p:nvGrpSpPr>
        <p:grpSpPr bwMode="auto">
          <a:xfrm>
            <a:off x="7500938" y="5591175"/>
            <a:ext cx="1019175" cy="338138"/>
            <a:chOff x="642910" y="5795979"/>
            <a:chExt cx="1019182" cy="338554"/>
          </a:xfrm>
        </p:grpSpPr>
        <p:sp>
          <p:nvSpPr>
            <p:cNvPr id="30" name="CasellaDiTesto 64"/>
            <p:cNvSpPr txBox="1">
              <a:spLocks noChangeArrowheads="1"/>
            </p:cNvSpPr>
            <p:nvPr/>
          </p:nvSpPr>
          <p:spPr bwMode="auto">
            <a:xfrm>
              <a:off x="714348" y="5795979"/>
              <a:ext cx="94774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it-IT" sz="1600"/>
                <a:t>.</a:t>
              </a:r>
            </a:p>
          </p:txBody>
        </p:sp>
        <p:pic>
          <p:nvPicPr>
            <p:cNvPr id="31" name="Immagine 63" descr="Immagine.gif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910" y="5900539"/>
              <a:ext cx="8382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1607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FF"/>
                </a:solidFill>
              </a:rPr>
              <a:t>LA DERIVATA SINISTRA E LA DERIVATA DESTRA</a:t>
            </a:r>
            <a:endParaRPr lang="it-IT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3853006" cy="167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Immagine 25" descr="Immagin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64645"/>
            <a:ext cx="2352675" cy="476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7"/>
          <p:cNvSpPr txBox="1">
            <a:spLocks noChangeArrowheads="1"/>
          </p:cNvSpPr>
          <p:nvPr/>
        </p:nvSpPr>
        <p:spPr bwMode="auto">
          <a:xfrm>
            <a:off x="395536" y="3429000"/>
            <a:ext cx="3786188" cy="1616075"/>
          </a:xfrm>
          <a:prstGeom prst="rect">
            <a:avLst/>
          </a:prstGeom>
          <a:solidFill>
            <a:srgbClr val="EAE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DEFINIZIONE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1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Derivata destra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La derivata destra di una funzione in un punto </a:t>
            </a:r>
            <a:r>
              <a:rPr kumimoji="0" lang="it-IT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è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.</a:t>
            </a:r>
            <a:br>
              <a:rPr kumimoji="0" lang="it-IT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</a:br>
            <a:endParaRPr kumimoji="0" lang="it-IT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8" name="Immagine 26" descr="Immagin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36853"/>
            <a:ext cx="2362200" cy="476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sellaDiTesto 8"/>
          <p:cNvSpPr txBox="1">
            <a:spLocks noChangeArrowheads="1"/>
          </p:cNvSpPr>
          <p:nvPr/>
        </p:nvSpPr>
        <p:spPr bwMode="auto">
          <a:xfrm>
            <a:off x="395536" y="5500688"/>
            <a:ext cx="3786188" cy="831850"/>
          </a:xfrm>
          <a:prstGeom prst="rect">
            <a:avLst/>
          </a:prstGeom>
          <a:solidFill>
            <a:srgbClr val="FFEE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>
            <a:spAutoFit/>
          </a:bodyPr>
          <a:lstStyle>
            <a:lvl1pPr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90925" algn="r"/>
              </a:tabLst>
              <a:defRPr/>
            </a:pP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Una funzione è </a:t>
            </a:r>
            <a:r>
              <a:rPr kumimoji="0" lang="it-IT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derivabile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in  </a:t>
            </a:r>
            <a:r>
              <a:rPr kumimoji="0" lang="it-IT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 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se la derivata destra e la derivata sinistra esistono in  </a:t>
            </a:r>
            <a:r>
              <a:rPr kumimoji="0" lang="it-IT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</a:t>
            </a:r>
            <a:r>
              <a:rPr kumimoji="0" lang="it-IT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 e sono uguali.</a:t>
            </a:r>
          </a:p>
        </p:txBody>
      </p:sp>
      <p:sp>
        <p:nvSpPr>
          <p:cNvPr id="10" name="CasellaDiTesto 7"/>
          <p:cNvSpPr txBox="1">
            <a:spLocks noGrp="1" noChangeArrowheads="1"/>
          </p:cNvSpPr>
          <p:nvPr>
            <p:ph sz="half" idx="2"/>
          </p:nvPr>
        </p:nvSpPr>
        <p:spPr bwMode="auto">
          <a:xfrm>
            <a:off x="4645025" y="1412776"/>
            <a:ext cx="4037013" cy="135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46800">
            <a:spAutoFit/>
          </a:bodyPr>
          <a:lstStyle>
            <a:lvl1pPr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90925" algn="r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eaLnBrk="1" hangingPunct="1">
              <a:buNone/>
            </a:pPr>
            <a:r>
              <a:rPr lang="it-IT" sz="2000" b="1" dirty="0">
                <a:solidFill>
                  <a:srgbClr val="3333CC"/>
                </a:solidFill>
              </a:rPr>
              <a:t>ESEMPIO</a:t>
            </a:r>
            <a:r>
              <a:rPr lang="it-IT" sz="1100" b="1" dirty="0"/>
              <a:t/>
            </a:r>
            <a:br>
              <a:rPr lang="it-IT" sz="1100" b="1" dirty="0"/>
            </a:br>
            <a:r>
              <a:rPr lang="it-IT" sz="1100" b="1" dirty="0"/>
              <a:t/>
            </a:r>
            <a:br>
              <a:rPr lang="it-IT" sz="1100" b="1" dirty="0"/>
            </a:br>
            <a:r>
              <a:rPr lang="it-IT" sz="1600" dirty="0"/>
              <a:t>Calcoliamo</a:t>
            </a:r>
            <a:r>
              <a:rPr lang="it-IT" sz="1600" b="1" dirty="0"/>
              <a:t> </a:t>
            </a:r>
            <a:r>
              <a:rPr lang="it-IT" sz="1600" dirty="0"/>
              <a:t>le derivate destra e sinistra della funzione: </a:t>
            </a:r>
            <a:r>
              <a:rPr lang="it-IT" sz="1600" i="1" dirty="0" smtClean="0"/>
              <a:t>y</a:t>
            </a:r>
            <a:r>
              <a:rPr lang="it-IT" sz="1600" dirty="0" smtClean="0"/>
              <a:t> </a:t>
            </a:r>
            <a:r>
              <a:rPr lang="it-IT" sz="1600" dirty="0"/>
              <a:t>= |</a:t>
            </a:r>
            <a:r>
              <a:rPr lang="it-IT" sz="1600" i="1" dirty="0"/>
              <a:t>x</a:t>
            </a:r>
            <a:r>
              <a:rPr lang="it-IT" sz="1600" dirty="0"/>
              <a:t>| </a:t>
            </a:r>
          </a:p>
          <a:p>
            <a:pPr marL="0" indent="0" eaLnBrk="1" hangingPunct="1">
              <a:buNone/>
            </a:pPr>
            <a:r>
              <a:rPr lang="it-IT" sz="1600" dirty="0"/>
              <a:t>nel punto  </a:t>
            </a:r>
            <a:r>
              <a:rPr lang="it-IT" sz="1600" i="1" dirty="0"/>
              <a:t>x</a:t>
            </a:r>
            <a:r>
              <a:rPr lang="it-IT" sz="1600" dirty="0"/>
              <a:t> = 0.</a:t>
            </a:r>
          </a:p>
        </p:txBody>
      </p:sp>
      <p:grpSp>
        <p:nvGrpSpPr>
          <p:cNvPr id="14" name="Gruppo 45"/>
          <p:cNvGrpSpPr>
            <a:grpSpLocks/>
          </p:cNvGrpSpPr>
          <p:nvPr/>
        </p:nvGrpSpPr>
        <p:grpSpPr bwMode="auto">
          <a:xfrm>
            <a:off x="4643438" y="2828438"/>
            <a:ext cx="2664296" cy="661987"/>
            <a:chOff x="5652147" y="2957509"/>
            <a:chExt cx="2777505" cy="661989"/>
          </a:xfrm>
        </p:grpSpPr>
        <p:pic>
          <p:nvPicPr>
            <p:cNvPr id="15" name="Immagine 33" descr="Immagine.gi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7413" y="3143248"/>
              <a:ext cx="2447925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CasellaDiTesto 7"/>
            <p:cNvSpPr txBox="1">
              <a:spLocks noChangeArrowheads="1"/>
            </p:cNvSpPr>
            <p:nvPr/>
          </p:nvSpPr>
          <p:spPr bwMode="auto">
            <a:xfrm>
              <a:off x="5652147" y="2957509"/>
              <a:ext cx="2777505" cy="585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tIns="46800">
              <a:spAutoFit/>
            </a:bodyPr>
            <a:lstStyle>
              <a:lvl1pPr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it-IT" sz="1600" dirty="0"/>
            </a:p>
            <a:p>
              <a:pPr algn="r" eaLnBrk="1" hangingPunct="1"/>
              <a:r>
                <a:rPr lang="it-IT" sz="1600" dirty="0"/>
                <a:t>,</a:t>
              </a:r>
            </a:p>
          </p:txBody>
        </p:sp>
      </p:grpSp>
      <p:grpSp>
        <p:nvGrpSpPr>
          <p:cNvPr id="17" name="Gruppo 46"/>
          <p:cNvGrpSpPr>
            <a:grpSpLocks/>
          </p:cNvGrpSpPr>
          <p:nvPr/>
        </p:nvGrpSpPr>
        <p:grpSpPr bwMode="auto">
          <a:xfrm>
            <a:off x="3327263" y="3479878"/>
            <a:ext cx="3353570" cy="671513"/>
            <a:chOff x="4643465" y="3448050"/>
            <a:chExt cx="3786187" cy="671514"/>
          </a:xfrm>
        </p:grpSpPr>
        <p:pic>
          <p:nvPicPr>
            <p:cNvPr id="18" name="Immagine 34" descr="Immagine.gif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6512" y="3643314"/>
              <a:ext cx="1914525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CasellaDiTesto 7"/>
            <p:cNvSpPr txBox="1">
              <a:spLocks noChangeArrowheads="1"/>
            </p:cNvSpPr>
            <p:nvPr/>
          </p:nvSpPr>
          <p:spPr bwMode="auto">
            <a:xfrm>
              <a:off x="4643465" y="3448050"/>
              <a:ext cx="3786187" cy="585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46800">
              <a:spAutoFit/>
            </a:bodyPr>
            <a:lstStyle>
              <a:lvl1pPr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590925" algn="r"/>
                </a:tabLs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it-IT" sz="1600" dirty="0"/>
            </a:p>
            <a:p>
              <a:pPr algn="r" eaLnBrk="1" hangingPunct="1"/>
              <a:r>
                <a:rPr lang="it-IT" sz="1600" dirty="0"/>
                <a:t>.</a:t>
              </a:r>
            </a:p>
          </p:txBody>
        </p:sp>
      </p:grpSp>
      <p:sp>
        <p:nvSpPr>
          <p:cNvPr id="5" name="Rettangolo 4"/>
          <p:cNvSpPr/>
          <p:nvPr/>
        </p:nvSpPr>
        <p:spPr>
          <a:xfrm>
            <a:off x="4557869" y="4352187"/>
            <a:ext cx="4586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it-IT" dirty="0"/>
              <a:t>I valori non coincidono</a:t>
            </a:r>
            <a:r>
              <a:rPr lang="it-IT" dirty="0" smtClean="0"/>
              <a:t>: </a:t>
            </a:r>
            <a:r>
              <a:rPr lang="it-IT" dirty="0"/>
              <a:t>la derivata completa non è definita in 0</a:t>
            </a:r>
          </a:p>
        </p:txBody>
      </p:sp>
      <p:pic>
        <p:nvPicPr>
          <p:cNvPr id="21" name="Immagine 20" descr="Immagine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31073"/>
            <a:ext cx="2928937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58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8787" y="260648"/>
            <a:ext cx="8226425" cy="114300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C0C0"/>
                </a:solidFill>
              </a:rPr>
              <a:t>. </a:t>
            </a:r>
            <a:r>
              <a:rPr lang="it-IT" b="1" dirty="0"/>
              <a:t>	LA DERIVATA SINISTRA E LA DERIVATA </a:t>
            </a:r>
            <a:r>
              <a:rPr lang="it-IT" b="1" dirty="0" smtClean="0"/>
              <a:t>DESTRA</a:t>
            </a:r>
            <a:endParaRPr lang="it-IT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5025" y="1340768"/>
            <a:ext cx="4037013" cy="478539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it-IT" sz="1800" b="1" dirty="0" smtClean="0">
                <a:solidFill>
                  <a:srgbClr val="3333CC"/>
                </a:solidFill>
              </a:rPr>
              <a:t>ESEMPIO</a:t>
            </a:r>
            <a:endParaRPr lang="it-IT" sz="1800" b="1" dirty="0" smtClean="0"/>
          </a:p>
          <a:p>
            <a:pPr marL="0" indent="0" eaLnBrk="1" hangingPunct="1">
              <a:buNone/>
            </a:pPr>
            <a:endParaRPr lang="it-IT" sz="1600" dirty="0" smtClean="0"/>
          </a:p>
          <a:p>
            <a:pPr marL="0" indent="0" algn="just" eaLnBrk="1" hangingPunct="1">
              <a:buNone/>
            </a:pPr>
            <a:r>
              <a:rPr lang="it-IT" sz="1600" dirty="0" smtClean="0"/>
              <a:t>Riprendiamo </a:t>
            </a:r>
            <a:r>
              <a:rPr lang="it-IT" sz="1600" dirty="0"/>
              <a:t>la funzione </a:t>
            </a:r>
            <a:r>
              <a:rPr lang="it-IT" sz="1600" i="1" dirty="0" smtClean="0"/>
              <a:t>y</a:t>
            </a:r>
            <a:r>
              <a:rPr lang="it-IT" sz="1600" dirty="0" smtClean="0"/>
              <a:t> </a:t>
            </a:r>
            <a:r>
              <a:rPr lang="it-IT" sz="1600" dirty="0"/>
              <a:t>= |</a:t>
            </a:r>
            <a:r>
              <a:rPr lang="it-IT" sz="1600" i="1" dirty="0"/>
              <a:t>x</a:t>
            </a:r>
            <a:r>
              <a:rPr lang="it-IT" sz="1600" dirty="0"/>
              <a:t>|  </a:t>
            </a:r>
            <a:r>
              <a:rPr lang="it-IT" sz="1600" dirty="0" smtClean="0"/>
              <a:t> e </a:t>
            </a:r>
            <a:r>
              <a:rPr lang="it-IT" sz="1600" dirty="0"/>
              <a:t>verifichiamo la derivabilità in	[0; 2] </a:t>
            </a:r>
            <a:r>
              <a:rPr lang="it-IT" sz="1600" dirty="0" smtClean="0"/>
              <a:t>.</a:t>
            </a:r>
          </a:p>
          <a:p>
            <a:pPr marL="0" indent="0" algn="just">
              <a:buNone/>
            </a:pPr>
            <a:r>
              <a:rPr lang="it-IT" sz="1600" dirty="0"/>
              <a:t>Dal </a:t>
            </a:r>
            <a:r>
              <a:rPr lang="it-IT" sz="1600" u="sng" dirty="0">
                <a:hlinkClick r:id="" action="ppaction://noaction"/>
              </a:rPr>
              <a:t>calcolo precedente</a:t>
            </a:r>
            <a:r>
              <a:rPr lang="it-IT" sz="1600" dirty="0"/>
              <a:t>, sappiamo che </a:t>
            </a:r>
            <a:r>
              <a:rPr lang="it-IT" sz="1600" b="1" dirty="0"/>
              <a:t>esiste la derivata destra in </a:t>
            </a:r>
            <a:r>
              <a:rPr lang="it-IT" sz="1600" b="1" dirty="0" smtClean="0"/>
              <a:t>0</a:t>
            </a:r>
            <a:r>
              <a:rPr lang="it-IT" sz="1600" dirty="0" smtClean="0"/>
              <a:t>; nel </a:t>
            </a:r>
            <a:r>
              <a:rPr lang="it-IT" sz="1600" dirty="0"/>
              <a:t>resto dell’intervallo la funzione è </a:t>
            </a:r>
            <a:r>
              <a:rPr lang="it-IT" sz="1600" spc="-20" dirty="0" smtClean="0"/>
              <a:t>derivabile perché  </a:t>
            </a:r>
            <a:r>
              <a:rPr lang="it-IT" sz="1600" i="1" spc="-20" dirty="0"/>
              <a:t>y</a:t>
            </a:r>
            <a:r>
              <a:rPr lang="it-IT" sz="1600" spc="-20" dirty="0"/>
              <a:t> = </a:t>
            </a:r>
            <a:r>
              <a:rPr lang="it-IT" sz="1600" i="1" spc="-20" dirty="0"/>
              <a:t>x</a:t>
            </a:r>
            <a:r>
              <a:rPr lang="it-IT" sz="1600" spc="-20" dirty="0"/>
              <a:t>  è derivabile in </a:t>
            </a:r>
            <a:r>
              <a:rPr lang="it-IT" sz="1600" b="1" spc="-20" dirty="0"/>
              <a:t>R</a:t>
            </a:r>
            <a:r>
              <a:rPr lang="it-IT" sz="1600" spc="-20" dirty="0" smtClean="0"/>
              <a:t>.</a:t>
            </a:r>
          </a:p>
          <a:p>
            <a:pPr marL="0" indent="0" algn="just">
              <a:buNone/>
            </a:pPr>
            <a:r>
              <a:rPr lang="it-IT" sz="1600" spc="-30" dirty="0"/>
              <a:t>La funzione  y = |x|  è derivabile in  </a:t>
            </a:r>
            <a:r>
              <a:rPr lang="it-IT" sz="1600" dirty="0"/>
              <a:t>[0; 2]</a:t>
            </a:r>
            <a:endParaRPr lang="it-IT" sz="1600" spc="-20" dirty="0" smtClean="0"/>
          </a:p>
          <a:p>
            <a:pPr marL="0" indent="0">
              <a:buNone/>
            </a:pPr>
            <a:endParaRPr lang="it-IT" spc="-20" dirty="0"/>
          </a:p>
          <a:p>
            <a:pPr marL="0" indent="0">
              <a:buNone/>
            </a:pPr>
            <a:endParaRPr lang="it-IT" dirty="0"/>
          </a:p>
          <a:p>
            <a:pPr marL="0" indent="0" eaLnBrk="1" hangingPunct="1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7"/>
          <p:cNvSpPr txBox="1">
            <a:spLocks noGrp="1" noChangeArrowheads="1"/>
          </p:cNvSpPr>
          <p:nvPr>
            <p:ph sz="half" idx="1"/>
          </p:nvPr>
        </p:nvSpPr>
        <p:spPr bwMode="auto">
          <a:xfrm>
            <a:off x="455613" y="1340768"/>
            <a:ext cx="4037012" cy="2397579"/>
          </a:xfrm>
          <a:prstGeom prst="rect">
            <a:avLst/>
          </a:prstGeom>
          <a:solidFill>
            <a:srgbClr val="EAE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algn="ctr" eaLnBrk="1" hangingPunct="1">
              <a:buNone/>
            </a:pPr>
            <a:r>
              <a:rPr lang="it-IT" sz="1800" b="1" dirty="0">
                <a:solidFill>
                  <a:srgbClr val="FF0000"/>
                </a:solidFill>
              </a:rPr>
              <a:t>DEFINIZIONE</a:t>
            </a:r>
          </a:p>
          <a:p>
            <a:pPr eaLnBrk="1" hangingPunct="1"/>
            <a:endParaRPr lang="it-IT" sz="1100" dirty="0"/>
          </a:p>
          <a:p>
            <a:pPr marL="0" indent="0" eaLnBrk="1" hangingPunct="1">
              <a:buNone/>
            </a:pPr>
            <a:r>
              <a:rPr lang="it-IT" sz="1600" b="1" dirty="0">
                <a:solidFill>
                  <a:schemeClr val="bg2"/>
                </a:solidFill>
              </a:rPr>
              <a:t>Funzione derivabile in un intervallo</a:t>
            </a:r>
          </a:p>
          <a:p>
            <a:pPr marL="0" indent="0" eaLnBrk="1" hangingPunct="1">
              <a:buNone/>
            </a:pPr>
            <a:r>
              <a:rPr lang="it-IT" sz="1600" dirty="0">
                <a:solidFill>
                  <a:schemeClr val="bg2"/>
                </a:solidFill>
              </a:rPr>
              <a:t>Una funzione </a:t>
            </a:r>
            <a:r>
              <a:rPr lang="it-IT" sz="1600" i="1" dirty="0">
                <a:solidFill>
                  <a:schemeClr val="bg2"/>
                </a:solidFill>
              </a:rPr>
              <a:t>y = f </a:t>
            </a:r>
            <a:r>
              <a:rPr lang="it-IT" sz="1600" dirty="0">
                <a:solidFill>
                  <a:schemeClr val="bg2"/>
                </a:solidFill>
              </a:rPr>
              <a:t>(</a:t>
            </a:r>
            <a:r>
              <a:rPr lang="it-IT" sz="1600" i="1" dirty="0">
                <a:solidFill>
                  <a:schemeClr val="bg2"/>
                </a:solidFill>
              </a:rPr>
              <a:t>x</a:t>
            </a:r>
            <a:r>
              <a:rPr lang="it-IT" sz="1600" dirty="0">
                <a:solidFill>
                  <a:schemeClr val="bg2"/>
                </a:solidFill>
              </a:rPr>
              <a:t>) è derivabile in un intervallo chiuso [</a:t>
            </a:r>
            <a:r>
              <a:rPr lang="it-IT" sz="1600" i="1" dirty="0">
                <a:solidFill>
                  <a:schemeClr val="bg2"/>
                </a:solidFill>
              </a:rPr>
              <a:t>a</a:t>
            </a:r>
            <a:r>
              <a:rPr lang="it-IT" sz="1600" dirty="0">
                <a:solidFill>
                  <a:schemeClr val="bg2"/>
                </a:solidFill>
              </a:rPr>
              <a:t>; </a:t>
            </a:r>
            <a:r>
              <a:rPr lang="it-IT" sz="1600" i="1" dirty="0">
                <a:solidFill>
                  <a:schemeClr val="bg2"/>
                </a:solidFill>
              </a:rPr>
              <a:t>b</a:t>
            </a:r>
            <a:r>
              <a:rPr lang="it-IT" sz="1600" dirty="0">
                <a:solidFill>
                  <a:schemeClr val="bg2"/>
                </a:solidFill>
              </a:rPr>
              <a:t>] </a:t>
            </a:r>
            <a:br>
              <a:rPr lang="it-IT" sz="1600" dirty="0">
                <a:solidFill>
                  <a:schemeClr val="bg2"/>
                </a:solidFill>
              </a:rPr>
            </a:br>
            <a:r>
              <a:rPr lang="it-IT" sz="1600" dirty="0">
                <a:solidFill>
                  <a:schemeClr val="bg2"/>
                </a:solidFill>
              </a:rPr>
              <a:t>se è derivabile in tutti i punti interni di [</a:t>
            </a:r>
            <a:r>
              <a:rPr lang="it-IT" sz="1600" i="1" dirty="0">
                <a:solidFill>
                  <a:schemeClr val="bg2"/>
                </a:solidFill>
              </a:rPr>
              <a:t>a; b</a:t>
            </a:r>
            <a:r>
              <a:rPr lang="it-IT" sz="1600" dirty="0">
                <a:solidFill>
                  <a:schemeClr val="bg2"/>
                </a:solidFill>
              </a:rPr>
              <a:t>]</a:t>
            </a:r>
            <a:br>
              <a:rPr lang="it-IT" sz="1600" dirty="0">
                <a:solidFill>
                  <a:schemeClr val="bg2"/>
                </a:solidFill>
              </a:rPr>
            </a:br>
            <a:r>
              <a:rPr lang="it-IT" sz="1600" dirty="0">
                <a:solidFill>
                  <a:schemeClr val="bg2"/>
                </a:solidFill>
              </a:rPr>
              <a:t>e se esistono e sono finite la derivata</a:t>
            </a:r>
          </a:p>
          <a:p>
            <a:pPr marL="0" indent="0" eaLnBrk="1" hangingPunct="1">
              <a:buNone/>
            </a:pPr>
            <a:r>
              <a:rPr lang="it-IT" sz="1600" dirty="0">
                <a:solidFill>
                  <a:schemeClr val="bg2"/>
                </a:solidFill>
              </a:rPr>
              <a:t>destra in  </a:t>
            </a:r>
            <a:r>
              <a:rPr lang="it-IT" sz="1600" i="1" dirty="0">
                <a:solidFill>
                  <a:schemeClr val="bg2"/>
                </a:solidFill>
              </a:rPr>
              <a:t>a </a:t>
            </a:r>
            <a:r>
              <a:rPr lang="it-IT" sz="1600" dirty="0">
                <a:solidFill>
                  <a:schemeClr val="bg2"/>
                </a:solidFill>
              </a:rPr>
              <a:t> e la derivata sinistra in  </a:t>
            </a:r>
            <a:r>
              <a:rPr lang="it-IT" sz="1600" i="1" dirty="0">
                <a:solidFill>
                  <a:schemeClr val="bg2"/>
                </a:solidFill>
              </a:rPr>
              <a:t>b</a:t>
            </a:r>
            <a:r>
              <a:rPr lang="it-IT" sz="1600" dirty="0"/>
              <a:t>.</a:t>
            </a:r>
            <a:br>
              <a:rPr lang="it-IT" sz="1600" dirty="0"/>
            </a:br>
            <a:endParaRPr lang="it-IT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96444"/>
            <a:ext cx="248602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magine 6" descr="Immagin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883" y="4365104"/>
            <a:ext cx="2928937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97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1615_slide">
  <a:themeElements>
    <a:clrScheme name="Custom Design 1">
      <a:dk1>
        <a:srgbClr val="333333"/>
      </a:dk1>
      <a:lt1>
        <a:srgbClr val="FFFFFF"/>
      </a:lt1>
      <a:dk2>
        <a:srgbClr val="999999"/>
      </a:dk2>
      <a:lt2>
        <a:srgbClr val="FFFFFF"/>
      </a:lt2>
      <a:accent1>
        <a:srgbClr val="FF7878"/>
      </a:accent1>
      <a:accent2>
        <a:srgbClr val="FF8F8F"/>
      </a:accent2>
      <a:accent3>
        <a:srgbClr val="CACACA"/>
      </a:accent3>
      <a:accent4>
        <a:srgbClr val="DADADA"/>
      </a:accent4>
      <a:accent5>
        <a:srgbClr val="FFBEBE"/>
      </a:accent5>
      <a:accent6>
        <a:srgbClr val="E78181"/>
      </a:accent6>
      <a:hlink>
        <a:srgbClr val="FFA4A4"/>
      </a:hlink>
      <a:folHlink>
        <a:srgbClr val="FFD1D1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7878"/>
        </a:accent1>
        <a:accent2>
          <a:srgbClr val="FF8F8F"/>
        </a:accent2>
        <a:accent3>
          <a:srgbClr val="CACACA"/>
        </a:accent3>
        <a:accent4>
          <a:srgbClr val="DADADA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4D9"/>
        </a:accent1>
        <a:accent2>
          <a:srgbClr val="FFA66B"/>
        </a:accent2>
        <a:accent3>
          <a:srgbClr val="CACACA"/>
        </a:accent3>
        <a:accent4>
          <a:srgbClr val="DADADA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65CDF0"/>
        </a:accent1>
        <a:accent2>
          <a:srgbClr val="FF9999"/>
        </a:accent2>
        <a:accent3>
          <a:srgbClr val="CACACA"/>
        </a:accent3>
        <a:accent4>
          <a:srgbClr val="DADADA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3A3"/>
        </a:accent1>
        <a:accent2>
          <a:srgbClr val="FFD943"/>
        </a:accent2>
        <a:accent3>
          <a:srgbClr val="CACACA"/>
        </a:accent3>
        <a:accent4>
          <a:srgbClr val="DADADA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2EF3D"/>
        </a:accent1>
        <a:accent2>
          <a:srgbClr val="F2DA3D"/>
        </a:accent2>
        <a:accent3>
          <a:srgbClr val="CACACA"/>
        </a:accent3>
        <a:accent4>
          <a:srgbClr val="DADADA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6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D640"/>
        </a:accent1>
        <a:accent2>
          <a:srgbClr val="D1FA4B"/>
        </a:accent2>
        <a:accent3>
          <a:srgbClr val="CACACA"/>
        </a:accent3>
        <a:accent4>
          <a:srgbClr val="DADADA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CEC"/>
        </a:accent1>
        <a:accent2>
          <a:srgbClr val="EBE86A"/>
        </a:accent2>
        <a:accent3>
          <a:srgbClr val="CACACA"/>
        </a:accent3>
        <a:accent4>
          <a:srgbClr val="DADADA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8A6"/>
        </a:accent1>
        <a:accent2>
          <a:srgbClr val="9AE2ED"/>
        </a:accent2>
        <a:accent3>
          <a:srgbClr val="CACACA"/>
        </a:accent3>
        <a:accent4>
          <a:srgbClr val="DADADA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98ED5F"/>
        </a:accent1>
        <a:accent2>
          <a:srgbClr val="D1EB5E"/>
        </a:accent2>
        <a:accent3>
          <a:srgbClr val="CACACA"/>
        </a:accent3>
        <a:accent4>
          <a:srgbClr val="DADADA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D1EB5E"/>
        </a:accent1>
        <a:accent2>
          <a:srgbClr val="8DE0F7"/>
        </a:accent2>
        <a:accent3>
          <a:srgbClr val="CACACA"/>
        </a:accent3>
        <a:accent4>
          <a:srgbClr val="DADADA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C4A6"/>
        </a:accent1>
        <a:accent2>
          <a:srgbClr val="CDCCFF"/>
        </a:accent2>
        <a:accent3>
          <a:srgbClr val="CACACA"/>
        </a:accent3>
        <a:accent4>
          <a:srgbClr val="DADADA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D4D8"/>
        </a:accent1>
        <a:accent2>
          <a:srgbClr val="EBD68B"/>
        </a:accent2>
        <a:accent3>
          <a:srgbClr val="CACACA"/>
        </a:accent3>
        <a:accent4>
          <a:srgbClr val="DADADA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0BBEE6"/>
        </a:accent1>
        <a:accent2>
          <a:srgbClr val="30CFF2"/>
        </a:accent2>
        <a:accent3>
          <a:srgbClr val="CACACA"/>
        </a:accent3>
        <a:accent4>
          <a:srgbClr val="DADADA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8CBEFF"/>
        </a:accent1>
        <a:accent2>
          <a:srgbClr val="8DE68A"/>
        </a:accent2>
        <a:accent3>
          <a:srgbClr val="CACACA"/>
        </a:accent3>
        <a:accent4>
          <a:srgbClr val="DADADA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999B"/>
        </a:accent1>
        <a:accent2>
          <a:srgbClr val="61D8F2"/>
        </a:accent2>
        <a:accent3>
          <a:srgbClr val="CACACA"/>
        </a:accent3>
        <a:accent4>
          <a:srgbClr val="DADADA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6">
        <a:dk1>
          <a:srgbClr val="000000"/>
        </a:dk1>
        <a:lt1>
          <a:srgbClr val="FFFFFF"/>
        </a:lt1>
        <a:dk2>
          <a:srgbClr val="999999"/>
        </a:dk2>
        <a:lt2>
          <a:srgbClr val="FFFFFF"/>
        </a:lt2>
        <a:accent1>
          <a:srgbClr val="FFB080"/>
        </a:accent1>
        <a:accent2>
          <a:srgbClr val="E3B2FF"/>
        </a:accent2>
        <a:accent3>
          <a:srgbClr val="CACACA"/>
        </a:accent3>
        <a:accent4>
          <a:srgbClr val="DADADA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7878"/>
        </a:accent1>
        <a:accent2>
          <a:srgbClr val="FF8F8F"/>
        </a:accent2>
        <a:accent3>
          <a:srgbClr val="FFFFFF"/>
        </a:accent3>
        <a:accent4>
          <a:srgbClr val="000000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4D9"/>
        </a:accent1>
        <a:accent2>
          <a:srgbClr val="FFA66B"/>
        </a:accent2>
        <a:accent3>
          <a:srgbClr val="FFFFFF"/>
        </a:accent3>
        <a:accent4>
          <a:srgbClr val="000000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5CDF0"/>
        </a:accent1>
        <a:accent2>
          <a:srgbClr val="FF9999"/>
        </a:accent2>
        <a:accent3>
          <a:srgbClr val="FFFFFF"/>
        </a:accent3>
        <a:accent4>
          <a:srgbClr val="000000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3A3"/>
        </a:accent1>
        <a:accent2>
          <a:srgbClr val="FFD943"/>
        </a:accent2>
        <a:accent3>
          <a:srgbClr val="FFFFFF"/>
        </a:accent3>
        <a:accent4>
          <a:srgbClr val="000000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2EF3D"/>
        </a:accent1>
        <a:accent2>
          <a:srgbClr val="F2DA3D"/>
        </a:accent2>
        <a:accent3>
          <a:srgbClr val="FFFFFF"/>
        </a:accent3>
        <a:accent4>
          <a:srgbClr val="000000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640"/>
        </a:accent1>
        <a:accent2>
          <a:srgbClr val="D1FA4B"/>
        </a:accent2>
        <a:accent3>
          <a:srgbClr val="FFFFFF"/>
        </a:accent3>
        <a:accent4>
          <a:srgbClr val="000000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3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CEC"/>
        </a:accent1>
        <a:accent2>
          <a:srgbClr val="EBE86A"/>
        </a:accent2>
        <a:accent3>
          <a:srgbClr val="FFFFFF"/>
        </a:accent3>
        <a:accent4>
          <a:srgbClr val="000000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4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8A6"/>
        </a:accent1>
        <a:accent2>
          <a:srgbClr val="9AE2ED"/>
        </a:accent2>
        <a:accent3>
          <a:srgbClr val="FFFFFF"/>
        </a:accent3>
        <a:accent4>
          <a:srgbClr val="000000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8ED5F"/>
        </a:accent1>
        <a:accent2>
          <a:srgbClr val="D1EB5E"/>
        </a:accent2>
        <a:accent3>
          <a:srgbClr val="FFFFFF"/>
        </a:accent3>
        <a:accent4>
          <a:srgbClr val="000000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1EB5E"/>
        </a:accent1>
        <a:accent2>
          <a:srgbClr val="8DE0F7"/>
        </a:accent2>
        <a:accent3>
          <a:srgbClr val="FFFFFF"/>
        </a:accent3>
        <a:accent4>
          <a:srgbClr val="000000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C4A6"/>
        </a:accent1>
        <a:accent2>
          <a:srgbClr val="CDCCFF"/>
        </a:accent2>
        <a:accent3>
          <a:srgbClr val="FFFFFF"/>
        </a:accent3>
        <a:accent4>
          <a:srgbClr val="000000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D4D8"/>
        </a:accent1>
        <a:accent2>
          <a:srgbClr val="EBD68B"/>
        </a:accent2>
        <a:accent3>
          <a:srgbClr val="FFFFFF"/>
        </a:accent3>
        <a:accent4>
          <a:srgbClr val="000000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0BBEE6"/>
        </a:accent1>
        <a:accent2>
          <a:srgbClr val="30CFF2"/>
        </a:accent2>
        <a:accent3>
          <a:srgbClr val="FFFFFF"/>
        </a:accent3>
        <a:accent4>
          <a:srgbClr val="000000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BEFF"/>
        </a:accent1>
        <a:accent2>
          <a:srgbClr val="8DE68A"/>
        </a:accent2>
        <a:accent3>
          <a:srgbClr val="FFFFFF"/>
        </a:accent3>
        <a:accent4>
          <a:srgbClr val="000000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999B"/>
        </a:accent1>
        <a:accent2>
          <a:srgbClr val="61D8F2"/>
        </a:accent2>
        <a:accent3>
          <a:srgbClr val="FFFFFF"/>
        </a:accent3>
        <a:accent4>
          <a:srgbClr val="000000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080"/>
        </a:accent1>
        <a:accent2>
          <a:srgbClr val="E3B2FF"/>
        </a:accent2>
        <a:accent3>
          <a:srgbClr val="FFFFFF"/>
        </a:accent3>
        <a:accent4>
          <a:srgbClr val="000000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333333"/>
      </a:dk1>
      <a:lt1>
        <a:srgbClr val="FFFFFF"/>
      </a:lt1>
      <a:dk2>
        <a:srgbClr val="999999"/>
      </a:dk2>
      <a:lt2>
        <a:srgbClr val="FFFFFF"/>
      </a:lt2>
      <a:accent1>
        <a:srgbClr val="FF7878"/>
      </a:accent1>
      <a:accent2>
        <a:srgbClr val="FF8F8F"/>
      </a:accent2>
      <a:accent3>
        <a:srgbClr val="CACACA"/>
      </a:accent3>
      <a:accent4>
        <a:srgbClr val="DADADA"/>
      </a:accent4>
      <a:accent5>
        <a:srgbClr val="FFBEBE"/>
      </a:accent5>
      <a:accent6>
        <a:srgbClr val="E78181"/>
      </a:accent6>
      <a:hlink>
        <a:srgbClr val="FFA4A4"/>
      </a:hlink>
      <a:folHlink>
        <a:srgbClr val="FFD1D1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7878"/>
        </a:accent1>
        <a:accent2>
          <a:srgbClr val="FF8F8F"/>
        </a:accent2>
        <a:accent3>
          <a:srgbClr val="CACACA"/>
        </a:accent3>
        <a:accent4>
          <a:srgbClr val="DADADA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4D9"/>
        </a:accent1>
        <a:accent2>
          <a:srgbClr val="FFA66B"/>
        </a:accent2>
        <a:accent3>
          <a:srgbClr val="CACACA"/>
        </a:accent3>
        <a:accent4>
          <a:srgbClr val="DADADA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65CDF0"/>
        </a:accent1>
        <a:accent2>
          <a:srgbClr val="FF9999"/>
        </a:accent2>
        <a:accent3>
          <a:srgbClr val="CACACA"/>
        </a:accent3>
        <a:accent4>
          <a:srgbClr val="DADADA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A3A3"/>
        </a:accent1>
        <a:accent2>
          <a:srgbClr val="FFD943"/>
        </a:accent2>
        <a:accent3>
          <a:srgbClr val="CACACA"/>
        </a:accent3>
        <a:accent4>
          <a:srgbClr val="DADADA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2EF3D"/>
        </a:accent1>
        <a:accent2>
          <a:srgbClr val="F2DA3D"/>
        </a:accent2>
        <a:accent3>
          <a:srgbClr val="CACACA"/>
        </a:accent3>
        <a:accent4>
          <a:srgbClr val="DADADA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D640"/>
        </a:accent1>
        <a:accent2>
          <a:srgbClr val="D1FA4B"/>
        </a:accent2>
        <a:accent3>
          <a:srgbClr val="CACACA"/>
        </a:accent3>
        <a:accent4>
          <a:srgbClr val="DADADA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CEC"/>
        </a:accent1>
        <a:accent2>
          <a:srgbClr val="EBE86A"/>
        </a:accent2>
        <a:accent3>
          <a:srgbClr val="CACACA"/>
        </a:accent3>
        <a:accent4>
          <a:srgbClr val="DADADA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C8A6"/>
        </a:accent1>
        <a:accent2>
          <a:srgbClr val="9AE2ED"/>
        </a:accent2>
        <a:accent3>
          <a:srgbClr val="CACACA"/>
        </a:accent3>
        <a:accent4>
          <a:srgbClr val="DADADA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98ED5F"/>
        </a:accent1>
        <a:accent2>
          <a:srgbClr val="D1EB5E"/>
        </a:accent2>
        <a:accent3>
          <a:srgbClr val="CACACA"/>
        </a:accent3>
        <a:accent4>
          <a:srgbClr val="DADADA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D1EB5E"/>
        </a:accent1>
        <a:accent2>
          <a:srgbClr val="8DE0F7"/>
        </a:accent2>
        <a:accent3>
          <a:srgbClr val="CACACA"/>
        </a:accent3>
        <a:accent4>
          <a:srgbClr val="DADADA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C4A6"/>
        </a:accent1>
        <a:accent2>
          <a:srgbClr val="CDCCFF"/>
        </a:accent2>
        <a:accent3>
          <a:srgbClr val="CACACA"/>
        </a:accent3>
        <a:accent4>
          <a:srgbClr val="DADADA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7D4D8"/>
        </a:accent1>
        <a:accent2>
          <a:srgbClr val="EBD68B"/>
        </a:accent2>
        <a:accent3>
          <a:srgbClr val="CACACA"/>
        </a:accent3>
        <a:accent4>
          <a:srgbClr val="DADADA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0BBEE6"/>
        </a:accent1>
        <a:accent2>
          <a:srgbClr val="30CFF2"/>
        </a:accent2>
        <a:accent3>
          <a:srgbClr val="CACACA"/>
        </a:accent3>
        <a:accent4>
          <a:srgbClr val="DADADA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8CBEFF"/>
        </a:accent1>
        <a:accent2>
          <a:srgbClr val="8DE68A"/>
        </a:accent2>
        <a:accent3>
          <a:srgbClr val="CACACA"/>
        </a:accent3>
        <a:accent4>
          <a:srgbClr val="DADADA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5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999B"/>
        </a:accent1>
        <a:accent2>
          <a:srgbClr val="61D8F2"/>
        </a:accent2>
        <a:accent3>
          <a:srgbClr val="CACACA"/>
        </a:accent3>
        <a:accent4>
          <a:srgbClr val="DADADA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6">
        <a:dk1>
          <a:srgbClr val="333333"/>
        </a:dk1>
        <a:lt1>
          <a:srgbClr val="FFFFFF"/>
        </a:lt1>
        <a:dk2>
          <a:srgbClr val="999999"/>
        </a:dk2>
        <a:lt2>
          <a:srgbClr val="FFFFFF"/>
        </a:lt2>
        <a:accent1>
          <a:srgbClr val="FFB080"/>
        </a:accent1>
        <a:accent2>
          <a:srgbClr val="E3B2FF"/>
        </a:accent2>
        <a:accent3>
          <a:srgbClr val="CACACA"/>
        </a:accent3>
        <a:accent4>
          <a:srgbClr val="DADADA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7878"/>
        </a:accent1>
        <a:accent2>
          <a:srgbClr val="FF8F8F"/>
        </a:accent2>
        <a:accent3>
          <a:srgbClr val="FFFFFF"/>
        </a:accent3>
        <a:accent4>
          <a:srgbClr val="000000"/>
        </a:accent4>
        <a:accent5>
          <a:srgbClr val="FFBEBE"/>
        </a:accent5>
        <a:accent6>
          <a:srgbClr val="E78181"/>
        </a:accent6>
        <a:hlink>
          <a:srgbClr val="FFA4A4"/>
        </a:hlink>
        <a:folHlink>
          <a:srgbClr val="FFD1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4D9"/>
        </a:accent1>
        <a:accent2>
          <a:srgbClr val="FFA66B"/>
        </a:accent2>
        <a:accent3>
          <a:srgbClr val="FFFFFF"/>
        </a:accent3>
        <a:accent4>
          <a:srgbClr val="000000"/>
        </a:accent4>
        <a:accent5>
          <a:srgbClr val="FFCFE9"/>
        </a:accent5>
        <a:accent6>
          <a:srgbClr val="E79660"/>
        </a:accent6>
        <a:hlink>
          <a:srgbClr val="FFB5B5"/>
        </a:hlink>
        <a:folHlink>
          <a:srgbClr val="FFE6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5CDF0"/>
        </a:accent1>
        <a:accent2>
          <a:srgbClr val="FF9999"/>
        </a:accent2>
        <a:accent3>
          <a:srgbClr val="FFFFFF"/>
        </a:accent3>
        <a:accent4>
          <a:srgbClr val="000000"/>
        </a:accent4>
        <a:accent5>
          <a:srgbClr val="B8E3F6"/>
        </a:accent5>
        <a:accent6>
          <a:srgbClr val="E78A8A"/>
        </a:accent6>
        <a:hlink>
          <a:srgbClr val="D6F37D"/>
        </a:hlink>
        <a:folHlink>
          <a:srgbClr val="B8D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A3A3"/>
        </a:accent1>
        <a:accent2>
          <a:srgbClr val="FFD943"/>
        </a:accent2>
        <a:accent3>
          <a:srgbClr val="FFFFFF"/>
        </a:accent3>
        <a:accent4>
          <a:srgbClr val="000000"/>
        </a:accent4>
        <a:accent5>
          <a:srgbClr val="FFCECE"/>
        </a:accent5>
        <a:accent6>
          <a:srgbClr val="E7C43C"/>
        </a:accent6>
        <a:hlink>
          <a:srgbClr val="D2C9FF"/>
        </a:hlink>
        <a:folHlink>
          <a:srgbClr val="97ED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2EF3D"/>
        </a:accent1>
        <a:accent2>
          <a:srgbClr val="F2DA3D"/>
        </a:accent2>
        <a:accent3>
          <a:srgbClr val="FFFFFF"/>
        </a:accent3>
        <a:accent4>
          <a:srgbClr val="000000"/>
        </a:accent4>
        <a:accent5>
          <a:srgbClr val="F7F6AF"/>
        </a:accent5>
        <a:accent6>
          <a:srgbClr val="DBC536"/>
        </a:accent6>
        <a:hlink>
          <a:srgbClr val="E1E65C"/>
        </a:hlink>
        <a:folHlink>
          <a:srgbClr val="FFEA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640"/>
        </a:accent1>
        <a:accent2>
          <a:srgbClr val="D1FA4B"/>
        </a:accent2>
        <a:accent3>
          <a:srgbClr val="FFFFFF"/>
        </a:accent3>
        <a:accent4>
          <a:srgbClr val="000000"/>
        </a:accent4>
        <a:accent5>
          <a:srgbClr val="FFE8AF"/>
        </a:accent5>
        <a:accent6>
          <a:srgbClr val="BDE343"/>
        </a:accent6>
        <a:hlink>
          <a:srgbClr val="FFFD99"/>
        </a:hlink>
        <a:folHlink>
          <a:srgbClr val="DBFF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3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CEC"/>
        </a:accent1>
        <a:accent2>
          <a:srgbClr val="EBE86A"/>
        </a:accent2>
        <a:accent3>
          <a:srgbClr val="FFFFFF"/>
        </a:accent3>
        <a:accent4>
          <a:srgbClr val="000000"/>
        </a:accent4>
        <a:accent5>
          <a:srgbClr val="FFE2F4"/>
        </a:accent5>
        <a:accent6>
          <a:srgbClr val="D5D25F"/>
        </a:accent6>
        <a:hlink>
          <a:srgbClr val="FFDDD1"/>
        </a:hlink>
        <a:folHlink>
          <a:srgbClr val="D2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4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8A6"/>
        </a:accent1>
        <a:accent2>
          <a:srgbClr val="9AE2ED"/>
        </a:accent2>
        <a:accent3>
          <a:srgbClr val="FFFFFF"/>
        </a:accent3>
        <a:accent4>
          <a:srgbClr val="000000"/>
        </a:accent4>
        <a:accent5>
          <a:srgbClr val="FFE0D0"/>
        </a:accent5>
        <a:accent6>
          <a:srgbClr val="8BCDD7"/>
        </a:accent6>
        <a:hlink>
          <a:srgbClr val="F1D9FF"/>
        </a:hlink>
        <a:folHlink>
          <a:srgbClr val="F2F1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8ED5F"/>
        </a:accent1>
        <a:accent2>
          <a:srgbClr val="D1EB5E"/>
        </a:accent2>
        <a:accent3>
          <a:srgbClr val="FFFFFF"/>
        </a:accent3>
        <a:accent4>
          <a:srgbClr val="000000"/>
        </a:accent4>
        <a:accent5>
          <a:srgbClr val="CAF4B6"/>
        </a:accent5>
        <a:accent6>
          <a:srgbClr val="BDD554"/>
        </a:accent6>
        <a:hlink>
          <a:srgbClr val="C7EBB0"/>
        </a:hlink>
        <a:folHlink>
          <a:srgbClr val="E9F5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1EB5E"/>
        </a:accent1>
        <a:accent2>
          <a:srgbClr val="8DE0F7"/>
        </a:accent2>
        <a:accent3>
          <a:srgbClr val="FFFFFF"/>
        </a:accent3>
        <a:accent4>
          <a:srgbClr val="000000"/>
        </a:accent4>
        <a:accent5>
          <a:srgbClr val="E5F3B6"/>
        </a:accent5>
        <a:accent6>
          <a:srgbClr val="7FCBE0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C4A6"/>
        </a:accent1>
        <a:accent2>
          <a:srgbClr val="CDCCFF"/>
        </a:accent2>
        <a:accent3>
          <a:srgbClr val="FFFFFF"/>
        </a:accent3>
        <a:accent4>
          <a:srgbClr val="000000"/>
        </a:accent4>
        <a:accent5>
          <a:srgbClr val="FADED0"/>
        </a:accent5>
        <a:accent6>
          <a:srgbClr val="BAB9E7"/>
        </a:accent6>
        <a:hlink>
          <a:srgbClr val="CFF3B7"/>
        </a:hlink>
        <a:folHlink>
          <a:srgbClr val="F8ED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7D4D8"/>
        </a:accent1>
        <a:accent2>
          <a:srgbClr val="EBD68B"/>
        </a:accent2>
        <a:accent3>
          <a:srgbClr val="FFFFFF"/>
        </a:accent3>
        <a:accent4>
          <a:srgbClr val="000000"/>
        </a:accent4>
        <a:accent5>
          <a:srgbClr val="FAE6E9"/>
        </a:accent5>
        <a:accent6>
          <a:srgbClr val="D5C27D"/>
        </a:accent6>
        <a:hlink>
          <a:srgbClr val="DFF8CD"/>
        </a:hlink>
        <a:folHlink>
          <a:srgbClr val="DDDDF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9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0BBEE6"/>
        </a:accent1>
        <a:accent2>
          <a:srgbClr val="30CFF2"/>
        </a:accent2>
        <a:accent3>
          <a:srgbClr val="FFFFFF"/>
        </a:accent3>
        <a:accent4>
          <a:srgbClr val="000000"/>
        </a:accent4>
        <a:accent5>
          <a:srgbClr val="AADBF0"/>
        </a:accent5>
        <a:accent6>
          <a:srgbClr val="2ABBDB"/>
        </a:accent6>
        <a:hlink>
          <a:srgbClr val="4BDAFA"/>
        </a:hlink>
        <a:folHlink>
          <a:srgbClr val="87E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0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BEFF"/>
        </a:accent1>
        <a:accent2>
          <a:srgbClr val="8DE68A"/>
        </a:accent2>
        <a:accent3>
          <a:srgbClr val="FFFFFF"/>
        </a:accent3>
        <a:accent4>
          <a:srgbClr val="000000"/>
        </a:accent4>
        <a:accent5>
          <a:srgbClr val="C5DBFF"/>
        </a:accent5>
        <a:accent6>
          <a:srgbClr val="7FD07D"/>
        </a:accent6>
        <a:hlink>
          <a:srgbClr val="4DDEFF"/>
        </a:hlink>
        <a:folHlink>
          <a:srgbClr val="D3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1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999B"/>
        </a:accent1>
        <a:accent2>
          <a:srgbClr val="61D8F2"/>
        </a:accent2>
        <a:accent3>
          <a:srgbClr val="FFFFFF"/>
        </a:accent3>
        <a:accent4>
          <a:srgbClr val="000000"/>
        </a:accent4>
        <a:accent5>
          <a:srgbClr val="FFCACB"/>
        </a:accent5>
        <a:accent6>
          <a:srgbClr val="57C4DB"/>
        </a:accent6>
        <a:hlink>
          <a:srgbClr val="FFDAA6"/>
        </a:hlink>
        <a:folHlink>
          <a:srgbClr val="FFCC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2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B080"/>
        </a:accent1>
        <a:accent2>
          <a:srgbClr val="E3B2FF"/>
        </a:accent2>
        <a:accent3>
          <a:srgbClr val="FFFFFF"/>
        </a:accent3>
        <a:accent4>
          <a:srgbClr val="000000"/>
        </a:accent4>
        <a:accent5>
          <a:srgbClr val="FFD4C0"/>
        </a:accent5>
        <a:accent6>
          <a:srgbClr val="CEA1E7"/>
        </a:accent6>
        <a:hlink>
          <a:srgbClr val="E6E345"/>
        </a:hlink>
        <a:folHlink>
          <a:srgbClr val="4DDE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Design 2">
    <a:dk1>
      <a:srgbClr val="333333"/>
    </a:dk1>
    <a:lt1>
      <a:srgbClr val="FFFFFF"/>
    </a:lt1>
    <a:dk2>
      <a:srgbClr val="999999"/>
    </a:dk2>
    <a:lt2>
      <a:srgbClr val="FFFFFF"/>
    </a:lt2>
    <a:accent1>
      <a:srgbClr val="FFA4D9"/>
    </a:accent1>
    <a:accent2>
      <a:srgbClr val="FFA66B"/>
    </a:accent2>
    <a:accent3>
      <a:srgbClr val="CACACA"/>
    </a:accent3>
    <a:accent4>
      <a:srgbClr val="DADADA"/>
    </a:accent4>
    <a:accent5>
      <a:srgbClr val="FFCFE9"/>
    </a:accent5>
    <a:accent6>
      <a:srgbClr val="E79660"/>
    </a:accent6>
    <a:hlink>
      <a:srgbClr val="FFB5B5"/>
    </a:hlink>
    <a:folHlink>
      <a:srgbClr val="FFE685"/>
    </a:folHlink>
  </a:clrScheme>
</a:themeOverride>
</file>

<file path=ppt/theme/themeOverride2.xml><?xml version="1.0" encoding="utf-8"?>
<a:themeOverride xmlns:a="http://schemas.openxmlformats.org/drawingml/2006/main">
  <a:clrScheme name="Custom Design 2">
    <a:dk1>
      <a:srgbClr val="333333"/>
    </a:dk1>
    <a:lt1>
      <a:srgbClr val="FFFFFF"/>
    </a:lt1>
    <a:dk2>
      <a:srgbClr val="999999"/>
    </a:dk2>
    <a:lt2>
      <a:srgbClr val="FFFFFF"/>
    </a:lt2>
    <a:accent1>
      <a:srgbClr val="FFA4D9"/>
    </a:accent1>
    <a:accent2>
      <a:srgbClr val="FFA66B"/>
    </a:accent2>
    <a:accent3>
      <a:srgbClr val="CACACA"/>
    </a:accent3>
    <a:accent4>
      <a:srgbClr val="DADADA"/>
    </a:accent4>
    <a:accent5>
      <a:srgbClr val="FFCFE9"/>
    </a:accent5>
    <a:accent6>
      <a:srgbClr val="E79660"/>
    </a:accent6>
    <a:hlink>
      <a:srgbClr val="FFB5B5"/>
    </a:hlink>
    <a:folHlink>
      <a:srgbClr val="FFE685"/>
    </a:folHlink>
  </a:clrScheme>
</a:themeOverride>
</file>

<file path=ppt/theme/themeOverride3.xml><?xml version="1.0" encoding="utf-8"?>
<a:themeOverride xmlns:a="http://schemas.openxmlformats.org/drawingml/2006/main">
  <a:clrScheme name="1_Default Design 2">
    <a:dk1>
      <a:srgbClr val="333333"/>
    </a:dk1>
    <a:lt1>
      <a:srgbClr val="FFFFFF"/>
    </a:lt1>
    <a:dk2>
      <a:srgbClr val="999999"/>
    </a:dk2>
    <a:lt2>
      <a:srgbClr val="FFFFFF"/>
    </a:lt2>
    <a:accent1>
      <a:srgbClr val="FFA4D9"/>
    </a:accent1>
    <a:accent2>
      <a:srgbClr val="FFA66B"/>
    </a:accent2>
    <a:accent3>
      <a:srgbClr val="CACACA"/>
    </a:accent3>
    <a:accent4>
      <a:srgbClr val="DADADA"/>
    </a:accent4>
    <a:accent5>
      <a:srgbClr val="FFCFE9"/>
    </a:accent5>
    <a:accent6>
      <a:srgbClr val="E79660"/>
    </a:accent6>
    <a:hlink>
      <a:srgbClr val="FFB5B5"/>
    </a:hlink>
    <a:folHlink>
      <a:srgbClr val="FFE685"/>
    </a:folHlink>
  </a:clrScheme>
</a:themeOverride>
</file>

<file path=ppt/theme/themeOverride4.xml><?xml version="1.0" encoding="utf-8"?>
<a:themeOverride xmlns:a="http://schemas.openxmlformats.org/drawingml/2006/main">
  <a:clrScheme name="1_Default Design 2">
    <a:dk1>
      <a:srgbClr val="333333"/>
    </a:dk1>
    <a:lt1>
      <a:srgbClr val="FFFFFF"/>
    </a:lt1>
    <a:dk2>
      <a:srgbClr val="999999"/>
    </a:dk2>
    <a:lt2>
      <a:srgbClr val="FFFFFF"/>
    </a:lt2>
    <a:accent1>
      <a:srgbClr val="FFA4D9"/>
    </a:accent1>
    <a:accent2>
      <a:srgbClr val="FFA66B"/>
    </a:accent2>
    <a:accent3>
      <a:srgbClr val="CACACA"/>
    </a:accent3>
    <a:accent4>
      <a:srgbClr val="DADADA"/>
    </a:accent4>
    <a:accent5>
      <a:srgbClr val="FFCFE9"/>
    </a:accent5>
    <a:accent6>
      <a:srgbClr val="E79660"/>
    </a:accent6>
    <a:hlink>
      <a:srgbClr val="FFB5B5"/>
    </a:hlink>
    <a:folHlink>
      <a:srgbClr val="FFE68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ind_1615_slide</Template>
  <TotalTime>70</TotalTime>
  <Words>446</Words>
  <Application>Microsoft Office PowerPoint</Application>
  <PresentationFormat>Presentazione su schermo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ind_1615_slide</vt:lpstr>
      <vt:lpstr>1_Default Design</vt:lpstr>
      <vt:lpstr>Equazione</vt:lpstr>
      <vt:lpstr>LA DERIVATA DI UNA FUNZIONE</vt:lpstr>
      <vt:lpstr>IL PROBLEMA DELLA TANGENTE</vt:lpstr>
      <vt:lpstr>IL RAPPORTO INCREMENTALE</vt:lpstr>
      <vt:lpstr>IL RAPPORTO INCREMENTALE</vt:lpstr>
      <vt:lpstr>LA DERIVATA DI UNA FUNZIONE </vt:lpstr>
      <vt:lpstr>LA DERIVATA DI UNA FUNZIONE</vt:lpstr>
      <vt:lpstr>CALCOLO DELLA DERIVATA</vt:lpstr>
      <vt:lpstr>LA DERIVATA SINISTRA E LA DERIVATA DESTRA</vt:lpstr>
      <vt:lpstr>.  LA DERIVATA SINISTRA E LA DERIVATA DESTRA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Roberto</dc:creator>
  <cp:lastModifiedBy>Pasquale Salza</cp:lastModifiedBy>
  <cp:revision>7</cp:revision>
  <dcterms:created xsi:type="dcterms:W3CDTF">2011-03-22T18:19:57Z</dcterms:created>
  <dcterms:modified xsi:type="dcterms:W3CDTF">2012-04-22T09:34:52Z</dcterms:modified>
</cp:coreProperties>
</file>