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8" r:id="rId7"/>
    <p:sldId id="269" r:id="rId8"/>
    <p:sldId id="261" r:id="rId9"/>
    <p:sldId id="262" r:id="rId10"/>
    <p:sldId id="264" r:id="rId11"/>
    <p:sldId id="263" r:id="rId12"/>
    <p:sldId id="265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6912" autoAdjust="0"/>
    <p:restoredTop sz="94660"/>
  </p:normalViewPr>
  <p:slideViewPr>
    <p:cSldViewPr>
      <p:cViewPr varScale="1">
        <p:scale>
          <a:sx n="64" d="100"/>
          <a:sy n="64" d="100"/>
        </p:scale>
        <p:origin x="-5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C239D-3DCF-48C3-8F2C-CE3038ECBFA7}" type="datetimeFigureOut">
              <a:rPr lang="it-IT" smtClean="0"/>
              <a:pPr/>
              <a:t>25/03/2011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EAF90-CE5F-4CB3-84BE-43D5226950E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tente\Desktop\IMMAGINI\Giovanni%20Allevi%20-%20Come%20sei%20veramente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Utente\Desktop\IMMAGINI\Sana_rap___La_Matematica.avi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tente\Desktop\IMMAGINI\Giovanni%20Allevi%20-%20Come%20sei%20veramente.mp3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1714500" y="2500313"/>
            <a:ext cx="6500813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80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La matematica e la musica.</a:t>
            </a:r>
          </a:p>
        </p:txBody>
      </p:sp>
      <p:pic>
        <p:nvPicPr>
          <p:cNvPr id="3" name="Giovanni Allevi - Come sei verament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2462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1000" showWhenStopped="0">
                <p:cTn id="14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>
            <a:normAutofit/>
          </a:bodyPr>
          <a:lstStyle/>
          <a:p>
            <a:pPr marL="90488" indent="-90488" eaLnBrk="1" hangingPunct="1">
              <a:buFontTx/>
              <a:buNone/>
            </a:pPr>
            <a:endParaRPr lang="it-IT" dirty="0" smtClean="0">
              <a:latin typeface="Comic Sans MS" pitchFamily="66" charset="0"/>
            </a:endParaRPr>
          </a:p>
          <a:p>
            <a:pPr marL="90488" indent="-90488" eaLnBrk="1" hangingPunct="1">
              <a:buFontTx/>
              <a:buNone/>
            </a:pP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 Nel ‘900 la matematica è presente ancora nella struttura compositiva delle opere di </a:t>
            </a:r>
            <a:r>
              <a:rPr lang="it-IT" dirty="0" err="1" smtClean="0">
                <a:solidFill>
                  <a:srgbClr val="FF0000"/>
                </a:solidFill>
                <a:latin typeface="Comic Sans MS" pitchFamily="66" charset="0"/>
              </a:rPr>
              <a:t>Stockhausen</a:t>
            </a: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 ed ancor più di </a:t>
            </a:r>
            <a:r>
              <a:rPr lang="it-IT" dirty="0" err="1" smtClean="0">
                <a:solidFill>
                  <a:srgbClr val="FF0000"/>
                </a:solidFill>
                <a:latin typeface="Comic Sans MS" pitchFamily="66" charset="0"/>
              </a:rPr>
              <a:t>Xenakis</a:t>
            </a: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, i quali risultano ancora difficili per la maggior parte delle nostre orecchie: la struttura di queste musiche deve molto alla loro visione astratta e non indulge neanche un po’ alla ricerca del gradimento dell’orecchio.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928670"/>
            <a:ext cx="8215370" cy="5197493"/>
          </a:xfrm>
        </p:spPr>
        <p:txBody>
          <a:bodyPr/>
          <a:lstStyle/>
          <a:p>
            <a:pPr algn="just">
              <a:buNone/>
            </a:pPr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  <a:cs typeface="Andalus" pitchFamily="18" charset="-78"/>
              </a:rPr>
              <a:t>  Tutta la musica dei nostri giorni è legata al mondo dell’elettronica, dal pianoforte digitale, surrogato più economico e flessibile di quello tradizionale, alle possibilità di comporre e produrre, registrare, modificare qualsiasi genere di musica, anche facendo a meno di voci o strumenti reali.</a:t>
            </a:r>
          </a:p>
          <a:p>
            <a:endParaRPr lang="it-IT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1714500" y="285750"/>
            <a:ext cx="2357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5400" dirty="0">
                <a:latin typeface="Ravie" pitchFamily="82" charset="0"/>
              </a:rPr>
              <a:t>FINE</a:t>
            </a:r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4286250" y="0"/>
            <a:ext cx="5214938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 b="1" i="1" dirty="0">
                <a:latin typeface="Rockwell" pitchFamily="18" charset="0"/>
              </a:rPr>
              <a:t> Di Martino </a:t>
            </a:r>
            <a:r>
              <a:rPr lang="it-IT" sz="2800" b="1" i="1" dirty="0" err="1">
                <a:latin typeface="Rockwell" pitchFamily="18" charset="0"/>
              </a:rPr>
              <a:t>Martino</a:t>
            </a:r>
            <a:endParaRPr lang="it-IT" sz="2800" b="1" i="1" dirty="0">
              <a:latin typeface="Rockwell" pitchFamily="18" charset="0"/>
            </a:endParaRPr>
          </a:p>
          <a:p>
            <a:r>
              <a:rPr lang="it-IT" sz="2800" b="1" i="1" dirty="0">
                <a:latin typeface="Rockwell" pitchFamily="18" charset="0"/>
              </a:rPr>
              <a:t>Milano Antonella</a:t>
            </a:r>
          </a:p>
          <a:p>
            <a:r>
              <a:rPr lang="it-IT" sz="2800" b="1" i="1" dirty="0" err="1">
                <a:latin typeface="Rockwell" pitchFamily="18" charset="0"/>
              </a:rPr>
              <a:t>Perna</a:t>
            </a:r>
            <a:r>
              <a:rPr lang="it-IT" sz="2800" b="1" i="1" dirty="0">
                <a:latin typeface="Rockwell" pitchFamily="18" charset="0"/>
              </a:rPr>
              <a:t> Federica</a:t>
            </a:r>
          </a:p>
          <a:p>
            <a:r>
              <a:rPr lang="it-IT" sz="2800" b="1" i="1" dirty="0" err="1">
                <a:latin typeface="Rockwell" pitchFamily="18" charset="0"/>
              </a:rPr>
              <a:t>Rosamilia</a:t>
            </a:r>
            <a:r>
              <a:rPr lang="it-IT" sz="2800" b="1" i="1" dirty="0">
                <a:latin typeface="Rockwell" pitchFamily="18" charset="0"/>
              </a:rPr>
              <a:t> Angelica  </a:t>
            </a:r>
          </a:p>
          <a:p>
            <a:r>
              <a:rPr lang="it-IT" sz="2800" b="1" i="1" dirty="0">
                <a:latin typeface="Rockwell" pitchFamily="18" charset="0"/>
              </a:rPr>
              <a:t>Silvestri Francesca </a:t>
            </a:r>
          </a:p>
          <a:p>
            <a:r>
              <a:rPr lang="it-IT" sz="2800" b="1" i="1" dirty="0">
                <a:latin typeface="Rockwell" pitchFamily="18" charset="0"/>
              </a:rPr>
              <a:t>Tesone Nadia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ana_rap___La_Matematica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905000"/>
            <a:ext cx="4572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40000" b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8715404" cy="1214446"/>
          </a:xfrm>
        </p:spPr>
        <p:txBody>
          <a:bodyPr>
            <a:normAutofit fontScale="90000"/>
          </a:bodyPr>
          <a:lstStyle/>
          <a:p>
            <a:pPr marL="90488" indent="-90488"/>
            <a:r>
              <a:rPr lang="it-IT" b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/>
            </a:r>
            <a:br>
              <a:rPr lang="it-IT" b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</a:br>
            <a:r>
              <a:rPr lang="it-IT" b="1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/>
            </a:r>
            <a:br>
              <a:rPr lang="it-IT" b="1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</a:br>
            <a:r>
              <a:rPr lang="it-IT" b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Teoria musicale e matematica nella tradizione pitagorica</a:t>
            </a:r>
            <a:r>
              <a:rPr lang="it-IT" dirty="0" smtClean="0">
                <a:solidFill>
                  <a:schemeClr val="bg1"/>
                </a:solidFill>
              </a:rPr>
              <a:t/>
            </a:r>
            <a:br>
              <a:rPr lang="it-IT" dirty="0" smtClean="0">
                <a:solidFill>
                  <a:schemeClr val="bg1"/>
                </a:solidFill>
              </a:rPr>
            </a:br>
            <a:r>
              <a:rPr lang="it-IT" dirty="0" smtClean="0">
                <a:solidFill>
                  <a:schemeClr val="bg1"/>
                </a:solidFill>
              </a:rPr>
              <a:t/>
            </a:r>
            <a:br>
              <a:rPr lang="it-IT" dirty="0" smtClean="0">
                <a:solidFill>
                  <a:schemeClr val="bg1"/>
                </a:solidFill>
              </a:rPr>
            </a:br>
            <a:r>
              <a:rPr lang="it-IT" i="1" dirty="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i="1" dirty="0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57158" y="1714488"/>
            <a:ext cx="8286808" cy="4786346"/>
          </a:xfrm>
        </p:spPr>
        <p:txBody>
          <a:bodyPr>
            <a:normAutofit fontScale="92500"/>
          </a:bodyPr>
          <a:lstStyle/>
          <a:p>
            <a:pPr algn="just"/>
            <a:r>
              <a:rPr lang="it-IT" i="1" dirty="0" smtClean="0">
                <a:solidFill>
                  <a:schemeClr val="bg1"/>
                </a:solidFill>
                <a:latin typeface="Comic Sans MS" pitchFamily="66" charset="0"/>
              </a:rPr>
              <a:t>Il suono è l’effetto di un fenomeno fisico concreto, eppure non si lascia trattenere sotto alcuna forma. Per spiegarsi l’avvenire di ciò, già i filosofi classici ne cercarono le possibilità di interferire con l’uomo. La sua essenza, misteriosa ma reale, lo porta a divenire simbolo degli aspetti appena intuibili dell’universo, mentre si cerca di misurarne la parte fisica con il numero, strumento unico ed universale di spiegazione della realtà.</a:t>
            </a:r>
          </a:p>
          <a:p>
            <a:endParaRPr lang="it-IT" dirty="0"/>
          </a:p>
        </p:txBody>
      </p:sp>
      <p:pic>
        <p:nvPicPr>
          <p:cNvPr id="4" name="Giovanni Allevi - Come sei verament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 showWhenStopped="0">
                <p:cTn id="1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19749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  Semplice </a:t>
            </a:r>
            <a:r>
              <a:rPr lang="it-IT" dirty="0">
                <a:solidFill>
                  <a:srgbClr val="FF0000"/>
                </a:solidFill>
                <a:latin typeface="Comic Sans MS" pitchFamily="66" charset="0"/>
              </a:rPr>
              <a:t>e geniale: i suoni possono essere misurati mettendoli a confronto tra loro. Una corda tesa può produrre un suono ben preciso, la sua metà ne produce un altro esattamente un’ottava più in alto; è quanto succede ogni volta che un uomo ed una donna si mettono a cantare la stessa nota senza preoccuparsi di cercare l’unisono: le loro caratteristiche fisiologiche differenti li portano a cantare "in ottava": due note perfettamente "consonanti".</a:t>
            </a:r>
            <a:r>
              <a:rPr lang="it-IT" dirty="0" smtClean="0">
                <a:solidFill>
                  <a:schemeClr val="bg1"/>
                </a:solidFill>
              </a:rPr>
              <a:t/>
            </a:r>
            <a:br>
              <a:rPr lang="it-IT" dirty="0" smtClean="0">
                <a:solidFill>
                  <a:schemeClr val="bg1"/>
                </a:solidFill>
              </a:rPr>
            </a:br>
            <a:endParaRPr lang="it-IT" dirty="0" smtClean="0">
              <a:solidFill>
                <a:schemeClr val="bg1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5626121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t-IT" i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Pitagora ricerca queste consonanze e le definisce numericamente: se prendiamo una corda che produce un determinato suono e desideriamo ottenere il suono superiore di un’ottava, dobbiamo interrompere la corda nel suo punto centrale. Indicando con A la lunghezza della corda che produce il primo suono e con B la lunghezza della sezione che produce il secondo abbiamo che A:B=2:1.</a:t>
            </a:r>
          </a:p>
          <a:p>
            <a:pPr algn="just">
              <a:buNone/>
            </a:pP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7224" y="1500174"/>
            <a:ext cx="7358114" cy="3840171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it-IT" dirty="0" smtClean="0">
                <a:solidFill>
                  <a:srgbClr val="FF0000"/>
                </a:solidFill>
              </a:rPr>
              <a:t>   </a:t>
            </a:r>
            <a:r>
              <a:rPr lang="it-IT" sz="3600" dirty="0" smtClean="0">
                <a:solidFill>
                  <a:srgbClr val="FF0000"/>
                </a:solidFill>
              </a:rPr>
              <a:t>Per salire di una quinta dobbiamo interrompere la corda ai due terzi e quindi, indicando con C la lunghezza della sezione che produce questo nuovo suono, abbiamo A:C=3:2. Infine i suoni prodotti dalle corde C e B formano un intervallo di quarta, e C:B=4:3.</a:t>
            </a:r>
            <a:endParaRPr lang="it-IT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357166"/>
            <a:ext cx="3929058" cy="5643602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it-IT" dirty="0" smtClean="0"/>
              <a:t>   </a:t>
            </a:r>
            <a:r>
              <a:rPr lang="it-IT" dirty="0" smtClean="0">
                <a:solidFill>
                  <a:srgbClr val="FF0000"/>
                </a:solidFill>
              </a:rPr>
              <a:t>Abbiamo quindi che le tre consonanze principali, ottava, quinta e quarta, corrispondono ai rapporti 2:1, 3:2 e 4:3 e possono essere rappresentate impiegando, in modo “regolare”, sono i primi quattro  numeri naturali.</a:t>
            </a:r>
            <a:endParaRPr lang="it-IT" dirty="0">
              <a:solidFill>
                <a:srgbClr val="FF0000"/>
              </a:solidFill>
            </a:endParaRPr>
          </a:p>
        </p:txBody>
      </p:sp>
      <p:pic>
        <p:nvPicPr>
          <p:cNvPr id="4" name="Immagine 3" descr="scala-pitag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2" y="1714488"/>
            <a:ext cx="4607002" cy="3009908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569755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t-IT" sz="4000" b="1" dirty="0" smtClean="0">
                <a:solidFill>
                  <a:srgbClr val="FFFF00"/>
                </a:solidFill>
                <a:latin typeface="Brush Script MT" pitchFamily="66" charset="0"/>
              </a:rPr>
              <a:t>  Matematica e musica nel XX secolo (dodecafonia, sperimentalismo, musica elettronica)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La ricerca di nuove strade e nuovi linguaggi propri dell’arte moderna e contemporanea insieme alla forte accelerazione della tecnologia e nuovi strumenti in grado di produrre suono, fanno sì che la musica del ‘900 sia ancora una volta legata a concetti scientifici e matematici.</a:t>
            </a:r>
            <a:endParaRPr lang="it-IT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5768997"/>
          </a:xfrm>
        </p:spPr>
        <p:txBody>
          <a:bodyPr>
            <a:normAutofit/>
          </a:bodyPr>
          <a:lstStyle/>
          <a:p>
            <a:pPr marL="269875" indent="-269875" algn="just" eaLnBrk="1" hangingPunct="1">
              <a:buFontTx/>
              <a:buNone/>
            </a:pPr>
            <a:r>
              <a:rPr lang="it-IT" dirty="0" smtClean="0">
                <a:solidFill>
                  <a:srgbClr val="FF0000"/>
                </a:solidFill>
              </a:rPr>
              <a:t>  </a:t>
            </a: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La musica all’inizio de ‘900 va oltre la pura astrazione quando con la dodecafonia rinuncia al suo dato "concreto".Anche questa evoluzione è legata a concetti matematici: i dodici suoni della scala cromatica, tutti ugualmente importanti nel pensiero di </a:t>
            </a:r>
            <a:r>
              <a:rPr lang="it-IT" dirty="0" err="1" smtClean="0">
                <a:solidFill>
                  <a:srgbClr val="FF0000"/>
                </a:solidFill>
                <a:latin typeface="Comic Sans MS" pitchFamily="66" charset="0"/>
              </a:rPr>
              <a:t>Schönberg</a:t>
            </a: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, vengono numerati per formare una serie e questa serie viene ripetuta, sempre con la stessa struttura con diverse possibilità, per formare il materiale per la composizione.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201</Words>
  <Application>Microsoft Office PowerPoint</Application>
  <PresentationFormat>Presentazione su schermo (4:3)</PresentationFormat>
  <Paragraphs>19</Paragraphs>
  <Slides>12</Slides>
  <Notes>0</Notes>
  <HiddenSlides>0</HiddenSlides>
  <MMClips>3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Diapositiva 1</vt:lpstr>
      <vt:lpstr>Diapositiva 2</vt:lpstr>
      <vt:lpstr>  Teoria musicale e matematica nella tradizione pitagorica   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6</cp:revision>
  <dcterms:created xsi:type="dcterms:W3CDTF">2011-03-25T15:00:13Z</dcterms:created>
  <dcterms:modified xsi:type="dcterms:W3CDTF">2011-03-25T15:59:54Z</dcterms:modified>
</cp:coreProperties>
</file>