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8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diagrams/data50.xml" ContentType="application/vnd.openxmlformats-officedocument.drawingml.diagramData+xml"/>
  <Override PartName="/ppt/diagrams/data7.xml" ContentType="application/vnd.openxmlformats-officedocument.drawingml.diagramData+xml"/>
  <Override PartName="/ppt/diagrams/data9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7" r:id="rId21"/>
    <p:sldId id="276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9" r:id="rId33"/>
    <p:sldId id="290" r:id="rId34"/>
    <p:sldId id="291" r:id="rId35"/>
    <p:sldId id="288" r:id="rId3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12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image" Target="../media/image6.gif"/></Relationships>
</file>

<file path=ppt/diagrams/_rels/data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30.png"/><Relationship Id="rId1" Type="http://schemas.openxmlformats.org/officeDocument/2006/relationships/image" Target="../media/image120.png"/><Relationship Id="rId4" Type="http://schemas.openxmlformats.org/officeDocument/2006/relationships/image" Target="../media/image150.pn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image" Target="../media/image36.png"/></Relationships>
</file>

<file path=ppt/diagrams/_rels/data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image" Target="../media/image40.pn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image" Target="../media/image6.gif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396574-2CCC-4C9C-A568-D953BCFE872C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it-IT"/>
        </a:p>
      </dgm:t>
    </dgm:pt>
    <dgm:pt modelId="{B572C65E-8F36-4136-98BB-F300D2514F82}">
      <dgm:prSet/>
      <dgm:spPr/>
      <dgm:t>
        <a:bodyPr/>
        <a:lstStyle/>
        <a:p>
          <a:pPr rtl="0"/>
          <a:r>
            <a:rPr lang="it-IT" b="1" dirty="0" smtClean="0"/>
            <a:t>Nozioni di logica matematica</a:t>
          </a:r>
          <a:endParaRPr lang="it-IT" dirty="0"/>
        </a:p>
      </dgm:t>
    </dgm:pt>
    <dgm:pt modelId="{1881502E-AEFD-4EBA-BB5A-DE5FD0250A07}" type="parTrans" cxnId="{22039D8D-B00E-4FB4-A270-810FC0A9A985}">
      <dgm:prSet/>
      <dgm:spPr/>
      <dgm:t>
        <a:bodyPr/>
        <a:lstStyle/>
        <a:p>
          <a:endParaRPr lang="it-IT"/>
        </a:p>
      </dgm:t>
    </dgm:pt>
    <dgm:pt modelId="{F211D579-C3B3-4B59-B620-3AA4D6538BC0}" type="sibTrans" cxnId="{22039D8D-B00E-4FB4-A270-810FC0A9A985}">
      <dgm:prSet/>
      <dgm:spPr/>
      <dgm:t>
        <a:bodyPr/>
        <a:lstStyle/>
        <a:p>
          <a:endParaRPr lang="it-IT"/>
        </a:p>
      </dgm:t>
    </dgm:pt>
    <dgm:pt modelId="{D6900BE3-FBA7-4910-AFAF-A6246648863D}" type="pres">
      <dgm:prSet presAssocID="{85396574-2CCC-4C9C-A568-D953BCFE872C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3ED24C47-18E3-4584-A70E-611C498EA384}" type="pres">
      <dgm:prSet presAssocID="{B572C65E-8F36-4136-98BB-F300D2514F82}" presName="circle1" presStyleLbl="node1" presStyleIdx="0" presStyleCnt="1"/>
      <dgm:spPr/>
    </dgm:pt>
    <dgm:pt modelId="{96D9390F-D9CC-4F8E-B46E-D09714BFA631}" type="pres">
      <dgm:prSet presAssocID="{B572C65E-8F36-4136-98BB-F300D2514F82}" presName="space" presStyleCnt="0"/>
      <dgm:spPr/>
    </dgm:pt>
    <dgm:pt modelId="{B8F80032-7144-4E32-A6CF-4F629ED76945}" type="pres">
      <dgm:prSet presAssocID="{B572C65E-8F36-4136-98BB-F300D2514F82}" presName="rect1" presStyleLbl="alignAcc1" presStyleIdx="0" presStyleCnt="1"/>
      <dgm:spPr/>
      <dgm:t>
        <a:bodyPr/>
        <a:lstStyle/>
        <a:p>
          <a:endParaRPr lang="it-IT"/>
        </a:p>
      </dgm:t>
    </dgm:pt>
    <dgm:pt modelId="{7E863E69-A804-406A-9953-48E1DB1EF4DC}" type="pres">
      <dgm:prSet presAssocID="{B572C65E-8F36-4136-98BB-F300D2514F82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A3C7FB57-BF58-4C96-8D9D-9F9E15E24846}" type="presOf" srcId="{B572C65E-8F36-4136-98BB-F300D2514F82}" destId="{B8F80032-7144-4E32-A6CF-4F629ED76945}" srcOrd="0" destOrd="0" presId="urn:microsoft.com/office/officeart/2005/8/layout/target3"/>
    <dgm:cxn modelId="{33249E2D-B51A-4DBD-81F5-95FBAE861115}" type="presOf" srcId="{85396574-2CCC-4C9C-A568-D953BCFE872C}" destId="{D6900BE3-FBA7-4910-AFAF-A6246648863D}" srcOrd="0" destOrd="0" presId="urn:microsoft.com/office/officeart/2005/8/layout/target3"/>
    <dgm:cxn modelId="{3D6327BE-61BD-413D-AC00-8F13630CF18D}" type="presOf" srcId="{B572C65E-8F36-4136-98BB-F300D2514F82}" destId="{7E863E69-A804-406A-9953-48E1DB1EF4DC}" srcOrd="1" destOrd="0" presId="urn:microsoft.com/office/officeart/2005/8/layout/target3"/>
    <dgm:cxn modelId="{22039D8D-B00E-4FB4-A270-810FC0A9A985}" srcId="{85396574-2CCC-4C9C-A568-D953BCFE872C}" destId="{B572C65E-8F36-4136-98BB-F300D2514F82}" srcOrd="0" destOrd="0" parTransId="{1881502E-AEFD-4EBA-BB5A-DE5FD0250A07}" sibTransId="{F211D579-C3B3-4B59-B620-3AA4D6538BC0}"/>
    <dgm:cxn modelId="{5CFBCE65-657D-4A80-860C-6FBB6BDE2B12}" type="presParOf" srcId="{D6900BE3-FBA7-4910-AFAF-A6246648863D}" destId="{3ED24C47-18E3-4584-A70E-611C498EA384}" srcOrd="0" destOrd="0" presId="urn:microsoft.com/office/officeart/2005/8/layout/target3"/>
    <dgm:cxn modelId="{D1AAF8D6-7BD5-4179-AE3C-99C3D869A708}" type="presParOf" srcId="{D6900BE3-FBA7-4910-AFAF-A6246648863D}" destId="{96D9390F-D9CC-4F8E-B46E-D09714BFA631}" srcOrd="1" destOrd="0" presId="urn:microsoft.com/office/officeart/2005/8/layout/target3"/>
    <dgm:cxn modelId="{1F4D3BA5-6DE2-4474-85DA-D0B365E54A6C}" type="presParOf" srcId="{D6900BE3-FBA7-4910-AFAF-A6246648863D}" destId="{B8F80032-7144-4E32-A6CF-4F629ED76945}" srcOrd="2" destOrd="0" presId="urn:microsoft.com/office/officeart/2005/8/layout/target3"/>
    <dgm:cxn modelId="{DF304A00-10CF-4F42-B53E-715CC0B3EDD3}" type="presParOf" srcId="{D6900BE3-FBA7-4910-AFAF-A6246648863D}" destId="{7E863E69-A804-406A-9953-48E1DB1EF4DC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C0E6F08-AF24-4782-8A87-0D985C0FC7BD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</dgm:pt>
    <dgm:pt modelId="{EE13C5FB-9309-4643-BF31-65FF25766FAD}">
      <dgm:prSet phldrT="[Testo]"/>
      <dgm:spPr/>
      <dgm:t>
        <a:bodyPr/>
        <a:lstStyle/>
        <a:p>
          <a:r>
            <a:rPr lang="it-IT" dirty="0" smtClean="0"/>
            <a:t>Roma è la capitale d’Italia</a:t>
          </a:r>
        </a:p>
        <a:p>
          <a:r>
            <a:rPr lang="it-IT" dirty="0" smtClean="0"/>
            <a:t>5 è un numero pari</a:t>
          </a:r>
        </a:p>
        <a:p>
          <a:r>
            <a:rPr lang="it-IT" dirty="0" smtClean="0"/>
            <a:t>I gatti sono mammiferi</a:t>
          </a:r>
          <a:endParaRPr lang="it-IT" dirty="0"/>
        </a:p>
      </dgm:t>
    </dgm:pt>
    <dgm:pt modelId="{DD8E692A-FBF3-42B9-8390-7E1F5DBF4854}" type="parTrans" cxnId="{AD407E17-18A5-4A5D-A926-FC2D80E5A666}">
      <dgm:prSet/>
      <dgm:spPr/>
    </dgm:pt>
    <dgm:pt modelId="{787E2614-BE9F-44DC-8ACB-B6A73EC708E6}" type="sibTrans" cxnId="{AD407E17-18A5-4A5D-A926-FC2D80E5A666}">
      <dgm:prSet/>
      <dgm:spPr/>
    </dgm:pt>
    <dgm:pt modelId="{1BD01B4A-57AD-4A9F-955A-9DD96EF9D513}">
      <dgm:prSet phldrT="[Testo]"/>
      <dgm:spPr/>
      <dgm:t>
        <a:bodyPr/>
        <a:lstStyle/>
        <a:p>
          <a:r>
            <a:rPr lang="it-IT" dirty="0" smtClean="0"/>
            <a:t>Che tempo farà domani?</a:t>
          </a:r>
        </a:p>
        <a:p>
          <a:r>
            <a:rPr lang="it-IT" dirty="0" smtClean="0"/>
            <a:t>Va’ a studiare!</a:t>
          </a:r>
        </a:p>
        <a:p>
          <a:r>
            <a:rPr lang="it-IT" dirty="0" smtClean="0"/>
            <a:t>Giulia è simpatica</a:t>
          </a:r>
          <a:endParaRPr lang="it-IT" dirty="0"/>
        </a:p>
      </dgm:t>
    </dgm:pt>
    <dgm:pt modelId="{75547191-2935-492A-9961-4189E781960D}" type="parTrans" cxnId="{BF5F8486-6D7D-4699-858B-BB023EC7BBB3}">
      <dgm:prSet/>
      <dgm:spPr/>
    </dgm:pt>
    <dgm:pt modelId="{288CEA91-9134-40CB-B377-2D0F7ADA2D0A}" type="sibTrans" cxnId="{BF5F8486-6D7D-4699-858B-BB023EC7BBB3}">
      <dgm:prSet/>
      <dgm:spPr/>
    </dgm:pt>
    <dgm:pt modelId="{1F41803C-E370-4943-9688-BD1CBF21FB59}" type="pres">
      <dgm:prSet presAssocID="{9C0E6F08-AF24-4782-8A87-0D985C0FC7BD}" presName="Name0" presStyleCnt="0">
        <dgm:presLayoutVars>
          <dgm:dir/>
          <dgm:resizeHandles val="exact"/>
        </dgm:presLayoutVars>
      </dgm:prSet>
      <dgm:spPr/>
    </dgm:pt>
    <dgm:pt modelId="{102ECE23-D103-43D7-BBE1-583A7F522DFA}" type="pres">
      <dgm:prSet presAssocID="{9C0E6F08-AF24-4782-8A87-0D985C0FC7BD}" presName="fgShape" presStyleLbl="fgShp" presStyleIdx="0" presStyleCnt="1"/>
      <dgm:spPr/>
    </dgm:pt>
    <dgm:pt modelId="{BC8CE86E-3FA3-4277-AF19-A94DE9D63E1C}" type="pres">
      <dgm:prSet presAssocID="{9C0E6F08-AF24-4782-8A87-0D985C0FC7BD}" presName="linComp" presStyleCnt="0"/>
      <dgm:spPr/>
    </dgm:pt>
    <dgm:pt modelId="{6CA25993-7445-4F83-8FA6-51640A469FA0}" type="pres">
      <dgm:prSet presAssocID="{EE13C5FB-9309-4643-BF31-65FF25766FAD}" presName="compNode" presStyleCnt="0"/>
      <dgm:spPr/>
    </dgm:pt>
    <dgm:pt modelId="{84ECC976-CACB-4A61-AF1F-741072F5CF6A}" type="pres">
      <dgm:prSet presAssocID="{EE13C5FB-9309-4643-BF31-65FF25766FAD}" presName="bkgdShape" presStyleLbl="node1" presStyleIdx="0" presStyleCnt="2"/>
      <dgm:spPr/>
      <dgm:t>
        <a:bodyPr/>
        <a:lstStyle/>
        <a:p>
          <a:endParaRPr lang="it-IT"/>
        </a:p>
      </dgm:t>
    </dgm:pt>
    <dgm:pt modelId="{C91C230F-4042-4EEB-A430-AAE527F0C1E6}" type="pres">
      <dgm:prSet presAssocID="{EE13C5FB-9309-4643-BF31-65FF25766FAD}" presName="nodeTx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B95513C-759B-4CF8-8CCE-ACBC46685168}" type="pres">
      <dgm:prSet presAssocID="{EE13C5FB-9309-4643-BF31-65FF25766FAD}" presName="invisiNode" presStyleLbl="node1" presStyleIdx="0" presStyleCnt="2"/>
      <dgm:spPr/>
    </dgm:pt>
    <dgm:pt modelId="{70FB80DF-003C-4DCD-8349-F27E6A1A10B6}" type="pres">
      <dgm:prSet presAssocID="{EE13C5FB-9309-4643-BF31-65FF25766FAD}" presName="imagNode" presStyleLbl="fgImgPlac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</dgm:pt>
    <dgm:pt modelId="{7378D648-1354-48D7-BC70-9420AD1E1ACC}" type="pres">
      <dgm:prSet presAssocID="{787E2614-BE9F-44DC-8ACB-B6A73EC708E6}" presName="sibTrans" presStyleLbl="sibTrans2D1" presStyleIdx="0" presStyleCnt="0"/>
      <dgm:spPr/>
    </dgm:pt>
    <dgm:pt modelId="{AFF994F8-1BF9-4029-8E34-E0439BC3BF66}" type="pres">
      <dgm:prSet presAssocID="{1BD01B4A-57AD-4A9F-955A-9DD96EF9D513}" presName="compNode" presStyleCnt="0"/>
      <dgm:spPr/>
    </dgm:pt>
    <dgm:pt modelId="{5926AC03-A87E-4B46-9E1E-69B3BB7CA1CD}" type="pres">
      <dgm:prSet presAssocID="{1BD01B4A-57AD-4A9F-955A-9DD96EF9D513}" presName="bkgdShape" presStyleLbl="node1" presStyleIdx="1" presStyleCnt="2"/>
      <dgm:spPr/>
      <dgm:t>
        <a:bodyPr/>
        <a:lstStyle/>
        <a:p>
          <a:endParaRPr lang="it-IT"/>
        </a:p>
      </dgm:t>
    </dgm:pt>
    <dgm:pt modelId="{45C813A6-E1B8-45F2-A7AC-4B171E3ABADF}" type="pres">
      <dgm:prSet presAssocID="{1BD01B4A-57AD-4A9F-955A-9DD96EF9D513}" presName="nodeT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18655A0-B4D4-49E7-B321-4BA933D00680}" type="pres">
      <dgm:prSet presAssocID="{1BD01B4A-57AD-4A9F-955A-9DD96EF9D513}" presName="invisiNode" presStyleLbl="node1" presStyleIdx="1" presStyleCnt="2"/>
      <dgm:spPr/>
    </dgm:pt>
    <dgm:pt modelId="{F7F28FDE-4A0A-45FB-A38D-460E4A890CFE}" type="pres">
      <dgm:prSet presAssocID="{1BD01B4A-57AD-4A9F-955A-9DD96EF9D513}" presName="imagNode" presStyleLbl="fgImgPlace1" presStyleIdx="1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</dgm:ptLst>
  <dgm:cxnLst>
    <dgm:cxn modelId="{12DF23E5-22EA-454A-8666-1AAA4F83E02D}" type="presOf" srcId="{EE13C5FB-9309-4643-BF31-65FF25766FAD}" destId="{84ECC976-CACB-4A61-AF1F-741072F5CF6A}" srcOrd="0" destOrd="0" presId="urn:microsoft.com/office/officeart/2005/8/layout/hList7"/>
    <dgm:cxn modelId="{9A75D3CA-D88D-46EA-AF79-A79BE72BEC4D}" type="presOf" srcId="{9C0E6F08-AF24-4782-8A87-0D985C0FC7BD}" destId="{1F41803C-E370-4943-9688-BD1CBF21FB59}" srcOrd="0" destOrd="0" presId="urn:microsoft.com/office/officeart/2005/8/layout/hList7"/>
    <dgm:cxn modelId="{AE643A2C-EC30-4C8F-BC6C-AF1095715E7C}" type="presOf" srcId="{EE13C5FB-9309-4643-BF31-65FF25766FAD}" destId="{C91C230F-4042-4EEB-A430-AAE527F0C1E6}" srcOrd="1" destOrd="0" presId="urn:microsoft.com/office/officeart/2005/8/layout/hList7"/>
    <dgm:cxn modelId="{BF5F8486-6D7D-4699-858B-BB023EC7BBB3}" srcId="{9C0E6F08-AF24-4782-8A87-0D985C0FC7BD}" destId="{1BD01B4A-57AD-4A9F-955A-9DD96EF9D513}" srcOrd="1" destOrd="0" parTransId="{75547191-2935-492A-9961-4189E781960D}" sibTransId="{288CEA91-9134-40CB-B377-2D0F7ADA2D0A}"/>
    <dgm:cxn modelId="{AD407E17-18A5-4A5D-A926-FC2D80E5A666}" srcId="{9C0E6F08-AF24-4782-8A87-0D985C0FC7BD}" destId="{EE13C5FB-9309-4643-BF31-65FF25766FAD}" srcOrd="0" destOrd="0" parTransId="{DD8E692A-FBF3-42B9-8390-7E1F5DBF4854}" sibTransId="{787E2614-BE9F-44DC-8ACB-B6A73EC708E6}"/>
    <dgm:cxn modelId="{83EC2C2D-9FCB-4E00-A17F-38EAED11E3F6}" type="presOf" srcId="{1BD01B4A-57AD-4A9F-955A-9DD96EF9D513}" destId="{5926AC03-A87E-4B46-9E1E-69B3BB7CA1CD}" srcOrd="0" destOrd="0" presId="urn:microsoft.com/office/officeart/2005/8/layout/hList7"/>
    <dgm:cxn modelId="{4B704FDA-3D04-4ED2-B4ED-0D0D03B525FE}" type="presOf" srcId="{787E2614-BE9F-44DC-8ACB-B6A73EC708E6}" destId="{7378D648-1354-48D7-BC70-9420AD1E1ACC}" srcOrd="0" destOrd="0" presId="urn:microsoft.com/office/officeart/2005/8/layout/hList7"/>
    <dgm:cxn modelId="{A037762E-B714-4C03-B693-9B3F8BF7F783}" type="presOf" srcId="{1BD01B4A-57AD-4A9F-955A-9DD96EF9D513}" destId="{45C813A6-E1B8-45F2-A7AC-4B171E3ABADF}" srcOrd="1" destOrd="0" presId="urn:microsoft.com/office/officeart/2005/8/layout/hList7"/>
    <dgm:cxn modelId="{AD9ED6B7-E764-4D09-93B7-B1F1E0B07ED9}" type="presParOf" srcId="{1F41803C-E370-4943-9688-BD1CBF21FB59}" destId="{102ECE23-D103-43D7-BBE1-583A7F522DFA}" srcOrd="0" destOrd="0" presId="urn:microsoft.com/office/officeart/2005/8/layout/hList7"/>
    <dgm:cxn modelId="{E27ABC90-5F5E-4B13-AA89-96214110674B}" type="presParOf" srcId="{1F41803C-E370-4943-9688-BD1CBF21FB59}" destId="{BC8CE86E-3FA3-4277-AF19-A94DE9D63E1C}" srcOrd="1" destOrd="0" presId="urn:microsoft.com/office/officeart/2005/8/layout/hList7"/>
    <dgm:cxn modelId="{9F4CDBF8-B3C6-4B88-B620-03B2698BB2EA}" type="presParOf" srcId="{BC8CE86E-3FA3-4277-AF19-A94DE9D63E1C}" destId="{6CA25993-7445-4F83-8FA6-51640A469FA0}" srcOrd="0" destOrd="0" presId="urn:microsoft.com/office/officeart/2005/8/layout/hList7"/>
    <dgm:cxn modelId="{EA828E41-D319-4985-AA8F-A48B5CD53D95}" type="presParOf" srcId="{6CA25993-7445-4F83-8FA6-51640A469FA0}" destId="{84ECC976-CACB-4A61-AF1F-741072F5CF6A}" srcOrd="0" destOrd="0" presId="urn:microsoft.com/office/officeart/2005/8/layout/hList7"/>
    <dgm:cxn modelId="{F5AFA9DF-62DC-413F-9E25-686363954224}" type="presParOf" srcId="{6CA25993-7445-4F83-8FA6-51640A469FA0}" destId="{C91C230F-4042-4EEB-A430-AAE527F0C1E6}" srcOrd="1" destOrd="0" presId="urn:microsoft.com/office/officeart/2005/8/layout/hList7"/>
    <dgm:cxn modelId="{23CC3FF6-4298-4563-BEFF-635AE718024E}" type="presParOf" srcId="{6CA25993-7445-4F83-8FA6-51640A469FA0}" destId="{BB95513C-759B-4CF8-8CCE-ACBC46685168}" srcOrd="2" destOrd="0" presId="urn:microsoft.com/office/officeart/2005/8/layout/hList7"/>
    <dgm:cxn modelId="{D76B9B1A-1E17-4571-8A19-D417890ED5CF}" type="presParOf" srcId="{6CA25993-7445-4F83-8FA6-51640A469FA0}" destId="{70FB80DF-003C-4DCD-8349-F27E6A1A10B6}" srcOrd="3" destOrd="0" presId="urn:microsoft.com/office/officeart/2005/8/layout/hList7"/>
    <dgm:cxn modelId="{578631F9-58B8-478F-8B27-F757A1D95FC0}" type="presParOf" srcId="{BC8CE86E-3FA3-4277-AF19-A94DE9D63E1C}" destId="{7378D648-1354-48D7-BC70-9420AD1E1ACC}" srcOrd="1" destOrd="0" presId="urn:microsoft.com/office/officeart/2005/8/layout/hList7"/>
    <dgm:cxn modelId="{3F5148F4-8C09-4173-81C8-B720FA682E35}" type="presParOf" srcId="{BC8CE86E-3FA3-4277-AF19-A94DE9D63E1C}" destId="{AFF994F8-1BF9-4029-8E34-E0439BC3BF66}" srcOrd="2" destOrd="0" presId="urn:microsoft.com/office/officeart/2005/8/layout/hList7"/>
    <dgm:cxn modelId="{6418334D-A70D-4CCC-94F7-4E92EAD1F2CF}" type="presParOf" srcId="{AFF994F8-1BF9-4029-8E34-E0439BC3BF66}" destId="{5926AC03-A87E-4B46-9E1E-69B3BB7CA1CD}" srcOrd="0" destOrd="0" presId="urn:microsoft.com/office/officeart/2005/8/layout/hList7"/>
    <dgm:cxn modelId="{5A28105F-3CB1-4ED0-85AE-4C64DD244254}" type="presParOf" srcId="{AFF994F8-1BF9-4029-8E34-E0439BC3BF66}" destId="{45C813A6-E1B8-45F2-A7AC-4B171E3ABADF}" srcOrd="1" destOrd="0" presId="urn:microsoft.com/office/officeart/2005/8/layout/hList7"/>
    <dgm:cxn modelId="{6C8B13F8-4187-4E65-9E73-C4F592B377B2}" type="presParOf" srcId="{AFF994F8-1BF9-4029-8E34-E0439BC3BF66}" destId="{218655A0-B4D4-49E7-B321-4BA933D00680}" srcOrd="2" destOrd="0" presId="urn:microsoft.com/office/officeart/2005/8/layout/hList7"/>
    <dgm:cxn modelId="{D331D28C-32B5-49CF-976D-A4161D65A7A0}" type="presParOf" srcId="{AFF994F8-1BF9-4029-8E34-E0439BC3BF66}" destId="{F7F28FDE-4A0A-45FB-A38D-460E4A890CFE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EE25533-E6E9-46CD-ACF4-8E33561392FC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2166203D-92DE-4372-A70A-D0630292022D}">
      <dgm:prSet phldrT="[Testo]"/>
      <dgm:spPr/>
      <dgm:t>
        <a:bodyPr/>
        <a:lstStyle/>
        <a:p>
          <a:r>
            <a:rPr lang="it-IT" dirty="0" smtClean="0"/>
            <a:t>Roma è la capitale d’Italia</a:t>
          </a:r>
        </a:p>
        <a:p>
          <a:r>
            <a:rPr lang="it-IT" dirty="0" smtClean="0"/>
            <a:t>I gatti sono mammiferi</a:t>
          </a:r>
          <a:endParaRPr lang="it-IT" dirty="0"/>
        </a:p>
      </dgm:t>
    </dgm:pt>
    <dgm:pt modelId="{ACF87E0F-9280-4583-95A4-A287BB503B6C}" type="parTrans" cxnId="{E4BFAE70-552A-44B6-85E3-A463D9B695AC}">
      <dgm:prSet/>
      <dgm:spPr/>
      <dgm:t>
        <a:bodyPr/>
        <a:lstStyle/>
        <a:p>
          <a:endParaRPr lang="it-IT"/>
        </a:p>
      </dgm:t>
    </dgm:pt>
    <dgm:pt modelId="{AFE248AE-FB32-4A91-A1A3-FD4958CC9068}" type="sibTrans" cxnId="{E4BFAE70-552A-44B6-85E3-A463D9B695AC}">
      <dgm:prSet/>
      <dgm:spPr/>
      <dgm:t>
        <a:bodyPr/>
        <a:lstStyle/>
        <a:p>
          <a:endParaRPr lang="it-IT"/>
        </a:p>
      </dgm:t>
    </dgm:pt>
    <dgm:pt modelId="{D6317C00-62D7-4DD8-BB73-1E02748822F5}">
      <dgm:prSet phldrT="[Testo]"/>
      <dgm:spPr/>
      <dgm:t>
        <a:bodyPr/>
        <a:lstStyle/>
        <a:p>
          <a:r>
            <a:rPr lang="it-IT" dirty="0" smtClean="0"/>
            <a:t>Sono proposizioni elementari o atomiche</a:t>
          </a:r>
          <a:endParaRPr lang="it-IT" dirty="0"/>
        </a:p>
      </dgm:t>
    </dgm:pt>
    <dgm:pt modelId="{6417CD04-4AD7-4952-9500-C558341402CB}" type="parTrans" cxnId="{467936BF-A448-4611-ADFB-6A8080739170}">
      <dgm:prSet/>
      <dgm:spPr/>
      <dgm:t>
        <a:bodyPr/>
        <a:lstStyle/>
        <a:p>
          <a:endParaRPr lang="it-IT"/>
        </a:p>
      </dgm:t>
    </dgm:pt>
    <dgm:pt modelId="{753BF1D9-340A-4A6A-A2AC-86189694F5BE}" type="sibTrans" cxnId="{467936BF-A448-4611-ADFB-6A8080739170}">
      <dgm:prSet/>
      <dgm:spPr/>
      <dgm:t>
        <a:bodyPr/>
        <a:lstStyle/>
        <a:p>
          <a:endParaRPr lang="it-IT"/>
        </a:p>
      </dgm:t>
    </dgm:pt>
    <dgm:pt modelId="{739E4FFC-ABF4-4F7D-978F-500D3E7CAABC}">
      <dgm:prSet phldrT="[Testo]"/>
      <dgm:spPr/>
      <dgm:t>
        <a:bodyPr/>
        <a:lstStyle/>
        <a:p>
          <a:r>
            <a:rPr lang="it-IT" dirty="0" smtClean="0"/>
            <a:t>6 è un numero pari e non è divisibile per 5</a:t>
          </a:r>
        </a:p>
        <a:p>
          <a:r>
            <a:rPr lang="it-IT" dirty="0" smtClean="0"/>
            <a:t>Se torno a casa ti accompagno alla stazione</a:t>
          </a:r>
          <a:endParaRPr lang="it-IT" dirty="0"/>
        </a:p>
      </dgm:t>
    </dgm:pt>
    <dgm:pt modelId="{741D6275-02AF-43A8-8BD6-6E290BFD5717}" type="parTrans" cxnId="{5DF23D3A-FDDD-40EF-A390-4C4C9FB3EE7B}">
      <dgm:prSet/>
      <dgm:spPr/>
      <dgm:t>
        <a:bodyPr/>
        <a:lstStyle/>
        <a:p>
          <a:endParaRPr lang="it-IT"/>
        </a:p>
      </dgm:t>
    </dgm:pt>
    <dgm:pt modelId="{C4EE31F7-81F3-4F2B-9F0E-4A82E6FF6F6D}" type="sibTrans" cxnId="{5DF23D3A-FDDD-40EF-A390-4C4C9FB3EE7B}">
      <dgm:prSet/>
      <dgm:spPr/>
      <dgm:t>
        <a:bodyPr/>
        <a:lstStyle/>
        <a:p>
          <a:endParaRPr lang="it-IT"/>
        </a:p>
      </dgm:t>
    </dgm:pt>
    <dgm:pt modelId="{3C275C0F-5584-4902-A996-08989626B92F}">
      <dgm:prSet phldrT="[Testo]"/>
      <dgm:spPr/>
      <dgm:t>
        <a:bodyPr/>
        <a:lstStyle/>
        <a:p>
          <a:r>
            <a:rPr lang="it-IT" dirty="0" smtClean="0"/>
            <a:t>Sono proposizioni composte o molecolari</a:t>
          </a:r>
          <a:endParaRPr lang="it-IT" dirty="0"/>
        </a:p>
      </dgm:t>
    </dgm:pt>
    <dgm:pt modelId="{388BC94A-C1B2-4BA6-ACB0-976BB5DD08D6}" type="parTrans" cxnId="{DF220821-0418-4D8F-8B37-EBD13FB7AB9B}">
      <dgm:prSet/>
      <dgm:spPr/>
      <dgm:t>
        <a:bodyPr/>
        <a:lstStyle/>
        <a:p>
          <a:endParaRPr lang="it-IT"/>
        </a:p>
      </dgm:t>
    </dgm:pt>
    <dgm:pt modelId="{EA660E58-FCE8-40E3-BF65-EE09044B1C4C}" type="sibTrans" cxnId="{DF220821-0418-4D8F-8B37-EBD13FB7AB9B}">
      <dgm:prSet/>
      <dgm:spPr/>
      <dgm:t>
        <a:bodyPr/>
        <a:lstStyle/>
        <a:p>
          <a:endParaRPr lang="it-IT"/>
        </a:p>
      </dgm:t>
    </dgm:pt>
    <dgm:pt modelId="{D77CBE27-8E99-4205-B585-1C61BDA98DFE}" type="pres">
      <dgm:prSet presAssocID="{1EE25533-E6E9-46CD-ACF4-8E33561392FC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it-IT"/>
        </a:p>
      </dgm:t>
    </dgm:pt>
    <dgm:pt modelId="{3EEDCAFF-617A-414E-AC05-82C34343EEDB}" type="pres">
      <dgm:prSet presAssocID="{2166203D-92DE-4372-A70A-D0630292022D}" presName="linNode" presStyleCnt="0"/>
      <dgm:spPr/>
    </dgm:pt>
    <dgm:pt modelId="{31928A3A-6400-450B-BAE5-7B0D603AED11}" type="pres">
      <dgm:prSet presAssocID="{2166203D-92DE-4372-A70A-D0630292022D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5A528BC-704E-462C-9DE0-F86C13536A52}" type="pres">
      <dgm:prSet presAssocID="{2166203D-92DE-4372-A70A-D0630292022D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6D580C9-D24B-4DEF-951C-C05306103B34}" type="pres">
      <dgm:prSet presAssocID="{AFE248AE-FB32-4A91-A1A3-FD4958CC9068}" presName="spacing" presStyleCnt="0"/>
      <dgm:spPr/>
    </dgm:pt>
    <dgm:pt modelId="{5855EE62-BA6B-470E-B5C7-EE9888EC0397}" type="pres">
      <dgm:prSet presAssocID="{739E4FFC-ABF4-4F7D-978F-500D3E7CAABC}" presName="linNode" presStyleCnt="0"/>
      <dgm:spPr/>
    </dgm:pt>
    <dgm:pt modelId="{D706EE5E-4E89-41EF-9584-074DDD775A2D}" type="pres">
      <dgm:prSet presAssocID="{739E4FFC-ABF4-4F7D-978F-500D3E7CAABC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A7B15BB-6099-45DF-8387-135CD3295C07}" type="pres">
      <dgm:prSet presAssocID="{739E4FFC-ABF4-4F7D-978F-500D3E7CAABC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CA393FFA-716C-4098-9B62-6929B93AA941}" type="presOf" srcId="{D6317C00-62D7-4DD8-BB73-1E02748822F5}" destId="{65A528BC-704E-462C-9DE0-F86C13536A52}" srcOrd="0" destOrd="0" presId="urn:microsoft.com/office/officeart/2005/8/layout/vList6"/>
    <dgm:cxn modelId="{5DF23D3A-FDDD-40EF-A390-4C4C9FB3EE7B}" srcId="{1EE25533-E6E9-46CD-ACF4-8E33561392FC}" destId="{739E4FFC-ABF4-4F7D-978F-500D3E7CAABC}" srcOrd="1" destOrd="0" parTransId="{741D6275-02AF-43A8-8BD6-6E290BFD5717}" sibTransId="{C4EE31F7-81F3-4F2B-9F0E-4A82E6FF6F6D}"/>
    <dgm:cxn modelId="{53CD78E8-372C-4F54-98A6-9D6AAC57378F}" type="presOf" srcId="{1EE25533-E6E9-46CD-ACF4-8E33561392FC}" destId="{D77CBE27-8E99-4205-B585-1C61BDA98DFE}" srcOrd="0" destOrd="0" presId="urn:microsoft.com/office/officeart/2005/8/layout/vList6"/>
    <dgm:cxn modelId="{110555AB-4BDC-468D-8E08-B5F009756EFC}" type="presOf" srcId="{3C275C0F-5584-4902-A996-08989626B92F}" destId="{BA7B15BB-6099-45DF-8387-135CD3295C07}" srcOrd="0" destOrd="0" presId="urn:microsoft.com/office/officeart/2005/8/layout/vList6"/>
    <dgm:cxn modelId="{D4798143-BD44-491A-BC87-608A02C21447}" type="presOf" srcId="{739E4FFC-ABF4-4F7D-978F-500D3E7CAABC}" destId="{D706EE5E-4E89-41EF-9584-074DDD775A2D}" srcOrd="0" destOrd="0" presId="urn:microsoft.com/office/officeart/2005/8/layout/vList6"/>
    <dgm:cxn modelId="{E4BFAE70-552A-44B6-85E3-A463D9B695AC}" srcId="{1EE25533-E6E9-46CD-ACF4-8E33561392FC}" destId="{2166203D-92DE-4372-A70A-D0630292022D}" srcOrd="0" destOrd="0" parTransId="{ACF87E0F-9280-4583-95A4-A287BB503B6C}" sibTransId="{AFE248AE-FB32-4A91-A1A3-FD4958CC9068}"/>
    <dgm:cxn modelId="{56615D8E-80AD-4789-885D-8BEAD3724F18}" type="presOf" srcId="{2166203D-92DE-4372-A70A-D0630292022D}" destId="{31928A3A-6400-450B-BAE5-7B0D603AED11}" srcOrd="0" destOrd="0" presId="urn:microsoft.com/office/officeart/2005/8/layout/vList6"/>
    <dgm:cxn modelId="{467936BF-A448-4611-ADFB-6A8080739170}" srcId="{2166203D-92DE-4372-A70A-D0630292022D}" destId="{D6317C00-62D7-4DD8-BB73-1E02748822F5}" srcOrd="0" destOrd="0" parTransId="{6417CD04-4AD7-4952-9500-C558341402CB}" sibTransId="{753BF1D9-340A-4A6A-A2AC-86189694F5BE}"/>
    <dgm:cxn modelId="{DF220821-0418-4D8F-8B37-EBD13FB7AB9B}" srcId="{739E4FFC-ABF4-4F7D-978F-500D3E7CAABC}" destId="{3C275C0F-5584-4902-A996-08989626B92F}" srcOrd="0" destOrd="0" parTransId="{388BC94A-C1B2-4BA6-ACB0-976BB5DD08D6}" sibTransId="{EA660E58-FCE8-40E3-BF65-EE09044B1C4C}"/>
    <dgm:cxn modelId="{D34359C7-5C38-4796-85DC-4C843304BB14}" type="presParOf" srcId="{D77CBE27-8E99-4205-B585-1C61BDA98DFE}" destId="{3EEDCAFF-617A-414E-AC05-82C34343EEDB}" srcOrd="0" destOrd="0" presId="urn:microsoft.com/office/officeart/2005/8/layout/vList6"/>
    <dgm:cxn modelId="{6134600B-F706-4E0F-B9CE-F1A88374BADC}" type="presParOf" srcId="{3EEDCAFF-617A-414E-AC05-82C34343EEDB}" destId="{31928A3A-6400-450B-BAE5-7B0D603AED11}" srcOrd="0" destOrd="0" presId="urn:microsoft.com/office/officeart/2005/8/layout/vList6"/>
    <dgm:cxn modelId="{3863D9E8-A559-4EDC-9A91-7FB58DFE155A}" type="presParOf" srcId="{3EEDCAFF-617A-414E-AC05-82C34343EEDB}" destId="{65A528BC-704E-462C-9DE0-F86C13536A52}" srcOrd="1" destOrd="0" presId="urn:microsoft.com/office/officeart/2005/8/layout/vList6"/>
    <dgm:cxn modelId="{A1F9C97F-1343-4739-82FC-40879452F950}" type="presParOf" srcId="{D77CBE27-8E99-4205-B585-1C61BDA98DFE}" destId="{66D580C9-D24B-4DEF-951C-C05306103B34}" srcOrd="1" destOrd="0" presId="urn:microsoft.com/office/officeart/2005/8/layout/vList6"/>
    <dgm:cxn modelId="{49D1BC4B-0019-48E3-8B6A-C7E4EB65BC96}" type="presParOf" srcId="{D77CBE27-8E99-4205-B585-1C61BDA98DFE}" destId="{5855EE62-BA6B-470E-B5C7-EE9888EC0397}" srcOrd="2" destOrd="0" presId="urn:microsoft.com/office/officeart/2005/8/layout/vList6"/>
    <dgm:cxn modelId="{1BDA64F2-5C06-464D-BE65-967299D7CCCA}" type="presParOf" srcId="{5855EE62-BA6B-470E-B5C7-EE9888EC0397}" destId="{D706EE5E-4E89-41EF-9584-074DDD775A2D}" srcOrd="0" destOrd="0" presId="urn:microsoft.com/office/officeart/2005/8/layout/vList6"/>
    <dgm:cxn modelId="{68CC9201-153A-4AC2-9436-F34DD16827C2}" type="presParOf" srcId="{5855EE62-BA6B-470E-B5C7-EE9888EC0397}" destId="{BA7B15BB-6099-45DF-8387-135CD3295C07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1810659-7E0B-4799-BBF6-128C67F7882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75EA5680-2D9B-4761-83EB-4F09413F8577}">
      <dgm:prSet phldrT="[Testo]"/>
      <dgm:spPr/>
      <dgm:t>
        <a:bodyPr/>
        <a:lstStyle/>
        <a:p>
          <a:r>
            <a:rPr lang="it-IT" dirty="0" smtClean="0"/>
            <a:t>X è un numero naturale maggiore di 7</a:t>
          </a:r>
          <a:endParaRPr lang="it-IT" dirty="0"/>
        </a:p>
      </dgm:t>
    </dgm:pt>
    <dgm:pt modelId="{DEA45612-7725-495F-BEBC-CE2252464EBA}" type="parTrans" cxnId="{0B3A3561-680D-4D44-BDC4-F5838FD38B77}">
      <dgm:prSet/>
      <dgm:spPr/>
      <dgm:t>
        <a:bodyPr/>
        <a:lstStyle/>
        <a:p>
          <a:endParaRPr lang="it-IT"/>
        </a:p>
      </dgm:t>
    </dgm:pt>
    <dgm:pt modelId="{4F2123DD-B3FB-47C4-AF92-1F20F0384E88}" type="sibTrans" cxnId="{0B3A3561-680D-4D44-BDC4-F5838FD38B77}">
      <dgm:prSet/>
      <dgm:spPr/>
      <dgm:t>
        <a:bodyPr/>
        <a:lstStyle/>
        <a:p>
          <a:endParaRPr lang="it-IT"/>
        </a:p>
      </dgm:t>
    </dgm:pt>
    <dgm:pt modelId="{6C8DE6EA-AB2E-410D-9B77-4A8DB9826354}">
      <dgm:prSet phldrT="[Testo]"/>
      <dgm:spPr/>
      <dgm:t>
        <a:bodyPr/>
        <a:lstStyle/>
        <a:p>
          <a:r>
            <a:rPr lang="it-IT" dirty="0" smtClean="0"/>
            <a:t>Alle frasi come questa in cui c’è una variabile si da’ il nome di enunciati aperti</a:t>
          </a:r>
          <a:endParaRPr lang="it-IT" dirty="0"/>
        </a:p>
      </dgm:t>
    </dgm:pt>
    <dgm:pt modelId="{E20F9A1E-133A-4B8F-B0A0-5FC8245D61CD}" type="parTrans" cxnId="{455541BE-1A44-4B72-864D-CB17DC647856}">
      <dgm:prSet/>
      <dgm:spPr/>
      <dgm:t>
        <a:bodyPr/>
        <a:lstStyle/>
        <a:p>
          <a:endParaRPr lang="it-IT"/>
        </a:p>
      </dgm:t>
    </dgm:pt>
    <dgm:pt modelId="{4D86CFDB-B58E-4732-A4A0-97E9DBFAD4C6}" type="sibTrans" cxnId="{455541BE-1A44-4B72-864D-CB17DC647856}">
      <dgm:prSet/>
      <dgm:spPr/>
      <dgm:t>
        <a:bodyPr/>
        <a:lstStyle/>
        <a:p>
          <a:endParaRPr lang="it-IT"/>
        </a:p>
      </dgm:t>
    </dgm:pt>
    <dgm:pt modelId="{321C1195-91F7-420A-8A11-45F2B8C8551F}">
      <dgm:prSet phldrT="[Testo]"/>
      <dgm:spPr/>
      <dgm:t>
        <a:bodyPr/>
        <a:lstStyle/>
        <a:p>
          <a:r>
            <a:rPr lang="it-IT" dirty="0" smtClean="0"/>
            <a:t>Dato un enunciato aperto, il sottoinsieme del dominio formato dagli elementi che trasformano l’enunciato aperto in una proposizione vera è detto </a:t>
          </a:r>
          <a:r>
            <a:rPr lang="it-IT" b="1" dirty="0" smtClean="0"/>
            <a:t>insieme di verità</a:t>
          </a:r>
          <a:endParaRPr lang="it-IT" b="1" dirty="0"/>
        </a:p>
      </dgm:t>
    </dgm:pt>
    <dgm:pt modelId="{57B5F807-32EF-473E-879F-E47D99BDCD41}" type="parTrans" cxnId="{ABEC46C5-4A36-484B-984E-88120217911C}">
      <dgm:prSet/>
      <dgm:spPr/>
      <dgm:t>
        <a:bodyPr/>
        <a:lstStyle/>
        <a:p>
          <a:endParaRPr lang="it-IT"/>
        </a:p>
      </dgm:t>
    </dgm:pt>
    <dgm:pt modelId="{5A30254B-FBAA-486C-9109-920A78D48F3F}" type="sibTrans" cxnId="{ABEC46C5-4A36-484B-984E-88120217911C}">
      <dgm:prSet/>
      <dgm:spPr/>
      <dgm:t>
        <a:bodyPr/>
        <a:lstStyle/>
        <a:p>
          <a:endParaRPr lang="it-IT"/>
        </a:p>
      </dgm:t>
    </dgm:pt>
    <dgm:pt modelId="{EF515804-7C5F-4900-8A8D-D2E75AE358E1}">
      <dgm:prSet phldrT="[Testo]"/>
      <dgm:spPr/>
      <dgm:t>
        <a:bodyPr/>
        <a:lstStyle/>
        <a:p>
          <a:r>
            <a:rPr lang="it-IT" dirty="0" smtClean="0"/>
            <a:t>Un enunciato aperto non è una proposizione</a:t>
          </a:r>
          <a:endParaRPr lang="it-IT" dirty="0"/>
        </a:p>
      </dgm:t>
    </dgm:pt>
    <dgm:pt modelId="{B0B9CA7E-9332-4363-A0D8-FC6D5CE748AA}" type="parTrans" cxnId="{0FE10057-E98B-40F0-B85B-0117792896B1}">
      <dgm:prSet/>
      <dgm:spPr/>
      <dgm:t>
        <a:bodyPr/>
        <a:lstStyle/>
        <a:p>
          <a:endParaRPr lang="it-IT"/>
        </a:p>
      </dgm:t>
    </dgm:pt>
    <dgm:pt modelId="{86519704-B9A2-42B1-AAFA-02EA2A3E1C22}" type="sibTrans" cxnId="{0FE10057-E98B-40F0-B85B-0117792896B1}">
      <dgm:prSet/>
      <dgm:spPr/>
      <dgm:t>
        <a:bodyPr/>
        <a:lstStyle/>
        <a:p>
          <a:endParaRPr lang="it-IT"/>
        </a:p>
      </dgm:t>
    </dgm:pt>
    <dgm:pt modelId="{D76B86F6-AE52-4B3C-A629-39F05066A14E}" type="pres">
      <dgm:prSet presAssocID="{D1810659-7E0B-4799-BBF6-128C67F7882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63F791B8-1D71-4C20-B252-753CB272D8D3}" type="pres">
      <dgm:prSet presAssocID="{75EA5680-2D9B-4761-83EB-4F09413F8577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E61D902-4A1C-447F-B0B1-FD2069FA36E7}" type="pres">
      <dgm:prSet presAssocID="{75EA5680-2D9B-4761-83EB-4F09413F8577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591D615-ED21-4487-9593-8E2A1A171132}" type="pres">
      <dgm:prSet presAssocID="{321C1195-91F7-420A-8A11-45F2B8C8551F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11BB6D2-708A-4EA8-8FC6-163F2391C789}" type="pres">
      <dgm:prSet presAssocID="{321C1195-91F7-420A-8A11-45F2B8C8551F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ABEC46C5-4A36-484B-984E-88120217911C}" srcId="{D1810659-7E0B-4799-BBF6-128C67F7882A}" destId="{321C1195-91F7-420A-8A11-45F2B8C8551F}" srcOrd="1" destOrd="0" parTransId="{57B5F807-32EF-473E-879F-E47D99BDCD41}" sibTransId="{5A30254B-FBAA-486C-9109-920A78D48F3F}"/>
    <dgm:cxn modelId="{FA6929D4-FE13-48DD-BE5A-793D869A3263}" type="presOf" srcId="{D1810659-7E0B-4799-BBF6-128C67F7882A}" destId="{D76B86F6-AE52-4B3C-A629-39F05066A14E}" srcOrd="0" destOrd="0" presId="urn:microsoft.com/office/officeart/2005/8/layout/vList2"/>
    <dgm:cxn modelId="{455541BE-1A44-4B72-864D-CB17DC647856}" srcId="{75EA5680-2D9B-4761-83EB-4F09413F8577}" destId="{6C8DE6EA-AB2E-410D-9B77-4A8DB9826354}" srcOrd="0" destOrd="0" parTransId="{E20F9A1E-133A-4B8F-B0A0-5FC8245D61CD}" sibTransId="{4D86CFDB-B58E-4732-A4A0-97E9DBFAD4C6}"/>
    <dgm:cxn modelId="{0FE10057-E98B-40F0-B85B-0117792896B1}" srcId="{321C1195-91F7-420A-8A11-45F2B8C8551F}" destId="{EF515804-7C5F-4900-8A8D-D2E75AE358E1}" srcOrd="0" destOrd="0" parTransId="{B0B9CA7E-9332-4363-A0D8-FC6D5CE748AA}" sibTransId="{86519704-B9A2-42B1-AAFA-02EA2A3E1C22}"/>
    <dgm:cxn modelId="{70A5887D-DC5D-4EA9-94EB-D472E9BB01B2}" type="presOf" srcId="{EF515804-7C5F-4900-8A8D-D2E75AE358E1}" destId="{B11BB6D2-708A-4EA8-8FC6-163F2391C789}" srcOrd="0" destOrd="0" presId="urn:microsoft.com/office/officeart/2005/8/layout/vList2"/>
    <dgm:cxn modelId="{7366907A-B430-4619-B1D0-B6E15844F4D2}" type="presOf" srcId="{321C1195-91F7-420A-8A11-45F2B8C8551F}" destId="{B591D615-ED21-4487-9593-8E2A1A171132}" srcOrd="0" destOrd="0" presId="urn:microsoft.com/office/officeart/2005/8/layout/vList2"/>
    <dgm:cxn modelId="{5F6A854E-70E3-47DA-B02F-F27730793010}" type="presOf" srcId="{6C8DE6EA-AB2E-410D-9B77-4A8DB9826354}" destId="{4E61D902-4A1C-447F-B0B1-FD2069FA36E7}" srcOrd="0" destOrd="0" presId="urn:microsoft.com/office/officeart/2005/8/layout/vList2"/>
    <dgm:cxn modelId="{0B3A3561-680D-4D44-BDC4-F5838FD38B77}" srcId="{D1810659-7E0B-4799-BBF6-128C67F7882A}" destId="{75EA5680-2D9B-4761-83EB-4F09413F8577}" srcOrd="0" destOrd="0" parTransId="{DEA45612-7725-495F-BEBC-CE2252464EBA}" sibTransId="{4F2123DD-B3FB-47C4-AF92-1F20F0384E88}"/>
    <dgm:cxn modelId="{147B1B17-D782-4E35-B05B-5CEB95CBB034}" type="presOf" srcId="{75EA5680-2D9B-4761-83EB-4F09413F8577}" destId="{63F791B8-1D71-4C20-B252-753CB272D8D3}" srcOrd="0" destOrd="0" presId="urn:microsoft.com/office/officeart/2005/8/layout/vList2"/>
    <dgm:cxn modelId="{5D081285-0347-45A6-8EBF-4617497FFF71}" type="presParOf" srcId="{D76B86F6-AE52-4B3C-A629-39F05066A14E}" destId="{63F791B8-1D71-4C20-B252-753CB272D8D3}" srcOrd="0" destOrd="0" presId="urn:microsoft.com/office/officeart/2005/8/layout/vList2"/>
    <dgm:cxn modelId="{C1A6E5F2-DCF6-40E8-A95D-F50DC11D2DA9}" type="presParOf" srcId="{D76B86F6-AE52-4B3C-A629-39F05066A14E}" destId="{4E61D902-4A1C-447F-B0B1-FD2069FA36E7}" srcOrd="1" destOrd="0" presId="urn:microsoft.com/office/officeart/2005/8/layout/vList2"/>
    <dgm:cxn modelId="{6F6F8EE6-01A0-4B44-8892-C52C2712DF10}" type="presParOf" srcId="{D76B86F6-AE52-4B3C-A629-39F05066A14E}" destId="{B591D615-ED21-4487-9593-8E2A1A171132}" srcOrd="2" destOrd="0" presId="urn:microsoft.com/office/officeart/2005/8/layout/vList2"/>
    <dgm:cxn modelId="{1C0F02BE-9B88-406D-819A-1B5C73AEC6A3}" type="presParOf" srcId="{D76B86F6-AE52-4B3C-A629-39F05066A14E}" destId="{B11BB6D2-708A-4EA8-8FC6-163F2391C789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3850A92-BD95-4FB2-AE5C-2B7991ED9082}" type="doc">
      <dgm:prSet loTypeId="urn:microsoft.com/office/officeart/2005/8/layout/lProcess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it-IT"/>
        </a:p>
      </dgm:t>
    </dgm:pt>
    <mc:AlternateContent xmlns:mc="http://schemas.openxmlformats.org/markup-compatibility/2006" xmlns:a14="http://schemas.microsoft.com/office/drawing/2010/main">
      <mc:Choice Requires="a14">
        <dgm:pt modelId="{454C6F32-154C-409C-9D76-7A9195D590CC}">
          <dgm:prSet phldrT="[Testo]"/>
          <dgm:spPr/>
          <dgm:t>
            <a:bodyPr/>
            <a:lstStyle/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r>
                      <a:rPr lang="it-IT" i="1" smtClean="0">
                        <a:latin typeface="Cambria Math"/>
                        <a:ea typeface="Cambria Math"/>
                      </a:rPr>
                      <m:t>∘</m:t>
                    </m:r>
                  </m:oMath>
                </m:oMathPara>
              </a14:m>
              <a:endParaRPr lang="it-IT" dirty="0"/>
            </a:p>
          </dgm:t>
        </dgm:pt>
      </mc:Choice>
      <mc:Fallback xmlns="">
        <dgm:pt modelId="{454C6F32-154C-409C-9D76-7A9195D590CC}">
          <dgm:prSet phldrT="[Testo]"/>
          <dgm:spPr/>
          <dgm:t>
            <a:bodyPr/>
            <a:lstStyle/>
            <a:p>
              <a:r>
                <a:rPr lang="it-IT" i="0" smtClean="0">
                  <a:latin typeface="Cambria Math"/>
                  <a:ea typeface="Cambria Math"/>
                </a:rPr>
                <a:t>∘</a:t>
              </a:r>
              <a:endParaRPr lang="it-IT" dirty="0"/>
            </a:p>
          </dgm:t>
        </dgm:pt>
      </mc:Fallback>
    </mc:AlternateContent>
    <dgm:pt modelId="{D6EA9269-9BEF-40BA-BA26-11EDDF1F9A1E}" type="parTrans" cxnId="{D1BFD754-21AA-4FE6-A910-33A1D3287113}">
      <dgm:prSet/>
      <dgm:spPr/>
      <dgm:t>
        <a:bodyPr/>
        <a:lstStyle/>
        <a:p>
          <a:endParaRPr lang="it-IT"/>
        </a:p>
      </dgm:t>
    </dgm:pt>
    <dgm:pt modelId="{E570C473-8A5E-4C46-BC75-28AB65518FCB}" type="sibTrans" cxnId="{D1BFD754-21AA-4FE6-A910-33A1D3287113}">
      <dgm:prSet/>
      <dgm:spPr/>
      <dgm:t>
        <a:bodyPr/>
        <a:lstStyle/>
        <a:p>
          <a:endParaRPr lang="it-IT"/>
        </a:p>
      </dgm:t>
    </dgm:pt>
    <dgm:pt modelId="{A652D799-68BB-427C-A38D-70F71B7924FC}">
      <dgm:prSet phldrT="[Testo]"/>
      <dgm:spPr/>
      <dgm:t>
        <a:bodyPr/>
        <a:lstStyle/>
        <a:p>
          <a:r>
            <a:rPr lang="it-IT" dirty="0" smtClean="0"/>
            <a:t>NEGAZIONE	</a:t>
          </a:r>
          <a:endParaRPr lang="it-IT" dirty="0"/>
        </a:p>
      </dgm:t>
    </dgm:pt>
    <dgm:pt modelId="{B5873890-5A28-4F8C-9DFB-B08FF815F5A4}" type="parTrans" cxnId="{4E88C736-2C4B-4F1E-9157-FF0147884331}">
      <dgm:prSet/>
      <dgm:spPr/>
      <dgm:t>
        <a:bodyPr/>
        <a:lstStyle/>
        <a:p>
          <a:endParaRPr lang="it-IT"/>
        </a:p>
      </dgm:t>
    </dgm:pt>
    <dgm:pt modelId="{95636BE2-95A8-46B8-AD3A-F84D1A30E2B9}" type="sibTrans" cxnId="{4E88C736-2C4B-4F1E-9157-FF0147884331}">
      <dgm:prSet/>
      <dgm:spPr/>
      <dgm:t>
        <a:bodyPr/>
        <a:lstStyle/>
        <a:p>
          <a:endParaRPr lang="it-IT"/>
        </a:p>
      </dgm:t>
    </dgm:pt>
    <dgm:pt modelId="{30B7C047-5FB5-4D96-BA71-ABDC71DB2B01}">
      <dgm:prSet phldrT="[Testo]"/>
      <dgm:spPr/>
      <dgm:t>
        <a:bodyPr/>
        <a:lstStyle/>
        <a:p>
          <a:r>
            <a:rPr lang="it-IT" dirty="0" smtClean="0"/>
            <a:t>CONGIUNZIONE</a:t>
          </a:r>
          <a:endParaRPr lang="it-IT" dirty="0"/>
        </a:p>
      </dgm:t>
    </dgm:pt>
    <dgm:pt modelId="{5B28A71B-1BBC-4146-9218-8FE7EC399D11}" type="parTrans" cxnId="{B94831FA-798E-44DB-A1E1-C1647ACBAA15}">
      <dgm:prSet/>
      <dgm:spPr/>
      <dgm:t>
        <a:bodyPr/>
        <a:lstStyle/>
        <a:p>
          <a:endParaRPr lang="it-IT"/>
        </a:p>
      </dgm:t>
    </dgm:pt>
    <dgm:pt modelId="{54DD7DC2-8B4A-4D7C-9A0D-697C92003503}" type="sibTrans" cxnId="{B94831FA-798E-44DB-A1E1-C1647ACBAA15}">
      <dgm:prSet/>
      <dgm:spPr/>
      <dgm:t>
        <a:bodyPr/>
        <a:lstStyle/>
        <a:p>
          <a:endParaRPr lang="it-IT"/>
        </a:p>
      </dgm:t>
    </dgm:pt>
    <dgm:pt modelId="{49C4A790-1275-42F1-8EED-A2EF14B42FD1}">
      <dgm:prSet phldrT="[Testo]"/>
      <dgm:spPr/>
      <dgm:t>
        <a:bodyPr/>
        <a:lstStyle/>
        <a:p>
          <a:r>
            <a:rPr lang="it-IT" dirty="0" smtClean="0"/>
            <a:t>A parole</a:t>
          </a:r>
          <a:endParaRPr lang="it-IT" dirty="0"/>
        </a:p>
      </dgm:t>
    </dgm:pt>
    <dgm:pt modelId="{041585DF-D620-4BD8-BE26-106368F72B9B}" type="parTrans" cxnId="{41E994EA-4D99-4571-A819-0B9C29CED6C0}">
      <dgm:prSet/>
      <dgm:spPr/>
      <dgm:t>
        <a:bodyPr/>
        <a:lstStyle/>
        <a:p>
          <a:endParaRPr lang="it-IT"/>
        </a:p>
      </dgm:t>
    </dgm:pt>
    <dgm:pt modelId="{791D084C-98DA-421E-8245-77C64F3DECC8}" type="sibTrans" cxnId="{41E994EA-4D99-4571-A819-0B9C29CED6C0}">
      <dgm:prSet/>
      <dgm:spPr/>
      <dgm:t>
        <a:bodyPr/>
        <a:lstStyle/>
        <a:p>
          <a:endParaRPr lang="it-IT"/>
        </a:p>
      </dgm:t>
    </dgm:pt>
    <dgm:pt modelId="{D0C1B673-4399-466B-91B0-A80E1360A66E}">
      <dgm:prSet phldrT="[Testo]"/>
      <dgm:spPr/>
      <dgm:t>
        <a:bodyPr/>
        <a:lstStyle/>
        <a:p>
          <a:r>
            <a:rPr lang="it-IT" dirty="0" smtClean="0"/>
            <a:t>Non p</a:t>
          </a:r>
          <a:endParaRPr lang="it-IT" dirty="0"/>
        </a:p>
      </dgm:t>
    </dgm:pt>
    <dgm:pt modelId="{4C213B97-8F51-45DA-833D-1FA1D6CED63C}" type="parTrans" cxnId="{21BF699F-07C9-432A-A608-2B66F417E84A}">
      <dgm:prSet/>
      <dgm:spPr/>
      <dgm:t>
        <a:bodyPr/>
        <a:lstStyle/>
        <a:p>
          <a:endParaRPr lang="it-IT"/>
        </a:p>
      </dgm:t>
    </dgm:pt>
    <dgm:pt modelId="{460B7168-5476-489D-8016-6F6A2B71CD3E}" type="sibTrans" cxnId="{21BF699F-07C9-432A-A608-2B66F417E84A}">
      <dgm:prSet/>
      <dgm:spPr/>
      <dgm:t>
        <a:bodyPr/>
        <a:lstStyle/>
        <a:p>
          <a:endParaRPr lang="it-IT"/>
        </a:p>
      </dgm:t>
    </dgm:pt>
    <dgm:pt modelId="{E0794902-92CD-45CC-BBD7-0B31C3D7BEBA}">
      <dgm:prSet phldrT="[Testo]"/>
      <dgm:spPr/>
      <dgm:t>
        <a:bodyPr/>
        <a:lstStyle/>
        <a:p>
          <a:r>
            <a:rPr lang="it-IT" dirty="0" smtClean="0"/>
            <a:t>p  e q</a:t>
          </a:r>
          <a:endParaRPr lang="it-IT" dirty="0"/>
        </a:p>
      </dgm:t>
    </dgm:pt>
    <dgm:pt modelId="{9F5918AD-3DB8-41D6-9AC2-50A12BB0ED86}" type="parTrans" cxnId="{05FE8EA9-B064-453F-BD0A-90006423934F}">
      <dgm:prSet/>
      <dgm:spPr/>
      <dgm:t>
        <a:bodyPr/>
        <a:lstStyle/>
        <a:p>
          <a:endParaRPr lang="it-IT"/>
        </a:p>
      </dgm:t>
    </dgm:pt>
    <dgm:pt modelId="{CBB6C17E-7D35-43D4-8F35-BA180475BC89}" type="sibTrans" cxnId="{05FE8EA9-B064-453F-BD0A-90006423934F}">
      <dgm:prSet/>
      <dgm:spPr/>
      <dgm:t>
        <a:bodyPr/>
        <a:lstStyle/>
        <a:p>
          <a:endParaRPr lang="it-IT"/>
        </a:p>
      </dgm:t>
    </dgm:pt>
    <dgm:pt modelId="{6F5A3D4B-E6F9-44D3-B0F3-67997FEA9085}">
      <dgm:prSet phldrT="[Testo]"/>
      <dgm:spPr/>
      <dgm:t>
        <a:bodyPr/>
        <a:lstStyle/>
        <a:p>
          <a:r>
            <a:rPr lang="it-IT" dirty="0" smtClean="0"/>
            <a:t>In simboli</a:t>
          </a:r>
          <a:endParaRPr lang="it-IT" dirty="0"/>
        </a:p>
      </dgm:t>
    </dgm:pt>
    <dgm:pt modelId="{A534073E-EDF9-4F96-974F-FADF1A8FC4DA}" type="parTrans" cxnId="{6BF056A8-5A3C-4E4C-ADE5-729E78BFBAD5}">
      <dgm:prSet/>
      <dgm:spPr/>
      <dgm:t>
        <a:bodyPr/>
        <a:lstStyle/>
        <a:p>
          <a:endParaRPr lang="it-IT"/>
        </a:p>
      </dgm:t>
    </dgm:pt>
    <dgm:pt modelId="{F139C2AD-F647-486A-AEEE-55CC26AB40FA}" type="sibTrans" cxnId="{6BF056A8-5A3C-4E4C-ADE5-729E78BFBAD5}">
      <dgm:prSet/>
      <dgm:spPr/>
      <dgm:t>
        <a:bodyPr/>
        <a:lstStyle/>
        <a:p>
          <a:endParaRPr lang="it-IT"/>
        </a:p>
      </dgm:t>
    </dgm:pt>
    <dgm:pt modelId="{B01650FB-9E77-43BD-8F7B-95E6FC58B19B}">
      <dgm:prSet phldrT="[Testo]"/>
      <dgm:spPr/>
      <dgm:t>
        <a:bodyPr/>
        <a:lstStyle/>
        <a:p>
          <a:r>
            <a:rPr lang="it-IT" dirty="0" smtClean="0"/>
            <a:t>DISGIUNZIONE</a:t>
          </a:r>
          <a:endParaRPr lang="it-IT" dirty="0"/>
        </a:p>
      </dgm:t>
    </dgm:pt>
    <dgm:pt modelId="{89140A37-1BE7-4A3E-9A8E-55231FF6D555}" type="parTrans" cxnId="{6A46FB53-DB28-4D94-87E7-E822C5D3BF64}">
      <dgm:prSet/>
      <dgm:spPr/>
      <dgm:t>
        <a:bodyPr/>
        <a:lstStyle/>
        <a:p>
          <a:endParaRPr lang="it-IT"/>
        </a:p>
      </dgm:t>
    </dgm:pt>
    <dgm:pt modelId="{DEB1F005-A2B8-454B-BEAA-FFDF0DD611B0}" type="sibTrans" cxnId="{6A46FB53-DB28-4D94-87E7-E822C5D3BF64}">
      <dgm:prSet/>
      <dgm:spPr/>
      <dgm:t>
        <a:bodyPr/>
        <a:lstStyle/>
        <a:p>
          <a:endParaRPr lang="it-IT"/>
        </a:p>
      </dgm:t>
    </dgm:pt>
    <dgm:pt modelId="{D49B1B8D-8A69-4C4E-91AA-BE0E8C83B643}">
      <dgm:prSet phldrT="[Testo]"/>
      <dgm:spPr/>
      <dgm:t>
        <a:bodyPr/>
        <a:lstStyle/>
        <a:p>
          <a:r>
            <a:rPr lang="it-IT" dirty="0" smtClean="0"/>
            <a:t>Modo di operare</a:t>
          </a:r>
          <a:endParaRPr lang="it-IT" dirty="0"/>
        </a:p>
      </dgm:t>
    </dgm:pt>
    <dgm:pt modelId="{013DAE0F-BB67-446E-A4D4-F45D9D4C4209}" type="parTrans" cxnId="{D4E810BF-7145-4677-82A1-CE285035273C}">
      <dgm:prSet/>
      <dgm:spPr/>
      <dgm:t>
        <a:bodyPr/>
        <a:lstStyle/>
        <a:p>
          <a:endParaRPr lang="it-IT"/>
        </a:p>
      </dgm:t>
    </dgm:pt>
    <dgm:pt modelId="{DBEECD45-48B4-4219-AF9F-7B1D1EFCE38B}" type="sibTrans" cxnId="{D4E810BF-7145-4677-82A1-CE285035273C}">
      <dgm:prSet/>
      <dgm:spPr/>
      <dgm:t>
        <a:bodyPr/>
        <a:lstStyle/>
        <a:p>
          <a:endParaRPr lang="it-IT"/>
        </a:p>
      </dgm:t>
    </dgm:pt>
    <dgm:pt modelId="{63F505FA-1480-4E49-9D61-00A6D5D695FC}">
      <dgm:prSet phldrT="[Testo]"/>
      <dgm:spPr/>
      <dgm:t>
        <a:bodyPr/>
        <a:lstStyle/>
        <a:p>
          <a:r>
            <a:rPr lang="it-IT" dirty="0" smtClean="0"/>
            <a:t>p o q</a:t>
          </a:r>
          <a:endParaRPr lang="it-IT" dirty="0"/>
        </a:p>
      </dgm:t>
    </dgm:pt>
    <dgm:pt modelId="{0CA63F12-B552-4129-8862-11727457F9B4}" type="parTrans" cxnId="{DEF1FE50-AE9A-4176-8DAC-087C535E5021}">
      <dgm:prSet/>
      <dgm:spPr/>
      <dgm:t>
        <a:bodyPr/>
        <a:lstStyle/>
        <a:p>
          <a:endParaRPr lang="it-IT"/>
        </a:p>
      </dgm:t>
    </dgm:pt>
    <dgm:pt modelId="{DFB1F489-FDE7-473F-8989-44CEB54BAF05}" type="sibTrans" cxnId="{DEF1FE50-AE9A-4176-8DAC-087C535E5021}">
      <dgm:prSet/>
      <dgm:spPr/>
      <dgm:t>
        <a:bodyPr/>
        <a:lstStyle/>
        <a:p>
          <a:endParaRPr lang="it-IT"/>
        </a:p>
      </dgm:t>
    </dgm:pt>
    <mc:AlternateContent xmlns:mc="http://schemas.openxmlformats.org/markup-compatibility/2006" xmlns:a14="http://schemas.microsoft.com/office/drawing/2010/main">
      <mc:Choice Requires="a14">
        <dgm:pt modelId="{EB44A8EB-5AF0-4DF2-B004-ED3411173787}">
          <dgm:prSet/>
          <dgm:spPr/>
          <dgm:t>
            <a:bodyPr/>
            <a:lstStyle/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acc>
                      <m:accPr>
                        <m:chr m:val="̅"/>
                        <m:ctrlPr>
                          <a:rPr lang="it-IT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it-IT" b="0" i="1" smtClean="0">
                            <a:latin typeface="Cambria Math"/>
                          </a:rPr>
                          <m:t>𝑝</m:t>
                        </m:r>
                      </m:e>
                    </m:acc>
                  </m:oMath>
                </m:oMathPara>
              </a14:m>
              <a:endParaRPr lang="it-IT" dirty="0"/>
            </a:p>
          </dgm:t>
        </dgm:pt>
      </mc:Choice>
      <mc:Fallback xmlns="">
        <dgm:pt modelId="{EB44A8EB-5AF0-4DF2-B004-ED3411173787}">
          <dgm:prSet/>
          <dgm:spPr/>
          <dgm:t>
            <a:bodyPr/>
            <a:lstStyle/>
            <a:p>
              <a:r>
                <a:rPr lang="it-IT" b="0" i="0" smtClean="0">
                  <a:latin typeface="Cambria Math"/>
                </a:rPr>
                <a:t>𝑝 ̅</a:t>
              </a:r>
              <a:endParaRPr lang="it-IT" dirty="0"/>
            </a:p>
          </dgm:t>
        </dgm:pt>
      </mc:Fallback>
    </mc:AlternateContent>
    <dgm:pt modelId="{8E4D29A6-EDDA-49F3-B310-1382733DC6F9}" type="parTrans" cxnId="{B321043F-DFF6-4F93-A09A-77E8E2330424}">
      <dgm:prSet/>
      <dgm:spPr/>
      <dgm:t>
        <a:bodyPr/>
        <a:lstStyle/>
        <a:p>
          <a:endParaRPr lang="it-IT"/>
        </a:p>
      </dgm:t>
    </dgm:pt>
    <dgm:pt modelId="{12063D8A-CCCE-4FBD-BD28-038B7A529BA0}" type="sibTrans" cxnId="{B321043F-DFF6-4F93-A09A-77E8E2330424}">
      <dgm:prSet/>
      <dgm:spPr/>
      <dgm:t>
        <a:bodyPr/>
        <a:lstStyle/>
        <a:p>
          <a:endParaRPr lang="it-IT"/>
        </a:p>
      </dgm:t>
    </dgm:pt>
    <mc:AlternateContent xmlns:mc="http://schemas.openxmlformats.org/markup-compatibility/2006" xmlns:a14="http://schemas.microsoft.com/office/drawing/2010/main">
      <mc:Choice Requires="a14">
        <dgm:pt modelId="{0D39AEE6-9239-4D3E-AC68-B7ACC116AD33}">
          <dgm:prSet/>
          <dgm:spPr/>
          <dgm:t>
            <a:bodyPr/>
            <a:lstStyle/>
            <a:p>
              <a:r>
                <a:rPr lang="it-IT" dirty="0" smtClean="0">
                  <a:ea typeface="Cambria Math"/>
                </a:rPr>
                <a:t>p</a:t>
              </a:r>
              <a14:m>
                <m:oMath xmlns:m="http://schemas.openxmlformats.org/officeDocument/2006/math">
                  <m:r>
                    <a:rPr lang="it-IT" i="1" smtClean="0">
                      <a:latin typeface="Cambria Math"/>
                      <a:ea typeface="Cambria Math"/>
                    </a:rPr>
                    <m:t>∧</m:t>
                  </m:r>
                </m:oMath>
              </a14:m>
              <a:r>
                <a:rPr lang="it-IT" dirty="0" smtClean="0"/>
                <a:t>q</a:t>
              </a:r>
              <a:endParaRPr lang="it-IT" dirty="0"/>
            </a:p>
          </dgm:t>
        </dgm:pt>
      </mc:Choice>
      <mc:Fallback xmlns="">
        <dgm:pt modelId="{0D39AEE6-9239-4D3E-AC68-B7ACC116AD33}">
          <dgm:prSet/>
          <dgm:spPr/>
          <dgm:t>
            <a:bodyPr/>
            <a:lstStyle/>
            <a:p>
              <a:r>
                <a:rPr lang="it-IT" dirty="0" smtClean="0">
                  <a:ea typeface="Cambria Math"/>
                </a:rPr>
                <a:t>p</a:t>
              </a:r>
              <a:r>
                <a:rPr lang="it-IT" i="0" smtClean="0">
                  <a:latin typeface="Cambria Math"/>
                  <a:ea typeface="Cambria Math"/>
                </a:rPr>
                <a:t>∧</a:t>
              </a:r>
              <a:r>
                <a:rPr lang="it-IT" dirty="0" smtClean="0"/>
                <a:t>q</a:t>
              </a:r>
              <a:endParaRPr lang="it-IT" dirty="0"/>
            </a:p>
          </dgm:t>
        </dgm:pt>
      </mc:Fallback>
    </mc:AlternateContent>
    <dgm:pt modelId="{1815171A-8577-43F2-A807-7EB9A69ADB2B}" type="parTrans" cxnId="{70EED8DA-4120-4693-8540-EFC113C92513}">
      <dgm:prSet/>
      <dgm:spPr/>
      <dgm:t>
        <a:bodyPr/>
        <a:lstStyle/>
        <a:p>
          <a:endParaRPr lang="it-IT"/>
        </a:p>
      </dgm:t>
    </dgm:pt>
    <dgm:pt modelId="{2BAB4F3D-A18E-40B7-B7D3-A57C404931AA}" type="sibTrans" cxnId="{70EED8DA-4120-4693-8540-EFC113C92513}">
      <dgm:prSet/>
      <dgm:spPr/>
      <dgm:t>
        <a:bodyPr/>
        <a:lstStyle/>
        <a:p>
          <a:endParaRPr lang="it-IT"/>
        </a:p>
      </dgm:t>
    </dgm:pt>
    <mc:AlternateContent xmlns:mc="http://schemas.openxmlformats.org/markup-compatibility/2006" xmlns:a14="http://schemas.microsoft.com/office/drawing/2010/main">
      <mc:Choice Requires="a14">
        <dgm:pt modelId="{05AADC00-0F9A-4308-B633-C2AEF40F043C}">
          <dgm:prSet/>
          <dgm:spPr/>
          <dgm:t>
            <a:bodyPr/>
            <a:lstStyle/>
            <a:p>
              <a:r>
                <a:rPr lang="it-IT" dirty="0" smtClean="0"/>
                <a:t>p</a:t>
              </a:r>
              <a14:m>
                <m:oMath xmlns:m="http://schemas.openxmlformats.org/officeDocument/2006/math">
                  <m:r>
                    <a:rPr lang="it-IT" i="1" smtClean="0">
                      <a:latin typeface="Cambria Math"/>
                      <a:ea typeface="Cambria Math"/>
                    </a:rPr>
                    <m:t>∨</m:t>
                  </m:r>
                </m:oMath>
              </a14:m>
              <a:r>
                <a:rPr lang="it-IT" dirty="0" smtClean="0"/>
                <a:t>q</a:t>
              </a:r>
              <a:endParaRPr lang="it-IT" dirty="0"/>
            </a:p>
          </dgm:t>
        </dgm:pt>
      </mc:Choice>
      <mc:Fallback xmlns="">
        <dgm:pt modelId="{05AADC00-0F9A-4308-B633-C2AEF40F043C}">
          <dgm:prSet/>
          <dgm:spPr/>
          <dgm:t>
            <a:bodyPr/>
            <a:lstStyle/>
            <a:p>
              <a:r>
                <a:rPr lang="it-IT" dirty="0" smtClean="0"/>
                <a:t>p</a:t>
              </a:r>
              <a:r>
                <a:rPr lang="it-IT" i="0" smtClean="0">
                  <a:latin typeface="Cambria Math"/>
                  <a:ea typeface="Cambria Math"/>
                </a:rPr>
                <a:t>∨</a:t>
              </a:r>
              <a:r>
                <a:rPr lang="it-IT" dirty="0" smtClean="0"/>
                <a:t>q</a:t>
              </a:r>
              <a:endParaRPr lang="it-IT" dirty="0"/>
            </a:p>
          </dgm:t>
        </dgm:pt>
      </mc:Fallback>
    </mc:AlternateContent>
    <dgm:pt modelId="{DD83A7BF-B6D8-4390-95A4-2469AC338211}" type="parTrans" cxnId="{D2735989-757A-45D2-8148-3BFBE32C1461}">
      <dgm:prSet/>
      <dgm:spPr/>
      <dgm:t>
        <a:bodyPr/>
        <a:lstStyle/>
        <a:p>
          <a:endParaRPr lang="it-IT"/>
        </a:p>
      </dgm:t>
    </dgm:pt>
    <dgm:pt modelId="{774D539F-073B-4CEA-8CF5-44003E216032}" type="sibTrans" cxnId="{D2735989-757A-45D2-8148-3BFBE32C1461}">
      <dgm:prSet/>
      <dgm:spPr/>
      <dgm:t>
        <a:bodyPr/>
        <a:lstStyle/>
        <a:p>
          <a:endParaRPr lang="it-IT"/>
        </a:p>
      </dgm:t>
    </dgm:pt>
    <dgm:pt modelId="{77592241-422A-4A2E-BAE9-5A9EEE83A390}" type="pres">
      <dgm:prSet presAssocID="{63850A92-BD95-4FB2-AE5C-2B7991ED9082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858AF6AF-3626-4E7D-8100-8D4C6800F701}" type="pres">
      <dgm:prSet presAssocID="{454C6F32-154C-409C-9D76-7A9195D590CC}" presName="compNode" presStyleCnt="0"/>
      <dgm:spPr/>
    </dgm:pt>
    <dgm:pt modelId="{D9148E72-ABA9-42D7-BB49-8CADEFFC4CD4}" type="pres">
      <dgm:prSet presAssocID="{454C6F32-154C-409C-9D76-7A9195D590CC}" presName="aNode" presStyleLbl="bgShp" presStyleIdx="0" presStyleCnt="4"/>
      <dgm:spPr/>
      <dgm:t>
        <a:bodyPr/>
        <a:lstStyle/>
        <a:p>
          <a:endParaRPr lang="it-IT"/>
        </a:p>
      </dgm:t>
    </dgm:pt>
    <dgm:pt modelId="{E5B78FC5-CBA6-4E8B-847B-4316A30FC119}" type="pres">
      <dgm:prSet presAssocID="{454C6F32-154C-409C-9D76-7A9195D590CC}" presName="textNode" presStyleLbl="bgShp" presStyleIdx="0" presStyleCnt="4"/>
      <dgm:spPr/>
      <dgm:t>
        <a:bodyPr/>
        <a:lstStyle/>
        <a:p>
          <a:endParaRPr lang="it-IT"/>
        </a:p>
      </dgm:t>
    </dgm:pt>
    <dgm:pt modelId="{18937255-0D01-4451-8F1E-130EC9E737E2}" type="pres">
      <dgm:prSet presAssocID="{454C6F32-154C-409C-9D76-7A9195D590CC}" presName="compChildNode" presStyleCnt="0"/>
      <dgm:spPr/>
    </dgm:pt>
    <dgm:pt modelId="{5ADDCE97-CA87-48AB-8305-4877332E73D3}" type="pres">
      <dgm:prSet presAssocID="{454C6F32-154C-409C-9D76-7A9195D590CC}" presName="theInnerList" presStyleCnt="0"/>
      <dgm:spPr/>
    </dgm:pt>
    <dgm:pt modelId="{E9066C09-AE2D-4846-813C-1EFAEC06FB12}" type="pres">
      <dgm:prSet presAssocID="{A652D799-68BB-427C-A38D-70F71B7924FC}" presName="child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17E7D2B-1328-4025-AB51-7171BF527CCA}" type="pres">
      <dgm:prSet presAssocID="{A652D799-68BB-427C-A38D-70F71B7924FC}" presName="aSpace2" presStyleCnt="0"/>
      <dgm:spPr/>
    </dgm:pt>
    <dgm:pt modelId="{C03DBA9B-285F-4D9B-866D-557C9B830896}" type="pres">
      <dgm:prSet presAssocID="{30B7C047-5FB5-4D96-BA71-ABDC71DB2B01}" presName="child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3A415AC-FD57-4C6B-9134-66E6C4F431B2}" type="pres">
      <dgm:prSet presAssocID="{30B7C047-5FB5-4D96-BA71-ABDC71DB2B01}" presName="aSpace2" presStyleCnt="0"/>
      <dgm:spPr/>
    </dgm:pt>
    <dgm:pt modelId="{E2C377B3-12F7-46ED-BA2C-A98821D255D3}" type="pres">
      <dgm:prSet presAssocID="{B01650FB-9E77-43BD-8F7B-95E6FC58B19B}" presName="child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642F4E3-2B3E-4CFE-B51F-90014EBC7AE1}" type="pres">
      <dgm:prSet presAssocID="{454C6F32-154C-409C-9D76-7A9195D590CC}" presName="aSpace" presStyleCnt="0"/>
      <dgm:spPr/>
    </dgm:pt>
    <dgm:pt modelId="{8B268360-FCCD-4526-B693-5D5FA5694AD2}" type="pres">
      <dgm:prSet presAssocID="{49C4A790-1275-42F1-8EED-A2EF14B42FD1}" presName="compNode" presStyleCnt="0"/>
      <dgm:spPr/>
    </dgm:pt>
    <dgm:pt modelId="{4D28AD77-EFE2-4CA9-BDAC-72159AD3C6B9}" type="pres">
      <dgm:prSet presAssocID="{49C4A790-1275-42F1-8EED-A2EF14B42FD1}" presName="aNode" presStyleLbl="bgShp" presStyleIdx="1" presStyleCnt="4"/>
      <dgm:spPr/>
      <dgm:t>
        <a:bodyPr/>
        <a:lstStyle/>
        <a:p>
          <a:endParaRPr lang="it-IT"/>
        </a:p>
      </dgm:t>
    </dgm:pt>
    <dgm:pt modelId="{08AA44C2-29EB-4FD2-AB6F-A8B1935ADB41}" type="pres">
      <dgm:prSet presAssocID="{49C4A790-1275-42F1-8EED-A2EF14B42FD1}" presName="textNode" presStyleLbl="bgShp" presStyleIdx="1" presStyleCnt="4"/>
      <dgm:spPr/>
      <dgm:t>
        <a:bodyPr/>
        <a:lstStyle/>
        <a:p>
          <a:endParaRPr lang="it-IT"/>
        </a:p>
      </dgm:t>
    </dgm:pt>
    <dgm:pt modelId="{01453E11-28BB-4834-91CE-E3AF93C111C9}" type="pres">
      <dgm:prSet presAssocID="{49C4A790-1275-42F1-8EED-A2EF14B42FD1}" presName="compChildNode" presStyleCnt="0"/>
      <dgm:spPr/>
    </dgm:pt>
    <dgm:pt modelId="{9325F8AB-0B37-4266-9903-842322EB6BAE}" type="pres">
      <dgm:prSet presAssocID="{49C4A790-1275-42F1-8EED-A2EF14B42FD1}" presName="theInnerList" presStyleCnt="0"/>
      <dgm:spPr/>
    </dgm:pt>
    <dgm:pt modelId="{9021A80D-F84A-4A08-B7CE-94FEF3ADDACC}" type="pres">
      <dgm:prSet presAssocID="{D0C1B673-4399-466B-91B0-A80E1360A66E}" presName="child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F0526E0-EBB2-4C82-A144-B11D7EAC75E1}" type="pres">
      <dgm:prSet presAssocID="{D0C1B673-4399-466B-91B0-A80E1360A66E}" presName="aSpace2" presStyleCnt="0"/>
      <dgm:spPr/>
    </dgm:pt>
    <dgm:pt modelId="{0FB05A24-0071-4159-9C0E-181AFC746F2D}" type="pres">
      <dgm:prSet presAssocID="{E0794902-92CD-45CC-BBD7-0B31C3D7BEBA}" presName="child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7898B92-F608-46FA-80AD-C4CF5B3BD978}" type="pres">
      <dgm:prSet presAssocID="{E0794902-92CD-45CC-BBD7-0B31C3D7BEBA}" presName="aSpace2" presStyleCnt="0"/>
      <dgm:spPr/>
    </dgm:pt>
    <dgm:pt modelId="{3C9E15DC-48D0-406D-8762-AEC339635A6A}" type="pres">
      <dgm:prSet presAssocID="{63F505FA-1480-4E49-9D61-00A6D5D695FC}" presName="child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4E5CD5E-8799-43C4-B4BD-F53F26B65678}" type="pres">
      <dgm:prSet presAssocID="{49C4A790-1275-42F1-8EED-A2EF14B42FD1}" presName="aSpace" presStyleCnt="0"/>
      <dgm:spPr/>
    </dgm:pt>
    <dgm:pt modelId="{15ED52C1-9B20-4822-8F20-7F90B04DBA75}" type="pres">
      <dgm:prSet presAssocID="{6F5A3D4B-E6F9-44D3-B0F3-67997FEA9085}" presName="compNode" presStyleCnt="0"/>
      <dgm:spPr/>
    </dgm:pt>
    <dgm:pt modelId="{8E7D89D2-EC55-463B-AEC5-24E0E3E3EE60}" type="pres">
      <dgm:prSet presAssocID="{6F5A3D4B-E6F9-44D3-B0F3-67997FEA9085}" presName="aNode" presStyleLbl="bgShp" presStyleIdx="2" presStyleCnt="4"/>
      <dgm:spPr/>
      <dgm:t>
        <a:bodyPr/>
        <a:lstStyle/>
        <a:p>
          <a:endParaRPr lang="it-IT"/>
        </a:p>
      </dgm:t>
    </dgm:pt>
    <dgm:pt modelId="{2A46A4D1-6492-4896-98FD-52BE2D6838BC}" type="pres">
      <dgm:prSet presAssocID="{6F5A3D4B-E6F9-44D3-B0F3-67997FEA9085}" presName="textNode" presStyleLbl="bgShp" presStyleIdx="2" presStyleCnt="4"/>
      <dgm:spPr/>
      <dgm:t>
        <a:bodyPr/>
        <a:lstStyle/>
        <a:p>
          <a:endParaRPr lang="it-IT"/>
        </a:p>
      </dgm:t>
    </dgm:pt>
    <dgm:pt modelId="{16B02789-C76B-4414-A65C-096D886079FB}" type="pres">
      <dgm:prSet presAssocID="{6F5A3D4B-E6F9-44D3-B0F3-67997FEA9085}" presName="compChildNode" presStyleCnt="0"/>
      <dgm:spPr/>
    </dgm:pt>
    <dgm:pt modelId="{32D63CD4-3BB5-49CE-9ADA-7C2FD042AC03}" type="pres">
      <dgm:prSet presAssocID="{6F5A3D4B-E6F9-44D3-B0F3-67997FEA9085}" presName="theInnerList" presStyleCnt="0"/>
      <dgm:spPr/>
    </dgm:pt>
    <dgm:pt modelId="{C7EDB42E-2B37-4B47-A66C-D55AC115B6D9}" type="pres">
      <dgm:prSet presAssocID="{EB44A8EB-5AF0-4DF2-B004-ED3411173787}" presName="childNode" presStyleLbl="node1" presStyleIdx="6" presStyleCnt="9" custScaleY="106049" custLinFactNeighborX="507" custLinFactNeighborY="-572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D9100A8-8407-47BE-93E2-35B9EA6DB0D0}" type="pres">
      <dgm:prSet presAssocID="{EB44A8EB-5AF0-4DF2-B004-ED3411173787}" presName="aSpace2" presStyleCnt="0"/>
      <dgm:spPr/>
    </dgm:pt>
    <dgm:pt modelId="{B6DDA18F-787D-4E6A-9CBE-968471BA109E}" type="pres">
      <dgm:prSet presAssocID="{0D39AEE6-9239-4D3E-AC68-B7ACC116AD33}" presName="child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16FB33B-FB8A-4E9D-8D13-136F40A01F24}" type="pres">
      <dgm:prSet presAssocID="{0D39AEE6-9239-4D3E-AC68-B7ACC116AD33}" presName="aSpace2" presStyleCnt="0"/>
      <dgm:spPr/>
    </dgm:pt>
    <dgm:pt modelId="{2888AD2F-AF9D-4112-8470-99D191675702}" type="pres">
      <dgm:prSet presAssocID="{05AADC00-0F9A-4308-B633-C2AEF40F043C}" presName="child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F1AF035-3893-48E8-87FE-5AE534228536}" type="pres">
      <dgm:prSet presAssocID="{6F5A3D4B-E6F9-44D3-B0F3-67997FEA9085}" presName="aSpace" presStyleCnt="0"/>
      <dgm:spPr/>
    </dgm:pt>
    <dgm:pt modelId="{5121723E-28C9-4390-A40A-E1DB054B636D}" type="pres">
      <dgm:prSet presAssocID="{D49B1B8D-8A69-4C4E-91AA-BE0E8C83B643}" presName="compNode" presStyleCnt="0"/>
      <dgm:spPr/>
    </dgm:pt>
    <dgm:pt modelId="{3EC6D64C-048A-4A47-B79D-4A170280E33B}" type="pres">
      <dgm:prSet presAssocID="{D49B1B8D-8A69-4C4E-91AA-BE0E8C83B643}" presName="aNode" presStyleLbl="bgShp" presStyleIdx="3" presStyleCnt="4"/>
      <dgm:spPr/>
      <dgm:t>
        <a:bodyPr/>
        <a:lstStyle/>
        <a:p>
          <a:endParaRPr lang="it-IT"/>
        </a:p>
      </dgm:t>
    </dgm:pt>
    <dgm:pt modelId="{9BB8BBE1-5C12-4F0F-B2AD-44FAD68E69E2}" type="pres">
      <dgm:prSet presAssocID="{D49B1B8D-8A69-4C4E-91AA-BE0E8C83B643}" presName="textNode" presStyleLbl="bgShp" presStyleIdx="3" presStyleCnt="4"/>
      <dgm:spPr/>
      <dgm:t>
        <a:bodyPr/>
        <a:lstStyle/>
        <a:p>
          <a:endParaRPr lang="it-IT"/>
        </a:p>
      </dgm:t>
    </dgm:pt>
    <dgm:pt modelId="{7CF12407-6C11-4179-9617-9100707C97B9}" type="pres">
      <dgm:prSet presAssocID="{D49B1B8D-8A69-4C4E-91AA-BE0E8C83B643}" presName="compChildNode" presStyleCnt="0"/>
      <dgm:spPr/>
    </dgm:pt>
    <dgm:pt modelId="{5749E5AB-C139-4155-B5EB-40293E8D9B6C}" type="pres">
      <dgm:prSet presAssocID="{D49B1B8D-8A69-4C4E-91AA-BE0E8C83B643}" presName="theInnerList" presStyleCnt="0"/>
      <dgm:spPr/>
    </dgm:pt>
  </dgm:ptLst>
  <dgm:cxnLst>
    <dgm:cxn modelId="{C4F9D7D8-0DF6-4F07-9857-2B36D61759E8}" type="presOf" srcId="{49C4A790-1275-42F1-8EED-A2EF14B42FD1}" destId="{4D28AD77-EFE2-4CA9-BDAC-72159AD3C6B9}" srcOrd="0" destOrd="0" presId="urn:microsoft.com/office/officeart/2005/8/layout/lProcess2"/>
    <dgm:cxn modelId="{A77AB151-CDCE-4881-BEB5-9C31E1189060}" type="presOf" srcId="{05AADC00-0F9A-4308-B633-C2AEF40F043C}" destId="{2888AD2F-AF9D-4112-8470-99D191675702}" srcOrd="0" destOrd="0" presId="urn:microsoft.com/office/officeart/2005/8/layout/lProcess2"/>
    <dgm:cxn modelId="{41E994EA-4D99-4571-A819-0B9C29CED6C0}" srcId="{63850A92-BD95-4FB2-AE5C-2B7991ED9082}" destId="{49C4A790-1275-42F1-8EED-A2EF14B42FD1}" srcOrd="1" destOrd="0" parTransId="{041585DF-D620-4BD8-BE26-106368F72B9B}" sibTransId="{791D084C-98DA-421E-8245-77C64F3DECC8}"/>
    <dgm:cxn modelId="{D1BFD754-21AA-4FE6-A910-33A1D3287113}" srcId="{63850A92-BD95-4FB2-AE5C-2B7991ED9082}" destId="{454C6F32-154C-409C-9D76-7A9195D590CC}" srcOrd="0" destOrd="0" parTransId="{D6EA9269-9BEF-40BA-BA26-11EDDF1F9A1E}" sibTransId="{E570C473-8A5E-4C46-BC75-28AB65518FCB}"/>
    <dgm:cxn modelId="{02976870-7C46-4EA5-904A-A322599D0A18}" type="presOf" srcId="{6F5A3D4B-E6F9-44D3-B0F3-67997FEA9085}" destId="{8E7D89D2-EC55-463B-AEC5-24E0E3E3EE60}" srcOrd="0" destOrd="0" presId="urn:microsoft.com/office/officeart/2005/8/layout/lProcess2"/>
    <dgm:cxn modelId="{6BF056A8-5A3C-4E4C-ADE5-729E78BFBAD5}" srcId="{63850A92-BD95-4FB2-AE5C-2B7991ED9082}" destId="{6F5A3D4B-E6F9-44D3-B0F3-67997FEA9085}" srcOrd="2" destOrd="0" parTransId="{A534073E-EDF9-4F96-974F-FADF1A8FC4DA}" sibTransId="{F139C2AD-F647-486A-AEEE-55CC26AB40FA}"/>
    <dgm:cxn modelId="{B94831FA-798E-44DB-A1E1-C1647ACBAA15}" srcId="{454C6F32-154C-409C-9D76-7A9195D590CC}" destId="{30B7C047-5FB5-4D96-BA71-ABDC71DB2B01}" srcOrd="1" destOrd="0" parTransId="{5B28A71B-1BBC-4146-9218-8FE7EC399D11}" sibTransId="{54DD7DC2-8B4A-4D7C-9A0D-697C92003503}"/>
    <dgm:cxn modelId="{E98DFDA6-CD64-4733-82A6-EE4A1F105254}" type="presOf" srcId="{EB44A8EB-5AF0-4DF2-B004-ED3411173787}" destId="{C7EDB42E-2B37-4B47-A66C-D55AC115B6D9}" srcOrd="0" destOrd="0" presId="urn:microsoft.com/office/officeart/2005/8/layout/lProcess2"/>
    <dgm:cxn modelId="{16486361-186D-429A-9357-595CCE32D15C}" type="presOf" srcId="{49C4A790-1275-42F1-8EED-A2EF14B42FD1}" destId="{08AA44C2-29EB-4FD2-AB6F-A8B1935ADB41}" srcOrd="1" destOrd="0" presId="urn:microsoft.com/office/officeart/2005/8/layout/lProcess2"/>
    <dgm:cxn modelId="{4134ED8C-0C5B-400B-850C-A986D3AE50AA}" type="presOf" srcId="{D49B1B8D-8A69-4C4E-91AA-BE0E8C83B643}" destId="{9BB8BBE1-5C12-4F0F-B2AD-44FAD68E69E2}" srcOrd="1" destOrd="0" presId="urn:microsoft.com/office/officeart/2005/8/layout/lProcess2"/>
    <dgm:cxn modelId="{6A46FB53-DB28-4D94-87E7-E822C5D3BF64}" srcId="{454C6F32-154C-409C-9D76-7A9195D590CC}" destId="{B01650FB-9E77-43BD-8F7B-95E6FC58B19B}" srcOrd="2" destOrd="0" parTransId="{89140A37-1BE7-4A3E-9A8E-55231FF6D555}" sibTransId="{DEB1F005-A2B8-454B-BEAA-FFDF0DD611B0}"/>
    <dgm:cxn modelId="{BADA5CF4-1EB1-43C0-91E5-1DA95B8CC980}" type="presOf" srcId="{B01650FB-9E77-43BD-8F7B-95E6FC58B19B}" destId="{E2C377B3-12F7-46ED-BA2C-A98821D255D3}" srcOrd="0" destOrd="0" presId="urn:microsoft.com/office/officeart/2005/8/layout/lProcess2"/>
    <dgm:cxn modelId="{41AC6386-6DF5-4554-8B9C-BC51526E0A14}" type="presOf" srcId="{E0794902-92CD-45CC-BBD7-0B31C3D7BEBA}" destId="{0FB05A24-0071-4159-9C0E-181AFC746F2D}" srcOrd="0" destOrd="0" presId="urn:microsoft.com/office/officeart/2005/8/layout/lProcess2"/>
    <dgm:cxn modelId="{B321043F-DFF6-4F93-A09A-77E8E2330424}" srcId="{6F5A3D4B-E6F9-44D3-B0F3-67997FEA9085}" destId="{EB44A8EB-5AF0-4DF2-B004-ED3411173787}" srcOrd="0" destOrd="0" parTransId="{8E4D29A6-EDDA-49F3-B310-1382733DC6F9}" sibTransId="{12063D8A-CCCE-4FBD-BD28-038B7A529BA0}"/>
    <dgm:cxn modelId="{21BF699F-07C9-432A-A608-2B66F417E84A}" srcId="{49C4A790-1275-42F1-8EED-A2EF14B42FD1}" destId="{D0C1B673-4399-466B-91B0-A80E1360A66E}" srcOrd="0" destOrd="0" parTransId="{4C213B97-8F51-45DA-833D-1FA1D6CED63C}" sibTransId="{460B7168-5476-489D-8016-6F6A2B71CD3E}"/>
    <dgm:cxn modelId="{795C89DA-352A-41B5-9E5E-0DBE8FA53D47}" type="presOf" srcId="{0D39AEE6-9239-4D3E-AC68-B7ACC116AD33}" destId="{B6DDA18F-787D-4E6A-9CBE-968471BA109E}" srcOrd="0" destOrd="0" presId="urn:microsoft.com/office/officeart/2005/8/layout/lProcess2"/>
    <dgm:cxn modelId="{D4E810BF-7145-4677-82A1-CE285035273C}" srcId="{63850A92-BD95-4FB2-AE5C-2B7991ED9082}" destId="{D49B1B8D-8A69-4C4E-91AA-BE0E8C83B643}" srcOrd="3" destOrd="0" parTransId="{013DAE0F-BB67-446E-A4D4-F45D9D4C4209}" sibTransId="{DBEECD45-48B4-4219-AF9F-7B1D1EFCE38B}"/>
    <dgm:cxn modelId="{28071402-890A-4E8F-AA75-986376F8B8DD}" type="presOf" srcId="{63F505FA-1480-4E49-9D61-00A6D5D695FC}" destId="{3C9E15DC-48D0-406D-8762-AEC339635A6A}" srcOrd="0" destOrd="0" presId="urn:microsoft.com/office/officeart/2005/8/layout/lProcess2"/>
    <dgm:cxn modelId="{572483A9-0E5A-4DFE-98DD-0B8D7B02F56C}" type="presOf" srcId="{454C6F32-154C-409C-9D76-7A9195D590CC}" destId="{E5B78FC5-CBA6-4E8B-847B-4316A30FC119}" srcOrd="1" destOrd="0" presId="urn:microsoft.com/office/officeart/2005/8/layout/lProcess2"/>
    <dgm:cxn modelId="{4E88C736-2C4B-4F1E-9157-FF0147884331}" srcId="{454C6F32-154C-409C-9D76-7A9195D590CC}" destId="{A652D799-68BB-427C-A38D-70F71B7924FC}" srcOrd="0" destOrd="0" parTransId="{B5873890-5A28-4F8C-9DFB-B08FF815F5A4}" sibTransId="{95636BE2-95A8-46B8-AD3A-F84D1A30E2B9}"/>
    <dgm:cxn modelId="{D2735989-757A-45D2-8148-3BFBE32C1461}" srcId="{6F5A3D4B-E6F9-44D3-B0F3-67997FEA9085}" destId="{05AADC00-0F9A-4308-B633-C2AEF40F043C}" srcOrd="2" destOrd="0" parTransId="{DD83A7BF-B6D8-4390-95A4-2469AC338211}" sibTransId="{774D539F-073B-4CEA-8CF5-44003E216032}"/>
    <dgm:cxn modelId="{89271EC1-3619-4D77-BBD6-B99FF8141798}" type="presOf" srcId="{A652D799-68BB-427C-A38D-70F71B7924FC}" destId="{E9066C09-AE2D-4846-813C-1EFAEC06FB12}" srcOrd="0" destOrd="0" presId="urn:microsoft.com/office/officeart/2005/8/layout/lProcess2"/>
    <dgm:cxn modelId="{8CEF8E1B-1360-4F86-8FFD-2B8CE59CF47F}" type="presOf" srcId="{6F5A3D4B-E6F9-44D3-B0F3-67997FEA9085}" destId="{2A46A4D1-6492-4896-98FD-52BE2D6838BC}" srcOrd="1" destOrd="0" presId="urn:microsoft.com/office/officeart/2005/8/layout/lProcess2"/>
    <dgm:cxn modelId="{B60A4580-A111-4EA9-9E46-5A87AAB34F05}" type="presOf" srcId="{454C6F32-154C-409C-9D76-7A9195D590CC}" destId="{D9148E72-ABA9-42D7-BB49-8CADEFFC4CD4}" srcOrd="0" destOrd="0" presId="urn:microsoft.com/office/officeart/2005/8/layout/lProcess2"/>
    <dgm:cxn modelId="{DF24F808-20E7-49CA-89D9-42B7899C04F1}" type="presOf" srcId="{D49B1B8D-8A69-4C4E-91AA-BE0E8C83B643}" destId="{3EC6D64C-048A-4A47-B79D-4A170280E33B}" srcOrd="0" destOrd="0" presId="urn:microsoft.com/office/officeart/2005/8/layout/lProcess2"/>
    <dgm:cxn modelId="{DEF1FE50-AE9A-4176-8DAC-087C535E5021}" srcId="{49C4A790-1275-42F1-8EED-A2EF14B42FD1}" destId="{63F505FA-1480-4E49-9D61-00A6D5D695FC}" srcOrd="2" destOrd="0" parTransId="{0CA63F12-B552-4129-8862-11727457F9B4}" sibTransId="{DFB1F489-FDE7-473F-8989-44CEB54BAF05}"/>
    <dgm:cxn modelId="{FB67094F-A594-4C5F-AA3A-53C2B94E13C4}" type="presOf" srcId="{63850A92-BD95-4FB2-AE5C-2B7991ED9082}" destId="{77592241-422A-4A2E-BAE9-5A9EEE83A390}" srcOrd="0" destOrd="0" presId="urn:microsoft.com/office/officeart/2005/8/layout/lProcess2"/>
    <dgm:cxn modelId="{05FE8EA9-B064-453F-BD0A-90006423934F}" srcId="{49C4A790-1275-42F1-8EED-A2EF14B42FD1}" destId="{E0794902-92CD-45CC-BBD7-0B31C3D7BEBA}" srcOrd="1" destOrd="0" parTransId="{9F5918AD-3DB8-41D6-9AC2-50A12BB0ED86}" sibTransId="{CBB6C17E-7D35-43D4-8F35-BA180475BC89}"/>
    <dgm:cxn modelId="{70EED8DA-4120-4693-8540-EFC113C92513}" srcId="{6F5A3D4B-E6F9-44D3-B0F3-67997FEA9085}" destId="{0D39AEE6-9239-4D3E-AC68-B7ACC116AD33}" srcOrd="1" destOrd="0" parTransId="{1815171A-8577-43F2-A807-7EB9A69ADB2B}" sibTransId="{2BAB4F3D-A18E-40B7-B7D3-A57C404931AA}"/>
    <dgm:cxn modelId="{2366B3FC-D1AD-4190-9FB4-E739E41CC7CA}" type="presOf" srcId="{30B7C047-5FB5-4D96-BA71-ABDC71DB2B01}" destId="{C03DBA9B-285F-4D9B-866D-557C9B830896}" srcOrd="0" destOrd="0" presId="urn:microsoft.com/office/officeart/2005/8/layout/lProcess2"/>
    <dgm:cxn modelId="{46452336-40EF-416F-898A-12E67B8BEB72}" type="presOf" srcId="{D0C1B673-4399-466B-91B0-A80E1360A66E}" destId="{9021A80D-F84A-4A08-B7CE-94FEF3ADDACC}" srcOrd="0" destOrd="0" presId="urn:microsoft.com/office/officeart/2005/8/layout/lProcess2"/>
    <dgm:cxn modelId="{8347D724-C31A-4E4E-8644-DEB1CC7163FC}" type="presParOf" srcId="{77592241-422A-4A2E-BAE9-5A9EEE83A390}" destId="{858AF6AF-3626-4E7D-8100-8D4C6800F701}" srcOrd="0" destOrd="0" presId="urn:microsoft.com/office/officeart/2005/8/layout/lProcess2"/>
    <dgm:cxn modelId="{21420BFC-A29D-46A2-9CD8-3B76359DD7C4}" type="presParOf" srcId="{858AF6AF-3626-4E7D-8100-8D4C6800F701}" destId="{D9148E72-ABA9-42D7-BB49-8CADEFFC4CD4}" srcOrd="0" destOrd="0" presId="urn:microsoft.com/office/officeart/2005/8/layout/lProcess2"/>
    <dgm:cxn modelId="{489AF161-5F2D-4DA8-AFD7-B33176E0532D}" type="presParOf" srcId="{858AF6AF-3626-4E7D-8100-8D4C6800F701}" destId="{E5B78FC5-CBA6-4E8B-847B-4316A30FC119}" srcOrd="1" destOrd="0" presId="urn:microsoft.com/office/officeart/2005/8/layout/lProcess2"/>
    <dgm:cxn modelId="{B61400E1-9813-4BE5-9E80-558C4A457083}" type="presParOf" srcId="{858AF6AF-3626-4E7D-8100-8D4C6800F701}" destId="{18937255-0D01-4451-8F1E-130EC9E737E2}" srcOrd="2" destOrd="0" presId="urn:microsoft.com/office/officeart/2005/8/layout/lProcess2"/>
    <dgm:cxn modelId="{69FDAF26-55E3-4C99-AA4D-3417A511C712}" type="presParOf" srcId="{18937255-0D01-4451-8F1E-130EC9E737E2}" destId="{5ADDCE97-CA87-48AB-8305-4877332E73D3}" srcOrd="0" destOrd="0" presId="urn:microsoft.com/office/officeart/2005/8/layout/lProcess2"/>
    <dgm:cxn modelId="{69293D4F-6A68-4C30-A6A7-F04F7CD91D21}" type="presParOf" srcId="{5ADDCE97-CA87-48AB-8305-4877332E73D3}" destId="{E9066C09-AE2D-4846-813C-1EFAEC06FB12}" srcOrd="0" destOrd="0" presId="urn:microsoft.com/office/officeart/2005/8/layout/lProcess2"/>
    <dgm:cxn modelId="{59DFAF8F-F132-406F-B8D9-EA0DD468448B}" type="presParOf" srcId="{5ADDCE97-CA87-48AB-8305-4877332E73D3}" destId="{117E7D2B-1328-4025-AB51-7171BF527CCA}" srcOrd="1" destOrd="0" presId="urn:microsoft.com/office/officeart/2005/8/layout/lProcess2"/>
    <dgm:cxn modelId="{89439B44-783C-4B3C-9664-5534B4B6D1EF}" type="presParOf" srcId="{5ADDCE97-CA87-48AB-8305-4877332E73D3}" destId="{C03DBA9B-285F-4D9B-866D-557C9B830896}" srcOrd="2" destOrd="0" presId="urn:microsoft.com/office/officeart/2005/8/layout/lProcess2"/>
    <dgm:cxn modelId="{5025A94B-5D09-4834-858B-E6F3E61B1368}" type="presParOf" srcId="{5ADDCE97-CA87-48AB-8305-4877332E73D3}" destId="{13A415AC-FD57-4C6B-9134-66E6C4F431B2}" srcOrd="3" destOrd="0" presId="urn:microsoft.com/office/officeart/2005/8/layout/lProcess2"/>
    <dgm:cxn modelId="{B1025408-07B4-4071-B8A2-86F8FACC2DD3}" type="presParOf" srcId="{5ADDCE97-CA87-48AB-8305-4877332E73D3}" destId="{E2C377B3-12F7-46ED-BA2C-A98821D255D3}" srcOrd="4" destOrd="0" presId="urn:microsoft.com/office/officeart/2005/8/layout/lProcess2"/>
    <dgm:cxn modelId="{51F4D459-751C-4BB2-A114-C28328055438}" type="presParOf" srcId="{77592241-422A-4A2E-BAE9-5A9EEE83A390}" destId="{7642F4E3-2B3E-4CFE-B51F-90014EBC7AE1}" srcOrd="1" destOrd="0" presId="urn:microsoft.com/office/officeart/2005/8/layout/lProcess2"/>
    <dgm:cxn modelId="{FA91F28E-344D-4ED8-B97D-04CE346E1289}" type="presParOf" srcId="{77592241-422A-4A2E-BAE9-5A9EEE83A390}" destId="{8B268360-FCCD-4526-B693-5D5FA5694AD2}" srcOrd="2" destOrd="0" presId="urn:microsoft.com/office/officeart/2005/8/layout/lProcess2"/>
    <dgm:cxn modelId="{662698BE-B774-496A-B988-EF8D375D1969}" type="presParOf" srcId="{8B268360-FCCD-4526-B693-5D5FA5694AD2}" destId="{4D28AD77-EFE2-4CA9-BDAC-72159AD3C6B9}" srcOrd="0" destOrd="0" presId="urn:microsoft.com/office/officeart/2005/8/layout/lProcess2"/>
    <dgm:cxn modelId="{07C1A715-9DDC-4369-B682-462F7269B125}" type="presParOf" srcId="{8B268360-FCCD-4526-B693-5D5FA5694AD2}" destId="{08AA44C2-29EB-4FD2-AB6F-A8B1935ADB41}" srcOrd="1" destOrd="0" presId="urn:microsoft.com/office/officeart/2005/8/layout/lProcess2"/>
    <dgm:cxn modelId="{A10E47D0-F81D-4D51-B5C0-C8A8C7E048A8}" type="presParOf" srcId="{8B268360-FCCD-4526-B693-5D5FA5694AD2}" destId="{01453E11-28BB-4834-91CE-E3AF93C111C9}" srcOrd="2" destOrd="0" presId="urn:microsoft.com/office/officeart/2005/8/layout/lProcess2"/>
    <dgm:cxn modelId="{8AC874D1-FFB7-4C52-9366-F102CE971D58}" type="presParOf" srcId="{01453E11-28BB-4834-91CE-E3AF93C111C9}" destId="{9325F8AB-0B37-4266-9903-842322EB6BAE}" srcOrd="0" destOrd="0" presId="urn:microsoft.com/office/officeart/2005/8/layout/lProcess2"/>
    <dgm:cxn modelId="{AD5A4ACC-5180-4E01-9511-11B6A628530D}" type="presParOf" srcId="{9325F8AB-0B37-4266-9903-842322EB6BAE}" destId="{9021A80D-F84A-4A08-B7CE-94FEF3ADDACC}" srcOrd="0" destOrd="0" presId="urn:microsoft.com/office/officeart/2005/8/layout/lProcess2"/>
    <dgm:cxn modelId="{9DBD5252-33C4-4F38-AF23-B08F631D7F50}" type="presParOf" srcId="{9325F8AB-0B37-4266-9903-842322EB6BAE}" destId="{7F0526E0-EBB2-4C82-A144-B11D7EAC75E1}" srcOrd="1" destOrd="0" presId="urn:microsoft.com/office/officeart/2005/8/layout/lProcess2"/>
    <dgm:cxn modelId="{09449CA3-A559-4BE9-B84E-90B76C7A62D1}" type="presParOf" srcId="{9325F8AB-0B37-4266-9903-842322EB6BAE}" destId="{0FB05A24-0071-4159-9C0E-181AFC746F2D}" srcOrd="2" destOrd="0" presId="urn:microsoft.com/office/officeart/2005/8/layout/lProcess2"/>
    <dgm:cxn modelId="{2D8B73DC-EE24-489F-9590-38AF2250D47D}" type="presParOf" srcId="{9325F8AB-0B37-4266-9903-842322EB6BAE}" destId="{97898B92-F608-46FA-80AD-C4CF5B3BD978}" srcOrd="3" destOrd="0" presId="urn:microsoft.com/office/officeart/2005/8/layout/lProcess2"/>
    <dgm:cxn modelId="{0306D98C-B9F5-4A1E-BA5C-057A93F9B267}" type="presParOf" srcId="{9325F8AB-0B37-4266-9903-842322EB6BAE}" destId="{3C9E15DC-48D0-406D-8762-AEC339635A6A}" srcOrd="4" destOrd="0" presId="urn:microsoft.com/office/officeart/2005/8/layout/lProcess2"/>
    <dgm:cxn modelId="{A4AD4D09-4F2A-4967-83A5-13445FF258BD}" type="presParOf" srcId="{77592241-422A-4A2E-BAE9-5A9EEE83A390}" destId="{E4E5CD5E-8799-43C4-B4BD-F53F26B65678}" srcOrd="3" destOrd="0" presId="urn:microsoft.com/office/officeart/2005/8/layout/lProcess2"/>
    <dgm:cxn modelId="{323A89C9-ED4B-4758-AC5D-78E0FE057CF6}" type="presParOf" srcId="{77592241-422A-4A2E-BAE9-5A9EEE83A390}" destId="{15ED52C1-9B20-4822-8F20-7F90B04DBA75}" srcOrd="4" destOrd="0" presId="urn:microsoft.com/office/officeart/2005/8/layout/lProcess2"/>
    <dgm:cxn modelId="{6830D2FB-9AB5-40F3-92BD-332A9EF938ED}" type="presParOf" srcId="{15ED52C1-9B20-4822-8F20-7F90B04DBA75}" destId="{8E7D89D2-EC55-463B-AEC5-24E0E3E3EE60}" srcOrd="0" destOrd="0" presId="urn:microsoft.com/office/officeart/2005/8/layout/lProcess2"/>
    <dgm:cxn modelId="{AF90A915-1012-4CEB-89D3-B341655FA63C}" type="presParOf" srcId="{15ED52C1-9B20-4822-8F20-7F90B04DBA75}" destId="{2A46A4D1-6492-4896-98FD-52BE2D6838BC}" srcOrd="1" destOrd="0" presId="urn:microsoft.com/office/officeart/2005/8/layout/lProcess2"/>
    <dgm:cxn modelId="{A2B7F1D4-D225-49AD-9DA9-BB0E1B2FF767}" type="presParOf" srcId="{15ED52C1-9B20-4822-8F20-7F90B04DBA75}" destId="{16B02789-C76B-4414-A65C-096D886079FB}" srcOrd="2" destOrd="0" presId="urn:microsoft.com/office/officeart/2005/8/layout/lProcess2"/>
    <dgm:cxn modelId="{E68DA95F-2743-4624-9B2A-0677CD73A025}" type="presParOf" srcId="{16B02789-C76B-4414-A65C-096D886079FB}" destId="{32D63CD4-3BB5-49CE-9ADA-7C2FD042AC03}" srcOrd="0" destOrd="0" presId="urn:microsoft.com/office/officeart/2005/8/layout/lProcess2"/>
    <dgm:cxn modelId="{4BEF264A-5AA7-4D06-BB31-34B9E0E9E534}" type="presParOf" srcId="{32D63CD4-3BB5-49CE-9ADA-7C2FD042AC03}" destId="{C7EDB42E-2B37-4B47-A66C-D55AC115B6D9}" srcOrd="0" destOrd="0" presId="urn:microsoft.com/office/officeart/2005/8/layout/lProcess2"/>
    <dgm:cxn modelId="{99418F08-64D9-4CD7-A829-64AA9D3B4881}" type="presParOf" srcId="{32D63CD4-3BB5-49CE-9ADA-7C2FD042AC03}" destId="{9D9100A8-8407-47BE-93E2-35B9EA6DB0D0}" srcOrd="1" destOrd="0" presId="urn:microsoft.com/office/officeart/2005/8/layout/lProcess2"/>
    <dgm:cxn modelId="{866E04D9-539F-4D07-94CE-F0499C7200C7}" type="presParOf" srcId="{32D63CD4-3BB5-49CE-9ADA-7C2FD042AC03}" destId="{B6DDA18F-787D-4E6A-9CBE-968471BA109E}" srcOrd="2" destOrd="0" presId="urn:microsoft.com/office/officeart/2005/8/layout/lProcess2"/>
    <dgm:cxn modelId="{2A937FA8-1B84-44F6-9D8F-B3416DD57A84}" type="presParOf" srcId="{32D63CD4-3BB5-49CE-9ADA-7C2FD042AC03}" destId="{216FB33B-FB8A-4E9D-8D13-136F40A01F24}" srcOrd="3" destOrd="0" presId="urn:microsoft.com/office/officeart/2005/8/layout/lProcess2"/>
    <dgm:cxn modelId="{520739E7-5EE6-4F2B-94C3-E4600191E5C5}" type="presParOf" srcId="{32D63CD4-3BB5-49CE-9ADA-7C2FD042AC03}" destId="{2888AD2F-AF9D-4112-8470-99D191675702}" srcOrd="4" destOrd="0" presId="urn:microsoft.com/office/officeart/2005/8/layout/lProcess2"/>
    <dgm:cxn modelId="{3D7052EF-C785-45B0-9D96-EB094C961D45}" type="presParOf" srcId="{77592241-422A-4A2E-BAE9-5A9EEE83A390}" destId="{0F1AF035-3893-48E8-87FE-5AE534228536}" srcOrd="5" destOrd="0" presId="urn:microsoft.com/office/officeart/2005/8/layout/lProcess2"/>
    <dgm:cxn modelId="{CCA2BC1C-21E8-4EDA-8C96-EFBB43A8853E}" type="presParOf" srcId="{77592241-422A-4A2E-BAE9-5A9EEE83A390}" destId="{5121723E-28C9-4390-A40A-E1DB054B636D}" srcOrd="6" destOrd="0" presId="urn:microsoft.com/office/officeart/2005/8/layout/lProcess2"/>
    <dgm:cxn modelId="{330E4D52-27F8-45BE-AEC4-19B9A91FC083}" type="presParOf" srcId="{5121723E-28C9-4390-A40A-E1DB054B636D}" destId="{3EC6D64C-048A-4A47-B79D-4A170280E33B}" srcOrd="0" destOrd="0" presId="urn:microsoft.com/office/officeart/2005/8/layout/lProcess2"/>
    <dgm:cxn modelId="{9E0A3044-EDF2-4DEF-9FE4-9EEB7D2F7E1C}" type="presParOf" srcId="{5121723E-28C9-4390-A40A-E1DB054B636D}" destId="{9BB8BBE1-5C12-4F0F-B2AD-44FAD68E69E2}" srcOrd="1" destOrd="0" presId="urn:microsoft.com/office/officeart/2005/8/layout/lProcess2"/>
    <dgm:cxn modelId="{E6FEF09D-7A75-4D4E-8BFB-6CEF0753B447}" type="presParOf" srcId="{5121723E-28C9-4390-A40A-E1DB054B636D}" destId="{7CF12407-6C11-4179-9617-9100707C97B9}" srcOrd="2" destOrd="0" presId="urn:microsoft.com/office/officeart/2005/8/layout/lProcess2"/>
    <dgm:cxn modelId="{8D0FB592-A8E4-4E8A-AD23-465FBB361CDC}" type="presParOf" srcId="{7CF12407-6C11-4179-9617-9100707C97B9}" destId="{5749E5AB-C139-4155-B5EB-40293E8D9B6C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0.xml><?xml version="1.0" encoding="utf-8"?>
<dgm:dataModel xmlns:dgm="http://schemas.openxmlformats.org/drawingml/2006/diagram" xmlns:a="http://schemas.openxmlformats.org/drawingml/2006/main">
  <dgm:ptLst>
    <dgm:pt modelId="{63850A92-BD95-4FB2-AE5C-2B7991ED9082}" type="doc">
      <dgm:prSet loTypeId="urn:microsoft.com/office/officeart/2005/8/layout/lProcess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454C6F32-154C-409C-9D76-7A9195D590CC}">
      <dgm:prSet phldrT="[Testo]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it-IT">
              <a:noFill/>
            </a:rPr>
            <a:t> </a:t>
          </a:r>
        </a:p>
      </dgm:t>
    </dgm:pt>
    <dgm:pt modelId="{D6EA9269-9BEF-40BA-BA26-11EDDF1F9A1E}" type="parTrans" cxnId="{D1BFD754-21AA-4FE6-A910-33A1D3287113}">
      <dgm:prSet/>
      <dgm:spPr/>
      <dgm:t>
        <a:bodyPr/>
        <a:lstStyle/>
        <a:p>
          <a:endParaRPr lang="it-IT"/>
        </a:p>
      </dgm:t>
    </dgm:pt>
    <dgm:pt modelId="{E570C473-8A5E-4C46-BC75-28AB65518FCB}" type="sibTrans" cxnId="{D1BFD754-21AA-4FE6-A910-33A1D3287113}">
      <dgm:prSet/>
      <dgm:spPr/>
      <dgm:t>
        <a:bodyPr/>
        <a:lstStyle/>
        <a:p>
          <a:endParaRPr lang="it-IT"/>
        </a:p>
      </dgm:t>
    </dgm:pt>
    <dgm:pt modelId="{A652D799-68BB-427C-A38D-70F71B7924FC}">
      <dgm:prSet phldrT="[Testo]"/>
      <dgm:spPr/>
      <dgm:t>
        <a:bodyPr/>
        <a:lstStyle/>
        <a:p>
          <a:r>
            <a:rPr lang="it-IT" dirty="0" smtClean="0"/>
            <a:t>NEGAZIONE	</a:t>
          </a:r>
          <a:endParaRPr lang="it-IT" dirty="0"/>
        </a:p>
      </dgm:t>
    </dgm:pt>
    <dgm:pt modelId="{B5873890-5A28-4F8C-9DFB-B08FF815F5A4}" type="parTrans" cxnId="{4E88C736-2C4B-4F1E-9157-FF0147884331}">
      <dgm:prSet/>
      <dgm:spPr/>
      <dgm:t>
        <a:bodyPr/>
        <a:lstStyle/>
        <a:p>
          <a:endParaRPr lang="it-IT"/>
        </a:p>
      </dgm:t>
    </dgm:pt>
    <dgm:pt modelId="{95636BE2-95A8-46B8-AD3A-F84D1A30E2B9}" type="sibTrans" cxnId="{4E88C736-2C4B-4F1E-9157-FF0147884331}">
      <dgm:prSet/>
      <dgm:spPr/>
      <dgm:t>
        <a:bodyPr/>
        <a:lstStyle/>
        <a:p>
          <a:endParaRPr lang="it-IT"/>
        </a:p>
      </dgm:t>
    </dgm:pt>
    <dgm:pt modelId="{30B7C047-5FB5-4D96-BA71-ABDC71DB2B01}">
      <dgm:prSet phldrT="[Testo]"/>
      <dgm:spPr/>
      <dgm:t>
        <a:bodyPr/>
        <a:lstStyle/>
        <a:p>
          <a:r>
            <a:rPr lang="it-IT" dirty="0" smtClean="0"/>
            <a:t>CONGIUNZIONE</a:t>
          </a:r>
          <a:endParaRPr lang="it-IT" dirty="0"/>
        </a:p>
      </dgm:t>
    </dgm:pt>
    <dgm:pt modelId="{5B28A71B-1BBC-4146-9218-8FE7EC399D11}" type="parTrans" cxnId="{B94831FA-798E-44DB-A1E1-C1647ACBAA15}">
      <dgm:prSet/>
      <dgm:spPr/>
      <dgm:t>
        <a:bodyPr/>
        <a:lstStyle/>
        <a:p>
          <a:endParaRPr lang="it-IT"/>
        </a:p>
      </dgm:t>
    </dgm:pt>
    <dgm:pt modelId="{54DD7DC2-8B4A-4D7C-9A0D-697C92003503}" type="sibTrans" cxnId="{B94831FA-798E-44DB-A1E1-C1647ACBAA15}">
      <dgm:prSet/>
      <dgm:spPr/>
      <dgm:t>
        <a:bodyPr/>
        <a:lstStyle/>
        <a:p>
          <a:endParaRPr lang="it-IT"/>
        </a:p>
      </dgm:t>
    </dgm:pt>
    <dgm:pt modelId="{49C4A790-1275-42F1-8EED-A2EF14B42FD1}">
      <dgm:prSet phldrT="[Testo]"/>
      <dgm:spPr/>
      <dgm:t>
        <a:bodyPr/>
        <a:lstStyle/>
        <a:p>
          <a:r>
            <a:rPr lang="it-IT" dirty="0" smtClean="0"/>
            <a:t>A parole</a:t>
          </a:r>
          <a:endParaRPr lang="it-IT" dirty="0"/>
        </a:p>
      </dgm:t>
    </dgm:pt>
    <dgm:pt modelId="{041585DF-D620-4BD8-BE26-106368F72B9B}" type="parTrans" cxnId="{41E994EA-4D99-4571-A819-0B9C29CED6C0}">
      <dgm:prSet/>
      <dgm:spPr/>
      <dgm:t>
        <a:bodyPr/>
        <a:lstStyle/>
        <a:p>
          <a:endParaRPr lang="it-IT"/>
        </a:p>
      </dgm:t>
    </dgm:pt>
    <dgm:pt modelId="{791D084C-98DA-421E-8245-77C64F3DECC8}" type="sibTrans" cxnId="{41E994EA-4D99-4571-A819-0B9C29CED6C0}">
      <dgm:prSet/>
      <dgm:spPr/>
      <dgm:t>
        <a:bodyPr/>
        <a:lstStyle/>
        <a:p>
          <a:endParaRPr lang="it-IT"/>
        </a:p>
      </dgm:t>
    </dgm:pt>
    <dgm:pt modelId="{D0C1B673-4399-466B-91B0-A80E1360A66E}">
      <dgm:prSet phldrT="[Testo]"/>
      <dgm:spPr/>
      <dgm:t>
        <a:bodyPr/>
        <a:lstStyle/>
        <a:p>
          <a:r>
            <a:rPr lang="it-IT" dirty="0" smtClean="0"/>
            <a:t>Non p</a:t>
          </a:r>
          <a:endParaRPr lang="it-IT" dirty="0"/>
        </a:p>
      </dgm:t>
    </dgm:pt>
    <dgm:pt modelId="{4C213B97-8F51-45DA-833D-1FA1D6CED63C}" type="parTrans" cxnId="{21BF699F-07C9-432A-A608-2B66F417E84A}">
      <dgm:prSet/>
      <dgm:spPr/>
      <dgm:t>
        <a:bodyPr/>
        <a:lstStyle/>
        <a:p>
          <a:endParaRPr lang="it-IT"/>
        </a:p>
      </dgm:t>
    </dgm:pt>
    <dgm:pt modelId="{460B7168-5476-489D-8016-6F6A2B71CD3E}" type="sibTrans" cxnId="{21BF699F-07C9-432A-A608-2B66F417E84A}">
      <dgm:prSet/>
      <dgm:spPr/>
      <dgm:t>
        <a:bodyPr/>
        <a:lstStyle/>
        <a:p>
          <a:endParaRPr lang="it-IT"/>
        </a:p>
      </dgm:t>
    </dgm:pt>
    <dgm:pt modelId="{E0794902-92CD-45CC-BBD7-0B31C3D7BEBA}">
      <dgm:prSet phldrT="[Testo]"/>
      <dgm:spPr/>
      <dgm:t>
        <a:bodyPr/>
        <a:lstStyle/>
        <a:p>
          <a:r>
            <a:rPr lang="it-IT" dirty="0" smtClean="0"/>
            <a:t>p  e q</a:t>
          </a:r>
          <a:endParaRPr lang="it-IT" dirty="0"/>
        </a:p>
      </dgm:t>
    </dgm:pt>
    <dgm:pt modelId="{9F5918AD-3DB8-41D6-9AC2-50A12BB0ED86}" type="parTrans" cxnId="{05FE8EA9-B064-453F-BD0A-90006423934F}">
      <dgm:prSet/>
      <dgm:spPr/>
      <dgm:t>
        <a:bodyPr/>
        <a:lstStyle/>
        <a:p>
          <a:endParaRPr lang="it-IT"/>
        </a:p>
      </dgm:t>
    </dgm:pt>
    <dgm:pt modelId="{CBB6C17E-7D35-43D4-8F35-BA180475BC89}" type="sibTrans" cxnId="{05FE8EA9-B064-453F-BD0A-90006423934F}">
      <dgm:prSet/>
      <dgm:spPr/>
      <dgm:t>
        <a:bodyPr/>
        <a:lstStyle/>
        <a:p>
          <a:endParaRPr lang="it-IT"/>
        </a:p>
      </dgm:t>
    </dgm:pt>
    <dgm:pt modelId="{6F5A3D4B-E6F9-44D3-B0F3-67997FEA9085}">
      <dgm:prSet phldrT="[Testo]"/>
      <dgm:spPr/>
      <dgm:t>
        <a:bodyPr/>
        <a:lstStyle/>
        <a:p>
          <a:r>
            <a:rPr lang="it-IT" dirty="0" smtClean="0"/>
            <a:t>In simboli</a:t>
          </a:r>
          <a:endParaRPr lang="it-IT" dirty="0"/>
        </a:p>
      </dgm:t>
    </dgm:pt>
    <dgm:pt modelId="{A534073E-EDF9-4F96-974F-FADF1A8FC4DA}" type="parTrans" cxnId="{6BF056A8-5A3C-4E4C-ADE5-729E78BFBAD5}">
      <dgm:prSet/>
      <dgm:spPr/>
      <dgm:t>
        <a:bodyPr/>
        <a:lstStyle/>
        <a:p>
          <a:endParaRPr lang="it-IT"/>
        </a:p>
      </dgm:t>
    </dgm:pt>
    <dgm:pt modelId="{F139C2AD-F647-486A-AEEE-55CC26AB40FA}" type="sibTrans" cxnId="{6BF056A8-5A3C-4E4C-ADE5-729E78BFBAD5}">
      <dgm:prSet/>
      <dgm:spPr/>
      <dgm:t>
        <a:bodyPr/>
        <a:lstStyle/>
        <a:p>
          <a:endParaRPr lang="it-IT"/>
        </a:p>
      </dgm:t>
    </dgm:pt>
    <dgm:pt modelId="{B01650FB-9E77-43BD-8F7B-95E6FC58B19B}">
      <dgm:prSet phldrT="[Testo]"/>
      <dgm:spPr/>
      <dgm:t>
        <a:bodyPr/>
        <a:lstStyle/>
        <a:p>
          <a:r>
            <a:rPr lang="it-IT" dirty="0" smtClean="0"/>
            <a:t>DISGIUNZIONE</a:t>
          </a:r>
          <a:endParaRPr lang="it-IT" dirty="0"/>
        </a:p>
      </dgm:t>
    </dgm:pt>
    <dgm:pt modelId="{89140A37-1BE7-4A3E-9A8E-55231FF6D555}" type="parTrans" cxnId="{6A46FB53-DB28-4D94-87E7-E822C5D3BF64}">
      <dgm:prSet/>
      <dgm:spPr/>
      <dgm:t>
        <a:bodyPr/>
        <a:lstStyle/>
        <a:p>
          <a:endParaRPr lang="it-IT"/>
        </a:p>
      </dgm:t>
    </dgm:pt>
    <dgm:pt modelId="{DEB1F005-A2B8-454B-BEAA-FFDF0DD611B0}" type="sibTrans" cxnId="{6A46FB53-DB28-4D94-87E7-E822C5D3BF64}">
      <dgm:prSet/>
      <dgm:spPr/>
      <dgm:t>
        <a:bodyPr/>
        <a:lstStyle/>
        <a:p>
          <a:endParaRPr lang="it-IT"/>
        </a:p>
      </dgm:t>
    </dgm:pt>
    <dgm:pt modelId="{D49B1B8D-8A69-4C4E-91AA-BE0E8C83B643}">
      <dgm:prSet phldrT="[Testo]"/>
      <dgm:spPr/>
      <dgm:t>
        <a:bodyPr/>
        <a:lstStyle/>
        <a:p>
          <a:r>
            <a:rPr lang="it-IT" dirty="0" smtClean="0"/>
            <a:t>Modo di operare</a:t>
          </a:r>
          <a:endParaRPr lang="it-IT" dirty="0"/>
        </a:p>
      </dgm:t>
    </dgm:pt>
    <dgm:pt modelId="{013DAE0F-BB67-446E-A4D4-F45D9D4C4209}" type="parTrans" cxnId="{D4E810BF-7145-4677-82A1-CE285035273C}">
      <dgm:prSet/>
      <dgm:spPr/>
      <dgm:t>
        <a:bodyPr/>
        <a:lstStyle/>
        <a:p>
          <a:endParaRPr lang="it-IT"/>
        </a:p>
      </dgm:t>
    </dgm:pt>
    <dgm:pt modelId="{DBEECD45-48B4-4219-AF9F-7B1D1EFCE38B}" type="sibTrans" cxnId="{D4E810BF-7145-4677-82A1-CE285035273C}">
      <dgm:prSet/>
      <dgm:spPr/>
      <dgm:t>
        <a:bodyPr/>
        <a:lstStyle/>
        <a:p>
          <a:endParaRPr lang="it-IT"/>
        </a:p>
      </dgm:t>
    </dgm:pt>
    <dgm:pt modelId="{63F505FA-1480-4E49-9D61-00A6D5D695FC}">
      <dgm:prSet phldrT="[Testo]"/>
      <dgm:spPr/>
      <dgm:t>
        <a:bodyPr/>
        <a:lstStyle/>
        <a:p>
          <a:r>
            <a:rPr lang="it-IT" dirty="0" smtClean="0"/>
            <a:t>p o q</a:t>
          </a:r>
          <a:endParaRPr lang="it-IT" dirty="0"/>
        </a:p>
      </dgm:t>
    </dgm:pt>
    <dgm:pt modelId="{0CA63F12-B552-4129-8862-11727457F9B4}" type="parTrans" cxnId="{DEF1FE50-AE9A-4176-8DAC-087C535E5021}">
      <dgm:prSet/>
      <dgm:spPr/>
      <dgm:t>
        <a:bodyPr/>
        <a:lstStyle/>
        <a:p>
          <a:endParaRPr lang="it-IT"/>
        </a:p>
      </dgm:t>
    </dgm:pt>
    <dgm:pt modelId="{DFB1F489-FDE7-473F-8989-44CEB54BAF05}" type="sibTrans" cxnId="{DEF1FE50-AE9A-4176-8DAC-087C535E5021}">
      <dgm:prSet/>
      <dgm:spPr/>
      <dgm:t>
        <a:bodyPr/>
        <a:lstStyle/>
        <a:p>
          <a:endParaRPr lang="it-IT"/>
        </a:p>
      </dgm:t>
    </dgm:pt>
    <dgm:pt modelId="{EB44A8EB-5AF0-4DF2-B004-ED3411173787}">
      <dgm:prSet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it-IT">
              <a:noFill/>
            </a:rPr>
            <a:t> </a:t>
          </a:r>
        </a:p>
      </dgm:t>
    </dgm:pt>
    <dgm:pt modelId="{8E4D29A6-EDDA-49F3-B310-1382733DC6F9}" type="parTrans" cxnId="{B321043F-DFF6-4F93-A09A-77E8E2330424}">
      <dgm:prSet/>
      <dgm:spPr/>
      <dgm:t>
        <a:bodyPr/>
        <a:lstStyle/>
        <a:p>
          <a:endParaRPr lang="it-IT"/>
        </a:p>
      </dgm:t>
    </dgm:pt>
    <dgm:pt modelId="{12063D8A-CCCE-4FBD-BD28-038B7A529BA0}" type="sibTrans" cxnId="{B321043F-DFF6-4F93-A09A-77E8E2330424}">
      <dgm:prSet/>
      <dgm:spPr/>
      <dgm:t>
        <a:bodyPr/>
        <a:lstStyle/>
        <a:p>
          <a:endParaRPr lang="it-IT"/>
        </a:p>
      </dgm:t>
    </dgm:pt>
    <dgm:pt modelId="{0D39AEE6-9239-4D3E-AC68-B7ACC116AD33}">
      <dgm:prSet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r>
            <a:rPr lang="it-IT">
              <a:noFill/>
            </a:rPr>
            <a:t> </a:t>
          </a:r>
        </a:p>
      </dgm:t>
    </dgm:pt>
    <dgm:pt modelId="{1815171A-8577-43F2-A807-7EB9A69ADB2B}" type="parTrans" cxnId="{70EED8DA-4120-4693-8540-EFC113C92513}">
      <dgm:prSet/>
      <dgm:spPr/>
      <dgm:t>
        <a:bodyPr/>
        <a:lstStyle/>
        <a:p>
          <a:endParaRPr lang="it-IT"/>
        </a:p>
      </dgm:t>
    </dgm:pt>
    <dgm:pt modelId="{2BAB4F3D-A18E-40B7-B7D3-A57C404931AA}" type="sibTrans" cxnId="{70EED8DA-4120-4693-8540-EFC113C92513}">
      <dgm:prSet/>
      <dgm:spPr/>
      <dgm:t>
        <a:bodyPr/>
        <a:lstStyle/>
        <a:p>
          <a:endParaRPr lang="it-IT"/>
        </a:p>
      </dgm:t>
    </dgm:pt>
    <dgm:pt modelId="{05AADC00-0F9A-4308-B633-C2AEF40F043C}">
      <dgm:prSet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r>
            <a:rPr lang="it-IT">
              <a:noFill/>
            </a:rPr>
            <a:t> </a:t>
          </a:r>
        </a:p>
      </dgm:t>
    </dgm:pt>
    <dgm:pt modelId="{DD83A7BF-B6D8-4390-95A4-2469AC338211}" type="parTrans" cxnId="{D2735989-757A-45D2-8148-3BFBE32C1461}">
      <dgm:prSet/>
      <dgm:spPr/>
      <dgm:t>
        <a:bodyPr/>
        <a:lstStyle/>
        <a:p>
          <a:endParaRPr lang="it-IT"/>
        </a:p>
      </dgm:t>
    </dgm:pt>
    <dgm:pt modelId="{774D539F-073B-4CEA-8CF5-44003E216032}" type="sibTrans" cxnId="{D2735989-757A-45D2-8148-3BFBE32C1461}">
      <dgm:prSet/>
      <dgm:spPr/>
      <dgm:t>
        <a:bodyPr/>
        <a:lstStyle/>
        <a:p>
          <a:endParaRPr lang="it-IT"/>
        </a:p>
      </dgm:t>
    </dgm:pt>
    <dgm:pt modelId="{77592241-422A-4A2E-BAE9-5A9EEE83A390}" type="pres">
      <dgm:prSet presAssocID="{63850A92-BD95-4FB2-AE5C-2B7991ED9082}" presName="theList" presStyleCnt="0">
        <dgm:presLayoutVars>
          <dgm:dir/>
          <dgm:animLvl val="lvl"/>
          <dgm:resizeHandles val="exact"/>
        </dgm:presLayoutVars>
      </dgm:prSet>
      <dgm:spPr/>
    </dgm:pt>
    <dgm:pt modelId="{858AF6AF-3626-4E7D-8100-8D4C6800F701}" type="pres">
      <dgm:prSet presAssocID="{454C6F32-154C-409C-9D76-7A9195D590CC}" presName="compNode" presStyleCnt="0"/>
      <dgm:spPr/>
    </dgm:pt>
    <dgm:pt modelId="{D9148E72-ABA9-42D7-BB49-8CADEFFC4CD4}" type="pres">
      <dgm:prSet presAssocID="{454C6F32-154C-409C-9D76-7A9195D590CC}" presName="aNode" presStyleLbl="bgShp" presStyleIdx="0" presStyleCnt="4"/>
      <dgm:spPr/>
    </dgm:pt>
    <dgm:pt modelId="{E5B78FC5-CBA6-4E8B-847B-4316A30FC119}" type="pres">
      <dgm:prSet presAssocID="{454C6F32-154C-409C-9D76-7A9195D590CC}" presName="textNode" presStyleLbl="bgShp" presStyleIdx="0" presStyleCnt="4"/>
      <dgm:spPr/>
    </dgm:pt>
    <dgm:pt modelId="{18937255-0D01-4451-8F1E-130EC9E737E2}" type="pres">
      <dgm:prSet presAssocID="{454C6F32-154C-409C-9D76-7A9195D590CC}" presName="compChildNode" presStyleCnt="0"/>
      <dgm:spPr/>
    </dgm:pt>
    <dgm:pt modelId="{5ADDCE97-CA87-48AB-8305-4877332E73D3}" type="pres">
      <dgm:prSet presAssocID="{454C6F32-154C-409C-9D76-7A9195D590CC}" presName="theInnerList" presStyleCnt="0"/>
      <dgm:spPr/>
    </dgm:pt>
    <dgm:pt modelId="{E9066C09-AE2D-4846-813C-1EFAEC06FB12}" type="pres">
      <dgm:prSet presAssocID="{A652D799-68BB-427C-A38D-70F71B7924FC}" presName="childNode" presStyleLbl="node1" presStyleIdx="0" presStyleCnt="9">
        <dgm:presLayoutVars>
          <dgm:bulletEnabled val="1"/>
        </dgm:presLayoutVars>
      </dgm:prSet>
      <dgm:spPr/>
    </dgm:pt>
    <dgm:pt modelId="{117E7D2B-1328-4025-AB51-7171BF527CCA}" type="pres">
      <dgm:prSet presAssocID="{A652D799-68BB-427C-A38D-70F71B7924FC}" presName="aSpace2" presStyleCnt="0"/>
      <dgm:spPr/>
    </dgm:pt>
    <dgm:pt modelId="{C03DBA9B-285F-4D9B-866D-557C9B830896}" type="pres">
      <dgm:prSet presAssocID="{30B7C047-5FB5-4D96-BA71-ABDC71DB2B01}" presName="childNode" presStyleLbl="node1" presStyleIdx="1" presStyleCnt="9">
        <dgm:presLayoutVars>
          <dgm:bulletEnabled val="1"/>
        </dgm:presLayoutVars>
      </dgm:prSet>
      <dgm:spPr/>
    </dgm:pt>
    <dgm:pt modelId="{13A415AC-FD57-4C6B-9134-66E6C4F431B2}" type="pres">
      <dgm:prSet presAssocID="{30B7C047-5FB5-4D96-BA71-ABDC71DB2B01}" presName="aSpace2" presStyleCnt="0"/>
      <dgm:spPr/>
    </dgm:pt>
    <dgm:pt modelId="{E2C377B3-12F7-46ED-BA2C-A98821D255D3}" type="pres">
      <dgm:prSet presAssocID="{B01650FB-9E77-43BD-8F7B-95E6FC58B19B}" presName="childNode" presStyleLbl="node1" presStyleIdx="2" presStyleCnt="9">
        <dgm:presLayoutVars>
          <dgm:bulletEnabled val="1"/>
        </dgm:presLayoutVars>
      </dgm:prSet>
      <dgm:spPr/>
    </dgm:pt>
    <dgm:pt modelId="{7642F4E3-2B3E-4CFE-B51F-90014EBC7AE1}" type="pres">
      <dgm:prSet presAssocID="{454C6F32-154C-409C-9D76-7A9195D590CC}" presName="aSpace" presStyleCnt="0"/>
      <dgm:spPr/>
    </dgm:pt>
    <dgm:pt modelId="{8B268360-FCCD-4526-B693-5D5FA5694AD2}" type="pres">
      <dgm:prSet presAssocID="{49C4A790-1275-42F1-8EED-A2EF14B42FD1}" presName="compNode" presStyleCnt="0"/>
      <dgm:spPr/>
    </dgm:pt>
    <dgm:pt modelId="{4D28AD77-EFE2-4CA9-BDAC-72159AD3C6B9}" type="pres">
      <dgm:prSet presAssocID="{49C4A790-1275-42F1-8EED-A2EF14B42FD1}" presName="aNode" presStyleLbl="bgShp" presStyleIdx="1" presStyleCnt="4"/>
      <dgm:spPr/>
    </dgm:pt>
    <dgm:pt modelId="{08AA44C2-29EB-4FD2-AB6F-A8B1935ADB41}" type="pres">
      <dgm:prSet presAssocID="{49C4A790-1275-42F1-8EED-A2EF14B42FD1}" presName="textNode" presStyleLbl="bgShp" presStyleIdx="1" presStyleCnt="4"/>
      <dgm:spPr/>
    </dgm:pt>
    <dgm:pt modelId="{01453E11-28BB-4834-91CE-E3AF93C111C9}" type="pres">
      <dgm:prSet presAssocID="{49C4A790-1275-42F1-8EED-A2EF14B42FD1}" presName="compChildNode" presStyleCnt="0"/>
      <dgm:spPr/>
    </dgm:pt>
    <dgm:pt modelId="{9325F8AB-0B37-4266-9903-842322EB6BAE}" type="pres">
      <dgm:prSet presAssocID="{49C4A790-1275-42F1-8EED-A2EF14B42FD1}" presName="theInnerList" presStyleCnt="0"/>
      <dgm:spPr/>
    </dgm:pt>
    <dgm:pt modelId="{9021A80D-F84A-4A08-B7CE-94FEF3ADDACC}" type="pres">
      <dgm:prSet presAssocID="{D0C1B673-4399-466B-91B0-A80E1360A66E}" presName="childNode" presStyleLbl="node1" presStyleIdx="3" presStyleCnt="9">
        <dgm:presLayoutVars>
          <dgm:bulletEnabled val="1"/>
        </dgm:presLayoutVars>
      </dgm:prSet>
      <dgm:spPr/>
    </dgm:pt>
    <dgm:pt modelId="{7F0526E0-EBB2-4C82-A144-B11D7EAC75E1}" type="pres">
      <dgm:prSet presAssocID="{D0C1B673-4399-466B-91B0-A80E1360A66E}" presName="aSpace2" presStyleCnt="0"/>
      <dgm:spPr/>
    </dgm:pt>
    <dgm:pt modelId="{0FB05A24-0071-4159-9C0E-181AFC746F2D}" type="pres">
      <dgm:prSet presAssocID="{E0794902-92CD-45CC-BBD7-0B31C3D7BEBA}" presName="child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7898B92-F608-46FA-80AD-C4CF5B3BD978}" type="pres">
      <dgm:prSet presAssocID="{E0794902-92CD-45CC-BBD7-0B31C3D7BEBA}" presName="aSpace2" presStyleCnt="0"/>
      <dgm:spPr/>
    </dgm:pt>
    <dgm:pt modelId="{3C9E15DC-48D0-406D-8762-AEC339635A6A}" type="pres">
      <dgm:prSet presAssocID="{63F505FA-1480-4E49-9D61-00A6D5D695FC}" presName="child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4E5CD5E-8799-43C4-B4BD-F53F26B65678}" type="pres">
      <dgm:prSet presAssocID="{49C4A790-1275-42F1-8EED-A2EF14B42FD1}" presName="aSpace" presStyleCnt="0"/>
      <dgm:spPr/>
    </dgm:pt>
    <dgm:pt modelId="{15ED52C1-9B20-4822-8F20-7F90B04DBA75}" type="pres">
      <dgm:prSet presAssocID="{6F5A3D4B-E6F9-44D3-B0F3-67997FEA9085}" presName="compNode" presStyleCnt="0"/>
      <dgm:spPr/>
    </dgm:pt>
    <dgm:pt modelId="{8E7D89D2-EC55-463B-AEC5-24E0E3E3EE60}" type="pres">
      <dgm:prSet presAssocID="{6F5A3D4B-E6F9-44D3-B0F3-67997FEA9085}" presName="aNode" presStyleLbl="bgShp" presStyleIdx="2" presStyleCnt="4"/>
      <dgm:spPr/>
      <dgm:t>
        <a:bodyPr/>
        <a:lstStyle/>
        <a:p>
          <a:endParaRPr lang="it-IT"/>
        </a:p>
      </dgm:t>
    </dgm:pt>
    <dgm:pt modelId="{2A46A4D1-6492-4896-98FD-52BE2D6838BC}" type="pres">
      <dgm:prSet presAssocID="{6F5A3D4B-E6F9-44D3-B0F3-67997FEA9085}" presName="textNode" presStyleLbl="bgShp" presStyleIdx="2" presStyleCnt="4"/>
      <dgm:spPr/>
      <dgm:t>
        <a:bodyPr/>
        <a:lstStyle/>
        <a:p>
          <a:endParaRPr lang="it-IT"/>
        </a:p>
      </dgm:t>
    </dgm:pt>
    <dgm:pt modelId="{16B02789-C76B-4414-A65C-096D886079FB}" type="pres">
      <dgm:prSet presAssocID="{6F5A3D4B-E6F9-44D3-B0F3-67997FEA9085}" presName="compChildNode" presStyleCnt="0"/>
      <dgm:spPr/>
    </dgm:pt>
    <dgm:pt modelId="{32D63CD4-3BB5-49CE-9ADA-7C2FD042AC03}" type="pres">
      <dgm:prSet presAssocID="{6F5A3D4B-E6F9-44D3-B0F3-67997FEA9085}" presName="theInnerList" presStyleCnt="0"/>
      <dgm:spPr/>
    </dgm:pt>
    <dgm:pt modelId="{C7EDB42E-2B37-4B47-A66C-D55AC115B6D9}" type="pres">
      <dgm:prSet presAssocID="{EB44A8EB-5AF0-4DF2-B004-ED3411173787}" presName="childNode" presStyleLbl="node1" presStyleIdx="6" presStyleCnt="9" custScaleY="106049" custLinFactNeighborX="507" custLinFactNeighborY="-5723">
        <dgm:presLayoutVars>
          <dgm:bulletEnabled val="1"/>
        </dgm:presLayoutVars>
      </dgm:prSet>
      <dgm:spPr/>
    </dgm:pt>
    <dgm:pt modelId="{9D9100A8-8407-47BE-93E2-35B9EA6DB0D0}" type="pres">
      <dgm:prSet presAssocID="{EB44A8EB-5AF0-4DF2-B004-ED3411173787}" presName="aSpace2" presStyleCnt="0"/>
      <dgm:spPr/>
    </dgm:pt>
    <dgm:pt modelId="{B6DDA18F-787D-4E6A-9CBE-968471BA109E}" type="pres">
      <dgm:prSet presAssocID="{0D39AEE6-9239-4D3E-AC68-B7ACC116AD33}" presName="child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16FB33B-FB8A-4E9D-8D13-136F40A01F24}" type="pres">
      <dgm:prSet presAssocID="{0D39AEE6-9239-4D3E-AC68-B7ACC116AD33}" presName="aSpace2" presStyleCnt="0"/>
      <dgm:spPr/>
    </dgm:pt>
    <dgm:pt modelId="{2888AD2F-AF9D-4112-8470-99D191675702}" type="pres">
      <dgm:prSet presAssocID="{05AADC00-0F9A-4308-B633-C2AEF40F043C}" presName="childNode" presStyleLbl="node1" presStyleIdx="8" presStyleCnt="9">
        <dgm:presLayoutVars>
          <dgm:bulletEnabled val="1"/>
        </dgm:presLayoutVars>
      </dgm:prSet>
      <dgm:spPr/>
    </dgm:pt>
    <dgm:pt modelId="{0F1AF035-3893-48E8-87FE-5AE534228536}" type="pres">
      <dgm:prSet presAssocID="{6F5A3D4B-E6F9-44D3-B0F3-67997FEA9085}" presName="aSpace" presStyleCnt="0"/>
      <dgm:spPr/>
    </dgm:pt>
    <dgm:pt modelId="{5121723E-28C9-4390-A40A-E1DB054B636D}" type="pres">
      <dgm:prSet presAssocID="{D49B1B8D-8A69-4C4E-91AA-BE0E8C83B643}" presName="compNode" presStyleCnt="0"/>
      <dgm:spPr/>
    </dgm:pt>
    <dgm:pt modelId="{3EC6D64C-048A-4A47-B79D-4A170280E33B}" type="pres">
      <dgm:prSet presAssocID="{D49B1B8D-8A69-4C4E-91AA-BE0E8C83B643}" presName="aNode" presStyleLbl="bgShp" presStyleIdx="3" presStyleCnt="4"/>
      <dgm:spPr/>
    </dgm:pt>
    <dgm:pt modelId="{9BB8BBE1-5C12-4F0F-B2AD-44FAD68E69E2}" type="pres">
      <dgm:prSet presAssocID="{D49B1B8D-8A69-4C4E-91AA-BE0E8C83B643}" presName="textNode" presStyleLbl="bgShp" presStyleIdx="3" presStyleCnt="4"/>
      <dgm:spPr/>
    </dgm:pt>
    <dgm:pt modelId="{7CF12407-6C11-4179-9617-9100707C97B9}" type="pres">
      <dgm:prSet presAssocID="{D49B1B8D-8A69-4C4E-91AA-BE0E8C83B643}" presName="compChildNode" presStyleCnt="0"/>
      <dgm:spPr/>
    </dgm:pt>
    <dgm:pt modelId="{5749E5AB-C139-4155-B5EB-40293E8D9B6C}" type="pres">
      <dgm:prSet presAssocID="{D49B1B8D-8A69-4C4E-91AA-BE0E8C83B643}" presName="theInnerList" presStyleCnt="0"/>
      <dgm:spPr/>
    </dgm:pt>
  </dgm:ptLst>
  <dgm:cxnLst>
    <dgm:cxn modelId="{C4F9D7D8-0DF6-4F07-9857-2B36D61759E8}" type="presOf" srcId="{49C4A790-1275-42F1-8EED-A2EF14B42FD1}" destId="{4D28AD77-EFE2-4CA9-BDAC-72159AD3C6B9}" srcOrd="0" destOrd="0" presId="urn:microsoft.com/office/officeart/2005/8/layout/lProcess2"/>
    <dgm:cxn modelId="{02976870-7C46-4EA5-904A-A322599D0A18}" type="presOf" srcId="{6F5A3D4B-E6F9-44D3-B0F3-67997FEA9085}" destId="{8E7D89D2-EC55-463B-AEC5-24E0E3E3EE60}" srcOrd="0" destOrd="0" presId="urn:microsoft.com/office/officeart/2005/8/layout/lProcess2"/>
    <dgm:cxn modelId="{21BF699F-07C9-432A-A608-2B66F417E84A}" srcId="{49C4A790-1275-42F1-8EED-A2EF14B42FD1}" destId="{D0C1B673-4399-466B-91B0-A80E1360A66E}" srcOrd="0" destOrd="0" parTransId="{4C213B97-8F51-45DA-833D-1FA1D6CED63C}" sibTransId="{460B7168-5476-489D-8016-6F6A2B71CD3E}"/>
    <dgm:cxn modelId="{E98DFDA6-CD64-4733-82A6-EE4A1F105254}" type="presOf" srcId="{EB44A8EB-5AF0-4DF2-B004-ED3411173787}" destId="{C7EDB42E-2B37-4B47-A66C-D55AC115B6D9}" srcOrd="0" destOrd="0" presId="urn:microsoft.com/office/officeart/2005/8/layout/lProcess2"/>
    <dgm:cxn modelId="{A77AB151-CDCE-4881-BEB5-9C31E1189060}" type="presOf" srcId="{05AADC00-0F9A-4308-B633-C2AEF40F043C}" destId="{2888AD2F-AF9D-4112-8470-99D191675702}" srcOrd="0" destOrd="0" presId="urn:microsoft.com/office/officeart/2005/8/layout/lProcess2"/>
    <dgm:cxn modelId="{41E994EA-4D99-4571-A819-0B9C29CED6C0}" srcId="{63850A92-BD95-4FB2-AE5C-2B7991ED9082}" destId="{49C4A790-1275-42F1-8EED-A2EF14B42FD1}" srcOrd="1" destOrd="0" parTransId="{041585DF-D620-4BD8-BE26-106368F72B9B}" sibTransId="{791D084C-98DA-421E-8245-77C64F3DECC8}"/>
    <dgm:cxn modelId="{572483A9-0E5A-4DFE-98DD-0B8D7B02F56C}" type="presOf" srcId="{454C6F32-154C-409C-9D76-7A9195D590CC}" destId="{E5B78FC5-CBA6-4E8B-847B-4316A30FC119}" srcOrd="1" destOrd="0" presId="urn:microsoft.com/office/officeart/2005/8/layout/lProcess2"/>
    <dgm:cxn modelId="{795C89DA-352A-41B5-9E5E-0DBE8FA53D47}" type="presOf" srcId="{0D39AEE6-9239-4D3E-AC68-B7ACC116AD33}" destId="{B6DDA18F-787D-4E6A-9CBE-968471BA109E}" srcOrd="0" destOrd="0" presId="urn:microsoft.com/office/officeart/2005/8/layout/lProcess2"/>
    <dgm:cxn modelId="{4134ED8C-0C5B-400B-850C-A986D3AE50AA}" type="presOf" srcId="{D49B1B8D-8A69-4C4E-91AA-BE0E8C83B643}" destId="{9BB8BBE1-5C12-4F0F-B2AD-44FAD68E69E2}" srcOrd="1" destOrd="0" presId="urn:microsoft.com/office/officeart/2005/8/layout/lProcess2"/>
    <dgm:cxn modelId="{41AC6386-6DF5-4554-8B9C-BC51526E0A14}" type="presOf" srcId="{E0794902-92CD-45CC-BBD7-0B31C3D7BEBA}" destId="{0FB05A24-0071-4159-9C0E-181AFC746F2D}" srcOrd="0" destOrd="0" presId="urn:microsoft.com/office/officeart/2005/8/layout/lProcess2"/>
    <dgm:cxn modelId="{D2735989-757A-45D2-8148-3BFBE32C1461}" srcId="{6F5A3D4B-E6F9-44D3-B0F3-67997FEA9085}" destId="{05AADC00-0F9A-4308-B633-C2AEF40F043C}" srcOrd="2" destOrd="0" parTransId="{DD83A7BF-B6D8-4390-95A4-2469AC338211}" sibTransId="{774D539F-073B-4CEA-8CF5-44003E216032}"/>
    <dgm:cxn modelId="{FB67094F-A594-4C5F-AA3A-53C2B94E13C4}" type="presOf" srcId="{63850A92-BD95-4FB2-AE5C-2B7991ED9082}" destId="{77592241-422A-4A2E-BAE9-5A9EEE83A390}" srcOrd="0" destOrd="0" presId="urn:microsoft.com/office/officeart/2005/8/layout/lProcess2"/>
    <dgm:cxn modelId="{70EED8DA-4120-4693-8540-EFC113C92513}" srcId="{6F5A3D4B-E6F9-44D3-B0F3-67997FEA9085}" destId="{0D39AEE6-9239-4D3E-AC68-B7ACC116AD33}" srcOrd="1" destOrd="0" parTransId="{1815171A-8577-43F2-A807-7EB9A69ADB2B}" sibTransId="{2BAB4F3D-A18E-40B7-B7D3-A57C404931AA}"/>
    <dgm:cxn modelId="{46452336-40EF-416F-898A-12E67B8BEB72}" type="presOf" srcId="{D0C1B673-4399-466B-91B0-A80E1360A66E}" destId="{9021A80D-F84A-4A08-B7CE-94FEF3ADDACC}" srcOrd="0" destOrd="0" presId="urn:microsoft.com/office/officeart/2005/8/layout/lProcess2"/>
    <dgm:cxn modelId="{2366B3FC-D1AD-4190-9FB4-E739E41CC7CA}" type="presOf" srcId="{30B7C047-5FB5-4D96-BA71-ABDC71DB2B01}" destId="{C03DBA9B-285F-4D9B-866D-557C9B830896}" srcOrd="0" destOrd="0" presId="urn:microsoft.com/office/officeart/2005/8/layout/lProcess2"/>
    <dgm:cxn modelId="{DF24F808-20E7-49CA-89D9-42B7899C04F1}" type="presOf" srcId="{D49B1B8D-8A69-4C4E-91AA-BE0E8C83B643}" destId="{3EC6D64C-048A-4A47-B79D-4A170280E33B}" srcOrd="0" destOrd="0" presId="urn:microsoft.com/office/officeart/2005/8/layout/lProcess2"/>
    <dgm:cxn modelId="{B94831FA-798E-44DB-A1E1-C1647ACBAA15}" srcId="{454C6F32-154C-409C-9D76-7A9195D590CC}" destId="{30B7C047-5FB5-4D96-BA71-ABDC71DB2B01}" srcOrd="1" destOrd="0" parTransId="{5B28A71B-1BBC-4146-9218-8FE7EC399D11}" sibTransId="{54DD7DC2-8B4A-4D7C-9A0D-697C92003503}"/>
    <dgm:cxn modelId="{8CEF8E1B-1360-4F86-8FFD-2B8CE59CF47F}" type="presOf" srcId="{6F5A3D4B-E6F9-44D3-B0F3-67997FEA9085}" destId="{2A46A4D1-6492-4896-98FD-52BE2D6838BC}" srcOrd="1" destOrd="0" presId="urn:microsoft.com/office/officeart/2005/8/layout/lProcess2"/>
    <dgm:cxn modelId="{28071402-890A-4E8F-AA75-986376F8B8DD}" type="presOf" srcId="{63F505FA-1480-4E49-9D61-00A6D5D695FC}" destId="{3C9E15DC-48D0-406D-8762-AEC339635A6A}" srcOrd="0" destOrd="0" presId="urn:microsoft.com/office/officeart/2005/8/layout/lProcess2"/>
    <dgm:cxn modelId="{4E88C736-2C4B-4F1E-9157-FF0147884331}" srcId="{454C6F32-154C-409C-9D76-7A9195D590CC}" destId="{A652D799-68BB-427C-A38D-70F71B7924FC}" srcOrd="0" destOrd="0" parTransId="{B5873890-5A28-4F8C-9DFB-B08FF815F5A4}" sibTransId="{95636BE2-95A8-46B8-AD3A-F84D1A30E2B9}"/>
    <dgm:cxn modelId="{16486361-186D-429A-9357-595CCE32D15C}" type="presOf" srcId="{49C4A790-1275-42F1-8EED-A2EF14B42FD1}" destId="{08AA44C2-29EB-4FD2-AB6F-A8B1935ADB41}" srcOrd="1" destOrd="0" presId="urn:microsoft.com/office/officeart/2005/8/layout/lProcess2"/>
    <dgm:cxn modelId="{B321043F-DFF6-4F93-A09A-77E8E2330424}" srcId="{6F5A3D4B-E6F9-44D3-B0F3-67997FEA9085}" destId="{EB44A8EB-5AF0-4DF2-B004-ED3411173787}" srcOrd="0" destOrd="0" parTransId="{8E4D29A6-EDDA-49F3-B310-1382733DC6F9}" sibTransId="{12063D8A-CCCE-4FBD-BD28-038B7A529BA0}"/>
    <dgm:cxn modelId="{05FE8EA9-B064-453F-BD0A-90006423934F}" srcId="{49C4A790-1275-42F1-8EED-A2EF14B42FD1}" destId="{E0794902-92CD-45CC-BBD7-0B31C3D7BEBA}" srcOrd="1" destOrd="0" parTransId="{9F5918AD-3DB8-41D6-9AC2-50A12BB0ED86}" sibTransId="{CBB6C17E-7D35-43D4-8F35-BA180475BC89}"/>
    <dgm:cxn modelId="{BADA5CF4-1EB1-43C0-91E5-1DA95B8CC980}" type="presOf" srcId="{B01650FB-9E77-43BD-8F7B-95E6FC58B19B}" destId="{E2C377B3-12F7-46ED-BA2C-A98821D255D3}" srcOrd="0" destOrd="0" presId="urn:microsoft.com/office/officeart/2005/8/layout/lProcess2"/>
    <dgm:cxn modelId="{DEF1FE50-AE9A-4176-8DAC-087C535E5021}" srcId="{49C4A790-1275-42F1-8EED-A2EF14B42FD1}" destId="{63F505FA-1480-4E49-9D61-00A6D5D695FC}" srcOrd="2" destOrd="0" parTransId="{0CA63F12-B552-4129-8862-11727457F9B4}" sibTransId="{DFB1F489-FDE7-473F-8989-44CEB54BAF05}"/>
    <dgm:cxn modelId="{89271EC1-3619-4D77-BBD6-B99FF8141798}" type="presOf" srcId="{A652D799-68BB-427C-A38D-70F71B7924FC}" destId="{E9066C09-AE2D-4846-813C-1EFAEC06FB12}" srcOrd="0" destOrd="0" presId="urn:microsoft.com/office/officeart/2005/8/layout/lProcess2"/>
    <dgm:cxn modelId="{6A46FB53-DB28-4D94-87E7-E822C5D3BF64}" srcId="{454C6F32-154C-409C-9D76-7A9195D590CC}" destId="{B01650FB-9E77-43BD-8F7B-95E6FC58B19B}" srcOrd="2" destOrd="0" parTransId="{89140A37-1BE7-4A3E-9A8E-55231FF6D555}" sibTransId="{DEB1F005-A2B8-454B-BEAA-FFDF0DD611B0}"/>
    <dgm:cxn modelId="{D1BFD754-21AA-4FE6-A910-33A1D3287113}" srcId="{63850A92-BD95-4FB2-AE5C-2B7991ED9082}" destId="{454C6F32-154C-409C-9D76-7A9195D590CC}" srcOrd="0" destOrd="0" parTransId="{D6EA9269-9BEF-40BA-BA26-11EDDF1F9A1E}" sibTransId="{E570C473-8A5E-4C46-BC75-28AB65518FCB}"/>
    <dgm:cxn modelId="{6BF056A8-5A3C-4E4C-ADE5-729E78BFBAD5}" srcId="{63850A92-BD95-4FB2-AE5C-2B7991ED9082}" destId="{6F5A3D4B-E6F9-44D3-B0F3-67997FEA9085}" srcOrd="2" destOrd="0" parTransId="{A534073E-EDF9-4F96-974F-FADF1A8FC4DA}" sibTransId="{F139C2AD-F647-486A-AEEE-55CC26AB40FA}"/>
    <dgm:cxn modelId="{B60A4580-A111-4EA9-9E46-5A87AAB34F05}" type="presOf" srcId="{454C6F32-154C-409C-9D76-7A9195D590CC}" destId="{D9148E72-ABA9-42D7-BB49-8CADEFFC4CD4}" srcOrd="0" destOrd="0" presId="urn:microsoft.com/office/officeart/2005/8/layout/lProcess2"/>
    <dgm:cxn modelId="{D4E810BF-7145-4677-82A1-CE285035273C}" srcId="{63850A92-BD95-4FB2-AE5C-2B7991ED9082}" destId="{D49B1B8D-8A69-4C4E-91AA-BE0E8C83B643}" srcOrd="3" destOrd="0" parTransId="{013DAE0F-BB67-446E-A4D4-F45D9D4C4209}" sibTransId="{DBEECD45-48B4-4219-AF9F-7B1D1EFCE38B}"/>
    <dgm:cxn modelId="{8347D724-C31A-4E4E-8644-DEB1CC7163FC}" type="presParOf" srcId="{77592241-422A-4A2E-BAE9-5A9EEE83A390}" destId="{858AF6AF-3626-4E7D-8100-8D4C6800F701}" srcOrd="0" destOrd="0" presId="urn:microsoft.com/office/officeart/2005/8/layout/lProcess2"/>
    <dgm:cxn modelId="{21420BFC-A29D-46A2-9CD8-3B76359DD7C4}" type="presParOf" srcId="{858AF6AF-3626-4E7D-8100-8D4C6800F701}" destId="{D9148E72-ABA9-42D7-BB49-8CADEFFC4CD4}" srcOrd="0" destOrd="0" presId="urn:microsoft.com/office/officeart/2005/8/layout/lProcess2"/>
    <dgm:cxn modelId="{489AF161-5F2D-4DA8-AFD7-B33176E0532D}" type="presParOf" srcId="{858AF6AF-3626-4E7D-8100-8D4C6800F701}" destId="{E5B78FC5-CBA6-4E8B-847B-4316A30FC119}" srcOrd="1" destOrd="0" presId="urn:microsoft.com/office/officeart/2005/8/layout/lProcess2"/>
    <dgm:cxn modelId="{B61400E1-9813-4BE5-9E80-558C4A457083}" type="presParOf" srcId="{858AF6AF-3626-4E7D-8100-8D4C6800F701}" destId="{18937255-0D01-4451-8F1E-130EC9E737E2}" srcOrd="2" destOrd="0" presId="urn:microsoft.com/office/officeart/2005/8/layout/lProcess2"/>
    <dgm:cxn modelId="{69FDAF26-55E3-4C99-AA4D-3417A511C712}" type="presParOf" srcId="{18937255-0D01-4451-8F1E-130EC9E737E2}" destId="{5ADDCE97-CA87-48AB-8305-4877332E73D3}" srcOrd="0" destOrd="0" presId="urn:microsoft.com/office/officeart/2005/8/layout/lProcess2"/>
    <dgm:cxn modelId="{69293D4F-6A68-4C30-A6A7-F04F7CD91D21}" type="presParOf" srcId="{5ADDCE97-CA87-48AB-8305-4877332E73D3}" destId="{E9066C09-AE2D-4846-813C-1EFAEC06FB12}" srcOrd="0" destOrd="0" presId="urn:microsoft.com/office/officeart/2005/8/layout/lProcess2"/>
    <dgm:cxn modelId="{59DFAF8F-F132-406F-B8D9-EA0DD468448B}" type="presParOf" srcId="{5ADDCE97-CA87-48AB-8305-4877332E73D3}" destId="{117E7D2B-1328-4025-AB51-7171BF527CCA}" srcOrd="1" destOrd="0" presId="urn:microsoft.com/office/officeart/2005/8/layout/lProcess2"/>
    <dgm:cxn modelId="{89439B44-783C-4B3C-9664-5534B4B6D1EF}" type="presParOf" srcId="{5ADDCE97-CA87-48AB-8305-4877332E73D3}" destId="{C03DBA9B-285F-4D9B-866D-557C9B830896}" srcOrd="2" destOrd="0" presId="urn:microsoft.com/office/officeart/2005/8/layout/lProcess2"/>
    <dgm:cxn modelId="{5025A94B-5D09-4834-858B-E6F3E61B1368}" type="presParOf" srcId="{5ADDCE97-CA87-48AB-8305-4877332E73D3}" destId="{13A415AC-FD57-4C6B-9134-66E6C4F431B2}" srcOrd="3" destOrd="0" presId="urn:microsoft.com/office/officeart/2005/8/layout/lProcess2"/>
    <dgm:cxn modelId="{B1025408-07B4-4071-B8A2-86F8FACC2DD3}" type="presParOf" srcId="{5ADDCE97-CA87-48AB-8305-4877332E73D3}" destId="{E2C377B3-12F7-46ED-BA2C-A98821D255D3}" srcOrd="4" destOrd="0" presId="urn:microsoft.com/office/officeart/2005/8/layout/lProcess2"/>
    <dgm:cxn modelId="{51F4D459-751C-4BB2-A114-C28328055438}" type="presParOf" srcId="{77592241-422A-4A2E-BAE9-5A9EEE83A390}" destId="{7642F4E3-2B3E-4CFE-B51F-90014EBC7AE1}" srcOrd="1" destOrd="0" presId="urn:microsoft.com/office/officeart/2005/8/layout/lProcess2"/>
    <dgm:cxn modelId="{FA91F28E-344D-4ED8-B97D-04CE346E1289}" type="presParOf" srcId="{77592241-422A-4A2E-BAE9-5A9EEE83A390}" destId="{8B268360-FCCD-4526-B693-5D5FA5694AD2}" srcOrd="2" destOrd="0" presId="urn:microsoft.com/office/officeart/2005/8/layout/lProcess2"/>
    <dgm:cxn modelId="{662698BE-B774-496A-B988-EF8D375D1969}" type="presParOf" srcId="{8B268360-FCCD-4526-B693-5D5FA5694AD2}" destId="{4D28AD77-EFE2-4CA9-BDAC-72159AD3C6B9}" srcOrd="0" destOrd="0" presId="urn:microsoft.com/office/officeart/2005/8/layout/lProcess2"/>
    <dgm:cxn modelId="{07C1A715-9DDC-4369-B682-462F7269B125}" type="presParOf" srcId="{8B268360-FCCD-4526-B693-5D5FA5694AD2}" destId="{08AA44C2-29EB-4FD2-AB6F-A8B1935ADB41}" srcOrd="1" destOrd="0" presId="urn:microsoft.com/office/officeart/2005/8/layout/lProcess2"/>
    <dgm:cxn modelId="{A10E47D0-F81D-4D51-B5C0-C8A8C7E048A8}" type="presParOf" srcId="{8B268360-FCCD-4526-B693-5D5FA5694AD2}" destId="{01453E11-28BB-4834-91CE-E3AF93C111C9}" srcOrd="2" destOrd="0" presId="urn:microsoft.com/office/officeart/2005/8/layout/lProcess2"/>
    <dgm:cxn modelId="{8AC874D1-FFB7-4C52-9366-F102CE971D58}" type="presParOf" srcId="{01453E11-28BB-4834-91CE-E3AF93C111C9}" destId="{9325F8AB-0B37-4266-9903-842322EB6BAE}" srcOrd="0" destOrd="0" presId="urn:microsoft.com/office/officeart/2005/8/layout/lProcess2"/>
    <dgm:cxn modelId="{AD5A4ACC-5180-4E01-9511-11B6A628530D}" type="presParOf" srcId="{9325F8AB-0B37-4266-9903-842322EB6BAE}" destId="{9021A80D-F84A-4A08-B7CE-94FEF3ADDACC}" srcOrd="0" destOrd="0" presId="urn:microsoft.com/office/officeart/2005/8/layout/lProcess2"/>
    <dgm:cxn modelId="{9DBD5252-33C4-4F38-AF23-B08F631D7F50}" type="presParOf" srcId="{9325F8AB-0B37-4266-9903-842322EB6BAE}" destId="{7F0526E0-EBB2-4C82-A144-B11D7EAC75E1}" srcOrd="1" destOrd="0" presId="urn:microsoft.com/office/officeart/2005/8/layout/lProcess2"/>
    <dgm:cxn modelId="{09449CA3-A559-4BE9-B84E-90B76C7A62D1}" type="presParOf" srcId="{9325F8AB-0B37-4266-9903-842322EB6BAE}" destId="{0FB05A24-0071-4159-9C0E-181AFC746F2D}" srcOrd="2" destOrd="0" presId="urn:microsoft.com/office/officeart/2005/8/layout/lProcess2"/>
    <dgm:cxn modelId="{2D8B73DC-EE24-489F-9590-38AF2250D47D}" type="presParOf" srcId="{9325F8AB-0B37-4266-9903-842322EB6BAE}" destId="{97898B92-F608-46FA-80AD-C4CF5B3BD978}" srcOrd="3" destOrd="0" presId="urn:microsoft.com/office/officeart/2005/8/layout/lProcess2"/>
    <dgm:cxn modelId="{0306D98C-B9F5-4A1E-BA5C-057A93F9B267}" type="presParOf" srcId="{9325F8AB-0B37-4266-9903-842322EB6BAE}" destId="{3C9E15DC-48D0-406D-8762-AEC339635A6A}" srcOrd="4" destOrd="0" presId="urn:microsoft.com/office/officeart/2005/8/layout/lProcess2"/>
    <dgm:cxn modelId="{A4AD4D09-4F2A-4967-83A5-13445FF258BD}" type="presParOf" srcId="{77592241-422A-4A2E-BAE9-5A9EEE83A390}" destId="{E4E5CD5E-8799-43C4-B4BD-F53F26B65678}" srcOrd="3" destOrd="0" presId="urn:microsoft.com/office/officeart/2005/8/layout/lProcess2"/>
    <dgm:cxn modelId="{323A89C9-ED4B-4758-AC5D-78E0FE057CF6}" type="presParOf" srcId="{77592241-422A-4A2E-BAE9-5A9EEE83A390}" destId="{15ED52C1-9B20-4822-8F20-7F90B04DBA75}" srcOrd="4" destOrd="0" presId="urn:microsoft.com/office/officeart/2005/8/layout/lProcess2"/>
    <dgm:cxn modelId="{6830D2FB-9AB5-40F3-92BD-332A9EF938ED}" type="presParOf" srcId="{15ED52C1-9B20-4822-8F20-7F90B04DBA75}" destId="{8E7D89D2-EC55-463B-AEC5-24E0E3E3EE60}" srcOrd="0" destOrd="0" presId="urn:microsoft.com/office/officeart/2005/8/layout/lProcess2"/>
    <dgm:cxn modelId="{AF90A915-1012-4CEB-89D3-B341655FA63C}" type="presParOf" srcId="{15ED52C1-9B20-4822-8F20-7F90B04DBA75}" destId="{2A46A4D1-6492-4896-98FD-52BE2D6838BC}" srcOrd="1" destOrd="0" presId="urn:microsoft.com/office/officeart/2005/8/layout/lProcess2"/>
    <dgm:cxn modelId="{A2B7F1D4-D225-49AD-9DA9-BB0E1B2FF767}" type="presParOf" srcId="{15ED52C1-9B20-4822-8F20-7F90B04DBA75}" destId="{16B02789-C76B-4414-A65C-096D886079FB}" srcOrd="2" destOrd="0" presId="urn:microsoft.com/office/officeart/2005/8/layout/lProcess2"/>
    <dgm:cxn modelId="{E68DA95F-2743-4624-9B2A-0677CD73A025}" type="presParOf" srcId="{16B02789-C76B-4414-A65C-096D886079FB}" destId="{32D63CD4-3BB5-49CE-9ADA-7C2FD042AC03}" srcOrd="0" destOrd="0" presId="urn:microsoft.com/office/officeart/2005/8/layout/lProcess2"/>
    <dgm:cxn modelId="{4BEF264A-5AA7-4D06-BB31-34B9E0E9E534}" type="presParOf" srcId="{32D63CD4-3BB5-49CE-9ADA-7C2FD042AC03}" destId="{C7EDB42E-2B37-4B47-A66C-D55AC115B6D9}" srcOrd="0" destOrd="0" presId="urn:microsoft.com/office/officeart/2005/8/layout/lProcess2"/>
    <dgm:cxn modelId="{99418F08-64D9-4CD7-A829-64AA9D3B4881}" type="presParOf" srcId="{32D63CD4-3BB5-49CE-9ADA-7C2FD042AC03}" destId="{9D9100A8-8407-47BE-93E2-35B9EA6DB0D0}" srcOrd="1" destOrd="0" presId="urn:microsoft.com/office/officeart/2005/8/layout/lProcess2"/>
    <dgm:cxn modelId="{866E04D9-539F-4D07-94CE-F0499C7200C7}" type="presParOf" srcId="{32D63CD4-3BB5-49CE-9ADA-7C2FD042AC03}" destId="{B6DDA18F-787D-4E6A-9CBE-968471BA109E}" srcOrd="2" destOrd="0" presId="urn:microsoft.com/office/officeart/2005/8/layout/lProcess2"/>
    <dgm:cxn modelId="{2A937FA8-1B84-44F6-9D8F-B3416DD57A84}" type="presParOf" srcId="{32D63CD4-3BB5-49CE-9ADA-7C2FD042AC03}" destId="{216FB33B-FB8A-4E9D-8D13-136F40A01F24}" srcOrd="3" destOrd="0" presId="urn:microsoft.com/office/officeart/2005/8/layout/lProcess2"/>
    <dgm:cxn modelId="{520739E7-5EE6-4F2B-94C3-E4600191E5C5}" type="presParOf" srcId="{32D63CD4-3BB5-49CE-9ADA-7C2FD042AC03}" destId="{2888AD2F-AF9D-4112-8470-99D191675702}" srcOrd="4" destOrd="0" presId="urn:microsoft.com/office/officeart/2005/8/layout/lProcess2"/>
    <dgm:cxn modelId="{3D7052EF-C785-45B0-9D96-EB094C961D45}" type="presParOf" srcId="{77592241-422A-4A2E-BAE9-5A9EEE83A390}" destId="{0F1AF035-3893-48E8-87FE-5AE534228536}" srcOrd="5" destOrd="0" presId="urn:microsoft.com/office/officeart/2005/8/layout/lProcess2"/>
    <dgm:cxn modelId="{CCA2BC1C-21E8-4EDA-8C96-EFBB43A8853E}" type="presParOf" srcId="{77592241-422A-4A2E-BAE9-5A9EEE83A390}" destId="{5121723E-28C9-4390-A40A-E1DB054B636D}" srcOrd="6" destOrd="0" presId="urn:microsoft.com/office/officeart/2005/8/layout/lProcess2"/>
    <dgm:cxn modelId="{330E4D52-27F8-45BE-AEC4-19B9A91FC083}" type="presParOf" srcId="{5121723E-28C9-4390-A40A-E1DB054B636D}" destId="{3EC6D64C-048A-4A47-B79D-4A170280E33B}" srcOrd="0" destOrd="0" presId="urn:microsoft.com/office/officeart/2005/8/layout/lProcess2"/>
    <dgm:cxn modelId="{9E0A3044-EDF2-4DEF-9FE4-9EEB7D2F7E1C}" type="presParOf" srcId="{5121723E-28C9-4390-A40A-E1DB054B636D}" destId="{9BB8BBE1-5C12-4F0F-B2AD-44FAD68E69E2}" srcOrd="1" destOrd="0" presId="urn:microsoft.com/office/officeart/2005/8/layout/lProcess2"/>
    <dgm:cxn modelId="{E6FEF09D-7A75-4D4E-8BFB-6CEF0753B447}" type="presParOf" srcId="{5121723E-28C9-4390-A40A-E1DB054B636D}" destId="{7CF12407-6C11-4179-9617-9100707C97B9}" srcOrd="2" destOrd="0" presId="urn:microsoft.com/office/officeart/2005/8/layout/lProcess2"/>
    <dgm:cxn modelId="{8D0FB592-A8E4-4E8A-AD23-465FBB361CDC}" type="presParOf" srcId="{7CF12407-6C11-4179-9617-9100707C97B9}" destId="{5749E5AB-C139-4155-B5EB-40293E8D9B6C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4039365-4CD3-489D-A2FE-1785FE04EB61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DF8A3693-5827-4A6A-A6A9-665172ADE9F6}">
      <dgm:prSet phldrT="[Testo]" custT="1"/>
      <dgm:spPr>
        <a:solidFill>
          <a:srgbClr val="92D050"/>
        </a:solidFill>
        <a:ln>
          <a:solidFill>
            <a:srgbClr val="FF0000"/>
          </a:solidFill>
        </a:ln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000" b="0" dirty="0" smtClean="0">
              <a:solidFill>
                <a:schemeClr val="tx1"/>
              </a:solidFill>
            </a:rPr>
            <a:t>modus </a:t>
          </a:r>
          <a:r>
            <a:rPr lang="it-IT" sz="1000" b="0" dirty="0" err="1" smtClean="0">
              <a:solidFill>
                <a:schemeClr val="tx1"/>
              </a:solidFill>
            </a:rPr>
            <a:t>ponens</a:t>
          </a:r>
          <a:endParaRPr lang="it-IT" sz="1000" b="0" dirty="0" smtClean="0">
            <a:solidFill>
              <a:schemeClr val="tx1"/>
            </a:solidFill>
          </a:endParaRPr>
        </a:p>
        <a:p>
          <a:pPr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500" dirty="0">
            <a:solidFill>
              <a:srgbClr val="FF0000"/>
            </a:solidFill>
          </a:endParaRPr>
        </a:p>
      </dgm:t>
    </dgm:pt>
    <dgm:pt modelId="{E3151493-8656-4FB9-8452-DBBD20C27ACB}" type="parTrans" cxnId="{92400D2E-5780-4B83-AEB8-A45847776090}">
      <dgm:prSet/>
      <dgm:spPr/>
      <dgm:t>
        <a:bodyPr/>
        <a:lstStyle/>
        <a:p>
          <a:endParaRPr lang="it-IT"/>
        </a:p>
      </dgm:t>
    </dgm:pt>
    <dgm:pt modelId="{AEF8F303-3B54-495C-9081-86C707DA06E5}" type="sibTrans" cxnId="{92400D2E-5780-4B83-AEB8-A45847776090}">
      <dgm:prSet/>
      <dgm:spPr/>
      <dgm:t>
        <a:bodyPr/>
        <a:lstStyle/>
        <a:p>
          <a:endParaRPr lang="it-IT"/>
        </a:p>
      </dgm:t>
    </dgm:pt>
    <mc:AlternateContent xmlns:mc="http://schemas.openxmlformats.org/markup-compatibility/2006" xmlns:a14="http://schemas.microsoft.com/office/drawing/2010/main">
      <mc:Choice Requires="a14">
        <dgm:pt modelId="{2B829945-4721-48F1-8546-BC4B38445B39}">
          <dgm:prSet phldrT="[Testo]"/>
          <dgm:spPr/>
          <dgm:t>
            <a:bodyPr/>
            <a:lstStyle/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d>
                      <m:dPr>
                        <m:ctrlPr>
                          <a:rPr lang="it-IT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it-IT" b="0" i="1" smtClean="0">
                            <a:latin typeface="Cambria Math"/>
                          </a:rPr>
                          <m:t>𝑝</m:t>
                        </m:r>
                        <m:r>
                          <a:rPr lang="it-IT" b="0" i="1" smtClean="0">
                            <a:latin typeface="Cambria Math"/>
                            <a:ea typeface="Cambria Math"/>
                          </a:rPr>
                          <m:t>∧</m:t>
                        </m:r>
                        <m:d>
                          <m:dPr>
                            <m:ctrlPr>
                              <a:rPr lang="it-IT" b="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it-IT" b="0" i="1" smtClean="0">
                                <a:latin typeface="Cambria Math"/>
                                <a:ea typeface="Cambria Math"/>
                              </a:rPr>
                              <m:t>𝑝</m:t>
                            </m:r>
                            <m:r>
                              <a:rPr lang="it-IT" b="0" i="1" smtClean="0">
                                <a:latin typeface="Cambria Math"/>
                                <a:ea typeface="Cambria Math"/>
                              </a:rPr>
                              <m:t>⟹</m:t>
                            </m:r>
                            <m:r>
                              <a:rPr lang="it-IT" b="0" i="1" smtClean="0">
                                <a:latin typeface="Cambria Math"/>
                                <a:ea typeface="Cambria Math"/>
                              </a:rPr>
                              <m:t>𝑞</m:t>
                            </m:r>
                          </m:e>
                        </m:d>
                      </m:e>
                    </m:d>
                    <m:r>
                      <a:rPr lang="it-IT" i="1" smtClean="0">
                        <a:latin typeface="Cambria Math"/>
                        <a:ea typeface="Cambria Math"/>
                      </a:rPr>
                      <m:t>⟹</m:t>
                    </m:r>
                    <m:r>
                      <a:rPr lang="it-IT" b="0" i="1" smtClean="0">
                        <a:latin typeface="Cambria Math"/>
                        <a:ea typeface="Cambria Math"/>
                      </a:rPr>
                      <m:t>𝑞</m:t>
                    </m:r>
                  </m:oMath>
                </m:oMathPara>
              </a14:m>
              <a:endParaRPr lang="it-IT" dirty="0"/>
            </a:p>
          </dgm:t>
        </dgm:pt>
      </mc:Choice>
      <mc:Fallback xmlns="">
        <dgm:pt modelId="{2B829945-4721-48F1-8546-BC4B38445B39}">
          <dgm:prSet phldrT="[Testo]"/>
          <dgm:spPr/>
          <dgm:t>
            <a:bodyPr/>
            <a:lstStyle/>
            <a:p>
              <a:r>
                <a:rPr lang="it-IT" i="0" smtClean="0">
                  <a:latin typeface="Cambria Math"/>
                </a:rPr>
                <a:t>(</a:t>
              </a:r>
              <a:r>
                <a:rPr lang="it-IT" b="0" i="0" smtClean="0">
                  <a:latin typeface="Cambria Math"/>
                </a:rPr>
                <a:t>𝑝</a:t>
              </a:r>
              <a:r>
                <a:rPr lang="it-IT" b="0" i="0" smtClean="0">
                  <a:latin typeface="Cambria Math"/>
                  <a:ea typeface="Cambria Math"/>
                </a:rPr>
                <a:t>∧(𝑝⟹𝑞))</a:t>
              </a:r>
              <a:r>
                <a:rPr lang="it-IT" i="0" smtClean="0">
                  <a:latin typeface="Cambria Math"/>
                  <a:ea typeface="Cambria Math"/>
                </a:rPr>
                <a:t>⟹</a:t>
              </a:r>
              <a:r>
                <a:rPr lang="it-IT" b="0" i="0" smtClean="0">
                  <a:latin typeface="Cambria Math"/>
                  <a:ea typeface="Cambria Math"/>
                </a:rPr>
                <a:t>𝑞</a:t>
              </a:r>
              <a:endParaRPr lang="it-IT" dirty="0"/>
            </a:p>
          </dgm:t>
        </dgm:pt>
      </mc:Fallback>
    </mc:AlternateContent>
    <dgm:pt modelId="{F826FF34-5404-4E45-9E90-47A97924A01C}" type="parTrans" cxnId="{78C56B5F-191C-4FBA-BA4F-EB8D6805D7EE}">
      <dgm:prSet/>
      <dgm:spPr/>
      <dgm:t>
        <a:bodyPr/>
        <a:lstStyle/>
        <a:p>
          <a:endParaRPr lang="it-IT"/>
        </a:p>
      </dgm:t>
    </dgm:pt>
    <dgm:pt modelId="{3283EB03-B461-4660-B5F0-A08DC0099EC6}" type="sibTrans" cxnId="{78C56B5F-191C-4FBA-BA4F-EB8D6805D7EE}">
      <dgm:prSet/>
      <dgm:spPr/>
      <dgm:t>
        <a:bodyPr/>
        <a:lstStyle/>
        <a:p>
          <a:endParaRPr lang="it-IT"/>
        </a:p>
      </dgm:t>
    </dgm:pt>
    <dgm:pt modelId="{6AF567E1-A463-4947-9571-55007861715B}">
      <dgm:prSet phldrT="[Testo]" custT="1"/>
      <dgm:spPr>
        <a:solidFill>
          <a:srgbClr val="FF0000"/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000" b="1" dirty="0" smtClean="0">
              <a:solidFill>
                <a:schemeClr val="tx1"/>
              </a:solidFill>
            </a:rPr>
            <a:t>modus </a:t>
          </a:r>
          <a:r>
            <a:rPr lang="it-IT" sz="1000" b="1" dirty="0" err="1" smtClean="0">
              <a:solidFill>
                <a:schemeClr val="tx1"/>
              </a:solidFill>
            </a:rPr>
            <a:t>tollens</a:t>
          </a:r>
          <a:endParaRPr lang="it-IT" sz="1000" b="1" dirty="0" smtClean="0">
            <a:solidFill>
              <a:schemeClr val="tx1"/>
            </a:solidFill>
          </a:endParaRPr>
        </a:p>
        <a:p>
          <a:pPr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700" dirty="0"/>
        </a:p>
      </dgm:t>
    </dgm:pt>
    <dgm:pt modelId="{A9EAF9F8-7E1B-40AE-8948-B4926E806A66}" type="parTrans" cxnId="{A8F4D8E0-C17F-421C-9E35-693BBE8D88CB}">
      <dgm:prSet/>
      <dgm:spPr/>
      <dgm:t>
        <a:bodyPr/>
        <a:lstStyle/>
        <a:p>
          <a:endParaRPr lang="it-IT"/>
        </a:p>
      </dgm:t>
    </dgm:pt>
    <dgm:pt modelId="{80A7BDBE-23FE-4014-9387-0FFB12A03F82}" type="sibTrans" cxnId="{A8F4D8E0-C17F-421C-9E35-693BBE8D88CB}">
      <dgm:prSet/>
      <dgm:spPr/>
      <dgm:t>
        <a:bodyPr/>
        <a:lstStyle/>
        <a:p>
          <a:endParaRPr lang="it-IT"/>
        </a:p>
      </dgm:t>
    </dgm:pt>
    <mc:AlternateContent xmlns:mc="http://schemas.openxmlformats.org/markup-compatibility/2006" xmlns:a14="http://schemas.microsoft.com/office/drawing/2010/main">
      <mc:Choice Requires="a14">
        <dgm:pt modelId="{8E7EC707-FDE6-490A-8496-882CE9F77206}">
          <dgm:prSet phldrT="[Testo]"/>
          <dgm:spPr/>
          <dgm:t>
            <a:bodyPr/>
            <a:lstStyle/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d>
                      <m:dPr>
                        <m:ctrlPr>
                          <a:rPr lang="it-IT" i="1" smtClean="0"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it-IT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it-IT" b="0" i="1" smtClean="0">
                                <a:latin typeface="Cambria Math"/>
                              </a:rPr>
                              <m:t>𝑝</m:t>
                            </m:r>
                            <m:r>
                              <a:rPr lang="it-IT" b="0" i="1" smtClean="0">
                                <a:latin typeface="Cambria Math"/>
                                <a:ea typeface="Cambria Math"/>
                              </a:rPr>
                              <m:t>⟹</m:t>
                            </m:r>
                            <m:r>
                              <a:rPr lang="it-IT" b="0" i="1" smtClean="0">
                                <a:latin typeface="Cambria Math"/>
                                <a:ea typeface="Cambria Math"/>
                              </a:rPr>
                              <m:t>𝑞</m:t>
                            </m:r>
                          </m:e>
                        </m:d>
                        <m:r>
                          <a:rPr lang="it-IT" b="0" i="1" smtClean="0">
                            <a:latin typeface="Cambria Math"/>
                            <a:ea typeface="Cambria Math"/>
                          </a:rPr>
                          <m:t>∧</m:t>
                        </m:r>
                        <m:acc>
                          <m:accPr>
                            <m:chr m:val="̅"/>
                            <m:ctrlPr>
                              <a:rPr lang="it-IT" b="0" i="1" smtClean="0">
                                <a:latin typeface="Cambria Math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it-IT" b="0" i="1" smtClean="0">
                                <a:latin typeface="Cambria Math"/>
                                <a:ea typeface="Cambria Math"/>
                              </a:rPr>
                              <m:t>𝑞</m:t>
                            </m:r>
                          </m:e>
                        </m:acc>
                      </m:e>
                    </m:d>
                    <m:r>
                      <a:rPr lang="it-IT" i="1" smtClean="0">
                        <a:latin typeface="Cambria Math"/>
                        <a:ea typeface="Cambria Math"/>
                      </a:rPr>
                      <m:t>⟹</m:t>
                    </m:r>
                    <m:r>
                      <a:rPr lang="it-IT" b="0" i="1" smtClean="0">
                        <a:latin typeface="Cambria Math"/>
                        <a:ea typeface="Cambria Math"/>
                      </a:rPr>
                      <m:t>𝑞</m:t>
                    </m:r>
                  </m:oMath>
                </m:oMathPara>
              </a14:m>
              <a:endParaRPr lang="it-IT" dirty="0"/>
            </a:p>
          </dgm:t>
        </dgm:pt>
      </mc:Choice>
      <mc:Fallback xmlns="">
        <dgm:pt modelId="{8E7EC707-FDE6-490A-8496-882CE9F77206}">
          <dgm:prSet phldrT="[Testo]"/>
          <dgm:spPr/>
          <dgm:t>
            <a:bodyPr/>
            <a:lstStyle/>
            <a:p>
              <a:r>
                <a:rPr lang="it-IT" i="0" smtClean="0">
                  <a:latin typeface="Cambria Math"/>
                </a:rPr>
                <a:t>((</a:t>
              </a:r>
              <a:r>
                <a:rPr lang="it-IT" b="0" i="0" smtClean="0">
                  <a:latin typeface="Cambria Math"/>
                </a:rPr>
                <a:t>𝑝</a:t>
              </a:r>
              <a:r>
                <a:rPr lang="it-IT" b="0" i="0" smtClean="0">
                  <a:latin typeface="Cambria Math"/>
                  <a:ea typeface="Cambria Math"/>
                </a:rPr>
                <a:t>⟹𝑞)</a:t>
              </a:r>
              <a:r>
                <a:rPr lang="it-IT" b="0" i="0" smtClean="0">
                  <a:latin typeface="Cambria Math"/>
                  <a:ea typeface="Cambria Math"/>
                </a:rPr>
                <a:t>∧𝑞 ̅ )</a:t>
              </a:r>
              <a:r>
                <a:rPr lang="it-IT" i="0" smtClean="0">
                  <a:latin typeface="Cambria Math"/>
                  <a:ea typeface="Cambria Math"/>
                </a:rPr>
                <a:t>⟹</a:t>
              </a:r>
              <a:r>
                <a:rPr lang="it-IT" b="0" i="0" smtClean="0">
                  <a:latin typeface="Cambria Math"/>
                  <a:ea typeface="Cambria Math"/>
                </a:rPr>
                <a:t>𝑞</a:t>
              </a:r>
              <a:endParaRPr lang="it-IT" dirty="0"/>
            </a:p>
          </dgm:t>
        </dgm:pt>
      </mc:Fallback>
    </mc:AlternateContent>
    <dgm:pt modelId="{C5C847F6-F4B6-4928-9284-71DA6DEFF9B9}" type="parTrans" cxnId="{8C657D4A-1620-452B-887D-624C1304C2E7}">
      <dgm:prSet/>
      <dgm:spPr/>
      <dgm:t>
        <a:bodyPr/>
        <a:lstStyle/>
        <a:p>
          <a:endParaRPr lang="it-IT"/>
        </a:p>
      </dgm:t>
    </dgm:pt>
    <dgm:pt modelId="{75EF3CE3-1FBB-4839-81A9-0B5CA6288A60}" type="sibTrans" cxnId="{8C657D4A-1620-452B-887D-624C1304C2E7}">
      <dgm:prSet/>
      <dgm:spPr/>
      <dgm:t>
        <a:bodyPr/>
        <a:lstStyle/>
        <a:p>
          <a:endParaRPr lang="it-IT"/>
        </a:p>
      </dgm:t>
    </dgm:pt>
    <dgm:pt modelId="{5D95E10C-3435-4723-9829-C2C08AF0A8E5}">
      <dgm:prSet phldrT="[Testo]" custT="1"/>
      <dgm:spPr>
        <a:solidFill>
          <a:srgbClr val="00B0F0"/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000" b="1" dirty="0" smtClean="0">
              <a:solidFill>
                <a:schemeClr val="tx1"/>
              </a:solidFill>
            </a:rPr>
            <a:t>sillogismo ipotetico</a:t>
          </a:r>
        </a:p>
        <a:p>
          <a:pPr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500" dirty="0"/>
        </a:p>
      </dgm:t>
    </dgm:pt>
    <dgm:pt modelId="{00FD066A-EAA5-4176-B862-ECEAD78142F5}" type="parTrans" cxnId="{562D7A03-85A7-4DBB-BD19-D3D12C1DCF3B}">
      <dgm:prSet/>
      <dgm:spPr/>
      <dgm:t>
        <a:bodyPr/>
        <a:lstStyle/>
        <a:p>
          <a:endParaRPr lang="it-IT"/>
        </a:p>
      </dgm:t>
    </dgm:pt>
    <dgm:pt modelId="{4B8506A0-84CC-40A8-842C-86A8B1AA5B1C}" type="sibTrans" cxnId="{562D7A03-85A7-4DBB-BD19-D3D12C1DCF3B}">
      <dgm:prSet/>
      <dgm:spPr/>
      <dgm:t>
        <a:bodyPr/>
        <a:lstStyle/>
        <a:p>
          <a:endParaRPr lang="it-IT"/>
        </a:p>
      </dgm:t>
    </dgm:pt>
    <mc:AlternateContent xmlns:mc="http://schemas.openxmlformats.org/markup-compatibility/2006" xmlns:a14="http://schemas.microsoft.com/office/drawing/2010/main">
      <mc:Choice Requires="a14">
        <dgm:pt modelId="{5481ACE5-1B20-4F85-B871-AD5EE958C96A}">
          <dgm:prSet phldrT="[Testo]"/>
          <dgm:spPr/>
          <dgm:t>
            <a:bodyPr/>
            <a:lstStyle/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d>
                      <m:dPr>
                        <m:ctrlPr>
                          <a:rPr lang="it-IT" i="1" smtClean="0"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it-IT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it-IT" b="0" i="1" smtClean="0">
                                <a:latin typeface="Cambria Math"/>
                              </a:rPr>
                              <m:t>𝑝</m:t>
                            </m:r>
                            <m:r>
                              <a:rPr lang="it-IT" b="0" i="1" smtClean="0">
                                <a:latin typeface="Cambria Math"/>
                                <a:ea typeface="Cambria Math"/>
                              </a:rPr>
                              <m:t>⟹</m:t>
                            </m:r>
                            <m:r>
                              <a:rPr lang="it-IT" b="0" i="1" smtClean="0">
                                <a:latin typeface="Cambria Math"/>
                                <a:ea typeface="Cambria Math"/>
                              </a:rPr>
                              <m:t>𝑞</m:t>
                            </m:r>
                          </m:e>
                        </m:d>
                        <m:r>
                          <a:rPr lang="it-IT" b="0" i="1" smtClean="0">
                            <a:latin typeface="Cambria Math"/>
                            <a:ea typeface="Cambria Math"/>
                          </a:rPr>
                          <m:t>∧</m:t>
                        </m:r>
                        <m:d>
                          <m:dPr>
                            <m:ctrlPr>
                              <a:rPr lang="it-IT" b="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it-IT" b="0" i="1" smtClean="0">
                                <a:latin typeface="Cambria Math"/>
                                <a:ea typeface="Cambria Math"/>
                              </a:rPr>
                              <m:t>𝑝</m:t>
                            </m:r>
                            <m:r>
                              <a:rPr lang="it-IT" b="0" i="1" smtClean="0">
                                <a:latin typeface="Cambria Math"/>
                                <a:ea typeface="Cambria Math"/>
                              </a:rPr>
                              <m:t>⟹</m:t>
                            </m:r>
                            <m:r>
                              <a:rPr lang="it-IT" b="0" i="1" smtClean="0">
                                <a:latin typeface="Cambria Math"/>
                                <a:ea typeface="Cambria Math"/>
                              </a:rPr>
                              <m:t>𝑟</m:t>
                            </m:r>
                          </m:e>
                        </m:d>
                      </m:e>
                    </m:d>
                    <m:r>
                      <a:rPr lang="it-IT" i="1" smtClean="0">
                        <a:latin typeface="Cambria Math"/>
                        <a:ea typeface="Cambria Math"/>
                      </a:rPr>
                      <m:t>⟹</m:t>
                    </m:r>
                    <m:d>
                      <m:dPr>
                        <m:ctrlPr>
                          <a:rPr lang="it-IT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it-IT" b="0" i="1" smtClean="0">
                            <a:latin typeface="Cambria Math"/>
                            <a:ea typeface="Cambria Math"/>
                          </a:rPr>
                          <m:t>𝑝</m:t>
                        </m:r>
                        <m:r>
                          <a:rPr lang="it-IT" b="0" i="1" smtClean="0">
                            <a:latin typeface="Cambria Math"/>
                            <a:ea typeface="Cambria Math"/>
                          </a:rPr>
                          <m:t>⟹</m:t>
                        </m:r>
                        <m:r>
                          <a:rPr lang="it-IT" b="0" i="1" smtClean="0">
                            <a:latin typeface="Cambria Math"/>
                            <a:ea typeface="Cambria Math"/>
                          </a:rPr>
                          <m:t>𝑟</m:t>
                        </m:r>
                      </m:e>
                    </m:d>
                  </m:oMath>
                </m:oMathPara>
              </a14:m>
              <a:endParaRPr lang="it-IT" dirty="0"/>
            </a:p>
          </dgm:t>
        </dgm:pt>
      </mc:Choice>
      <mc:Fallback xmlns="">
        <dgm:pt modelId="{5481ACE5-1B20-4F85-B871-AD5EE958C96A}">
          <dgm:prSet phldrT="[Testo]"/>
          <dgm:spPr/>
          <dgm:t>
            <a:bodyPr/>
            <a:lstStyle/>
            <a:p>
              <a:r>
                <a:rPr lang="it-IT" i="0" smtClean="0">
                  <a:latin typeface="Cambria Math"/>
                </a:rPr>
                <a:t>((</a:t>
              </a:r>
              <a:r>
                <a:rPr lang="it-IT" b="0" i="0" smtClean="0">
                  <a:latin typeface="Cambria Math"/>
                </a:rPr>
                <a:t>𝑝</a:t>
              </a:r>
              <a:r>
                <a:rPr lang="it-IT" b="0" i="0" smtClean="0">
                  <a:latin typeface="Cambria Math"/>
                  <a:ea typeface="Cambria Math"/>
                </a:rPr>
                <a:t>⟹𝑞)</a:t>
              </a:r>
              <a:r>
                <a:rPr lang="it-IT" b="0" i="0" smtClean="0">
                  <a:latin typeface="Cambria Math"/>
                  <a:ea typeface="Cambria Math"/>
                </a:rPr>
                <a:t>∧(𝑝⟹𝑟))</a:t>
              </a:r>
              <a:r>
                <a:rPr lang="it-IT" i="0" smtClean="0">
                  <a:latin typeface="Cambria Math"/>
                  <a:ea typeface="Cambria Math"/>
                </a:rPr>
                <a:t>⟹(</a:t>
              </a:r>
              <a:r>
                <a:rPr lang="it-IT" b="0" i="0" smtClean="0">
                  <a:latin typeface="Cambria Math"/>
                  <a:ea typeface="Cambria Math"/>
                </a:rPr>
                <a:t>𝑝⟹𝑟)</a:t>
              </a:r>
              <a:endParaRPr lang="it-IT" dirty="0"/>
            </a:p>
          </dgm:t>
        </dgm:pt>
      </mc:Fallback>
    </mc:AlternateContent>
    <dgm:pt modelId="{6821BA55-CE4C-4EA3-AD79-330A431AAE51}" type="parTrans" cxnId="{1630D8E5-F174-42F4-A0E3-1C5EA6E5F21F}">
      <dgm:prSet/>
      <dgm:spPr/>
      <dgm:t>
        <a:bodyPr/>
        <a:lstStyle/>
        <a:p>
          <a:endParaRPr lang="it-IT"/>
        </a:p>
      </dgm:t>
    </dgm:pt>
    <dgm:pt modelId="{97069FE8-599F-47A8-A8B8-C9DBDB172892}" type="sibTrans" cxnId="{1630D8E5-F174-42F4-A0E3-1C5EA6E5F21F}">
      <dgm:prSet/>
      <dgm:spPr/>
      <dgm:t>
        <a:bodyPr/>
        <a:lstStyle/>
        <a:p>
          <a:endParaRPr lang="it-IT"/>
        </a:p>
      </dgm:t>
    </dgm:pt>
    <dgm:pt modelId="{0DB58F84-1B6F-465A-8D9A-7C4B6BC660C5}" type="pres">
      <dgm:prSet presAssocID="{14039365-4CD3-489D-A2FE-1785FE04EB6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C9FF9786-A865-40AB-954C-04AB9522D14B}" type="pres">
      <dgm:prSet presAssocID="{DF8A3693-5827-4A6A-A6A9-665172ADE9F6}" presName="composite" presStyleCnt="0"/>
      <dgm:spPr/>
    </dgm:pt>
    <dgm:pt modelId="{102A38E5-F8BB-43C5-9066-FBDC5D9136E6}" type="pres">
      <dgm:prSet presAssocID="{DF8A3693-5827-4A6A-A6A9-665172ADE9F6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A841213-F4EF-47CD-9AB1-901F5792ABE3}" type="pres">
      <dgm:prSet presAssocID="{DF8A3693-5827-4A6A-A6A9-665172ADE9F6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4E29D94-C703-44AF-8D45-E80E98022ABA}" type="pres">
      <dgm:prSet presAssocID="{AEF8F303-3B54-495C-9081-86C707DA06E5}" presName="sp" presStyleCnt="0"/>
      <dgm:spPr/>
    </dgm:pt>
    <dgm:pt modelId="{E5570637-0056-4541-9FE3-03AB157EFF0F}" type="pres">
      <dgm:prSet presAssocID="{6AF567E1-A463-4947-9571-55007861715B}" presName="composite" presStyleCnt="0"/>
      <dgm:spPr/>
    </dgm:pt>
    <dgm:pt modelId="{F3513828-3071-4C41-BFF7-96FA1CEE9D31}" type="pres">
      <dgm:prSet presAssocID="{6AF567E1-A463-4947-9571-55007861715B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4E12EC0-0C12-45DD-8996-7E5467FEE0FC}" type="pres">
      <dgm:prSet presAssocID="{6AF567E1-A463-4947-9571-55007861715B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D437427-7455-4FC8-A78E-4DFDBFFD5095}" type="pres">
      <dgm:prSet presAssocID="{80A7BDBE-23FE-4014-9387-0FFB12A03F82}" presName="sp" presStyleCnt="0"/>
      <dgm:spPr/>
    </dgm:pt>
    <dgm:pt modelId="{F3D4371C-4773-4D99-B799-5BEC259E4B75}" type="pres">
      <dgm:prSet presAssocID="{5D95E10C-3435-4723-9829-C2C08AF0A8E5}" presName="composite" presStyleCnt="0"/>
      <dgm:spPr/>
    </dgm:pt>
    <dgm:pt modelId="{C024191D-FAE2-4C62-B382-7938EA589FDC}" type="pres">
      <dgm:prSet presAssocID="{5D95E10C-3435-4723-9829-C2C08AF0A8E5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0CAD40B-EAFF-4FE4-8BE9-DD11013C12F7}" type="pres">
      <dgm:prSet presAssocID="{5D95E10C-3435-4723-9829-C2C08AF0A8E5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008E2CFB-8DDD-48F9-925B-A5B2D025EFF7}" type="presOf" srcId="{5481ACE5-1B20-4F85-B871-AD5EE958C96A}" destId="{10CAD40B-EAFF-4FE4-8BE9-DD11013C12F7}" srcOrd="0" destOrd="0" presId="urn:microsoft.com/office/officeart/2005/8/layout/chevron2"/>
    <dgm:cxn modelId="{E8CBA886-D074-419D-B018-6D786528199B}" type="presOf" srcId="{DF8A3693-5827-4A6A-A6A9-665172ADE9F6}" destId="{102A38E5-F8BB-43C5-9066-FBDC5D9136E6}" srcOrd="0" destOrd="0" presId="urn:microsoft.com/office/officeart/2005/8/layout/chevron2"/>
    <dgm:cxn modelId="{BBA39066-4ECC-4A8B-9627-F97602FA532A}" type="presOf" srcId="{5D95E10C-3435-4723-9829-C2C08AF0A8E5}" destId="{C024191D-FAE2-4C62-B382-7938EA589FDC}" srcOrd="0" destOrd="0" presId="urn:microsoft.com/office/officeart/2005/8/layout/chevron2"/>
    <dgm:cxn modelId="{AF36AD73-B9FA-45CA-9EF9-B55B0244658C}" type="presOf" srcId="{2B829945-4721-48F1-8546-BC4B38445B39}" destId="{FA841213-F4EF-47CD-9AB1-901F5792ABE3}" srcOrd="0" destOrd="0" presId="urn:microsoft.com/office/officeart/2005/8/layout/chevron2"/>
    <dgm:cxn modelId="{BD7D506B-0D91-44DB-B32B-E07A8CC2EBF4}" type="presOf" srcId="{6AF567E1-A463-4947-9571-55007861715B}" destId="{F3513828-3071-4C41-BFF7-96FA1CEE9D31}" srcOrd="0" destOrd="0" presId="urn:microsoft.com/office/officeart/2005/8/layout/chevron2"/>
    <dgm:cxn modelId="{78C56B5F-191C-4FBA-BA4F-EB8D6805D7EE}" srcId="{DF8A3693-5827-4A6A-A6A9-665172ADE9F6}" destId="{2B829945-4721-48F1-8546-BC4B38445B39}" srcOrd="0" destOrd="0" parTransId="{F826FF34-5404-4E45-9E90-47A97924A01C}" sibTransId="{3283EB03-B461-4660-B5F0-A08DC0099EC6}"/>
    <dgm:cxn modelId="{92400D2E-5780-4B83-AEB8-A45847776090}" srcId="{14039365-4CD3-489D-A2FE-1785FE04EB61}" destId="{DF8A3693-5827-4A6A-A6A9-665172ADE9F6}" srcOrd="0" destOrd="0" parTransId="{E3151493-8656-4FB9-8452-DBBD20C27ACB}" sibTransId="{AEF8F303-3B54-495C-9081-86C707DA06E5}"/>
    <dgm:cxn modelId="{8C657D4A-1620-452B-887D-624C1304C2E7}" srcId="{6AF567E1-A463-4947-9571-55007861715B}" destId="{8E7EC707-FDE6-490A-8496-882CE9F77206}" srcOrd="0" destOrd="0" parTransId="{C5C847F6-F4B6-4928-9284-71DA6DEFF9B9}" sibTransId="{75EF3CE3-1FBB-4839-81A9-0B5CA6288A60}"/>
    <dgm:cxn modelId="{74035399-452B-4EAF-B271-F5916EF6AD13}" type="presOf" srcId="{14039365-4CD3-489D-A2FE-1785FE04EB61}" destId="{0DB58F84-1B6F-465A-8D9A-7C4B6BC660C5}" srcOrd="0" destOrd="0" presId="urn:microsoft.com/office/officeart/2005/8/layout/chevron2"/>
    <dgm:cxn modelId="{023BE502-21E8-49AB-92BE-A9EBEF49D4AC}" type="presOf" srcId="{8E7EC707-FDE6-490A-8496-882CE9F77206}" destId="{D4E12EC0-0C12-45DD-8996-7E5467FEE0FC}" srcOrd="0" destOrd="0" presId="urn:microsoft.com/office/officeart/2005/8/layout/chevron2"/>
    <dgm:cxn modelId="{562D7A03-85A7-4DBB-BD19-D3D12C1DCF3B}" srcId="{14039365-4CD3-489D-A2FE-1785FE04EB61}" destId="{5D95E10C-3435-4723-9829-C2C08AF0A8E5}" srcOrd="2" destOrd="0" parTransId="{00FD066A-EAA5-4176-B862-ECEAD78142F5}" sibTransId="{4B8506A0-84CC-40A8-842C-86A8B1AA5B1C}"/>
    <dgm:cxn modelId="{A8F4D8E0-C17F-421C-9E35-693BBE8D88CB}" srcId="{14039365-4CD3-489D-A2FE-1785FE04EB61}" destId="{6AF567E1-A463-4947-9571-55007861715B}" srcOrd="1" destOrd="0" parTransId="{A9EAF9F8-7E1B-40AE-8948-B4926E806A66}" sibTransId="{80A7BDBE-23FE-4014-9387-0FFB12A03F82}"/>
    <dgm:cxn modelId="{1630D8E5-F174-42F4-A0E3-1C5EA6E5F21F}" srcId="{5D95E10C-3435-4723-9829-C2C08AF0A8E5}" destId="{5481ACE5-1B20-4F85-B871-AD5EE958C96A}" srcOrd="0" destOrd="0" parTransId="{6821BA55-CE4C-4EA3-AD79-330A431AAE51}" sibTransId="{97069FE8-599F-47A8-A8B8-C9DBDB172892}"/>
    <dgm:cxn modelId="{A2AC0D5E-9C01-43F8-85C4-960A90231918}" type="presParOf" srcId="{0DB58F84-1B6F-465A-8D9A-7C4B6BC660C5}" destId="{C9FF9786-A865-40AB-954C-04AB9522D14B}" srcOrd="0" destOrd="0" presId="urn:microsoft.com/office/officeart/2005/8/layout/chevron2"/>
    <dgm:cxn modelId="{B6D47AF2-EE25-4D54-AE18-E8BB640047F7}" type="presParOf" srcId="{C9FF9786-A865-40AB-954C-04AB9522D14B}" destId="{102A38E5-F8BB-43C5-9066-FBDC5D9136E6}" srcOrd="0" destOrd="0" presId="urn:microsoft.com/office/officeart/2005/8/layout/chevron2"/>
    <dgm:cxn modelId="{76C5DC63-25DE-40B4-B9BA-B1FEEA7AE941}" type="presParOf" srcId="{C9FF9786-A865-40AB-954C-04AB9522D14B}" destId="{FA841213-F4EF-47CD-9AB1-901F5792ABE3}" srcOrd="1" destOrd="0" presId="urn:microsoft.com/office/officeart/2005/8/layout/chevron2"/>
    <dgm:cxn modelId="{DCAAE6CF-FD0D-481C-9B45-4E099A72873E}" type="presParOf" srcId="{0DB58F84-1B6F-465A-8D9A-7C4B6BC660C5}" destId="{84E29D94-C703-44AF-8D45-E80E98022ABA}" srcOrd="1" destOrd="0" presId="urn:microsoft.com/office/officeart/2005/8/layout/chevron2"/>
    <dgm:cxn modelId="{14B42C2A-C502-4907-858B-C9E3BE3989EC}" type="presParOf" srcId="{0DB58F84-1B6F-465A-8D9A-7C4B6BC660C5}" destId="{E5570637-0056-4541-9FE3-03AB157EFF0F}" srcOrd="2" destOrd="0" presId="urn:microsoft.com/office/officeart/2005/8/layout/chevron2"/>
    <dgm:cxn modelId="{F52B69E0-273F-48B1-A509-5BC28F8386F5}" type="presParOf" srcId="{E5570637-0056-4541-9FE3-03AB157EFF0F}" destId="{F3513828-3071-4C41-BFF7-96FA1CEE9D31}" srcOrd="0" destOrd="0" presId="urn:microsoft.com/office/officeart/2005/8/layout/chevron2"/>
    <dgm:cxn modelId="{94E30B20-E0AB-4F4D-8CED-413D1FD93ABF}" type="presParOf" srcId="{E5570637-0056-4541-9FE3-03AB157EFF0F}" destId="{D4E12EC0-0C12-45DD-8996-7E5467FEE0FC}" srcOrd="1" destOrd="0" presId="urn:microsoft.com/office/officeart/2005/8/layout/chevron2"/>
    <dgm:cxn modelId="{88D5945B-DAE6-41A9-AE7D-CC5C49564D0D}" type="presParOf" srcId="{0DB58F84-1B6F-465A-8D9A-7C4B6BC660C5}" destId="{CD437427-7455-4FC8-A78E-4DFDBFFD5095}" srcOrd="3" destOrd="0" presId="urn:microsoft.com/office/officeart/2005/8/layout/chevron2"/>
    <dgm:cxn modelId="{13970A9F-3672-4D5B-BE65-E06385C93C44}" type="presParOf" srcId="{0DB58F84-1B6F-465A-8D9A-7C4B6BC660C5}" destId="{F3D4371C-4773-4D99-B799-5BEC259E4B75}" srcOrd="4" destOrd="0" presId="urn:microsoft.com/office/officeart/2005/8/layout/chevron2"/>
    <dgm:cxn modelId="{04204423-095A-40B0-B8DA-29DCFC422CB8}" type="presParOf" srcId="{F3D4371C-4773-4D99-B799-5BEC259E4B75}" destId="{C024191D-FAE2-4C62-B382-7938EA589FDC}" srcOrd="0" destOrd="0" presId="urn:microsoft.com/office/officeart/2005/8/layout/chevron2"/>
    <dgm:cxn modelId="{2AF78E04-3AD2-4AB1-93D5-0DB17C5B2D36}" type="presParOf" srcId="{F3D4371C-4773-4D99-B799-5BEC259E4B75}" destId="{10CAD40B-EAFF-4FE4-8BE9-DD11013C12F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4039365-4CD3-489D-A2FE-1785FE04EB61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DF8A3693-5827-4A6A-A6A9-665172ADE9F6}">
      <dgm:prSet phldrT="[Testo]" custT="1"/>
      <dgm:spPr>
        <a:solidFill>
          <a:srgbClr val="92D050"/>
        </a:solidFill>
        <a:ln>
          <a:solidFill>
            <a:srgbClr val="FF0000"/>
          </a:solidFill>
        </a:ln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000" b="0" dirty="0" smtClean="0">
              <a:solidFill>
                <a:schemeClr val="tx1"/>
              </a:solidFill>
            </a:rPr>
            <a:t>modus </a:t>
          </a:r>
          <a:r>
            <a:rPr lang="it-IT" sz="1000" b="0" dirty="0" err="1" smtClean="0">
              <a:solidFill>
                <a:schemeClr val="tx1"/>
              </a:solidFill>
            </a:rPr>
            <a:t>ponens</a:t>
          </a:r>
          <a:endParaRPr lang="it-IT" sz="1000" b="0" dirty="0" smtClean="0">
            <a:solidFill>
              <a:schemeClr val="tx1"/>
            </a:solidFill>
          </a:endParaRPr>
        </a:p>
        <a:p>
          <a:pPr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500" dirty="0">
            <a:solidFill>
              <a:srgbClr val="FF0000"/>
            </a:solidFill>
          </a:endParaRPr>
        </a:p>
      </dgm:t>
    </dgm:pt>
    <dgm:pt modelId="{E3151493-8656-4FB9-8452-DBBD20C27ACB}" type="parTrans" cxnId="{92400D2E-5780-4B83-AEB8-A45847776090}">
      <dgm:prSet/>
      <dgm:spPr/>
      <dgm:t>
        <a:bodyPr/>
        <a:lstStyle/>
        <a:p>
          <a:endParaRPr lang="it-IT"/>
        </a:p>
      </dgm:t>
    </dgm:pt>
    <dgm:pt modelId="{AEF8F303-3B54-495C-9081-86C707DA06E5}" type="sibTrans" cxnId="{92400D2E-5780-4B83-AEB8-A45847776090}">
      <dgm:prSet/>
      <dgm:spPr/>
      <dgm:t>
        <a:bodyPr/>
        <a:lstStyle/>
        <a:p>
          <a:endParaRPr lang="it-IT"/>
        </a:p>
      </dgm:t>
    </dgm:pt>
    <dgm:pt modelId="{2B829945-4721-48F1-8546-BC4B38445B39}">
      <dgm:prSet phldrT="[Testo]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it-IT">
              <a:noFill/>
            </a:rPr>
            <a:t> </a:t>
          </a:r>
        </a:p>
      </dgm:t>
    </dgm:pt>
    <dgm:pt modelId="{F826FF34-5404-4E45-9E90-47A97924A01C}" type="parTrans" cxnId="{78C56B5F-191C-4FBA-BA4F-EB8D6805D7EE}">
      <dgm:prSet/>
      <dgm:spPr/>
      <dgm:t>
        <a:bodyPr/>
        <a:lstStyle/>
        <a:p>
          <a:endParaRPr lang="it-IT"/>
        </a:p>
      </dgm:t>
    </dgm:pt>
    <dgm:pt modelId="{3283EB03-B461-4660-B5F0-A08DC0099EC6}" type="sibTrans" cxnId="{78C56B5F-191C-4FBA-BA4F-EB8D6805D7EE}">
      <dgm:prSet/>
      <dgm:spPr/>
      <dgm:t>
        <a:bodyPr/>
        <a:lstStyle/>
        <a:p>
          <a:endParaRPr lang="it-IT"/>
        </a:p>
      </dgm:t>
    </dgm:pt>
    <dgm:pt modelId="{6AF567E1-A463-4947-9571-55007861715B}">
      <dgm:prSet phldrT="[Testo]" custT="1"/>
      <dgm:spPr>
        <a:solidFill>
          <a:srgbClr val="FF0000"/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000" b="1" dirty="0" smtClean="0">
              <a:solidFill>
                <a:schemeClr val="tx1"/>
              </a:solidFill>
            </a:rPr>
            <a:t>modus </a:t>
          </a:r>
          <a:r>
            <a:rPr lang="it-IT" sz="1000" b="1" dirty="0" err="1" smtClean="0">
              <a:solidFill>
                <a:schemeClr val="tx1"/>
              </a:solidFill>
            </a:rPr>
            <a:t>tollens</a:t>
          </a:r>
          <a:endParaRPr lang="it-IT" sz="1000" b="1" dirty="0" smtClean="0">
            <a:solidFill>
              <a:schemeClr val="tx1"/>
            </a:solidFill>
          </a:endParaRPr>
        </a:p>
        <a:p>
          <a:pPr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700" dirty="0"/>
        </a:p>
      </dgm:t>
    </dgm:pt>
    <dgm:pt modelId="{A9EAF9F8-7E1B-40AE-8948-B4926E806A66}" type="parTrans" cxnId="{A8F4D8E0-C17F-421C-9E35-693BBE8D88CB}">
      <dgm:prSet/>
      <dgm:spPr/>
      <dgm:t>
        <a:bodyPr/>
        <a:lstStyle/>
        <a:p>
          <a:endParaRPr lang="it-IT"/>
        </a:p>
      </dgm:t>
    </dgm:pt>
    <dgm:pt modelId="{80A7BDBE-23FE-4014-9387-0FFB12A03F82}" type="sibTrans" cxnId="{A8F4D8E0-C17F-421C-9E35-693BBE8D88CB}">
      <dgm:prSet/>
      <dgm:spPr/>
      <dgm:t>
        <a:bodyPr/>
        <a:lstStyle/>
        <a:p>
          <a:endParaRPr lang="it-IT"/>
        </a:p>
      </dgm:t>
    </dgm:pt>
    <dgm:pt modelId="{8E7EC707-FDE6-490A-8496-882CE9F77206}">
      <dgm:prSet phldrT="[Testo]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it-IT">
              <a:noFill/>
            </a:rPr>
            <a:t> </a:t>
          </a:r>
        </a:p>
      </dgm:t>
    </dgm:pt>
    <dgm:pt modelId="{C5C847F6-F4B6-4928-9284-71DA6DEFF9B9}" type="parTrans" cxnId="{8C657D4A-1620-452B-887D-624C1304C2E7}">
      <dgm:prSet/>
      <dgm:spPr/>
      <dgm:t>
        <a:bodyPr/>
        <a:lstStyle/>
        <a:p>
          <a:endParaRPr lang="it-IT"/>
        </a:p>
      </dgm:t>
    </dgm:pt>
    <dgm:pt modelId="{75EF3CE3-1FBB-4839-81A9-0B5CA6288A60}" type="sibTrans" cxnId="{8C657D4A-1620-452B-887D-624C1304C2E7}">
      <dgm:prSet/>
      <dgm:spPr/>
      <dgm:t>
        <a:bodyPr/>
        <a:lstStyle/>
        <a:p>
          <a:endParaRPr lang="it-IT"/>
        </a:p>
      </dgm:t>
    </dgm:pt>
    <dgm:pt modelId="{5D95E10C-3435-4723-9829-C2C08AF0A8E5}">
      <dgm:prSet phldrT="[Testo]" custT="1"/>
      <dgm:spPr>
        <a:solidFill>
          <a:srgbClr val="00B0F0"/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000" b="1" dirty="0" smtClean="0">
              <a:solidFill>
                <a:schemeClr val="tx1"/>
              </a:solidFill>
            </a:rPr>
            <a:t>sillogismo ipotetico</a:t>
          </a:r>
        </a:p>
        <a:p>
          <a:pPr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500" dirty="0"/>
        </a:p>
      </dgm:t>
    </dgm:pt>
    <dgm:pt modelId="{00FD066A-EAA5-4176-B862-ECEAD78142F5}" type="parTrans" cxnId="{562D7A03-85A7-4DBB-BD19-D3D12C1DCF3B}">
      <dgm:prSet/>
      <dgm:spPr/>
      <dgm:t>
        <a:bodyPr/>
        <a:lstStyle/>
        <a:p>
          <a:endParaRPr lang="it-IT"/>
        </a:p>
      </dgm:t>
    </dgm:pt>
    <dgm:pt modelId="{4B8506A0-84CC-40A8-842C-86A8B1AA5B1C}" type="sibTrans" cxnId="{562D7A03-85A7-4DBB-BD19-D3D12C1DCF3B}">
      <dgm:prSet/>
      <dgm:spPr/>
      <dgm:t>
        <a:bodyPr/>
        <a:lstStyle/>
        <a:p>
          <a:endParaRPr lang="it-IT"/>
        </a:p>
      </dgm:t>
    </dgm:pt>
    <dgm:pt modelId="{5481ACE5-1B20-4F85-B871-AD5EE958C96A}">
      <dgm:prSet phldrT="[Testo]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r>
            <a:rPr lang="it-IT">
              <a:noFill/>
            </a:rPr>
            <a:t> </a:t>
          </a:r>
        </a:p>
      </dgm:t>
    </dgm:pt>
    <dgm:pt modelId="{6821BA55-CE4C-4EA3-AD79-330A431AAE51}" type="parTrans" cxnId="{1630D8E5-F174-42F4-A0E3-1C5EA6E5F21F}">
      <dgm:prSet/>
      <dgm:spPr/>
      <dgm:t>
        <a:bodyPr/>
        <a:lstStyle/>
        <a:p>
          <a:endParaRPr lang="it-IT"/>
        </a:p>
      </dgm:t>
    </dgm:pt>
    <dgm:pt modelId="{97069FE8-599F-47A8-A8B8-C9DBDB172892}" type="sibTrans" cxnId="{1630D8E5-F174-42F4-A0E3-1C5EA6E5F21F}">
      <dgm:prSet/>
      <dgm:spPr/>
      <dgm:t>
        <a:bodyPr/>
        <a:lstStyle/>
        <a:p>
          <a:endParaRPr lang="it-IT"/>
        </a:p>
      </dgm:t>
    </dgm:pt>
    <dgm:pt modelId="{0DB58F84-1B6F-465A-8D9A-7C4B6BC660C5}" type="pres">
      <dgm:prSet presAssocID="{14039365-4CD3-489D-A2FE-1785FE04EB61}" presName="linearFlow" presStyleCnt="0">
        <dgm:presLayoutVars>
          <dgm:dir/>
          <dgm:animLvl val="lvl"/>
          <dgm:resizeHandles val="exact"/>
        </dgm:presLayoutVars>
      </dgm:prSet>
      <dgm:spPr/>
    </dgm:pt>
    <dgm:pt modelId="{C9FF9786-A865-40AB-954C-04AB9522D14B}" type="pres">
      <dgm:prSet presAssocID="{DF8A3693-5827-4A6A-A6A9-665172ADE9F6}" presName="composite" presStyleCnt="0"/>
      <dgm:spPr/>
    </dgm:pt>
    <dgm:pt modelId="{102A38E5-F8BB-43C5-9066-FBDC5D9136E6}" type="pres">
      <dgm:prSet presAssocID="{DF8A3693-5827-4A6A-A6A9-665172ADE9F6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A841213-F4EF-47CD-9AB1-901F5792ABE3}" type="pres">
      <dgm:prSet presAssocID="{DF8A3693-5827-4A6A-A6A9-665172ADE9F6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4E29D94-C703-44AF-8D45-E80E98022ABA}" type="pres">
      <dgm:prSet presAssocID="{AEF8F303-3B54-495C-9081-86C707DA06E5}" presName="sp" presStyleCnt="0"/>
      <dgm:spPr/>
    </dgm:pt>
    <dgm:pt modelId="{E5570637-0056-4541-9FE3-03AB157EFF0F}" type="pres">
      <dgm:prSet presAssocID="{6AF567E1-A463-4947-9571-55007861715B}" presName="composite" presStyleCnt="0"/>
      <dgm:spPr/>
    </dgm:pt>
    <dgm:pt modelId="{F3513828-3071-4C41-BFF7-96FA1CEE9D31}" type="pres">
      <dgm:prSet presAssocID="{6AF567E1-A463-4947-9571-55007861715B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D4E12EC0-0C12-45DD-8996-7E5467FEE0FC}" type="pres">
      <dgm:prSet presAssocID="{6AF567E1-A463-4947-9571-55007861715B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D437427-7455-4FC8-A78E-4DFDBFFD5095}" type="pres">
      <dgm:prSet presAssocID="{80A7BDBE-23FE-4014-9387-0FFB12A03F82}" presName="sp" presStyleCnt="0"/>
      <dgm:spPr/>
    </dgm:pt>
    <dgm:pt modelId="{F3D4371C-4773-4D99-B799-5BEC259E4B75}" type="pres">
      <dgm:prSet presAssocID="{5D95E10C-3435-4723-9829-C2C08AF0A8E5}" presName="composite" presStyleCnt="0"/>
      <dgm:spPr/>
    </dgm:pt>
    <dgm:pt modelId="{C024191D-FAE2-4C62-B382-7938EA589FDC}" type="pres">
      <dgm:prSet presAssocID="{5D95E10C-3435-4723-9829-C2C08AF0A8E5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10CAD40B-EAFF-4FE4-8BE9-DD11013C12F7}" type="pres">
      <dgm:prSet presAssocID="{5D95E10C-3435-4723-9829-C2C08AF0A8E5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008E2CFB-8DDD-48F9-925B-A5B2D025EFF7}" type="presOf" srcId="{5481ACE5-1B20-4F85-B871-AD5EE958C96A}" destId="{10CAD40B-EAFF-4FE4-8BE9-DD11013C12F7}" srcOrd="0" destOrd="0" presId="urn:microsoft.com/office/officeart/2005/8/layout/chevron2"/>
    <dgm:cxn modelId="{E8CBA886-D074-419D-B018-6D786528199B}" type="presOf" srcId="{DF8A3693-5827-4A6A-A6A9-665172ADE9F6}" destId="{102A38E5-F8BB-43C5-9066-FBDC5D9136E6}" srcOrd="0" destOrd="0" presId="urn:microsoft.com/office/officeart/2005/8/layout/chevron2"/>
    <dgm:cxn modelId="{BBA39066-4ECC-4A8B-9627-F97602FA532A}" type="presOf" srcId="{5D95E10C-3435-4723-9829-C2C08AF0A8E5}" destId="{C024191D-FAE2-4C62-B382-7938EA589FDC}" srcOrd="0" destOrd="0" presId="urn:microsoft.com/office/officeart/2005/8/layout/chevron2"/>
    <dgm:cxn modelId="{AF36AD73-B9FA-45CA-9EF9-B55B0244658C}" type="presOf" srcId="{2B829945-4721-48F1-8546-BC4B38445B39}" destId="{FA841213-F4EF-47CD-9AB1-901F5792ABE3}" srcOrd="0" destOrd="0" presId="urn:microsoft.com/office/officeart/2005/8/layout/chevron2"/>
    <dgm:cxn modelId="{78C56B5F-191C-4FBA-BA4F-EB8D6805D7EE}" srcId="{DF8A3693-5827-4A6A-A6A9-665172ADE9F6}" destId="{2B829945-4721-48F1-8546-BC4B38445B39}" srcOrd="0" destOrd="0" parTransId="{F826FF34-5404-4E45-9E90-47A97924A01C}" sibTransId="{3283EB03-B461-4660-B5F0-A08DC0099EC6}"/>
    <dgm:cxn modelId="{BD7D506B-0D91-44DB-B32B-E07A8CC2EBF4}" type="presOf" srcId="{6AF567E1-A463-4947-9571-55007861715B}" destId="{F3513828-3071-4C41-BFF7-96FA1CEE9D31}" srcOrd="0" destOrd="0" presId="urn:microsoft.com/office/officeart/2005/8/layout/chevron2"/>
    <dgm:cxn modelId="{92400D2E-5780-4B83-AEB8-A45847776090}" srcId="{14039365-4CD3-489D-A2FE-1785FE04EB61}" destId="{DF8A3693-5827-4A6A-A6A9-665172ADE9F6}" srcOrd="0" destOrd="0" parTransId="{E3151493-8656-4FB9-8452-DBBD20C27ACB}" sibTransId="{AEF8F303-3B54-495C-9081-86C707DA06E5}"/>
    <dgm:cxn modelId="{8C657D4A-1620-452B-887D-624C1304C2E7}" srcId="{6AF567E1-A463-4947-9571-55007861715B}" destId="{8E7EC707-FDE6-490A-8496-882CE9F77206}" srcOrd="0" destOrd="0" parTransId="{C5C847F6-F4B6-4928-9284-71DA6DEFF9B9}" sibTransId="{75EF3CE3-1FBB-4839-81A9-0B5CA6288A60}"/>
    <dgm:cxn modelId="{74035399-452B-4EAF-B271-F5916EF6AD13}" type="presOf" srcId="{14039365-4CD3-489D-A2FE-1785FE04EB61}" destId="{0DB58F84-1B6F-465A-8D9A-7C4B6BC660C5}" srcOrd="0" destOrd="0" presId="urn:microsoft.com/office/officeart/2005/8/layout/chevron2"/>
    <dgm:cxn modelId="{023BE502-21E8-49AB-92BE-A9EBEF49D4AC}" type="presOf" srcId="{8E7EC707-FDE6-490A-8496-882CE9F77206}" destId="{D4E12EC0-0C12-45DD-8996-7E5467FEE0FC}" srcOrd="0" destOrd="0" presId="urn:microsoft.com/office/officeart/2005/8/layout/chevron2"/>
    <dgm:cxn modelId="{562D7A03-85A7-4DBB-BD19-D3D12C1DCF3B}" srcId="{14039365-4CD3-489D-A2FE-1785FE04EB61}" destId="{5D95E10C-3435-4723-9829-C2C08AF0A8E5}" srcOrd="2" destOrd="0" parTransId="{00FD066A-EAA5-4176-B862-ECEAD78142F5}" sibTransId="{4B8506A0-84CC-40A8-842C-86A8B1AA5B1C}"/>
    <dgm:cxn modelId="{A8F4D8E0-C17F-421C-9E35-693BBE8D88CB}" srcId="{14039365-4CD3-489D-A2FE-1785FE04EB61}" destId="{6AF567E1-A463-4947-9571-55007861715B}" srcOrd="1" destOrd="0" parTransId="{A9EAF9F8-7E1B-40AE-8948-B4926E806A66}" sibTransId="{80A7BDBE-23FE-4014-9387-0FFB12A03F82}"/>
    <dgm:cxn modelId="{1630D8E5-F174-42F4-A0E3-1C5EA6E5F21F}" srcId="{5D95E10C-3435-4723-9829-C2C08AF0A8E5}" destId="{5481ACE5-1B20-4F85-B871-AD5EE958C96A}" srcOrd="0" destOrd="0" parTransId="{6821BA55-CE4C-4EA3-AD79-330A431AAE51}" sibTransId="{97069FE8-599F-47A8-A8B8-C9DBDB172892}"/>
    <dgm:cxn modelId="{A2AC0D5E-9C01-43F8-85C4-960A90231918}" type="presParOf" srcId="{0DB58F84-1B6F-465A-8D9A-7C4B6BC660C5}" destId="{C9FF9786-A865-40AB-954C-04AB9522D14B}" srcOrd="0" destOrd="0" presId="urn:microsoft.com/office/officeart/2005/8/layout/chevron2"/>
    <dgm:cxn modelId="{B6D47AF2-EE25-4D54-AE18-E8BB640047F7}" type="presParOf" srcId="{C9FF9786-A865-40AB-954C-04AB9522D14B}" destId="{102A38E5-F8BB-43C5-9066-FBDC5D9136E6}" srcOrd="0" destOrd="0" presId="urn:microsoft.com/office/officeart/2005/8/layout/chevron2"/>
    <dgm:cxn modelId="{76C5DC63-25DE-40B4-B9BA-B1FEEA7AE941}" type="presParOf" srcId="{C9FF9786-A865-40AB-954C-04AB9522D14B}" destId="{FA841213-F4EF-47CD-9AB1-901F5792ABE3}" srcOrd="1" destOrd="0" presId="urn:microsoft.com/office/officeart/2005/8/layout/chevron2"/>
    <dgm:cxn modelId="{DCAAE6CF-FD0D-481C-9B45-4E099A72873E}" type="presParOf" srcId="{0DB58F84-1B6F-465A-8D9A-7C4B6BC660C5}" destId="{84E29D94-C703-44AF-8D45-E80E98022ABA}" srcOrd="1" destOrd="0" presId="urn:microsoft.com/office/officeart/2005/8/layout/chevron2"/>
    <dgm:cxn modelId="{14B42C2A-C502-4907-858B-C9E3BE3989EC}" type="presParOf" srcId="{0DB58F84-1B6F-465A-8D9A-7C4B6BC660C5}" destId="{E5570637-0056-4541-9FE3-03AB157EFF0F}" srcOrd="2" destOrd="0" presId="urn:microsoft.com/office/officeart/2005/8/layout/chevron2"/>
    <dgm:cxn modelId="{F52B69E0-273F-48B1-A509-5BC28F8386F5}" type="presParOf" srcId="{E5570637-0056-4541-9FE3-03AB157EFF0F}" destId="{F3513828-3071-4C41-BFF7-96FA1CEE9D31}" srcOrd="0" destOrd="0" presId="urn:microsoft.com/office/officeart/2005/8/layout/chevron2"/>
    <dgm:cxn modelId="{94E30B20-E0AB-4F4D-8CED-413D1FD93ABF}" type="presParOf" srcId="{E5570637-0056-4541-9FE3-03AB157EFF0F}" destId="{D4E12EC0-0C12-45DD-8996-7E5467FEE0FC}" srcOrd="1" destOrd="0" presId="urn:microsoft.com/office/officeart/2005/8/layout/chevron2"/>
    <dgm:cxn modelId="{88D5945B-DAE6-41A9-AE7D-CC5C49564D0D}" type="presParOf" srcId="{0DB58F84-1B6F-465A-8D9A-7C4B6BC660C5}" destId="{CD437427-7455-4FC8-A78E-4DFDBFFD5095}" srcOrd="3" destOrd="0" presId="urn:microsoft.com/office/officeart/2005/8/layout/chevron2"/>
    <dgm:cxn modelId="{13970A9F-3672-4D5B-BE65-E06385C93C44}" type="presParOf" srcId="{0DB58F84-1B6F-465A-8D9A-7C4B6BC660C5}" destId="{F3D4371C-4773-4D99-B799-5BEC259E4B75}" srcOrd="4" destOrd="0" presId="urn:microsoft.com/office/officeart/2005/8/layout/chevron2"/>
    <dgm:cxn modelId="{04204423-095A-40B0-B8DA-29DCFC422CB8}" type="presParOf" srcId="{F3D4371C-4773-4D99-B799-5BEC259E4B75}" destId="{C024191D-FAE2-4C62-B382-7938EA589FDC}" srcOrd="0" destOrd="0" presId="urn:microsoft.com/office/officeart/2005/8/layout/chevron2"/>
    <dgm:cxn modelId="{2AF78E04-3AD2-4AB1-93D5-0DB17C5B2D36}" type="presParOf" srcId="{F3D4371C-4773-4D99-B799-5BEC259E4B75}" destId="{10CAD40B-EAFF-4FE4-8BE9-DD11013C12F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A2BD892-55A8-45EB-9BBC-82334DCF4B15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0A2FB07A-CC37-4B8F-808C-33FD9C889650}">
      <dgm:prSet phldrT="[Testo]"/>
      <dgm:spPr>
        <a:solidFill>
          <a:schemeClr val="accent1"/>
        </a:solidFill>
      </dgm:spPr>
      <dgm:t>
        <a:bodyPr/>
        <a:lstStyle/>
        <a:p>
          <a:r>
            <a:rPr lang="it-IT" dirty="0" smtClean="0"/>
            <a:t>Quantificatore universale</a:t>
          </a:r>
          <a:endParaRPr lang="it-IT" dirty="0"/>
        </a:p>
      </dgm:t>
    </dgm:pt>
    <dgm:pt modelId="{5E307243-6966-4FD9-B6AF-F63032CDB6F0}" type="parTrans" cxnId="{EC615562-780C-4B2D-A871-4A45F06A48C6}">
      <dgm:prSet/>
      <dgm:spPr/>
      <dgm:t>
        <a:bodyPr/>
        <a:lstStyle/>
        <a:p>
          <a:endParaRPr lang="it-IT"/>
        </a:p>
      </dgm:t>
    </dgm:pt>
    <dgm:pt modelId="{009691D3-9E9F-49C0-9489-6B51E27540AD}" type="sibTrans" cxnId="{EC615562-780C-4B2D-A871-4A45F06A48C6}">
      <dgm:prSet/>
      <dgm:spPr/>
      <dgm:t>
        <a:bodyPr/>
        <a:lstStyle/>
        <a:p>
          <a:endParaRPr lang="it-IT"/>
        </a:p>
      </dgm:t>
    </dgm:pt>
    <dgm:pt modelId="{A7AC61AB-A588-4136-96A6-9D06CDF15B7B}">
      <dgm:prSet phldrT="[Testo]"/>
      <dgm:spPr/>
      <dgm:t>
        <a:bodyPr/>
        <a:lstStyle/>
        <a:p>
          <a:r>
            <a:rPr lang="it-IT" dirty="0" smtClean="0"/>
            <a:t>Per ogni</a:t>
          </a:r>
          <a:endParaRPr lang="it-IT" dirty="0"/>
        </a:p>
      </dgm:t>
    </dgm:pt>
    <dgm:pt modelId="{04F81F07-BE20-4987-BF8B-C03351F51F7F}" type="parTrans" cxnId="{1D27C833-EABA-4107-A52B-50B42E6801A5}">
      <dgm:prSet/>
      <dgm:spPr/>
      <dgm:t>
        <a:bodyPr/>
        <a:lstStyle/>
        <a:p>
          <a:endParaRPr lang="it-IT"/>
        </a:p>
      </dgm:t>
    </dgm:pt>
    <dgm:pt modelId="{E4733758-11A7-4301-B554-8C41C15A2598}" type="sibTrans" cxnId="{1D27C833-EABA-4107-A52B-50B42E6801A5}">
      <dgm:prSet/>
      <dgm:spPr/>
      <dgm:t>
        <a:bodyPr/>
        <a:lstStyle/>
        <a:p>
          <a:endParaRPr lang="it-IT"/>
        </a:p>
      </dgm:t>
    </dgm:pt>
    <dgm:pt modelId="{0FDE9C67-429F-43D7-9F66-C5F461F79D10}">
      <dgm:prSet phldrT="[Testo]"/>
      <dgm:spPr>
        <a:solidFill>
          <a:srgbClr val="FF0000"/>
        </a:solidFill>
      </dgm:spPr>
      <dgm:t>
        <a:bodyPr/>
        <a:lstStyle/>
        <a:p>
          <a:r>
            <a:rPr lang="it-IT" dirty="0" smtClean="0"/>
            <a:t>Quantificatore esistenziale</a:t>
          </a:r>
          <a:endParaRPr lang="it-IT" dirty="0"/>
        </a:p>
      </dgm:t>
    </dgm:pt>
    <dgm:pt modelId="{D4A6EB84-B5B9-44B8-A21F-CAEE6AA84F7B}" type="parTrans" cxnId="{B45C6BF2-A8DB-4313-A222-2C605177ADCB}">
      <dgm:prSet/>
      <dgm:spPr/>
      <dgm:t>
        <a:bodyPr/>
        <a:lstStyle/>
        <a:p>
          <a:endParaRPr lang="it-IT"/>
        </a:p>
      </dgm:t>
    </dgm:pt>
    <dgm:pt modelId="{0271B6C7-A583-49A1-8187-533EC20A00E5}" type="sibTrans" cxnId="{B45C6BF2-A8DB-4313-A222-2C605177ADCB}">
      <dgm:prSet/>
      <dgm:spPr/>
      <dgm:t>
        <a:bodyPr/>
        <a:lstStyle/>
        <a:p>
          <a:endParaRPr lang="it-IT"/>
        </a:p>
      </dgm:t>
    </dgm:pt>
    <dgm:pt modelId="{FBE116B4-F075-4184-B8AF-E137E3571A44}">
      <dgm:prSet phldrT="[Testo]"/>
      <dgm:spPr/>
      <dgm:t>
        <a:bodyPr/>
        <a:lstStyle/>
        <a:p>
          <a:r>
            <a:rPr lang="it-IT" dirty="0" smtClean="0"/>
            <a:t>esiste</a:t>
          </a:r>
          <a:endParaRPr lang="it-IT" dirty="0"/>
        </a:p>
      </dgm:t>
    </dgm:pt>
    <dgm:pt modelId="{4DFA4352-BC19-4CFE-B10E-784D790CE688}" type="parTrans" cxnId="{6A907C0B-C2C6-4E36-BDA9-5468C1440D83}">
      <dgm:prSet/>
      <dgm:spPr/>
      <dgm:t>
        <a:bodyPr/>
        <a:lstStyle/>
        <a:p>
          <a:endParaRPr lang="it-IT"/>
        </a:p>
      </dgm:t>
    </dgm:pt>
    <dgm:pt modelId="{EB12BA86-A899-45B5-B4EA-F85747E15A18}" type="sibTrans" cxnId="{6A907C0B-C2C6-4E36-BDA9-5468C1440D83}">
      <dgm:prSet/>
      <dgm:spPr/>
      <dgm:t>
        <a:bodyPr/>
        <a:lstStyle/>
        <a:p>
          <a:endParaRPr lang="it-IT"/>
        </a:p>
      </dgm:t>
    </dgm:pt>
    <mc:AlternateContent xmlns:mc="http://schemas.openxmlformats.org/markup-compatibility/2006" xmlns:a14="http://schemas.microsoft.com/office/drawing/2010/main">
      <mc:Choice Requires="a14">
        <dgm:pt modelId="{E7AD639F-3E87-40EF-B199-8248F0DD0D7E}">
          <dgm:prSet phldrT="[Testo]"/>
          <dgm:spPr/>
          <dgm:t>
            <a:bodyPr/>
            <a:lstStyle/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r>
                      <a:rPr lang="it-IT" i="1" smtClean="0">
                        <a:latin typeface="Cambria Math"/>
                        <a:ea typeface="Cambria Math"/>
                      </a:rPr>
                      <m:t>∃</m:t>
                    </m:r>
                  </m:oMath>
                </m:oMathPara>
              </a14:m>
              <a:endParaRPr lang="it-IT" dirty="0"/>
            </a:p>
          </dgm:t>
        </dgm:pt>
      </mc:Choice>
      <mc:Fallback xmlns="">
        <dgm:pt modelId="{E7AD639F-3E87-40EF-B199-8248F0DD0D7E}">
          <dgm:prSet phldrT="[Testo]"/>
          <dgm:spPr/>
          <dgm:t>
            <a:bodyPr/>
            <a:lstStyle/>
            <a:p>
              <a:r>
                <a:rPr lang="it-IT" i="0" smtClean="0">
                  <a:latin typeface="Cambria Math"/>
                  <a:ea typeface="Cambria Math"/>
                </a:rPr>
                <a:t>∃</a:t>
              </a:r>
              <a:endParaRPr lang="it-IT" dirty="0"/>
            </a:p>
          </dgm:t>
        </dgm:pt>
      </mc:Fallback>
    </mc:AlternateContent>
    <dgm:pt modelId="{AC3BC837-3716-48FF-B9A4-5FCFDB69008A}" type="parTrans" cxnId="{D11D8ED7-1F96-452F-9E8A-64B3B778B686}">
      <dgm:prSet/>
      <dgm:spPr/>
      <dgm:t>
        <a:bodyPr/>
        <a:lstStyle/>
        <a:p>
          <a:endParaRPr lang="it-IT"/>
        </a:p>
      </dgm:t>
    </dgm:pt>
    <dgm:pt modelId="{1247BF0B-BA25-4A0C-AFC9-01ABBBB8191B}" type="sibTrans" cxnId="{D11D8ED7-1F96-452F-9E8A-64B3B778B686}">
      <dgm:prSet/>
      <dgm:spPr/>
      <dgm:t>
        <a:bodyPr/>
        <a:lstStyle/>
        <a:p>
          <a:endParaRPr lang="it-IT"/>
        </a:p>
      </dgm:t>
    </dgm:pt>
    <mc:AlternateContent xmlns:mc="http://schemas.openxmlformats.org/markup-compatibility/2006" xmlns:a14="http://schemas.microsoft.com/office/drawing/2010/main">
      <mc:Choice Requires="a14">
        <dgm:pt modelId="{BB83F346-5BE8-41AF-8244-32DE510475A4}">
          <dgm:prSet phldrT="[Testo]"/>
          <dgm:spPr/>
          <dgm:t>
            <a:bodyPr/>
            <a:lstStyle/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r>
                      <a:rPr lang="it-IT" i="1" smtClean="0">
                        <a:latin typeface="Cambria Math"/>
                        <a:ea typeface="Cambria Math"/>
                      </a:rPr>
                      <m:t>∀</m:t>
                    </m:r>
                  </m:oMath>
                </m:oMathPara>
              </a14:m>
              <a:endParaRPr lang="it-IT" dirty="0"/>
            </a:p>
          </dgm:t>
        </dgm:pt>
      </mc:Choice>
      <mc:Fallback xmlns="">
        <dgm:pt modelId="{BB83F346-5BE8-41AF-8244-32DE510475A4}">
          <dgm:prSet phldrT="[Testo]"/>
          <dgm:spPr/>
          <dgm:t>
            <a:bodyPr/>
            <a:lstStyle/>
            <a:p>
              <a:r>
                <a:rPr lang="it-IT" i="0" smtClean="0">
                  <a:latin typeface="Cambria Math"/>
                  <a:ea typeface="Cambria Math"/>
                </a:rPr>
                <a:t>∀</a:t>
              </a:r>
              <a:endParaRPr lang="it-IT" dirty="0"/>
            </a:p>
          </dgm:t>
        </dgm:pt>
      </mc:Fallback>
    </mc:AlternateContent>
    <dgm:pt modelId="{504828C8-0D6C-4C07-9111-DB13792FF02B}" type="parTrans" cxnId="{B790E0DF-3F9D-4BDF-AA1B-075981331A24}">
      <dgm:prSet/>
      <dgm:spPr/>
      <dgm:t>
        <a:bodyPr/>
        <a:lstStyle/>
        <a:p>
          <a:endParaRPr lang="it-IT"/>
        </a:p>
      </dgm:t>
    </dgm:pt>
    <dgm:pt modelId="{94BA53F1-8A8A-433B-A63D-2C43B2933795}" type="sibTrans" cxnId="{B790E0DF-3F9D-4BDF-AA1B-075981331A24}">
      <dgm:prSet/>
      <dgm:spPr/>
      <dgm:t>
        <a:bodyPr/>
        <a:lstStyle/>
        <a:p>
          <a:endParaRPr lang="it-IT"/>
        </a:p>
      </dgm:t>
    </dgm:pt>
    <dgm:pt modelId="{7D6BCAF2-338A-40F1-B696-B87B4E31688F}" type="pres">
      <dgm:prSet presAssocID="{4A2BD892-55A8-45EB-9BBC-82334DCF4B15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it-IT"/>
        </a:p>
      </dgm:t>
    </dgm:pt>
    <dgm:pt modelId="{E7C8E110-1170-4714-8D7A-F2B19AC55D81}" type="pres">
      <dgm:prSet presAssocID="{0A2FB07A-CC37-4B8F-808C-33FD9C889650}" presName="linNode" presStyleCnt="0"/>
      <dgm:spPr/>
    </dgm:pt>
    <dgm:pt modelId="{050AFDE7-C701-4854-94EB-24A2B1BEA856}" type="pres">
      <dgm:prSet presAssocID="{0A2FB07A-CC37-4B8F-808C-33FD9C889650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27C20D3-B8D2-4A6E-A1D7-05BD8064500F}" type="pres">
      <dgm:prSet presAssocID="{0A2FB07A-CC37-4B8F-808C-33FD9C889650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8209ABC-4449-49CA-878F-F05BE14768EB}" type="pres">
      <dgm:prSet presAssocID="{009691D3-9E9F-49C0-9489-6B51E27540AD}" presName="spacing" presStyleCnt="0"/>
      <dgm:spPr/>
    </dgm:pt>
    <dgm:pt modelId="{F1CF1AA3-B37C-4961-A9A3-C14D493509A9}" type="pres">
      <dgm:prSet presAssocID="{0FDE9C67-429F-43D7-9F66-C5F461F79D10}" presName="linNode" presStyleCnt="0"/>
      <dgm:spPr/>
    </dgm:pt>
    <dgm:pt modelId="{93FECABA-9E95-44C7-ABA2-2598CCFF99B6}" type="pres">
      <dgm:prSet presAssocID="{0FDE9C67-429F-43D7-9F66-C5F461F79D10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F288C5F-A031-4A0A-84F0-7688572887EE}" type="pres">
      <dgm:prSet presAssocID="{0FDE9C67-429F-43D7-9F66-C5F461F79D10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D11D8ED7-1F96-452F-9E8A-64B3B778B686}" srcId="{0FDE9C67-429F-43D7-9F66-C5F461F79D10}" destId="{E7AD639F-3E87-40EF-B199-8248F0DD0D7E}" srcOrd="1" destOrd="0" parTransId="{AC3BC837-3716-48FF-B9A4-5FCFDB69008A}" sibTransId="{1247BF0B-BA25-4A0C-AFC9-01ABBBB8191B}"/>
    <dgm:cxn modelId="{EC615562-780C-4B2D-A871-4A45F06A48C6}" srcId="{4A2BD892-55A8-45EB-9BBC-82334DCF4B15}" destId="{0A2FB07A-CC37-4B8F-808C-33FD9C889650}" srcOrd="0" destOrd="0" parTransId="{5E307243-6966-4FD9-B6AF-F63032CDB6F0}" sibTransId="{009691D3-9E9F-49C0-9489-6B51E27540AD}"/>
    <dgm:cxn modelId="{A44E6318-7195-42C3-BDA8-791838A0DF4A}" type="presOf" srcId="{FBE116B4-F075-4184-B8AF-E137E3571A44}" destId="{7F288C5F-A031-4A0A-84F0-7688572887EE}" srcOrd="0" destOrd="0" presId="urn:microsoft.com/office/officeart/2005/8/layout/vList6"/>
    <dgm:cxn modelId="{E4765CE9-1467-44D5-8F99-8F08864709DA}" type="presOf" srcId="{4A2BD892-55A8-45EB-9BBC-82334DCF4B15}" destId="{7D6BCAF2-338A-40F1-B696-B87B4E31688F}" srcOrd="0" destOrd="0" presId="urn:microsoft.com/office/officeart/2005/8/layout/vList6"/>
    <dgm:cxn modelId="{AC816FBC-706F-403D-B7FB-0A8DF8C9ADA5}" type="presOf" srcId="{0A2FB07A-CC37-4B8F-808C-33FD9C889650}" destId="{050AFDE7-C701-4854-94EB-24A2B1BEA856}" srcOrd="0" destOrd="0" presId="urn:microsoft.com/office/officeart/2005/8/layout/vList6"/>
    <dgm:cxn modelId="{10DFA1FD-9B54-4EBC-A96B-2E1AD5E9E567}" type="presOf" srcId="{E7AD639F-3E87-40EF-B199-8248F0DD0D7E}" destId="{7F288C5F-A031-4A0A-84F0-7688572887EE}" srcOrd="0" destOrd="1" presId="urn:microsoft.com/office/officeart/2005/8/layout/vList6"/>
    <dgm:cxn modelId="{0FD740F9-1A6C-48E5-98F3-B5012DC2AD98}" type="presOf" srcId="{A7AC61AB-A588-4136-96A6-9D06CDF15B7B}" destId="{327C20D3-B8D2-4A6E-A1D7-05BD8064500F}" srcOrd="0" destOrd="0" presId="urn:microsoft.com/office/officeart/2005/8/layout/vList6"/>
    <dgm:cxn modelId="{6A907C0B-C2C6-4E36-BDA9-5468C1440D83}" srcId="{0FDE9C67-429F-43D7-9F66-C5F461F79D10}" destId="{FBE116B4-F075-4184-B8AF-E137E3571A44}" srcOrd="0" destOrd="0" parTransId="{4DFA4352-BC19-4CFE-B10E-784D790CE688}" sibTransId="{EB12BA86-A899-45B5-B4EA-F85747E15A18}"/>
    <dgm:cxn modelId="{48F743B7-4923-4817-8772-68578E780EDE}" type="presOf" srcId="{0FDE9C67-429F-43D7-9F66-C5F461F79D10}" destId="{93FECABA-9E95-44C7-ABA2-2598CCFF99B6}" srcOrd="0" destOrd="0" presId="urn:microsoft.com/office/officeart/2005/8/layout/vList6"/>
    <dgm:cxn modelId="{3FD6E228-E325-4049-8628-970F86AD3A92}" type="presOf" srcId="{BB83F346-5BE8-41AF-8244-32DE510475A4}" destId="{327C20D3-B8D2-4A6E-A1D7-05BD8064500F}" srcOrd="0" destOrd="1" presId="urn:microsoft.com/office/officeart/2005/8/layout/vList6"/>
    <dgm:cxn modelId="{B45C6BF2-A8DB-4313-A222-2C605177ADCB}" srcId="{4A2BD892-55A8-45EB-9BBC-82334DCF4B15}" destId="{0FDE9C67-429F-43D7-9F66-C5F461F79D10}" srcOrd="1" destOrd="0" parTransId="{D4A6EB84-B5B9-44B8-A21F-CAEE6AA84F7B}" sibTransId="{0271B6C7-A583-49A1-8187-533EC20A00E5}"/>
    <dgm:cxn modelId="{B790E0DF-3F9D-4BDF-AA1B-075981331A24}" srcId="{0A2FB07A-CC37-4B8F-808C-33FD9C889650}" destId="{BB83F346-5BE8-41AF-8244-32DE510475A4}" srcOrd="1" destOrd="0" parTransId="{504828C8-0D6C-4C07-9111-DB13792FF02B}" sibTransId="{94BA53F1-8A8A-433B-A63D-2C43B2933795}"/>
    <dgm:cxn modelId="{1D27C833-EABA-4107-A52B-50B42E6801A5}" srcId="{0A2FB07A-CC37-4B8F-808C-33FD9C889650}" destId="{A7AC61AB-A588-4136-96A6-9D06CDF15B7B}" srcOrd="0" destOrd="0" parTransId="{04F81F07-BE20-4987-BF8B-C03351F51F7F}" sibTransId="{E4733758-11A7-4301-B554-8C41C15A2598}"/>
    <dgm:cxn modelId="{75533D5C-F823-4AF9-8E76-111EC4B29992}" type="presParOf" srcId="{7D6BCAF2-338A-40F1-B696-B87B4E31688F}" destId="{E7C8E110-1170-4714-8D7A-F2B19AC55D81}" srcOrd="0" destOrd="0" presId="urn:microsoft.com/office/officeart/2005/8/layout/vList6"/>
    <dgm:cxn modelId="{68094E4D-9055-4826-9489-E6605ED7CBAA}" type="presParOf" srcId="{E7C8E110-1170-4714-8D7A-F2B19AC55D81}" destId="{050AFDE7-C701-4854-94EB-24A2B1BEA856}" srcOrd="0" destOrd="0" presId="urn:microsoft.com/office/officeart/2005/8/layout/vList6"/>
    <dgm:cxn modelId="{65B51E76-2BB8-4C52-B17A-2F9F0C7E759F}" type="presParOf" srcId="{E7C8E110-1170-4714-8D7A-F2B19AC55D81}" destId="{327C20D3-B8D2-4A6E-A1D7-05BD8064500F}" srcOrd="1" destOrd="0" presId="urn:microsoft.com/office/officeart/2005/8/layout/vList6"/>
    <dgm:cxn modelId="{EAA25F3B-0683-4236-9D0D-B64926551AA3}" type="presParOf" srcId="{7D6BCAF2-338A-40F1-B696-B87B4E31688F}" destId="{F8209ABC-4449-49CA-878F-F05BE14768EB}" srcOrd="1" destOrd="0" presId="urn:microsoft.com/office/officeart/2005/8/layout/vList6"/>
    <dgm:cxn modelId="{A828D84A-DA80-4E16-AEEC-BDA16A5C8EE8}" type="presParOf" srcId="{7D6BCAF2-338A-40F1-B696-B87B4E31688F}" destId="{F1CF1AA3-B37C-4961-A9A3-C14D493509A9}" srcOrd="2" destOrd="0" presId="urn:microsoft.com/office/officeart/2005/8/layout/vList6"/>
    <dgm:cxn modelId="{709A8421-D458-420B-836C-C99DF3874B6A}" type="presParOf" srcId="{F1CF1AA3-B37C-4961-A9A3-C14D493509A9}" destId="{93FECABA-9E95-44C7-ABA2-2598CCFF99B6}" srcOrd="0" destOrd="0" presId="urn:microsoft.com/office/officeart/2005/8/layout/vList6"/>
    <dgm:cxn modelId="{7C81618C-EB26-459D-A699-9488E451BA11}" type="presParOf" srcId="{F1CF1AA3-B37C-4961-A9A3-C14D493509A9}" destId="{7F288C5F-A031-4A0A-84F0-7688572887EE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A2BD892-55A8-45EB-9BBC-82334DCF4B15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0A2FB07A-CC37-4B8F-808C-33FD9C889650}">
      <dgm:prSet phldrT="[Testo]"/>
      <dgm:spPr>
        <a:solidFill>
          <a:schemeClr val="accent1"/>
        </a:solidFill>
      </dgm:spPr>
      <dgm:t>
        <a:bodyPr/>
        <a:lstStyle/>
        <a:p>
          <a:r>
            <a:rPr lang="it-IT" dirty="0" smtClean="0"/>
            <a:t>Quantificatore universale</a:t>
          </a:r>
          <a:endParaRPr lang="it-IT" dirty="0"/>
        </a:p>
      </dgm:t>
    </dgm:pt>
    <dgm:pt modelId="{5E307243-6966-4FD9-B6AF-F63032CDB6F0}" type="parTrans" cxnId="{EC615562-780C-4B2D-A871-4A45F06A48C6}">
      <dgm:prSet/>
      <dgm:spPr/>
      <dgm:t>
        <a:bodyPr/>
        <a:lstStyle/>
        <a:p>
          <a:endParaRPr lang="it-IT"/>
        </a:p>
      </dgm:t>
    </dgm:pt>
    <dgm:pt modelId="{009691D3-9E9F-49C0-9489-6B51E27540AD}" type="sibTrans" cxnId="{EC615562-780C-4B2D-A871-4A45F06A48C6}">
      <dgm:prSet/>
      <dgm:spPr/>
      <dgm:t>
        <a:bodyPr/>
        <a:lstStyle/>
        <a:p>
          <a:endParaRPr lang="it-IT"/>
        </a:p>
      </dgm:t>
    </dgm:pt>
    <dgm:pt modelId="{A7AC61AB-A588-4136-96A6-9D06CDF15B7B}">
      <dgm:prSet phldrT="[Testo]"/>
      <dgm:spPr>
        <a:blipFill rotWithShape="1">
          <a:blip xmlns:r="http://schemas.openxmlformats.org/officeDocument/2006/relationships" r:embed="rId1"/>
          <a:stretch>
            <a:fillRect l="-8005"/>
          </a:stretch>
        </a:blipFill>
      </dgm:spPr>
      <dgm:t>
        <a:bodyPr/>
        <a:lstStyle/>
        <a:p>
          <a:r>
            <a:rPr lang="it-IT">
              <a:noFill/>
            </a:rPr>
            <a:t> </a:t>
          </a:r>
        </a:p>
      </dgm:t>
    </dgm:pt>
    <dgm:pt modelId="{04F81F07-BE20-4987-BF8B-C03351F51F7F}" type="parTrans" cxnId="{1D27C833-EABA-4107-A52B-50B42E6801A5}">
      <dgm:prSet/>
      <dgm:spPr/>
      <dgm:t>
        <a:bodyPr/>
        <a:lstStyle/>
        <a:p>
          <a:endParaRPr lang="it-IT"/>
        </a:p>
      </dgm:t>
    </dgm:pt>
    <dgm:pt modelId="{E4733758-11A7-4301-B554-8C41C15A2598}" type="sibTrans" cxnId="{1D27C833-EABA-4107-A52B-50B42E6801A5}">
      <dgm:prSet/>
      <dgm:spPr/>
      <dgm:t>
        <a:bodyPr/>
        <a:lstStyle/>
        <a:p>
          <a:endParaRPr lang="it-IT"/>
        </a:p>
      </dgm:t>
    </dgm:pt>
    <dgm:pt modelId="{0FDE9C67-429F-43D7-9F66-C5F461F79D10}">
      <dgm:prSet phldrT="[Testo]"/>
      <dgm:spPr>
        <a:solidFill>
          <a:srgbClr val="FF0000"/>
        </a:solidFill>
      </dgm:spPr>
      <dgm:t>
        <a:bodyPr/>
        <a:lstStyle/>
        <a:p>
          <a:r>
            <a:rPr lang="it-IT" dirty="0" smtClean="0"/>
            <a:t>Quantificatore esistenziale</a:t>
          </a:r>
          <a:endParaRPr lang="it-IT" dirty="0"/>
        </a:p>
      </dgm:t>
    </dgm:pt>
    <dgm:pt modelId="{D4A6EB84-B5B9-44B8-A21F-CAEE6AA84F7B}" type="parTrans" cxnId="{B45C6BF2-A8DB-4313-A222-2C605177ADCB}">
      <dgm:prSet/>
      <dgm:spPr/>
      <dgm:t>
        <a:bodyPr/>
        <a:lstStyle/>
        <a:p>
          <a:endParaRPr lang="it-IT"/>
        </a:p>
      </dgm:t>
    </dgm:pt>
    <dgm:pt modelId="{0271B6C7-A583-49A1-8187-533EC20A00E5}" type="sibTrans" cxnId="{B45C6BF2-A8DB-4313-A222-2C605177ADCB}">
      <dgm:prSet/>
      <dgm:spPr/>
      <dgm:t>
        <a:bodyPr/>
        <a:lstStyle/>
        <a:p>
          <a:endParaRPr lang="it-IT"/>
        </a:p>
      </dgm:t>
    </dgm:pt>
    <dgm:pt modelId="{FBE116B4-F075-4184-B8AF-E137E3571A44}">
      <dgm:prSet phldrT="[Testo]"/>
      <dgm:spPr>
        <a:blipFill rotWithShape="1">
          <a:blip xmlns:r="http://schemas.openxmlformats.org/officeDocument/2006/relationships" r:embed="rId2"/>
          <a:stretch>
            <a:fillRect l="-8005"/>
          </a:stretch>
        </a:blipFill>
      </dgm:spPr>
      <dgm:t>
        <a:bodyPr/>
        <a:lstStyle/>
        <a:p>
          <a:r>
            <a:rPr lang="it-IT">
              <a:noFill/>
            </a:rPr>
            <a:t> </a:t>
          </a:r>
        </a:p>
      </dgm:t>
    </dgm:pt>
    <dgm:pt modelId="{4DFA4352-BC19-4CFE-B10E-784D790CE688}" type="parTrans" cxnId="{6A907C0B-C2C6-4E36-BDA9-5468C1440D83}">
      <dgm:prSet/>
      <dgm:spPr/>
      <dgm:t>
        <a:bodyPr/>
        <a:lstStyle/>
        <a:p>
          <a:endParaRPr lang="it-IT"/>
        </a:p>
      </dgm:t>
    </dgm:pt>
    <dgm:pt modelId="{EB12BA86-A899-45B5-B4EA-F85747E15A18}" type="sibTrans" cxnId="{6A907C0B-C2C6-4E36-BDA9-5468C1440D83}">
      <dgm:prSet/>
      <dgm:spPr/>
      <dgm:t>
        <a:bodyPr/>
        <a:lstStyle/>
        <a:p>
          <a:endParaRPr lang="it-IT"/>
        </a:p>
      </dgm:t>
    </dgm:pt>
    <dgm:pt modelId="{E7AD639F-3E87-40EF-B199-8248F0DD0D7E}">
      <dgm:prSet phldrT="[Testo]"/>
      <dgm:spPr/>
      <dgm:t>
        <a:bodyPr/>
        <a:lstStyle/>
        <a:p>
          <a:r>
            <a:rPr lang="it-IT">
              <a:noFill/>
            </a:rPr>
            <a:t> </a:t>
          </a:r>
        </a:p>
      </dgm:t>
    </dgm:pt>
    <dgm:pt modelId="{AC3BC837-3716-48FF-B9A4-5FCFDB69008A}" type="parTrans" cxnId="{D11D8ED7-1F96-452F-9E8A-64B3B778B686}">
      <dgm:prSet/>
      <dgm:spPr/>
      <dgm:t>
        <a:bodyPr/>
        <a:lstStyle/>
        <a:p>
          <a:endParaRPr lang="it-IT"/>
        </a:p>
      </dgm:t>
    </dgm:pt>
    <dgm:pt modelId="{1247BF0B-BA25-4A0C-AFC9-01ABBBB8191B}" type="sibTrans" cxnId="{D11D8ED7-1F96-452F-9E8A-64B3B778B686}">
      <dgm:prSet/>
      <dgm:spPr/>
      <dgm:t>
        <a:bodyPr/>
        <a:lstStyle/>
        <a:p>
          <a:endParaRPr lang="it-IT"/>
        </a:p>
      </dgm:t>
    </dgm:pt>
    <dgm:pt modelId="{BB83F346-5BE8-41AF-8244-32DE510475A4}">
      <dgm:prSet phldrT="[Testo]"/>
      <dgm:spPr/>
      <dgm:t>
        <a:bodyPr/>
        <a:lstStyle/>
        <a:p>
          <a:r>
            <a:rPr lang="it-IT">
              <a:noFill/>
            </a:rPr>
            <a:t> </a:t>
          </a:r>
        </a:p>
      </dgm:t>
    </dgm:pt>
    <dgm:pt modelId="{504828C8-0D6C-4C07-9111-DB13792FF02B}" type="parTrans" cxnId="{B790E0DF-3F9D-4BDF-AA1B-075981331A24}">
      <dgm:prSet/>
      <dgm:spPr/>
      <dgm:t>
        <a:bodyPr/>
        <a:lstStyle/>
        <a:p>
          <a:endParaRPr lang="it-IT"/>
        </a:p>
      </dgm:t>
    </dgm:pt>
    <dgm:pt modelId="{94BA53F1-8A8A-433B-A63D-2C43B2933795}" type="sibTrans" cxnId="{B790E0DF-3F9D-4BDF-AA1B-075981331A24}">
      <dgm:prSet/>
      <dgm:spPr/>
      <dgm:t>
        <a:bodyPr/>
        <a:lstStyle/>
        <a:p>
          <a:endParaRPr lang="it-IT"/>
        </a:p>
      </dgm:t>
    </dgm:pt>
    <dgm:pt modelId="{7D6BCAF2-338A-40F1-B696-B87B4E31688F}" type="pres">
      <dgm:prSet presAssocID="{4A2BD892-55A8-45EB-9BBC-82334DCF4B15}" presName="Name0" presStyleCnt="0">
        <dgm:presLayoutVars>
          <dgm:dir/>
          <dgm:animLvl val="lvl"/>
          <dgm:resizeHandles/>
        </dgm:presLayoutVars>
      </dgm:prSet>
      <dgm:spPr/>
    </dgm:pt>
    <dgm:pt modelId="{E7C8E110-1170-4714-8D7A-F2B19AC55D81}" type="pres">
      <dgm:prSet presAssocID="{0A2FB07A-CC37-4B8F-808C-33FD9C889650}" presName="linNode" presStyleCnt="0"/>
      <dgm:spPr/>
    </dgm:pt>
    <dgm:pt modelId="{050AFDE7-C701-4854-94EB-24A2B1BEA856}" type="pres">
      <dgm:prSet presAssocID="{0A2FB07A-CC37-4B8F-808C-33FD9C889650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27C20D3-B8D2-4A6E-A1D7-05BD8064500F}" type="pres">
      <dgm:prSet presAssocID="{0A2FB07A-CC37-4B8F-808C-33FD9C889650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8209ABC-4449-49CA-878F-F05BE14768EB}" type="pres">
      <dgm:prSet presAssocID="{009691D3-9E9F-49C0-9489-6B51E27540AD}" presName="spacing" presStyleCnt="0"/>
      <dgm:spPr/>
    </dgm:pt>
    <dgm:pt modelId="{F1CF1AA3-B37C-4961-A9A3-C14D493509A9}" type="pres">
      <dgm:prSet presAssocID="{0FDE9C67-429F-43D7-9F66-C5F461F79D10}" presName="linNode" presStyleCnt="0"/>
      <dgm:spPr/>
    </dgm:pt>
    <dgm:pt modelId="{93FECABA-9E95-44C7-ABA2-2598CCFF99B6}" type="pres">
      <dgm:prSet presAssocID="{0FDE9C67-429F-43D7-9F66-C5F461F79D10}" presName="parentShp" presStyleLbl="node1" presStyleIdx="1" presStyleCnt="2">
        <dgm:presLayoutVars>
          <dgm:bulletEnabled val="1"/>
        </dgm:presLayoutVars>
      </dgm:prSet>
      <dgm:spPr/>
    </dgm:pt>
    <dgm:pt modelId="{7F288C5F-A031-4A0A-84F0-7688572887EE}" type="pres">
      <dgm:prSet presAssocID="{0FDE9C67-429F-43D7-9F66-C5F461F79D10}" presName="childShp" presStyleLbl="bgAccFollowNode1" presStyleIdx="1" presStyleCnt="2">
        <dgm:presLayoutVars>
          <dgm:bulletEnabled val="1"/>
        </dgm:presLayoutVars>
      </dgm:prSet>
      <dgm:spPr/>
    </dgm:pt>
  </dgm:ptLst>
  <dgm:cxnLst>
    <dgm:cxn modelId="{A44E6318-7195-42C3-BDA8-791838A0DF4A}" type="presOf" srcId="{FBE116B4-F075-4184-B8AF-E137E3571A44}" destId="{7F288C5F-A031-4A0A-84F0-7688572887EE}" srcOrd="0" destOrd="0" presId="urn:microsoft.com/office/officeart/2005/8/layout/vList6"/>
    <dgm:cxn modelId="{10DFA1FD-9B54-4EBC-A96B-2E1AD5E9E567}" type="presOf" srcId="{E7AD639F-3E87-40EF-B199-8248F0DD0D7E}" destId="{7F288C5F-A031-4A0A-84F0-7688572887EE}" srcOrd="0" destOrd="1" presId="urn:microsoft.com/office/officeart/2005/8/layout/vList6"/>
    <dgm:cxn modelId="{AC816FBC-706F-403D-B7FB-0A8DF8C9ADA5}" type="presOf" srcId="{0A2FB07A-CC37-4B8F-808C-33FD9C889650}" destId="{050AFDE7-C701-4854-94EB-24A2B1BEA856}" srcOrd="0" destOrd="0" presId="urn:microsoft.com/office/officeart/2005/8/layout/vList6"/>
    <dgm:cxn modelId="{B790E0DF-3F9D-4BDF-AA1B-075981331A24}" srcId="{0A2FB07A-CC37-4B8F-808C-33FD9C889650}" destId="{BB83F346-5BE8-41AF-8244-32DE510475A4}" srcOrd="1" destOrd="0" parTransId="{504828C8-0D6C-4C07-9111-DB13792FF02B}" sibTransId="{94BA53F1-8A8A-433B-A63D-2C43B2933795}"/>
    <dgm:cxn modelId="{EC615562-780C-4B2D-A871-4A45F06A48C6}" srcId="{4A2BD892-55A8-45EB-9BBC-82334DCF4B15}" destId="{0A2FB07A-CC37-4B8F-808C-33FD9C889650}" srcOrd="0" destOrd="0" parTransId="{5E307243-6966-4FD9-B6AF-F63032CDB6F0}" sibTransId="{009691D3-9E9F-49C0-9489-6B51E27540AD}"/>
    <dgm:cxn modelId="{6A907C0B-C2C6-4E36-BDA9-5468C1440D83}" srcId="{0FDE9C67-429F-43D7-9F66-C5F461F79D10}" destId="{FBE116B4-F075-4184-B8AF-E137E3571A44}" srcOrd="0" destOrd="0" parTransId="{4DFA4352-BC19-4CFE-B10E-784D790CE688}" sibTransId="{EB12BA86-A899-45B5-B4EA-F85747E15A18}"/>
    <dgm:cxn modelId="{D11D8ED7-1F96-452F-9E8A-64B3B778B686}" srcId="{0FDE9C67-429F-43D7-9F66-C5F461F79D10}" destId="{E7AD639F-3E87-40EF-B199-8248F0DD0D7E}" srcOrd="1" destOrd="0" parTransId="{AC3BC837-3716-48FF-B9A4-5FCFDB69008A}" sibTransId="{1247BF0B-BA25-4A0C-AFC9-01ABBBB8191B}"/>
    <dgm:cxn modelId="{1D27C833-EABA-4107-A52B-50B42E6801A5}" srcId="{0A2FB07A-CC37-4B8F-808C-33FD9C889650}" destId="{A7AC61AB-A588-4136-96A6-9D06CDF15B7B}" srcOrd="0" destOrd="0" parTransId="{04F81F07-BE20-4987-BF8B-C03351F51F7F}" sibTransId="{E4733758-11A7-4301-B554-8C41C15A2598}"/>
    <dgm:cxn modelId="{B45C6BF2-A8DB-4313-A222-2C605177ADCB}" srcId="{4A2BD892-55A8-45EB-9BBC-82334DCF4B15}" destId="{0FDE9C67-429F-43D7-9F66-C5F461F79D10}" srcOrd="1" destOrd="0" parTransId="{D4A6EB84-B5B9-44B8-A21F-CAEE6AA84F7B}" sibTransId="{0271B6C7-A583-49A1-8187-533EC20A00E5}"/>
    <dgm:cxn modelId="{48F743B7-4923-4817-8772-68578E780EDE}" type="presOf" srcId="{0FDE9C67-429F-43D7-9F66-C5F461F79D10}" destId="{93FECABA-9E95-44C7-ABA2-2598CCFF99B6}" srcOrd="0" destOrd="0" presId="urn:microsoft.com/office/officeart/2005/8/layout/vList6"/>
    <dgm:cxn modelId="{0FD740F9-1A6C-48E5-98F3-B5012DC2AD98}" type="presOf" srcId="{A7AC61AB-A588-4136-96A6-9D06CDF15B7B}" destId="{327C20D3-B8D2-4A6E-A1D7-05BD8064500F}" srcOrd="0" destOrd="0" presId="urn:microsoft.com/office/officeart/2005/8/layout/vList6"/>
    <dgm:cxn modelId="{3FD6E228-E325-4049-8628-970F86AD3A92}" type="presOf" srcId="{BB83F346-5BE8-41AF-8244-32DE510475A4}" destId="{327C20D3-B8D2-4A6E-A1D7-05BD8064500F}" srcOrd="0" destOrd="1" presId="urn:microsoft.com/office/officeart/2005/8/layout/vList6"/>
    <dgm:cxn modelId="{E4765CE9-1467-44D5-8F99-8F08864709DA}" type="presOf" srcId="{4A2BD892-55A8-45EB-9BBC-82334DCF4B15}" destId="{7D6BCAF2-338A-40F1-B696-B87B4E31688F}" srcOrd="0" destOrd="0" presId="urn:microsoft.com/office/officeart/2005/8/layout/vList6"/>
    <dgm:cxn modelId="{75533D5C-F823-4AF9-8E76-111EC4B29992}" type="presParOf" srcId="{7D6BCAF2-338A-40F1-B696-B87B4E31688F}" destId="{E7C8E110-1170-4714-8D7A-F2B19AC55D81}" srcOrd="0" destOrd="0" presId="urn:microsoft.com/office/officeart/2005/8/layout/vList6"/>
    <dgm:cxn modelId="{68094E4D-9055-4826-9489-E6605ED7CBAA}" type="presParOf" srcId="{E7C8E110-1170-4714-8D7A-F2B19AC55D81}" destId="{050AFDE7-C701-4854-94EB-24A2B1BEA856}" srcOrd="0" destOrd="0" presId="urn:microsoft.com/office/officeart/2005/8/layout/vList6"/>
    <dgm:cxn modelId="{65B51E76-2BB8-4C52-B17A-2F9F0C7E759F}" type="presParOf" srcId="{E7C8E110-1170-4714-8D7A-F2B19AC55D81}" destId="{327C20D3-B8D2-4A6E-A1D7-05BD8064500F}" srcOrd="1" destOrd="0" presId="urn:microsoft.com/office/officeart/2005/8/layout/vList6"/>
    <dgm:cxn modelId="{EAA25F3B-0683-4236-9D0D-B64926551AA3}" type="presParOf" srcId="{7D6BCAF2-338A-40F1-B696-B87B4E31688F}" destId="{F8209ABC-4449-49CA-878F-F05BE14768EB}" srcOrd="1" destOrd="0" presId="urn:microsoft.com/office/officeart/2005/8/layout/vList6"/>
    <dgm:cxn modelId="{A828D84A-DA80-4E16-AEEC-BDA16A5C8EE8}" type="presParOf" srcId="{7D6BCAF2-338A-40F1-B696-B87B4E31688F}" destId="{F1CF1AA3-B37C-4961-A9A3-C14D493509A9}" srcOrd="2" destOrd="0" presId="urn:microsoft.com/office/officeart/2005/8/layout/vList6"/>
    <dgm:cxn modelId="{709A8421-D458-420B-836C-C99DF3874B6A}" type="presParOf" srcId="{F1CF1AA3-B37C-4961-A9A3-C14D493509A9}" destId="{93FECABA-9E95-44C7-ABA2-2598CCFF99B6}" srcOrd="0" destOrd="0" presId="urn:microsoft.com/office/officeart/2005/8/layout/vList6"/>
    <dgm:cxn modelId="{7C81618C-EB26-459D-A699-9488E451BA11}" type="presParOf" srcId="{F1CF1AA3-B37C-4961-A9A3-C14D493509A9}" destId="{7F288C5F-A031-4A0A-84F0-7688572887EE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D24C47-18E3-4584-A70E-611C498EA384}">
      <dsp:nvSpPr>
        <dsp:cNvPr id="0" name=""/>
        <dsp:cNvSpPr/>
      </dsp:nvSpPr>
      <dsp:spPr>
        <a:xfrm>
          <a:off x="0" y="0"/>
          <a:ext cx="1702160" cy="170216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F80032-7144-4E32-A6CF-4F629ED76945}">
      <dsp:nvSpPr>
        <dsp:cNvPr id="0" name=""/>
        <dsp:cNvSpPr/>
      </dsp:nvSpPr>
      <dsp:spPr>
        <a:xfrm>
          <a:off x="851080" y="0"/>
          <a:ext cx="2462275" cy="170216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700" b="1" kern="1200" dirty="0" smtClean="0"/>
            <a:t>Nozioni di logica matematica</a:t>
          </a:r>
          <a:endParaRPr lang="it-IT" sz="2700" kern="1200" dirty="0"/>
        </a:p>
      </dsp:txBody>
      <dsp:txXfrm>
        <a:off x="851080" y="0"/>
        <a:ext cx="2462275" cy="17021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ECC976-CACB-4A61-AF1F-741072F5CF6A}">
      <dsp:nvSpPr>
        <dsp:cNvPr id="0" name=""/>
        <dsp:cNvSpPr/>
      </dsp:nvSpPr>
      <dsp:spPr>
        <a:xfrm>
          <a:off x="2912" y="0"/>
          <a:ext cx="3335572" cy="39878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900" kern="1200" dirty="0" smtClean="0"/>
            <a:t>Roma è la capitale d’Italia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900" kern="1200" dirty="0" smtClean="0"/>
            <a:t>5 è un numero pari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900" kern="1200" dirty="0" smtClean="0"/>
            <a:t>I gatti sono mammiferi</a:t>
          </a:r>
          <a:endParaRPr lang="it-IT" sz="1900" kern="1200" dirty="0"/>
        </a:p>
      </dsp:txBody>
      <dsp:txXfrm>
        <a:off x="2912" y="1595120"/>
        <a:ext cx="3335572" cy="1595120"/>
      </dsp:txXfrm>
    </dsp:sp>
    <dsp:sp modelId="{70FB80DF-003C-4DCD-8349-F27E6A1A10B6}">
      <dsp:nvSpPr>
        <dsp:cNvPr id="0" name=""/>
        <dsp:cNvSpPr/>
      </dsp:nvSpPr>
      <dsp:spPr>
        <a:xfrm>
          <a:off x="1006729" y="239267"/>
          <a:ext cx="1327937" cy="1327937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26AC03-A87E-4B46-9E1E-69B3BB7CA1CD}">
      <dsp:nvSpPr>
        <dsp:cNvPr id="0" name=""/>
        <dsp:cNvSpPr/>
      </dsp:nvSpPr>
      <dsp:spPr>
        <a:xfrm>
          <a:off x="3438552" y="0"/>
          <a:ext cx="3335572" cy="39878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900" kern="1200" dirty="0" smtClean="0"/>
            <a:t>Che tempo farà domani?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900" kern="1200" dirty="0" smtClean="0"/>
            <a:t>Va’ a studiare!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900" kern="1200" dirty="0" smtClean="0"/>
            <a:t>Giulia è simpatica</a:t>
          </a:r>
          <a:endParaRPr lang="it-IT" sz="1900" kern="1200" dirty="0"/>
        </a:p>
      </dsp:txBody>
      <dsp:txXfrm>
        <a:off x="3438552" y="1595120"/>
        <a:ext cx="3335572" cy="1595120"/>
      </dsp:txXfrm>
    </dsp:sp>
    <dsp:sp modelId="{F7F28FDE-4A0A-45FB-A38D-460E4A890CFE}">
      <dsp:nvSpPr>
        <dsp:cNvPr id="0" name=""/>
        <dsp:cNvSpPr/>
      </dsp:nvSpPr>
      <dsp:spPr>
        <a:xfrm>
          <a:off x="4442369" y="239267"/>
          <a:ext cx="1327937" cy="1327937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2ECE23-D103-43D7-BBE1-583A7F522DFA}">
      <dsp:nvSpPr>
        <dsp:cNvPr id="0" name=""/>
        <dsp:cNvSpPr/>
      </dsp:nvSpPr>
      <dsp:spPr>
        <a:xfrm>
          <a:off x="271081" y="3190240"/>
          <a:ext cx="6234874" cy="598170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A528BC-704E-462C-9DE0-F86C13536A52}">
      <dsp:nvSpPr>
        <dsp:cNvPr id="0" name=""/>
        <dsp:cNvSpPr/>
      </dsp:nvSpPr>
      <dsp:spPr>
        <a:xfrm>
          <a:off x="2710814" y="478"/>
          <a:ext cx="4066222" cy="1864478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800" kern="1200" dirty="0" smtClean="0"/>
            <a:t>Sono proposizioni elementari o atomiche</a:t>
          </a:r>
          <a:endParaRPr lang="it-IT" sz="2800" kern="1200" dirty="0"/>
        </a:p>
      </dsp:txBody>
      <dsp:txXfrm>
        <a:off x="2710814" y="233538"/>
        <a:ext cx="3367043" cy="1398358"/>
      </dsp:txXfrm>
    </dsp:sp>
    <dsp:sp modelId="{31928A3A-6400-450B-BAE5-7B0D603AED11}">
      <dsp:nvSpPr>
        <dsp:cNvPr id="0" name=""/>
        <dsp:cNvSpPr/>
      </dsp:nvSpPr>
      <dsp:spPr>
        <a:xfrm>
          <a:off x="0" y="478"/>
          <a:ext cx="2710814" cy="18644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smtClean="0"/>
            <a:t>Roma è la capitale d’Italia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smtClean="0"/>
            <a:t>I gatti sono mammiferi</a:t>
          </a:r>
          <a:endParaRPr lang="it-IT" sz="1800" kern="1200" dirty="0"/>
        </a:p>
      </dsp:txBody>
      <dsp:txXfrm>
        <a:off x="91016" y="91494"/>
        <a:ext cx="2528782" cy="1682446"/>
      </dsp:txXfrm>
    </dsp:sp>
    <dsp:sp modelId="{BA7B15BB-6099-45DF-8387-135CD3295C07}">
      <dsp:nvSpPr>
        <dsp:cNvPr id="0" name=""/>
        <dsp:cNvSpPr/>
      </dsp:nvSpPr>
      <dsp:spPr>
        <a:xfrm>
          <a:off x="2710814" y="2051404"/>
          <a:ext cx="4066222" cy="1864478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800" kern="1200" dirty="0" smtClean="0"/>
            <a:t>Sono proposizioni composte o molecolari</a:t>
          </a:r>
          <a:endParaRPr lang="it-IT" sz="2800" kern="1200" dirty="0"/>
        </a:p>
      </dsp:txBody>
      <dsp:txXfrm>
        <a:off x="2710814" y="2284464"/>
        <a:ext cx="3367043" cy="1398358"/>
      </dsp:txXfrm>
    </dsp:sp>
    <dsp:sp modelId="{D706EE5E-4E89-41EF-9584-074DDD775A2D}">
      <dsp:nvSpPr>
        <dsp:cNvPr id="0" name=""/>
        <dsp:cNvSpPr/>
      </dsp:nvSpPr>
      <dsp:spPr>
        <a:xfrm>
          <a:off x="0" y="2051404"/>
          <a:ext cx="2710814" cy="18644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smtClean="0"/>
            <a:t>6 è un numero pari e non è divisibile per 5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smtClean="0"/>
            <a:t>Se torno a casa ti accompagno alla stazione</a:t>
          </a:r>
          <a:endParaRPr lang="it-IT" sz="1800" kern="1200" dirty="0"/>
        </a:p>
      </dsp:txBody>
      <dsp:txXfrm>
        <a:off x="91016" y="2142420"/>
        <a:ext cx="2528782" cy="168244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F791B8-1D71-4C20-B252-753CB272D8D3}">
      <dsp:nvSpPr>
        <dsp:cNvPr id="0" name=""/>
        <dsp:cNvSpPr/>
      </dsp:nvSpPr>
      <dsp:spPr>
        <a:xfrm>
          <a:off x="0" y="89508"/>
          <a:ext cx="6777037" cy="15110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100" kern="1200" dirty="0" smtClean="0"/>
            <a:t>X è un numero naturale maggiore di 7</a:t>
          </a:r>
          <a:endParaRPr lang="it-IT" sz="2100" kern="1200" dirty="0"/>
        </a:p>
      </dsp:txBody>
      <dsp:txXfrm>
        <a:off x="73764" y="163272"/>
        <a:ext cx="6629509" cy="1363526"/>
      </dsp:txXfrm>
    </dsp:sp>
    <dsp:sp modelId="{4E61D902-4A1C-447F-B0B1-FD2069FA36E7}">
      <dsp:nvSpPr>
        <dsp:cNvPr id="0" name=""/>
        <dsp:cNvSpPr/>
      </dsp:nvSpPr>
      <dsp:spPr>
        <a:xfrm>
          <a:off x="0" y="1600563"/>
          <a:ext cx="6777037" cy="5107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171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t-IT" sz="1600" kern="1200" dirty="0" smtClean="0"/>
            <a:t>Alle frasi come questa in cui c’è una variabile si da’ il nome di enunciati aperti</a:t>
          </a:r>
          <a:endParaRPr lang="it-IT" sz="1600" kern="1200" dirty="0"/>
        </a:p>
      </dsp:txBody>
      <dsp:txXfrm>
        <a:off x="0" y="1600563"/>
        <a:ext cx="6777037" cy="510772"/>
      </dsp:txXfrm>
    </dsp:sp>
    <dsp:sp modelId="{B591D615-ED21-4487-9593-8E2A1A171132}">
      <dsp:nvSpPr>
        <dsp:cNvPr id="0" name=""/>
        <dsp:cNvSpPr/>
      </dsp:nvSpPr>
      <dsp:spPr>
        <a:xfrm>
          <a:off x="0" y="2111335"/>
          <a:ext cx="6777037" cy="15110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100" kern="1200" dirty="0" smtClean="0"/>
            <a:t>Dato un enunciato aperto, il sottoinsieme del dominio formato dagli elementi che trasformano l’enunciato aperto in una proposizione vera è detto </a:t>
          </a:r>
          <a:r>
            <a:rPr lang="it-IT" sz="2100" b="1" kern="1200" dirty="0" smtClean="0"/>
            <a:t>insieme di verità</a:t>
          </a:r>
          <a:endParaRPr lang="it-IT" sz="2100" b="1" kern="1200" dirty="0"/>
        </a:p>
      </dsp:txBody>
      <dsp:txXfrm>
        <a:off x="73764" y="2185099"/>
        <a:ext cx="6629509" cy="1363526"/>
      </dsp:txXfrm>
    </dsp:sp>
    <dsp:sp modelId="{B11BB6D2-708A-4EA8-8FC6-163F2391C789}">
      <dsp:nvSpPr>
        <dsp:cNvPr id="0" name=""/>
        <dsp:cNvSpPr/>
      </dsp:nvSpPr>
      <dsp:spPr>
        <a:xfrm>
          <a:off x="0" y="3622390"/>
          <a:ext cx="6777037" cy="347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171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t-IT" sz="1600" kern="1200" dirty="0" smtClean="0"/>
            <a:t>Un enunciato aperto non è una proposizione</a:t>
          </a:r>
          <a:endParaRPr lang="it-IT" sz="1600" kern="1200" dirty="0"/>
        </a:p>
      </dsp:txBody>
      <dsp:txXfrm>
        <a:off x="0" y="3622390"/>
        <a:ext cx="6777037" cy="34776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148E72-ABA9-42D7-BB49-8CADEFFC4CD4}">
      <dsp:nvSpPr>
        <dsp:cNvPr id="0" name=""/>
        <dsp:cNvSpPr/>
      </dsp:nvSpPr>
      <dsp:spPr>
        <a:xfrm>
          <a:off x="1753" y="0"/>
          <a:ext cx="1720808" cy="50672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r>
                  <a:rPr lang="it-IT" sz="2900" i="1" kern="1200" smtClean="0">
                    <a:latin typeface="Cambria Math"/>
                    <a:ea typeface="Cambria Math"/>
                  </a:rPr>
                  <m:t>∘</m:t>
                </m:r>
              </m:oMath>
            </m:oMathPara>
          </a14:m>
          <a:endParaRPr lang="it-IT" sz="2900" kern="1200" dirty="0"/>
        </a:p>
      </dsp:txBody>
      <dsp:txXfrm>
        <a:off x="1753" y="0"/>
        <a:ext cx="1720808" cy="1520190"/>
      </dsp:txXfrm>
    </dsp:sp>
    <dsp:sp modelId="{E9066C09-AE2D-4846-813C-1EFAEC06FB12}">
      <dsp:nvSpPr>
        <dsp:cNvPr id="0" name=""/>
        <dsp:cNvSpPr/>
      </dsp:nvSpPr>
      <dsp:spPr>
        <a:xfrm>
          <a:off x="173834" y="1520622"/>
          <a:ext cx="1376647" cy="9955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kern="1200" dirty="0" smtClean="0"/>
            <a:t>NEGAZIONE	</a:t>
          </a:r>
          <a:endParaRPr lang="it-IT" sz="1200" kern="1200" dirty="0"/>
        </a:p>
      </dsp:txBody>
      <dsp:txXfrm>
        <a:off x="202992" y="1549780"/>
        <a:ext cx="1318331" cy="937205"/>
      </dsp:txXfrm>
    </dsp:sp>
    <dsp:sp modelId="{C03DBA9B-285F-4D9B-866D-557C9B830896}">
      <dsp:nvSpPr>
        <dsp:cNvPr id="0" name=""/>
        <dsp:cNvSpPr/>
      </dsp:nvSpPr>
      <dsp:spPr>
        <a:xfrm>
          <a:off x="173834" y="2669301"/>
          <a:ext cx="1376647" cy="9955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kern="1200" dirty="0" smtClean="0"/>
            <a:t>CONGIUNZIONE</a:t>
          </a:r>
          <a:endParaRPr lang="it-IT" sz="1200" kern="1200" dirty="0"/>
        </a:p>
      </dsp:txBody>
      <dsp:txXfrm>
        <a:off x="202992" y="2698459"/>
        <a:ext cx="1318331" cy="937205"/>
      </dsp:txXfrm>
    </dsp:sp>
    <dsp:sp modelId="{E2C377B3-12F7-46ED-BA2C-A98821D255D3}">
      <dsp:nvSpPr>
        <dsp:cNvPr id="0" name=""/>
        <dsp:cNvSpPr/>
      </dsp:nvSpPr>
      <dsp:spPr>
        <a:xfrm>
          <a:off x="173834" y="3817980"/>
          <a:ext cx="1376647" cy="9955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kern="1200" dirty="0" smtClean="0"/>
            <a:t>DISGIUNZIONE</a:t>
          </a:r>
          <a:endParaRPr lang="it-IT" sz="1200" kern="1200" dirty="0"/>
        </a:p>
      </dsp:txBody>
      <dsp:txXfrm>
        <a:off x="202992" y="3847138"/>
        <a:ext cx="1318331" cy="937205"/>
      </dsp:txXfrm>
    </dsp:sp>
    <dsp:sp modelId="{4D28AD77-EFE2-4CA9-BDAC-72159AD3C6B9}">
      <dsp:nvSpPr>
        <dsp:cNvPr id="0" name=""/>
        <dsp:cNvSpPr/>
      </dsp:nvSpPr>
      <dsp:spPr>
        <a:xfrm>
          <a:off x="1851623" y="0"/>
          <a:ext cx="1720808" cy="50672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900" kern="1200" dirty="0" smtClean="0"/>
            <a:t>A parole</a:t>
          </a:r>
          <a:endParaRPr lang="it-IT" sz="2900" kern="1200" dirty="0"/>
        </a:p>
      </dsp:txBody>
      <dsp:txXfrm>
        <a:off x="1851623" y="0"/>
        <a:ext cx="1720808" cy="1520190"/>
      </dsp:txXfrm>
    </dsp:sp>
    <dsp:sp modelId="{9021A80D-F84A-4A08-B7CE-94FEF3ADDACC}">
      <dsp:nvSpPr>
        <dsp:cNvPr id="0" name=""/>
        <dsp:cNvSpPr/>
      </dsp:nvSpPr>
      <dsp:spPr>
        <a:xfrm>
          <a:off x="2023704" y="1520622"/>
          <a:ext cx="1376647" cy="9955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kern="1200" dirty="0" smtClean="0"/>
            <a:t>Non p</a:t>
          </a:r>
          <a:endParaRPr lang="it-IT" sz="1200" kern="1200" dirty="0"/>
        </a:p>
      </dsp:txBody>
      <dsp:txXfrm>
        <a:off x="2052862" y="1549780"/>
        <a:ext cx="1318331" cy="937205"/>
      </dsp:txXfrm>
    </dsp:sp>
    <dsp:sp modelId="{0FB05A24-0071-4159-9C0E-181AFC746F2D}">
      <dsp:nvSpPr>
        <dsp:cNvPr id="0" name=""/>
        <dsp:cNvSpPr/>
      </dsp:nvSpPr>
      <dsp:spPr>
        <a:xfrm>
          <a:off x="2023704" y="2669301"/>
          <a:ext cx="1376647" cy="9955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kern="1200" dirty="0" smtClean="0"/>
            <a:t>p  e q</a:t>
          </a:r>
          <a:endParaRPr lang="it-IT" sz="1200" kern="1200" dirty="0"/>
        </a:p>
      </dsp:txBody>
      <dsp:txXfrm>
        <a:off x="2052862" y="2698459"/>
        <a:ext cx="1318331" cy="937205"/>
      </dsp:txXfrm>
    </dsp:sp>
    <dsp:sp modelId="{3C9E15DC-48D0-406D-8762-AEC339635A6A}">
      <dsp:nvSpPr>
        <dsp:cNvPr id="0" name=""/>
        <dsp:cNvSpPr/>
      </dsp:nvSpPr>
      <dsp:spPr>
        <a:xfrm>
          <a:off x="2023704" y="3817980"/>
          <a:ext cx="1376647" cy="9955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kern="1200" dirty="0" smtClean="0"/>
            <a:t>p o q</a:t>
          </a:r>
          <a:endParaRPr lang="it-IT" sz="1200" kern="1200" dirty="0"/>
        </a:p>
      </dsp:txBody>
      <dsp:txXfrm>
        <a:off x="2052862" y="3847138"/>
        <a:ext cx="1318331" cy="937205"/>
      </dsp:txXfrm>
    </dsp:sp>
    <dsp:sp modelId="{8E7D89D2-EC55-463B-AEC5-24E0E3E3EE60}">
      <dsp:nvSpPr>
        <dsp:cNvPr id="0" name=""/>
        <dsp:cNvSpPr/>
      </dsp:nvSpPr>
      <dsp:spPr>
        <a:xfrm>
          <a:off x="3701492" y="0"/>
          <a:ext cx="1720808" cy="50672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900" kern="1200" dirty="0" smtClean="0"/>
            <a:t>In simboli</a:t>
          </a:r>
          <a:endParaRPr lang="it-IT" sz="2900" kern="1200" dirty="0"/>
        </a:p>
      </dsp:txBody>
      <dsp:txXfrm>
        <a:off x="3701492" y="0"/>
        <a:ext cx="1720808" cy="1520190"/>
      </dsp:txXfrm>
    </dsp:sp>
    <dsp:sp modelId="{C7EDB42E-2B37-4B47-A66C-D55AC115B6D9}">
      <dsp:nvSpPr>
        <dsp:cNvPr id="0" name=""/>
        <dsp:cNvSpPr/>
      </dsp:nvSpPr>
      <dsp:spPr>
        <a:xfrm>
          <a:off x="3880553" y="1511697"/>
          <a:ext cx="1376647" cy="10369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acc>
                  <m:accPr>
                    <m:chr m:val="̅"/>
                    <m:ctrlPr>
                      <a:rPr lang="it-IT" sz="1200" i="1" kern="1200" smtClean="0">
                        <a:latin typeface="Cambria Math"/>
                      </a:rPr>
                    </m:ctrlPr>
                  </m:accPr>
                  <m:e>
                    <m:r>
                      <a:rPr lang="it-IT" sz="1200" b="0" i="1" kern="1200" smtClean="0">
                        <a:latin typeface="Cambria Math"/>
                      </a:rPr>
                      <m:t>𝑝</m:t>
                    </m:r>
                  </m:e>
                </m:acc>
              </m:oMath>
            </m:oMathPara>
          </a14:m>
          <a:endParaRPr lang="it-IT" sz="1200" kern="1200" dirty="0"/>
        </a:p>
      </dsp:txBody>
      <dsp:txXfrm>
        <a:off x="3910925" y="1542069"/>
        <a:ext cx="1315903" cy="976235"/>
      </dsp:txXfrm>
    </dsp:sp>
    <dsp:sp modelId="{B6DDA18F-787D-4E6A-9CBE-968471BA109E}">
      <dsp:nvSpPr>
        <dsp:cNvPr id="0" name=""/>
        <dsp:cNvSpPr/>
      </dsp:nvSpPr>
      <dsp:spPr>
        <a:xfrm>
          <a:off x="3873573" y="2707721"/>
          <a:ext cx="1376647" cy="9778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kern="1200" dirty="0" smtClean="0">
              <a:ea typeface="Cambria Math"/>
            </a:rPr>
            <a:t>p</a:t>
          </a:r>
          <a14:m xmlns:a14="http://schemas.microsoft.com/office/drawing/2010/main">
            <m:oMath xmlns:m="http://schemas.openxmlformats.org/officeDocument/2006/math">
              <m:r>
                <a:rPr lang="it-IT" sz="1200" i="1" kern="1200" smtClean="0">
                  <a:latin typeface="Cambria Math"/>
                  <a:ea typeface="Cambria Math"/>
                </a:rPr>
                <m:t>∧</m:t>
              </m:r>
            </m:oMath>
          </a14:m>
          <a:r>
            <a:rPr lang="it-IT" sz="1200" kern="1200" dirty="0" smtClean="0"/>
            <a:t>q</a:t>
          </a:r>
          <a:endParaRPr lang="it-IT" sz="1200" kern="1200" dirty="0"/>
        </a:p>
      </dsp:txBody>
      <dsp:txXfrm>
        <a:off x="3902213" y="2736361"/>
        <a:ext cx="1319367" cy="920550"/>
      </dsp:txXfrm>
    </dsp:sp>
    <dsp:sp modelId="{2888AD2F-AF9D-4112-8470-99D191675702}">
      <dsp:nvSpPr>
        <dsp:cNvPr id="0" name=""/>
        <dsp:cNvSpPr/>
      </dsp:nvSpPr>
      <dsp:spPr>
        <a:xfrm>
          <a:off x="3873573" y="3835987"/>
          <a:ext cx="1376647" cy="9778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kern="1200" dirty="0" smtClean="0"/>
            <a:t>p</a:t>
          </a:r>
          <a14:m xmlns:a14="http://schemas.microsoft.com/office/drawing/2010/main">
            <m:oMath xmlns:m="http://schemas.openxmlformats.org/officeDocument/2006/math">
              <m:r>
                <a:rPr lang="it-IT" sz="1200" i="1" kern="1200" smtClean="0">
                  <a:latin typeface="Cambria Math"/>
                  <a:ea typeface="Cambria Math"/>
                </a:rPr>
                <m:t>∨</m:t>
              </m:r>
            </m:oMath>
          </a14:m>
          <a:r>
            <a:rPr lang="it-IT" sz="1200" kern="1200" dirty="0" smtClean="0"/>
            <a:t>q</a:t>
          </a:r>
          <a:endParaRPr lang="it-IT" sz="1200" kern="1200" dirty="0"/>
        </a:p>
      </dsp:txBody>
      <dsp:txXfrm>
        <a:off x="3902213" y="3864627"/>
        <a:ext cx="1319367" cy="920550"/>
      </dsp:txXfrm>
    </dsp:sp>
    <dsp:sp modelId="{3EC6D64C-048A-4A47-B79D-4A170280E33B}">
      <dsp:nvSpPr>
        <dsp:cNvPr id="0" name=""/>
        <dsp:cNvSpPr/>
      </dsp:nvSpPr>
      <dsp:spPr>
        <a:xfrm>
          <a:off x="5551362" y="0"/>
          <a:ext cx="1720808" cy="50672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900" kern="1200" dirty="0" smtClean="0"/>
            <a:t>Modo di operare</a:t>
          </a:r>
          <a:endParaRPr lang="it-IT" sz="2900" kern="1200" dirty="0"/>
        </a:p>
      </dsp:txBody>
      <dsp:txXfrm>
        <a:off x="5551362" y="0"/>
        <a:ext cx="1720808" cy="152019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2A38E5-F8BB-43C5-9066-FBDC5D9136E6}">
      <dsp:nvSpPr>
        <dsp:cNvPr id="0" name=""/>
        <dsp:cNvSpPr/>
      </dsp:nvSpPr>
      <dsp:spPr>
        <a:xfrm rot="5400000">
          <a:off x="-136825" y="139202"/>
          <a:ext cx="912167" cy="638517"/>
        </a:xfrm>
        <a:prstGeom prst="chevron">
          <a:avLst/>
        </a:prstGeom>
        <a:solidFill>
          <a:srgbClr val="92D050"/>
        </a:solidFill>
        <a:ln w="15875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000" b="0" kern="1200" dirty="0" smtClean="0">
              <a:solidFill>
                <a:schemeClr val="tx1"/>
              </a:solidFill>
            </a:rPr>
            <a:t>modus </a:t>
          </a:r>
          <a:r>
            <a:rPr lang="it-IT" sz="1000" b="0" kern="1200" dirty="0" err="1" smtClean="0">
              <a:solidFill>
                <a:schemeClr val="tx1"/>
              </a:solidFill>
            </a:rPr>
            <a:t>ponens</a:t>
          </a:r>
          <a:endParaRPr lang="it-IT" sz="1000" b="0" kern="1200" dirty="0" smtClean="0">
            <a:solidFill>
              <a:schemeClr val="tx1"/>
            </a:solidFill>
          </a:endParaRP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500" kern="1200" dirty="0">
            <a:solidFill>
              <a:srgbClr val="FF0000"/>
            </a:solidFill>
          </a:endParaRPr>
        </a:p>
      </dsp:txBody>
      <dsp:txXfrm rot="-5400000">
        <a:off x="1" y="321636"/>
        <a:ext cx="638517" cy="273650"/>
      </dsp:txXfrm>
    </dsp:sp>
    <dsp:sp modelId="{FA841213-F4EF-47CD-9AB1-901F5792ABE3}">
      <dsp:nvSpPr>
        <dsp:cNvPr id="0" name=""/>
        <dsp:cNvSpPr/>
      </dsp:nvSpPr>
      <dsp:spPr>
        <a:xfrm rot="5400000">
          <a:off x="3875076" y="-3234181"/>
          <a:ext cx="593220" cy="706633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19685" rIns="19685" bIns="1968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14:m xmlns:a14="http://schemas.microsoft.com/office/drawing/2010/main">
            <m:oMath xmlns:m="http://schemas.openxmlformats.org/officeDocument/2006/math">
              <m:d>
                <m:dPr>
                  <m:ctrlPr>
                    <a:rPr lang="it-IT" sz="3100" i="1" kern="1200" smtClean="0">
                      <a:latin typeface="Cambria Math"/>
                    </a:rPr>
                  </m:ctrlPr>
                </m:dPr>
                <m:e>
                  <m:r>
                    <a:rPr lang="it-IT" sz="3100" b="0" i="1" kern="1200" smtClean="0">
                      <a:latin typeface="Cambria Math"/>
                    </a:rPr>
                    <m:t>𝑝</m:t>
                  </m:r>
                  <m:r>
                    <a:rPr lang="it-IT" sz="3100" b="0" i="1" kern="1200" smtClean="0">
                      <a:latin typeface="Cambria Math"/>
                      <a:ea typeface="Cambria Math"/>
                    </a:rPr>
                    <m:t>∧</m:t>
                  </m:r>
                  <m:d>
                    <m:dPr>
                      <m:ctrlPr>
                        <a:rPr lang="it-IT" sz="3100" b="0" i="1" kern="1200" smtClean="0">
                          <a:latin typeface="Cambria Math"/>
                          <a:ea typeface="Cambria Math"/>
                        </a:rPr>
                      </m:ctrlPr>
                    </m:dPr>
                    <m:e>
                      <m:r>
                        <a:rPr lang="it-IT" sz="3100" b="0" i="1" kern="1200" smtClean="0">
                          <a:latin typeface="Cambria Math"/>
                          <a:ea typeface="Cambria Math"/>
                        </a:rPr>
                        <m:t>𝑝</m:t>
                      </m:r>
                      <m:r>
                        <a:rPr lang="it-IT" sz="3100" b="0" i="1" kern="1200" smtClean="0">
                          <a:latin typeface="Cambria Math"/>
                          <a:ea typeface="Cambria Math"/>
                        </a:rPr>
                        <m:t>⟹</m:t>
                      </m:r>
                      <m:r>
                        <a:rPr lang="it-IT" sz="3100" b="0" i="1" kern="1200" smtClean="0">
                          <a:latin typeface="Cambria Math"/>
                          <a:ea typeface="Cambria Math"/>
                        </a:rPr>
                        <m:t>𝑞</m:t>
                      </m:r>
                    </m:e>
                  </m:d>
                </m:e>
              </m:d>
              <m:r>
                <a:rPr lang="it-IT" sz="3100" i="1" kern="1200" smtClean="0">
                  <a:latin typeface="Cambria Math"/>
                  <a:ea typeface="Cambria Math"/>
                </a:rPr>
                <m:t>⟹</m:t>
              </m:r>
              <m:r>
                <a:rPr lang="it-IT" sz="3100" b="0" i="1" kern="1200" smtClean="0">
                  <a:latin typeface="Cambria Math"/>
                  <a:ea typeface="Cambria Math"/>
                </a:rPr>
                <m:t>𝑞</m:t>
              </m:r>
            </m:oMath>
          </a14:m>
          <a:endParaRPr lang="it-IT" sz="3100" kern="1200" dirty="0"/>
        </a:p>
      </dsp:txBody>
      <dsp:txXfrm rot="-5400000">
        <a:off x="638518" y="31336"/>
        <a:ext cx="7037379" cy="535302"/>
      </dsp:txXfrm>
    </dsp:sp>
    <dsp:sp modelId="{F3513828-3071-4C41-BFF7-96FA1CEE9D31}">
      <dsp:nvSpPr>
        <dsp:cNvPr id="0" name=""/>
        <dsp:cNvSpPr/>
      </dsp:nvSpPr>
      <dsp:spPr>
        <a:xfrm rot="5400000">
          <a:off x="-136825" y="840757"/>
          <a:ext cx="912167" cy="638517"/>
        </a:xfrm>
        <a:prstGeom prst="chevron">
          <a:avLst/>
        </a:prstGeom>
        <a:solidFill>
          <a:srgbClr val="FF0000"/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000" b="1" kern="1200" dirty="0" smtClean="0">
              <a:solidFill>
                <a:schemeClr val="tx1"/>
              </a:solidFill>
            </a:rPr>
            <a:t>modus </a:t>
          </a:r>
          <a:r>
            <a:rPr lang="it-IT" sz="1000" b="1" kern="1200" dirty="0" err="1" smtClean="0">
              <a:solidFill>
                <a:schemeClr val="tx1"/>
              </a:solidFill>
            </a:rPr>
            <a:t>tollens</a:t>
          </a:r>
          <a:endParaRPr lang="it-IT" sz="1000" b="1" kern="1200" dirty="0" smtClean="0">
            <a:solidFill>
              <a:schemeClr val="tx1"/>
            </a:solidFill>
          </a:endParaRP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700" kern="1200" dirty="0"/>
        </a:p>
      </dsp:txBody>
      <dsp:txXfrm rot="-5400000">
        <a:off x="1" y="1023191"/>
        <a:ext cx="638517" cy="273650"/>
      </dsp:txXfrm>
    </dsp:sp>
    <dsp:sp modelId="{D4E12EC0-0C12-45DD-8996-7E5467FEE0FC}">
      <dsp:nvSpPr>
        <dsp:cNvPr id="0" name=""/>
        <dsp:cNvSpPr/>
      </dsp:nvSpPr>
      <dsp:spPr>
        <a:xfrm rot="5400000">
          <a:off x="3875232" y="-2532782"/>
          <a:ext cx="592909" cy="706633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19685" rIns="19685" bIns="1968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14:m xmlns:a14="http://schemas.microsoft.com/office/drawing/2010/main">
            <m:oMath xmlns:m="http://schemas.openxmlformats.org/officeDocument/2006/math">
              <m:d>
                <m:dPr>
                  <m:ctrlPr>
                    <a:rPr lang="it-IT" sz="3100" i="1" kern="1200" smtClean="0">
                      <a:latin typeface="Cambria Math"/>
                    </a:rPr>
                  </m:ctrlPr>
                </m:dPr>
                <m:e>
                  <m:d>
                    <m:dPr>
                      <m:ctrlPr>
                        <a:rPr lang="it-IT" sz="3100" i="1" kern="1200" smtClean="0">
                          <a:latin typeface="Cambria Math"/>
                        </a:rPr>
                      </m:ctrlPr>
                    </m:dPr>
                    <m:e>
                      <m:r>
                        <a:rPr lang="it-IT" sz="3100" b="0" i="1" kern="1200" smtClean="0">
                          <a:latin typeface="Cambria Math"/>
                        </a:rPr>
                        <m:t>𝑝</m:t>
                      </m:r>
                      <m:r>
                        <a:rPr lang="it-IT" sz="3100" b="0" i="1" kern="1200" smtClean="0">
                          <a:latin typeface="Cambria Math"/>
                          <a:ea typeface="Cambria Math"/>
                        </a:rPr>
                        <m:t>⟹</m:t>
                      </m:r>
                      <m:r>
                        <a:rPr lang="it-IT" sz="3100" b="0" i="1" kern="1200" smtClean="0">
                          <a:latin typeface="Cambria Math"/>
                          <a:ea typeface="Cambria Math"/>
                        </a:rPr>
                        <m:t>𝑞</m:t>
                      </m:r>
                    </m:e>
                  </m:d>
                  <m:r>
                    <a:rPr lang="it-IT" sz="3100" b="0" i="1" kern="1200" smtClean="0">
                      <a:latin typeface="Cambria Math"/>
                      <a:ea typeface="Cambria Math"/>
                    </a:rPr>
                    <m:t>∧</m:t>
                  </m:r>
                  <m:acc>
                    <m:accPr>
                      <m:chr m:val="̅"/>
                      <m:ctrlPr>
                        <a:rPr lang="it-IT" sz="3100" b="0" i="1" kern="1200" smtClean="0">
                          <a:latin typeface="Cambria Math"/>
                          <a:ea typeface="Cambria Math"/>
                        </a:rPr>
                      </m:ctrlPr>
                    </m:accPr>
                    <m:e>
                      <m:r>
                        <a:rPr lang="it-IT" sz="3100" b="0" i="1" kern="1200" smtClean="0">
                          <a:latin typeface="Cambria Math"/>
                          <a:ea typeface="Cambria Math"/>
                        </a:rPr>
                        <m:t>𝑞</m:t>
                      </m:r>
                    </m:e>
                  </m:acc>
                </m:e>
              </m:d>
              <m:r>
                <a:rPr lang="it-IT" sz="3100" i="1" kern="1200" smtClean="0">
                  <a:latin typeface="Cambria Math"/>
                  <a:ea typeface="Cambria Math"/>
                </a:rPr>
                <m:t>⟹</m:t>
              </m:r>
              <m:r>
                <a:rPr lang="it-IT" sz="3100" b="0" i="1" kern="1200" smtClean="0">
                  <a:latin typeface="Cambria Math"/>
                  <a:ea typeface="Cambria Math"/>
                </a:rPr>
                <m:t>𝑞</m:t>
              </m:r>
            </m:oMath>
          </a14:m>
          <a:endParaRPr lang="it-IT" sz="3100" kern="1200" dirty="0"/>
        </a:p>
      </dsp:txBody>
      <dsp:txXfrm rot="-5400000">
        <a:off x="638518" y="732875"/>
        <a:ext cx="7037395" cy="535023"/>
      </dsp:txXfrm>
    </dsp:sp>
    <dsp:sp modelId="{C024191D-FAE2-4C62-B382-7938EA589FDC}">
      <dsp:nvSpPr>
        <dsp:cNvPr id="0" name=""/>
        <dsp:cNvSpPr/>
      </dsp:nvSpPr>
      <dsp:spPr>
        <a:xfrm rot="5400000">
          <a:off x="-136825" y="1542311"/>
          <a:ext cx="912167" cy="638517"/>
        </a:xfrm>
        <a:prstGeom prst="chevron">
          <a:avLst/>
        </a:prstGeom>
        <a:solidFill>
          <a:srgbClr val="00B0F0"/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000" b="1" kern="1200" dirty="0" smtClean="0">
              <a:solidFill>
                <a:schemeClr val="tx1"/>
              </a:solidFill>
            </a:rPr>
            <a:t>sillogismo ipotetico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500" kern="1200" dirty="0"/>
        </a:p>
      </dsp:txBody>
      <dsp:txXfrm rot="-5400000">
        <a:off x="1" y="1724745"/>
        <a:ext cx="638517" cy="273650"/>
      </dsp:txXfrm>
    </dsp:sp>
    <dsp:sp modelId="{10CAD40B-EAFF-4FE4-8BE9-DD11013C12F7}">
      <dsp:nvSpPr>
        <dsp:cNvPr id="0" name=""/>
        <dsp:cNvSpPr/>
      </dsp:nvSpPr>
      <dsp:spPr>
        <a:xfrm rot="5400000">
          <a:off x="3875232" y="-1831228"/>
          <a:ext cx="592909" cy="706633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19685" rIns="19685" bIns="1968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14:m xmlns:a14="http://schemas.microsoft.com/office/drawing/2010/main">
            <m:oMath xmlns:m="http://schemas.openxmlformats.org/officeDocument/2006/math">
              <m:d>
                <m:dPr>
                  <m:ctrlPr>
                    <a:rPr lang="it-IT" sz="3100" i="1" kern="1200" smtClean="0">
                      <a:latin typeface="Cambria Math"/>
                    </a:rPr>
                  </m:ctrlPr>
                </m:dPr>
                <m:e>
                  <m:d>
                    <m:dPr>
                      <m:ctrlPr>
                        <a:rPr lang="it-IT" sz="3100" i="1" kern="1200" smtClean="0">
                          <a:latin typeface="Cambria Math"/>
                        </a:rPr>
                      </m:ctrlPr>
                    </m:dPr>
                    <m:e>
                      <m:r>
                        <a:rPr lang="it-IT" sz="3100" b="0" i="1" kern="1200" smtClean="0">
                          <a:latin typeface="Cambria Math"/>
                        </a:rPr>
                        <m:t>𝑝</m:t>
                      </m:r>
                      <m:r>
                        <a:rPr lang="it-IT" sz="3100" b="0" i="1" kern="1200" smtClean="0">
                          <a:latin typeface="Cambria Math"/>
                          <a:ea typeface="Cambria Math"/>
                        </a:rPr>
                        <m:t>⟹</m:t>
                      </m:r>
                      <m:r>
                        <a:rPr lang="it-IT" sz="3100" b="0" i="1" kern="1200" smtClean="0">
                          <a:latin typeface="Cambria Math"/>
                          <a:ea typeface="Cambria Math"/>
                        </a:rPr>
                        <m:t>𝑞</m:t>
                      </m:r>
                    </m:e>
                  </m:d>
                  <m:r>
                    <a:rPr lang="it-IT" sz="3100" b="0" i="1" kern="1200" smtClean="0">
                      <a:latin typeface="Cambria Math"/>
                      <a:ea typeface="Cambria Math"/>
                    </a:rPr>
                    <m:t>∧</m:t>
                  </m:r>
                  <m:d>
                    <m:dPr>
                      <m:ctrlPr>
                        <a:rPr lang="it-IT" sz="3100" b="0" i="1" kern="1200" smtClean="0">
                          <a:latin typeface="Cambria Math"/>
                          <a:ea typeface="Cambria Math"/>
                        </a:rPr>
                      </m:ctrlPr>
                    </m:dPr>
                    <m:e>
                      <m:r>
                        <a:rPr lang="it-IT" sz="3100" b="0" i="1" kern="1200" smtClean="0">
                          <a:latin typeface="Cambria Math"/>
                          <a:ea typeface="Cambria Math"/>
                        </a:rPr>
                        <m:t>𝑝</m:t>
                      </m:r>
                      <m:r>
                        <a:rPr lang="it-IT" sz="3100" b="0" i="1" kern="1200" smtClean="0">
                          <a:latin typeface="Cambria Math"/>
                          <a:ea typeface="Cambria Math"/>
                        </a:rPr>
                        <m:t>⟹</m:t>
                      </m:r>
                      <m:r>
                        <a:rPr lang="it-IT" sz="3100" b="0" i="1" kern="1200" smtClean="0">
                          <a:latin typeface="Cambria Math"/>
                          <a:ea typeface="Cambria Math"/>
                        </a:rPr>
                        <m:t>𝑟</m:t>
                      </m:r>
                    </m:e>
                  </m:d>
                </m:e>
              </m:d>
              <m:r>
                <a:rPr lang="it-IT" sz="3100" i="1" kern="1200" smtClean="0">
                  <a:latin typeface="Cambria Math"/>
                  <a:ea typeface="Cambria Math"/>
                </a:rPr>
                <m:t>⟹</m:t>
              </m:r>
              <m:d>
                <m:dPr>
                  <m:ctrlPr>
                    <a:rPr lang="it-IT" sz="3100" i="1" kern="1200" smtClean="0">
                      <a:latin typeface="Cambria Math"/>
                      <a:ea typeface="Cambria Math"/>
                    </a:rPr>
                  </m:ctrlPr>
                </m:dPr>
                <m:e>
                  <m:r>
                    <a:rPr lang="it-IT" sz="3100" b="0" i="1" kern="1200" smtClean="0">
                      <a:latin typeface="Cambria Math"/>
                      <a:ea typeface="Cambria Math"/>
                    </a:rPr>
                    <m:t>𝑝</m:t>
                  </m:r>
                  <m:r>
                    <a:rPr lang="it-IT" sz="3100" b="0" i="1" kern="1200" smtClean="0">
                      <a:latin typeface="Cambria Math"/>
                      <a:ea typeface="Cambria Math"/>
                    </a:rPr>
                    <m:t>⟹</m:t>
                  </m:r>
                  <m:r>
                    <a:rPr lang="it-IT" sz="3100" b="0" i="1" kern="1200" smtClean="0">
                      <a:latin typeface="Cambria Math"/>
                      <a:ea typeface="Cambria Math"/>
                    </a:rPr>
                    <m:t>𝑟</m:t>
                  </m:r>
                </m:e>
              </m:d>
            </m:oMath>
          </a14:m>
          <a:endParaRPr lang="it-IT" sz="3100" kern="1200" dirty="0"/>
        </a:p>
      </dsp:txBody>
      <dsp:txXfrm rot="-5400000">
        <a:off x="638518" y="1434429"/>
        <a:ext cx="7037395" cy="53502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7C20D3-B8D2-4A6E-A1D7-05BD8064500F}">
      <dsp:nvSpPr>
        <dsp:cNvPr id="0" name=""/>
        <dsp:cNvSpPr/>
      </dsp:nvSpPr>
      <dsp:spPr>
        <a:xfrm>
          <a:off x="3081654" y="580"/>
          <a:ext cx="4622482" cy="2262768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655" tIns="33655" rIns="33655" bIns="33655" numCol="1" spcCol="1270" anchor="t" anchorCtr="0">
          <a:noAutofit/>
        </a:bodyPr>
        <a:lstStyle/>
        <a:p>
          <a:pPr marL="285750" lvl="1" indent="-285750" algn="l" defTabSz="2355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5300" kern="1200" dirty="0" smtClean="0"/>
            <a:t>Per ogni</a:t>
          </a:r>
          <a:endParaRPr lang="it-IT" sz="5300" kern="1200" dirty="0"/>
        </a:p>
        <a:p>
          <a:pPr marL="285750" lvl="1" indent="-285750" algn="l" defTabSz="2355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14:m xmlns:a14="http://schemas.microsoft.com/office/drawing/2010/main">
            <m:oMath xmlns:m="http://schemas.openxmlformats.org/officeDocument/2006/math">
              <m:r>
                <a:rPr lang="it-IT" sz="5300" i="1" kern="1200" smtClean="0">
                  <a:latin typeface="Cambria Math"/>
                  <a:ea typeface="Cambria Math"/>
                </a:rPr>
                <m:t>∀</m:t>
              </m:r>
            </m:oMath>
          </a14:m>
          <a:endParaRPr lang="it-IT" sz="5300" kern="1200" dirty="0"/>
        </a:p>
      </dsp:txBody>
      <dsp:txXfrm>
        <a:off x="3081654" y="283426"/>
        <a:ext cx="3773944" cy="1697076"/>
      </dsp:txXfrm>
    </dsp:sp>
    <dsp:sp modelId="{050AFDE7-C701-4854-94EB-24A2B1BEA856}">
      <dsp:nvSpPr>
        <dsp:cNvPr id="0" name=""/>
        <dsp:cNvSpPr/>
      </dsp:nvSpPr>
      <dsp:spPr>
        <a:xfrm>
          <a:off x="0" y="580"/>
          <a:ext cx="3081654" cy="2262768"/>
        </a:xfrm>
        <a:prstGeom prst="roundRect">
          <a:avLst/>
        </a:prstGeom>
        <a:solidFill>
          <a:schemeClr val="accent1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800" kern="1200" dirty="0" smtClean="0"/>
            <a:t>Quantificatore universale</a:t>
          </a:r>
          <a:endParaRPr lang="it-IT" sz="2800" kern="1200" dirty="0"/>
        </a:p>
      </dsp:txBody>
      <dsp:txXfrm>
        <a:off x="110459" y="111039"/>
        <a:ext cx="2860736" cy="2041850"/>
      </dsp:txXfrm>
    </dsp:sp>
    <dsp:sp modelId="{7F288C5F-A031-4A0A-84F0-7688572887EE}">
      <dsp:nvSpPr>
        <dsp:cNvPr id="0" name=""/>
        <dsp:cNvSpPr/>
      </dsp:nvSpPr>
      <dsp:spPr>
        <a:xfrm>
          <a:off x="3081654" y="2489625"/>
          <a:ext cx="4622482" cy="2262768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655" tIns="33655" rIns="33655" bIns="33655" numCol="1" spcCol="1270" anchor="t" anchorCtr="0">
          <a:noAutofit/>
        </a:bodyPr>
        <a:lstStyle/>
        <a:p>
          <a:pPr marL="285750" lvl="1" indent="-285750" algn="l" defTabSz="2355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5300" kern="1200" dirty="0" smtClean="0"/>
            <a:t>esiste</a:t>
          </a:r>
          <a:endParaRPr lang="it-IT" sz="5300" kern="1200" dirty="0"/>
        </a:p>
        <a:p>
          <a:pPr marL="285750" lvl="1" indent="-285750" algn="l" defTabSz="2355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14:m xmlns:a14="http://schemas.microsoft.com/office/drawing/2010/main">
            <m:oMath xmlns:m="http://schemas.openxmlformats.org/officeDocument/2006/math">
              <m:r>
                <a:rPr lang="it-IT" sz="5300" i="1" kern="1200" smtClean="0">
                  <a:latin typeface="Cambria Math"/>
                  <a:ea typeface="Cambria Math"/>
                </a:rPr>
                <m:t>∃</m:t>
              </m:r>
            </m:oMath>
          </a14:m>
          <a:endParaRPr lang="it-IT" sz="5300" kern="1200" dirty="0"/>
        </a:p>
      </dsp:txBody>
      <dsp:txXfrm>
        <a:off x="3081654" y="2772471"/>
        <a:ext cx="3773944" cy="1697076"/>
      </dsp:txXfrm>
    </dsp:sp>
    <dsp:sp modelId="{93FECABA-9E95-44C7-ABA2-2598CCFF99B6}">
      <dsp:nvSpPr>
        <dsp:cNvPr id="0" name=""/>
        <dsp:cNvSpPr/>
      </dsp:nvSpPr>
      <dsp:spPr>
        <a:xfrm>
          <a:off x="0" y="2489625"/>
          <a:ext cx="3081654" cy="2262768"/>
        </a:xfrm>
        <a:prstGeom prst="roundRect">
          <a:avLst/>
        </a:prstGeom>
        <a:solidFill>
          <a:srgbClr val="FF0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800" kern="1200" dirty="0" smtClean="0"/>
            <a:t>Quantificatore esistenziale</a:t>
          </a:r>
          <a:endParaRPr lang="it-IT" sz="2800" kern="1200" dirty="0"/>
        </a:p>
      </dsp:txBody>
      <dsp:txXfrm>
        <a:off x="110459" y="2600084"/>
        <a:ext cx="2860736" cy="20418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3A14FC90-D80F-4049-B665-6EA08077B1FC}" type="datetimeFigureOut">
              <a:rPr lang="it-IT" smtClean="0"/>
              <a:pPr/>
              <a:t>13/05/2013</a:t>
            </a:fld>
            <a:endParaRPr lang="it-IT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it-IT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0E63AA8E-0273-4163-8B10-6EA197DF2650}" type="slidenum">
              <a:rPr lang="it-IT" smtClean="0">
                <a:solidFill>
                  <a:srgbClr val="94C600"/>
                </a:solidFill>
              </a:rPr>
              <a:pPr/>
              <a:t>‹N›</a:t>
            </a:fld>
            <a:endParaRPr lang="it-IT">
              <a:solidFill>
                <a:srgbClr val="94C600"/>
              </a:solidFill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545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4FC90-D80F-4049-B665-6EA08077B1FC}" type="datetimeFigureOut">
              <a:rPr lang="it-IT" smtClean="0"/>
              <a:pPr/>
              <a:t>13/05/2013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3AA8E-0273-4163-8B10-6EA197DF265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5429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4FC90-D80F-4049-B665-6EA08077B1FC}" type="datetimeFigureOut">
              <a:rPr lang="it-IT" smtClean="0"/>
              <a:pPr/>
              <a:t>13/05/2013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3AA8E-0273-4163-8B10-6EA197DF265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24357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4FC90-D80F-4049-B665-6EA08077B1FC}" type="datetimeFigureOut">
              <a:rPr lang="it-IT" smtClean="0"/>
              <a:pPr/>
              <a:t>13/05/2013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3AA8E-0273-4163-8B10-6EA197DF265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66309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4FC90-D80F-4049-B665-6EA08077B1FC}" type="datetimeFigureOut">
              <a:rPr lang="it-IT" smtClean="0"/>
              <a:pPr/>
              <a:t>13/05/2013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3AA8E-0273-4163-8B10-6EA197DF265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87967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4FC90-D80F-4049-B665-6EA08077B1FC}" type="datetimeFigureOut">
              <a:rPr lang="it-IT" smtClean="0"/>
              <a:pPr/>
              <a:t>13/05/2013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94C6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3AA8E-0273-4163-8B10-6EA197DF2650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994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4FC90-D80F-4049-B665-6EA08077B1FC}" type="datetimeFigureOut">
              <a:rPr lang="it-IT" smtClean="0"/>
              <a:pPr/>
              <a:t>13/05/2013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94C6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3AA8E-0273-4163-8B10-6EA197DF265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9668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4FC90-D80F-4049-B665-6EA08077B1FC}" type="datetimeFigureOut">
              <a:rPr lang="it-IT" smtClean="0"/>
              <a:pPr/>
              <a:t>13/05/2013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94C6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3AA8E-0273-4163-8B10-6EA197DF265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11063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4FC90-D80F-4049-B665-6EA08077B1FC}" type="datetimeFigureOut">
              <a:rPr lang="it-IT" smtClean="0"/>
              <a:pPr/>
              <a:t>13/05/2013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94C6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3AA8E-0273-4163-8B10-6EA197DF265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97360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4FC90-D80F-4049-B665-6EA08077B1FC}" type="datetimeFigureOut">
              <a:rPr lang="it-IT" smtClean="0"/>
              <a:pPr/>
              <a:t>13/05/2013</a:t>
            </a:fld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3AA8E-0273-4163-8B10-6EA197DF2650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it-IT">
              <a:solidFill>
                <a:srgbClr val="94C6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841645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4FC90-D80F-4049-B665-6EA08077B1FC}" type="datetimeFigureOut">
              <a:rPr lang="it-IT" smtClean="0"/>
              <a:pPr/>
              <a:t>13/05/2013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it-IT">
              <a:solidFill>
                <a:srgbClr val="94C6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3AA8E-0273-4163-8B10-6EA197DF265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41800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3A14FC90-D80F-4049-B665-6EA08077B1FC}" type="datetimeFigureOut">
              <a:rPr lang="it-IT" smtClean="0"/>
              <a:pPr/>
              <a:t>13/05/2013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it-IT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0E63AA8E-0273-4163-8B10-6EA197DF265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71387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5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9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it.wikipedia.org/wiki/Sillogismo" TargetMode="External"/><Relationship Id="rId2" Type="http://schemas.openxmlformats.org/officeDocument/2006/relationships/hyperlink" Target="http://it.wikipedia.org/wiki/Aristotel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t.wikipedia.org/wiki/Induzione" TargetMode="External"/><Relationship Id="rId5" Type="http://schemas.openxmlformats.org/officeDocument/2006/relationships/hyperlink" Target="http://it.wikipedia.org/wiki/Francesco_Bacone" TargetMode="External"/><Relationship Id="rId4" Type="http://schemas.openxmlformats.org/officeDocument/2006/relationships/hyperlink" Target="http://it.wikipedia.org/wiki/Novum_Organum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it.wikipedia.org/wiki/Thomas_Hobbes" TargetMode="External"/><Relationship Id="rId2" Type="http://schemas.openxmlformats.org/officeDocument/2006/relationships/hyperlink" Target="http://it.wikipedia.org/wiki/Ren%C3%A9_Descarte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it.wikipedia.org/wiki/Gottfried_Leibniz" TargetMode="Externa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http://it.wikipedia.org/w/index.php?title=Christoph_Sigwart&amp;action=edit&amp;redlink=1" TargetMode="External"/><Relationship Id="rId3" Type="http://schemas.openxmlformats.org/officeDocument/2006/relationships/hyperlink" Target="http://it.wikipedia.org/wiki/Immanuel_Kant" TargetMode="External"/><Relationship Id="rId7" Type="http://schemas.openxmlformats.org/officeDocument/2006/relationships/hyperlink" Target="http://it.wikipedia.org/wiki/Logica_formale" TargetMode="External"/><Relationship Id="rId2" Type="http://schemas.openxmlformats.org/officeDocument/2006/relationships/hyperlink" Target="http://it.wikipedia.org/wiki/XVIII_secolo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t.wikipedia.org/wiki/XIX_secolo" TargetMode="External"/><Relationship Id="rId5" Type="http://schemas.openxmlformats.org/officeDocument/2006/relationships/hyperlink" Target="http://it.wikipedia.org/wiki/Logica_trascendentale" TargetMode="External"/><Relationship Id="rId10" Type="http://schemas.openxmlformats.org/officeDocument/2006/relationships/hyperlink" Target="http://it.wikipedia.org/wiki/Logica_matematica" TargetMode="External"/><Relationship Id="rId4" Type="http://schemas.openxmlformats.org/officeDocument/2006/relationships/hyperlink" Target="http://it.wikipedia.org/wiki/Critica_della_ragion_pura" TargetMode="External"/><Relationship Id="rId9" Type="http://schemas.openxmlformats.org/officeDocument/2006/relationships/hyperlink" Target="http://it.wikipedia.org/wiki/Wilhelm_Wundt" TargetMode="Externa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0.jpg"/><Relationship Id="rId7" Type="http://schemas.openxmlformats.org/officeDocument/2006/relationships/image" Target="../media/image14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Relationship Id="rId9" Type="http://schemas.openxmlformats.org/officeDocument/2006/relationships/image" Target="../media/image1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50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ma 4"/>
          <p:cNvGraphicFramePr/>
          <p:nvPr>
            <p:extLst>
              <p:ext uri="{D42A27DB-BD31-4B8C-83A1-F6EECF244321}">
                <p14:modId xmlns:p14="http://schemas.microsoft.com/office/powerpoint/2010/main" val="3874779645"/>
              </p:ext>
            </p:extLst>
          </p:nvPr>
        </p:nvGraphicFramePr>
        <p:xfrm>
          <a:off x="4766473" y="3861048"/>
          <a:ext cx="3313355" cy="1702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539552" y="6021288"/>
            <a:ext cx="3309803" cy="684565"/>
          </a:xfrm>
        </p:spPr>
        <p:txBody>
          <a:bodyPr/>
          <a:lstStyle/>
          <a:p>
            <a:pPr algn="ctr"/>
            <a:r>
              <a:rPr lang="it-IT" dirty="0" smtClean="0"/>
              <a:t>Prof. Roberto Capone</a:t>
            </a:r>
            <a:endParaRPr lang="it-IT" dirty="0"/>
          </a:p>
        </p:txBody>
      </p:sp>
      <p:pic>
        <p:nvPicPr>
          <p:cNvPr id="2052" name="Immagin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37" r="45700" b="35403"/>
          <a:stretch>
            <a:fillRect/>
          </a:stretch>
        </p:blipFill>
        <p:spPr bwMode="auto">
          <a:xfrm>
            <a:off x="28878213" y="28076525"/>
            <a:ext cx="669925" cy="56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Immagin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37" r="45700" b="35403"/>
          <a:stretch>
            <a:fillRect/>
          </a:stretch>
        </p:blipFill>
        <p:spPr bwMode="auto">
          <a:xfrm>
            <a:off x="28878213" y="28076525"/>
            <a:ext cx="669925" cy="56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Immagin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37" r="45700" b="35403"/>
          <a:stretch>
            <a:fillRect/>
          </a:stretch>
        </p:blipFill>
        <p:spPr bwMode="auto">
          <a:xfrm>
            <a:off x="25098375" y="26511250"/>
            <a:ext cx="669925" cy="56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Immagin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37" r="45700" b="35403"/>
          <a:stretch>
            <a:fillRect/>
          </a:stretch>
        </p:blipFill>
        <p:spPr bwMode="auto">
          <a:xfrm>
            <a:off x="25098375" y="26511250"/>
            <a:ext cx="669925" cy="56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magine 13" descr="Pon_Logo_Slogan_tt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4320480" cy="1152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http://www.wirgilio.it/blog/wp-content/uploads/2009/06/intelligenza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1894" y="-27384"/>
            <a:ext cx="3642514" cy="3642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28591"/>
            <a:ext cx="4347472" cy="1124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7640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olo 1"/>
              <p:cNvSpPr>
                <a:spLocks noGrp="1"/>
              </p:cNvSpPr>
              <p:nvPr>
                <p:ph type="title"/>
              </p:nvPr>
            </p:nvSpPr>
            <p:spPr>
              <a:xfrm>
                <a:off x="467544" y="692696"/>
                <a:ext cx="8424936" cy="720080"/>
              </a:xfrm>
            </p:spPr>
            <p:txBody>
              <a:bodyPr>
                <a:normAutofit fontScale="90000"/>
              </a:bodyPr>
              <a:lstStyle/>
              <a:p>
                <a:r>
                  <a:rPr lang="it-IT" sz="3600" dirty="0" smtClean="0"/>
                  <a:t>Costruiamo la tavola di verità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/>
                      </a:rPr>
                      <m:t>𝑝</m:t>
                    </m:r>
                    <m:r>
                      <a:rPr lang="it-IT" b="0" i="1" smtClean="0">
                        <a:latin typeface="Cambria Math"/>
                        <a:ea typeface="Cambria Math"/>
                      </a:rPr>
                      <m:t>∧(</m:t>
                    </m:r>
                    <m:r>
                      <a:rPr lang="it-IT" b="0" i="1" smtClean="0">
                        <a:latin typeface="Cambria Math"/>
                        <a:ea typeface="Cambria Math"/>
                      </a:rPr>
                      <m:t>𝑝</m:t>
                    </m:r>
                    <m:r>
                      <a:rPr lang="it-IT" b="0" i="1" smtClean="0">
                        <a:latin typeface="Cambria Math"/>
                        <a:ea typeface="Cambria Math"/>
                      </a:rPr>
                      <m:t>∨</m:t>
                    </m:r>
                    <m:r>
                      <a:rPr lang="it-IT" b="0" i="1" smtClean="0">
                        <a:latin typeface="Cambria Math"/>
                        <a:ea typeface="Cambria Math"/>
                      </a:rPr>
                      <m:t>𝑞</m:t>
                    </m:r>
                    <m:r>
                      <a:rPr lang="it-IT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it-IT" dirty="0"/>
              </a:p>
            </p:txBody>
          </p:sp>
        </mc:Choice>
        <mc:Fallback xmlns="">
          <p:sp>
            <p:nvSpPr>
              <p:cNvPr id="2" name="Titolo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67544" y="692696"/>
                <a:ext cx="8424936" cy="720080"/>
              </a:xfrm>
              <a:blipFill rotWithShape="1">
                <a:blip r:embed="rId2"/>
                <a:stretch>
                  <a:fillRect l="-1881" b="-2627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Segnaposto contenut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6634799"/>
              </p:ext>
            </p:extLst>
          </p:nvPr>
        </p:nvGraphicFramePr>
        <p:xfrm>
          <a:off x="755576" y="1556792"/>
          <a:ext cx="2592288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44"/>
                <a:gridCol w="129614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p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q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V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V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V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F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F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V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F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F</a:t>
                      </a:r>
                      <a:endParaRPr lang="it-IT" dirty="0"/>
                    </a:p>
                  </a:txBody>
                  <a:tcPr/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ella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96636000"/>
                  </p:ext>
                </p:extLst>
              </p:nvPr>
            </p:nvGraphicFramePr>
            <p:xfrm>
              <a:off x="4427984" y="2204864"/>
              <a:ext cx="3672408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80417"/>
                    <a:gridCol w="1311574"/>
                    <a:gridCol w="1180417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p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q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b="1" i="1" smtClean="0">
                                    <a:latin typeface="Cambria Math"/>
                                  </a:rPr>
                                  <m:t>𝒑</m:t>
                                </m:r>
                                <m:r>
                                  <a:rPr lang="it-IT" b="1" i="1" smtClean="0">
                                    <a:latin typeface="Cambria Math"/>
                                    <a:ea typeface="Cambria Math"/>
                                  </a:rPr>
                                  <m:t>∨</m:t>
                                </m:r>
                                <m:r>
                                  <a:rPr lang="it-IT" b="1" i="1" smtClean="0">
                                    <a:latin typeface="Cambria Math"/>
                                    <a:ea typeface="Cambria Math"/>
                                  </a:rPr>
                                  <m:t>𝒒</m:t>
                                </m:r>
                              </m:oMath>
                            </m:oMathPara>
                          </a14:m>
                          <a:endParaRPr lang="it-IT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V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V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V</a:t>
                          </a:r>
                          <a:endParaRPr lang="it-IT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V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F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V</a:t>
                          </a:r>
                          <a:endParaRPr lang="it-IT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F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V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V</a:t>
                          </a:r>
                          <a:endParaRPr lang="it-IT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F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F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F</a:t>
                          </a:r>
                          <a:endParaRPr lang="it-IT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ella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96636000"/>
                  </p:ext>
                </p:extLst>
              </p:nvPr>
            </p:nvGraphicFramePr>
            <p:xfrm>
              <a:off x="4427984" y="2204864"/>
              <a:ext cx="3672408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80417"/>
                    <a:gridCol w="1311574"/>
                    <a:gridCol w="1180417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p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q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10825" t="-8197" b="-42295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V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V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V</a:t>
                          </a:r>
                          <a:endParaRPr lang="it-IT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V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F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V</a:t>
                          </a:r>
                          <a:endParaRPr lang="it-IT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F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V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V</a:t>
                          </a:r>
                          <a:endParaRPr lang="it-IT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F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F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F</a:t>
                          </a:r>
                          <a:endParaRPr lang="it-IT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ella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8211211"/>
                  </p:ext>
                </p:extLst>
              </p:nvPr>
            </p:nvGraphicFramePr>
            <p:xfrm>
              <a:off x="1259632" y="4365104"/>
              <a:ext cx="6096000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24000"/>
                    <a:gridCol w="1524000"/>
                    <a:gridCol w="1524000"/>
                    <a:gridCol w="1524000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p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q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b="1" i="1" smtClean="0">
                                    <a:latin typeface="Cambria Math"/>
                                  </a:rPr>
                                  <m:t>𝒑</m:t>
                                </m:r>
                                <m:r>
                                  <a:rPr lang="it-IT" b="1" i="1" smtClean="0">
                                    <a:latin typeface="Cambria Math"/>
                                    <a:ea typeface="Cambria Math"/>
                                  </a:rPr>
                                  <m:t>∨</m:t>
                                </m:r>
                                <m:r>
                                  <a:rPr lang="it-IT" b="1" i="1" smtClean="0">
                                    <a:latin typeface="Cambria Math"/>
                                    <a:ea typeface="Cambria Math"/>
                                  </a:rPr>
                                  <m:t>𝒒</m:t>
                                </m:r>
                              </m:oMath>
                            </m:oMathPara>
                          </a14:m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dirty="0" smtClean="0"/>
                            <a:t>p</a:t>
                          </a:r>
                          <a14:m>
                            <m:oMath xmlns:m="http://schemas.openxmlformats.org/officeDocument/2006/math">
                              <m:r>
                                <a:rPr lang="it-IT" i="1" smtClean="0">
                                  <a:latin typeface="Cambria Math"/>
                                  <a:ea typeface="Cambria Math"/>
                                </a:rPr>
                                <m:t>∧</m:t>
                              </m:r>
                            </m:oMath>
                          </a14:m>
                          <a:r>
                            <a:rPr lang="it-IT" dirty="0" smtClean="0"/>
                            <a:t>(</a:t>
                          </a:r>
                          <a14:m>
                            <m:oMath xmlns:m="http://schemas.openxmlformats.org/officeDocument/2006/math">
                              <m:r>
                                <a:rPr lang="it-IT" b="1" i="1" smtClean="0">
                                  <a:latin typeface="Cambria Math"/>
                                </a:rPr>
                                <m:t>𝒑</m:t>
                              </m:r>
                              <m:r>
                                <a:rPr lang="it-IT" b="1" i="1" smtClean="0">
                                  <a:latin typeface="Cambria Math"/>
                                  <a:ea typeface="Cambria Math"/>
                                </a:rPr>
                                <m:t>∨</m:t>
                              </m:r>
                              <m:r>
                                <a:rPr lang="it-IT" b="1" i="1" smtClean="0">
                                  <a:latin typeface="Cambria Math"/>
                                  <a:ea typeface="Cambria Math"/>
                                </a:rPr>
                                <m:t>𝒒</m:t>
                              </m:r>
                              <m:r>
                                <a:rPr lang="it-IT" b="1" i="0" smtClean="0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oMath>
                          </a14:m>
                          <a:endParaRPr lang="it-IT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V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V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V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V</a:t>
                          </a:r>
                          <a:endParaRPr lang="it-IT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V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F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V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V</a:t>
                          </a:r>
                          <a:endParaRPr lang="it-IT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F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V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V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F</a:t>
                          </a:r>
                          <a:endParaRPr lang="it-IT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F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F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F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F</a:t>
                          </a:r>
                          <a:endParaRPr lang="it-IT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ella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8211211"/>
                  </p:ext>
                </p:extLst>
              </p:nvPr>
            </p:nvGraphicFramePr>
            <p:xfrm>
              <a:off x="1259632" y="4365104"/>
              <a:ext cx="6096000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24000"/>
                    <a:gridCol w="1524000"/>
                    <a:gridCol w="1524000"/>
                    <a:gridCol w="1524000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p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q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200400" t="-8197" r="-100000" b="-4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300400" t="-8197" b="-42295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V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V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V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V</a:t>
                          </a:r>
                          <a:endParaRPr lang="it-IT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V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F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V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V</a:t>
                          </a:r>
                          <a:endParaRPr lang="it-IT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F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V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V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F</a:t>
                          </a:r>
                          <a:endParaRPr lang="it-IT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F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F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F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F</a:t>
                          </a:r>
                          <a:endParaRPr lang="it-IT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9417814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11560" y="764704"/>
            <a:ext cx="7848872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it-IT" sz="3200" dirty="0" smtClean="0"/>
              <a:t>Proposizioni logicamente equivalenti</a:t>
            </a:r>
            <a:endParaRPr lang="it-IT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/>
              <p:cNvSpPr>
                <a:spLocks noGrp="1"/>
              </p:cNvSpPr>
              <p:nvPr>
                <p:ph idx="1"/>
              </p:nvPr>
            </p:nvSpPr>
            <p:spPr>
              <a:xfrm>
                <a:off x="683568" y="1556792"/>
                <a:ext cx="7632848" cy="4275837"/>
              </a:xfrm>
            </p:spPr>
            <p:txBody>
              <a:bodyPr/>
              <a:lstStyle/>
              <a:p>
                <a:r>
                  <a:rPr lang="it-IT" dirty="0" smtClean="0"/>
                  <a:t>Due proposizioni si dicono logicamente equivalenti se le loro tavole di verità coincidono</a:t>
                </a: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/>
                        </a:rPr>
                        <m:t>𝑝</m:t>
                      </m:r>
                      <m:r>
                        <a:rPr lang="it-IT" b="0" i="1" smtClean="0">
                          <a:latin typeface="Cambria Math"/>
                        </a:rPr>
                        <m:t>=</m:t>
                      </m:r>
                      <m:r>
                        <a:rPr lang="it-IT" b="0" i="1" smtClean="0">
                          <a:latin typeface="Cambria Math"/>
                        </a:rPr>
                        <m:t>𝑞</m:t>
                      </m:r>
                    </m:oMath>
                  </m:oMathPara>
                </a14:m>
                <a:endParaRPr lang="it-IT" dirty="0" smtClean="0"/>
              </a:p>
              <a:p>
                <a:pPr marL="68580" indent="0">
                  <a:buNone/>
                </a:pPr>
                <a:r>
                  <a:rPr lang="it-IT" dirty="0" smtClean="0"/>
                  <a:t>Ad esempio sono equivalenti le proposizioni:</a:t>
                </a: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it-IT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it-IT" b="0" i="1" smtClean="0">
                              <a:latin typeface="Cambria Math"/>
                            </a:rPr>
                            <m:t>𝑝</m:t>
                          </m:r>
                          <m:r>
                            <a:rPr lang="it-IT" b="0" i="1" smtClean="0">
                              <a:latin typeface="Cambria Math"/>
                              <a:ea typeface="Cambria Math"/>
                            </a:rPr>
                            <m:t>∧</m:t>
                          </m:r>
                          <m:r>
                            <a:rPr lang="it-IT" b="0" i="1" smtClean="0">
                              <a:latin typeface="Cambria Math"/>
                              <a:ea typeface="Cambria Math"/>
                            </a:rPr>
                            <m:t>𝑝</m:t>
                          </m:r>
                        </m:e>
                      </m:acc>
                      <m:r>
                        <a:rPr lang="it-IT" b="0" i="1" smtClean="0">
                          <a:latin typeface="Cambria Math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it-IT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it-IT" b="0" i="1" smtClean="0">
                              <a:latin typeface="Cambria Math"/>
                            </a:rPr>
                            <m:t>𝑝</m:t>
                          </m:r>
                        </m:e>
                      </m:acc>
                      <m:r>
                        <a:rPr lang="it-IT" i="1" smtClean="0">
                          <a:latin typeface="Cambria Math"/>
                          <a:ea typeface="Cambria Math"/>
                        </a:rPr>
                        <m:t>⋁</m:t>
                      </m:r>
                      <m:acc>
                        <m:accPr>
                          <m:chr m:val="̅"/>
                          <m:ctrlPr>
                            <a:rPr lang="it-IT" i="1" smtClean="0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it-IT" b="0" i="1" smtClean="0">
                              <a:latin typeface="Cambria Math"/>
                              <a:ea typeface="Cambria Math"/>
                            </a:rPr>
                            <m:t>𝑞</m:t>
                          </m:r>
                        </m:e>
                      </m:acc>
                    </m:oMath>
                  </m:oMathPara>
                </a14:m>
                <a:endParaRPr lang="it-IT" dirty="0" smtClean="0"/>
              </a:p>
              <a:p>
                <a:pPr marL="68580" indent="0">
                  <a:buNone/>
                </a:pPr>
                <a:endParaRPr lang="it-IT" dirty="0"/>
              </a:p>
              <a:p>
                <a:pPr marL="68580" indent="0">
                  <a:buNone/>
                </a:pPr>
                <a:endParaRPr lang="it-IT" dirty="0" smtClean="0"/>
              </a:p>
              <a:p>
                <a:pPr marL="68580" indent="0">
                  <a:buNone/>
                </a:pPr>
                <a:endParaRPr lang="it-IT" dirty="0"/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it-IT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it-IT" b="0" i="1" smtClean="0">
                              <a:latin typeface="Cambria Math"/>
                            </a:rPr>
                            <m:t>𝑝</m:t>
                          </m:r>
                          <m:r>
                            <a:rPr lang="it-IT" b="0" i="1" smtClean="0">
                              <a:latin typeface="Cambria Math"/>
                              <a:ea typeface="Cambria Math"/>
                            </a:rPr>
                            <m:t>∨</m:t>
                          </m:r>
                          <m:r>
                            <a:rPr lang="it-IT" b="0" i="1" smtClean="0">
                              <a:latin typeface="Cambria Math"/>
                              <a:ea typeface="Cambria Math"/>
                            </a:rPr>
                            <m:t>𝑞</m:t>
                          </m:r>
                        </m:e>
                      </m:acc>
                      <m:r>
                        <a:rPr lang="it-IT" b="0" i="1" smtClean="0">
                          <a:latin typeface="Cambria Math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it-IT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it-IT" b="0" i="1" smtClean="0">
                              <a:latin typeface="Cambria Math"/>
                            </a:rPr>
                            <m:t>𝑝</m:t>
                          </m:r>
                        </m:e>
                      </m:acc>
                      <m:r>
                        <a:rPr lang="it-IT" i="1" smtClean="0">
                          <a:latin typeface="Cambria Math"/>
                          <a:ea typeface="Cambria Math"/>
                        </a:rPr>
                        <m:t>∧</m:t>
                      </m:r>
                      <m:acc>
                        <m:accPr>
                          <m:chr m:val="̅"/>
                          <m:ctrlPr>
                            <a:rPr lang="it-IT" i="1" smtClean="0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it-IT" b="0" i="1" smtClean="0">
                              <a:latin typeface="Cambria Math"/>
                              <a:ea typeface="Cambria Math"/>
                            </a:rPr>
                            <m:t>𝑞</m:t>
                          </m:r>
                        </m:e>
                      </m:acc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3" name="Segnaposto contenu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3568" y="1556792"/>
                <a:ext cx="7632848" cy="4275837"/>
              </a:xfrm>
              <a:blipFill rotWithShape="1">
                <a:blip r:embed="rId2"/>
                <a:stretch>
                  <a:fillRect l="-319" t="-1140" r="-95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umetto 3 3"/>
          <p:cNvSpPr/>
          <p:nvPr/>
        </p:nvSpPr>
        <p:spPr>
          <a:xfrm>
            <a:off x="971600" y="3356992"/>
            <a:ext cx="2304256" cy="1296144"/>
          </a:xfrm>
          <a:prstGeom prst="wedgeEllipseCallout">
            <a:avLst>
              <a:gd name="adj1" fmla="val 60801"/>
              <a:gd name="adj2" fmla="val -362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/>
              <a:t>I LEGGE DI </a:t>
            </a:r>
          </a:p>
          <a:p>
            <a:pPr algn="ctr"/>
            <a:r>
              <a:rPr lang="it-IT" b="1" dirty="0" smtClean="0"/>
              <a:t>DE MORGAN</a:t>
            </a:r>
            <a:endParaRPr lang="it-IT" b="1" dirty="0"/>
          </a:p>
        </p:txBody>
      </p:sp>
      <p:sp>
        <p:nvSpPr>
          <p:cNvPr id="5" name="Fumetto 3 4"/>
          <p:cNvSpPr/>
          <p:nvPr/>
        </p:nvSpPr>
        <p:spPr>
          <a:xfrm>
            <a:off x="5508104" y="3501008"/>
            <a:ext cx="2160240" cy="1296144"/>
          </a:xfrm>
          <a:prstGeom prst="wedgeEllipseCallout">
            <a:avLst>
              <a:gd name="adj1" fmla="val -54696"/>
              <a:gd name="adj2" fmla="val 564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/>
              <a:t>II LEGGE DI DE MORGAN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29205442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43490" y="764704"/>
            <a:ext cx="7024744" cy="576064"/>
          </a:xfrm>
        </p:spPr>
        <p:txBody>
          <a:bodyPr>
            <a:normAutofit/>
          </a:bodyPr>
          <a:lstStyle/>
          <a:p>
            <a:pPr algn="ctr"/>
            <a:r>
              <a:rPr lang="it-IT" sz="2800" b="1" dirty="0" smtClean="0"/>
              <a:t>LEGGI DI DE MORGAN</a:t>
            </a:r>
            <a:endParaRPr lang="it-IT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/>
              <p:cNvSpPr>
                <a:spLocks noGrp="1"/>
              </p:cNvSpPr>
              <p:nvPr>
                <p:ph idx="1"/>
              </p:nvPr>
            </p:nvSpPr>
            <p:spPr>
              <a:xfrm>
                <a:off x="611560" y="1484784"/>
                <a:ext cx="7920880" cy="4968552"/>
              </a:xfrm>
            </p:spPr>
            <p:txBody>
              <a:bodyPr>
                <a:normAutofit fontScale="92500"/>
              </a:bodyPr>
              <a:lstStyle/>
              <a:p>
                <a:r>
                  <a:rPr lang="it-IT" dirty="0" smtClean="0"/>
                  <a:t>La negazione della congiunzione di due proposizioni elementari equivale alla disgiunzione delle loro negazioni</a:t>
                </a:r>
              </a:p>
              <a:p>
                <a:r>
                  <a:rPr lang="it-IT" dirty="0" smtClean="0"/>
                  <a:t>La negazione della disgiunzione di due proposizioni elementari equivale alla congiunzione delle loro negazioni</a:t>
                </a:r>
              </a:p>
              <a:p>
                <a:pPr marL="68580" indent="0" algn="ctr">
                  <a:buNone/>
                </a:pPr>
                <a:r>
                  <a:rPr lang="it-IT" dirty="0" smtClean="0"/>
                  <a:t>ESEMPIO</a:t>
                </a:r>
              </a:p>
              <a:p>
                <a:pPr marL="68580" indent="0">
                  <a:buNone/>
                </a:pPr>
                <a:r>
                  <a:rPr lang="it-IT" dirty="0" smtClean="0"/>
                  <a:t>p: Paolo gioca a tennis</a:t>
                </a:r>
              </a:p>
              <a:p>
                <a:pPr marL="68580" indent="0">
                  <a:buNone/>
                </a:pPr>
                <a:r>
                  <a:rPr lang="it-IT" dirty="0" smtClean="0"/>
                  <a:t>q: Paolo gioca a calcio</a:t>
                </a:r>
              </a:p>
              <a:p>
                <a:pPr marL="68580" indent="0">
                  <a:buNone/>
                </a:pPr>
                <a14:m>
                  <m:oMath xmlns:m="http://schemas.openxmlformats.org/officeDocument/2006/math">
                    <m:r>
                      <a:rPr lang="it-IT" b="0" i="1" smtClean="0">
                        <a:latin typeface="Cambria Math"/>
                      </a:rPr>
                      <m:t>𝑝</m:t>
                    </m:r>
                    <m:r>
                      <a:rPr lang="it-IT" b="0" i="1" smtClean="0">
                        <a:latin typeface="Cambria Math"/>
                        <a:ea typeface="Cambria Math"/>
                      </a:rPr>
                      <m:t>∧</m:t>
                    </m:r>
                    <m:r>
                      <a:rPr lang="it-IT" b="0" i="1" smtClean="0">
                        <a:latin typeface="Cambria Math"/>
                        <a:ea typeface="Cambria Math"/>
                      </a:rPr>
                      <m:t>𝑞</m:t>
                    </m:r>
                    <m:r>
                      <a:rPr lang="it-IT" b="0" i="1" smtClean="0">
                        <a:latin typeface="Cambria Math"/>
                        <a:ea typeface="Cambria Math"/>
                      </a:rPr>
                      <m:t>:</m:t>
                    </m:r>
                  </m:oMath>
                </a14:m>
                <a:r>
                  <a:rPr lang="it-IT" dirty="0" smtClean="0"/>
                  <a:t> Paolo gioca a tennis e a calcio</a:t>
                </a:r>
              </a:p>
              <a:p>
                <a:pPr marL="68580" indent="0">
                  <a:buNone/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it-IT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it-IT" b="0" i="1" smtClean="0">
                            <a:latin typeface="Cambria Math"/>
                          </a:rPr>
                          <m:t>𝑝</m:t>
                        </m:r>
                        <m:r>
                          <a:rPr lang="it-IT" b="0" i="1" smtClean="0">
                            <a:latin typeface="Cambria Math"/>
                            <a:ea typeface="Cambria Math"/>
                          </a:rPr>
                          <m:t>∧</m:t>
                        </m:r>
                        <m:r>
                          <a:rPr lang="it-IT" b="0" i="1" smtClean="0">
                            <a:latin typeface="Cambria Math"/>
                            <a:ea typeface="Cambria Math"/>
                          </a:rPr>
                          <m:t>𝑝</m:t>
                        </m:r>
                      </m:e>
                    </m:acc>
                  </m:oMath>
                </a14:m>
                <a:r>
                  <a:rPr lang="it-IT" dirty="0" smtClean="0"/>
                  <a:t>: Non è vero che Paolo gioca a tennis e a calcio</a:t>
                </a:r>
              </a:p>
              <a:p>
                <a:pPr marL="68580" indent="0">
                  <a:buNone/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it-IT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it-IT" b="0" i="1" smtClean="0">
                            <a:latin typeface="Cambria Math"/>
                          </a:rPr>
                          <m:t>𝑝</m:t>
                        </m:r>
                      </m:e>
                    </m:acc>
                    <m:r>
                      <a:rPr lang="it-IT" i="1" smtClean="0">
                        <a:latin typeface="Cambria Math"/>
                        <a:ea typeface="Cambria Math"/>
                      </a:rPr>
                      <m:t>∨</m:t>
                    </m:r>
                    <m:acc>
                      <m:accPr>
                        <m:chr m:val="̅"/>
                        <m:ctrlPr>
                          <a:rPr lang="it-IT" i="1" smtClean="0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it-IT" b="0" i="1" smtClean="0">
                            <a:latin typeface="Cambria Math"/>
                            <a:ea typeface="Cambria Math"/>
                          </a:rPr>
                          <m:t>𝑞</m:t>
                        </m:r>
                      </m:e>
                    </m:acc>
                    <m:r>
                      <a:rPr lang="it-IT" b="0" i="0" smtClean="0">
                        <a:latin typeface="Cambria Math"/>
                      </a:rPr>
                      <m:t>: </m:t>
                    </m:r>
                  </m:oMath>
                </a14:m>
                <a:r>
                  <a:rPr lang="it-IT" dirty="0" smtClean="0"/>
                  <a:t>Paolo non gioca a tennis o non gioca a calcio</a:t>
                </a:r>
              </a:p>
              <a:p>
                <a:pPr marL="68580" indent="0">
                  <a:buNone/>
                </a:pPr>
                <a:endParaRPr lang="it-IT" dirty="0"/>
              </a:p>
            </p:txBody>
          </p:sp>
        </mc:Choice>
        <mc:Fallback xmlns="">
          <p:sp>
            <p:nvSpPr>
              <p:cNvPr id="3" name="Segnaposto contenu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1560" y="1484784"/>
                <a:ext cx="7920880" cy="4968552"/>
              </a:xfrm>
              <a:blipFill rotWithShape="1">
                <a:blip r:embed="rId2"/>
                <a:stretch>
                  <a:fillRect l="-77" t="-73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53812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43490" y="764704"/>
            <a:ext cx="7024744" cy="504056"/>
          </a:xfrm>
        </p:spPr>
        <p:txBody>
          <a:bodyPr>
            <a:noAutofit/>
          </a:bodyPr>
          <a:lstStyle/>
          <a:p>
            <a:pPr algn="ctr"/>
            <a:r>
              <a:rPr lang="it-IT" sz="2800" b="1" dirty="0" smtClean="0"/>
              <a:t>Proprietà dei connettivi</a:t>
            </a:r>
            <a:endParaRPr lang="it-IT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Segnaposto contenuto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603969102"/>
                  </p:ext>
                </p:extLst>
              </p:nvPr>
            </p:nvGraphicFramePr>
            <p:xfrm>
              <a:off x="1042988" y="1484313"/>
              <a:ext cx="7273926" cy="4140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36963"/>
                    <a:gridCol w="3636963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it-IT" dirty="0" smtClean="0"/>
                            <a:t>Proprietà</a:t>
                          </a:r>
                          <a:r>
                            <a:rPr lang="it-IT" baseline="0" dirty="0" smtClean="0"/>
                            <a:t> dei connettivi</a:t>
                          </a:r>
                          <a:endParaRPr lang="it-IT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dirty="0" smtClean="0"/>
                            <a:t>Espressione</a:t>
                          </a:r>
                          <a:endParaRPr lang="it-IT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it-IT" sz="1200" dirty="0" smtClean="0"/>
                            <a:t>Legge della doppia negazione</a:t>
                          </a:r>
                          <a:endParaRPr lang="it-IT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̿"/>
                                    <m:ctrlPr>
                                      <a:rPr lang="it-IT" i="1" smtClean="0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it-IT" b="0" i="1" smtClean="0">
                                        <a:latin typeface="Cambria Math"/>
                                      </a:rPr>
                                      <m:t>𝑝</m:t>
                                    </m:r>
                                  </m:e>
                                </m:acc>
                                <m:r>
                                  <a:rPr lang="it-IT" b="0" i="1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it-IT" b="0" i="1" smtClean="0">
                                    <a:latin typeface="Cambria Math"/>
                                  </a:rPr>
                                  <m:t>𝑝</m:t>
                                </m:r>
                              </m:oMath>
                            </m:oMathPara>
                          </a14:m>
                          <a:endParaRPr lang="it-IT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it-IT" sz="1200" dirty="0" smtClean="0"/>
                            <a:t>Proprietà di idempotenza della congiunzione</a:t>
                          </a:r>
                        </a:p>
                        <a:p>
                          <a:endParaRPr lang="it-IT" sz="1200" dirty="0" smtClean="0"/>
                        </a:p>
                        <a:p>
                          <a:r>
                            <a:rPr lang="it-IT" sz="1200" dirty="0" smtClean="0"/>
                            <a:t>Proprietà di idempotenza della disgiunzione</a:t>
                          </a:r>
                          <a:endParaRPr lang="it-IT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b="0" i="1" smtClean="0">
                                    <a:latin typeface="Cambria Math"/>
                                  </a:rPr>
                                  <m:t>𝑝</m:t>
                                </m:r>
                                <m:r>
                                  <a:rPr lang="it-IT" b="0" i="1" smtClean="0">
                                    <a:latin typeface="Cambria Math"/>
                                    <a:ea typeface="Cambria Math"/>
                                  </a:rPr>
                                  <m:t>∧</m:t>
                                </m:r>
                                <m:r>
                                  <a:rPr lang="it-IT" b="0" i="1" smtClean="0">
                                    <a:latin typeface="Cambria Math"/>
                                    <a:ea typeface="Cambria Math"/>
                                  </a:rPr>
                                  <m:t>𝑝</m:t>
                                </m:r>
                                <m:r>
                                  <a:rPr lang="it-IT" b="0" i="1" smtClean="0">
                                    <a:latin typeface="Cambria Math"/>
                                    <a:ea typeface="Cambria Math"/>
                                  </a:rPr>
                                  <m:t>=</m:t>
                                </m:r>
                                <m:r>
                                  <a:rPr lang="it-IT" b="0" i="1" smtClean="0">
                                    <a:latin typeface="Cambria Math"/>
                                    <a:ea typeface="Cambria Math"/>
                                  </a:rPr>
                                  <m:t>𝑝</m:t>
                                </m:r>
                              </m:oMath>
                            </m:oMathPara>
                          </a14:m>
                          <a:endParaRPr lang="it-IT" b="0" dirty="0" smtClean="0">
                            <a:ea typeface="Cambria Math"/>
                          </a:endParaRP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b="0" i="1" smtClean="0">
                                    <a:latin typeface="Cambria Math"/>
                                  </a:rPr>
                                  <m:t>𝑝</m:t>
                                </m:r>
                                <m:r>
                                  <a:rPr lang="it-IT" b="0" i="1" smtClean="0">
                                    <a:latin typeface="Cambria Math"/>
                                    <a:ea typeface="Cambria Math"/>
                                  </a:rPr>
                                  <m:t>∨</m:t>
                                </m:r>
                                <m:r>
                                  <a:rPr lang="it-IT" b="0" i="1" smtClean="0">
                                    <a:latin typeface="Cambria Math"/>
                                    <a:ea typeface="Cambria Math"/>
                                  </a:rPr>
                                  <m:t>𝑝</m:t>
                                </m:r>
                                <m:r>
                                  <a:rPr lang="it-IT" b="0" i="1" smtClean="0">
                                    <a:latin typeface="Cambria Math"/>
                                    <a:ea typeface="Cambria Math"/>
                                  </a:rPr>
                                  <m:t>=</m:t>
                                </m:r>
                                <m:r>
                                  <a:rPr lang="it-IT" b="0" i="1" smtClean="0">
                                    <a:latin typeface="Cambria Math"/>
                                    <a:ea typeface="Cambria Math"/>
                                  </a:rPr>
                                  <m:t>𝑝</m:t>
                                </m:r>
                              </m:oMath>
                            </m:oMathPara>
                          </a14:m>
                          <a:endParaRPr lang="it-IT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it-IT" sz="1200" dirty="0" smtClean="0"/>
                            <a:t>Proprietà commutativa della congiunzione</a:t>
                          </a:r>
                        </a:p>
                        <a:p>
                          <a:endParaRPr lang="it-IT" sz="1200" dirty="0" smtClean="0"/>
                        </a:p>
                        <a:p>
                          <a:r>
                            <a:rPr lang="it-IT" sz="1200" dirty="0" smtClean="0"/>
                            <a:t>Proprietà commutativa</a:t>
                          </a:r>
                          <a:r>
                            <a:rPr lang="it-IT" sz="1200" baseline="0" dirty="0" smtClean="0"/>
                            <a:t> della disgiunzione</a:t>
                          </a:r>
                          <a:endParaRPr lang="it-IT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b="0" i="1" smtClean="0">
                                    <a:latin typeface="Cambria Math"/>
                                  </a:rPr>
                                  <m:t>𝑝</m:t>
                                </m:r>
                                <m:r>
                                  <a:rPr lang="it-IT" b="0" i="1" smtClean="0">
                                    <a:latin typeface="Cambria Math"/>
                                    <a:ea typeface="Cambria Math"/>
                                  </a:rPr>
                                  <m:t>∧</m:t>
                                </m:r>
                                <m:r>
                                  <a:rPr lang="it-IT" b="0" i="1" smtClean="0">
                                    <a:latin typeface="Cambria Math"/>
                                    <a:ea typeface="Cambria Math"/>
                                  </a:rPr>
                                  <m:t>𝑞</m:t>
                                </m:r>
                                <m:r>
                                  <a:rPr lang="it-IT" b="0" i="1" smtClean="0">
                                    <a:latin typeface="Cambria Math"/>
                                    <a:ea typeface="Cambria Math"/>
                                  </a:rPr>
                                  <m:t>=</m:t>
                                </m:r>
                                <m:r>
                                  <a:rPr lang="it-IT" b="0" i="1" smtClean="0">
                                    <a:latin typeface="Cambria Math"/>
                                    <a:ea typeface="Cambria Math"/>
                                  </a:rPr>
                                  <m:t>𝑞</m:t>
                                </m:r>
                                <m:r>
                                  <a:rPr lang="it-IT" b="0" i="1" smtClean="0">
                                    <a:latin typeface="Cambria Math"/>
                                    <a:ea typeface="Cambria Math"/>
                                  </a:rPr>
                                  <m:t>∧</m:t>
                                </m:r>
                                <m:r>
                                  <a:rPr lang="it-IT" b="0" i="1" smtClean="0">
                                    <a:latin typeface="Cambria Math"/>
                                    <a:ea typeface="Cambria Math"/>
                                  </a:rPr>
                                  <m:t>𝑝</m:t>
                                </m:r>
                              </m:oMath>
                            </m:oMathPara>
                          </a14:m>
                          <a:endParaRPr lang="it-IT" b="0" dirty="0" smtClean="0">
                            <a:ea typeface="Cambria Math"/>
                          </a:endParaRP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it-IT" b="0" dirty="0" smtClean="0">
                            <a:ea typeface="Cambria Math"/>
                          </a:endParaRP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it-IT" b="0" dirty="0" smtClean="0">
                            <a:ea typeface="Cambria Math"/>
                          </a:endParaRPr>
                        </a:p>
                        <a:p>
                          <a:endParaRPr lang="it-IT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it-IT" sz="1200" dirty="0" smtClean="0"/>
                            <a:t>Proprietà associativa della congiunzione</a:t>
                          </a:r>
                        </a:p>
                        <a:p>
                          <a:r>
                            <a:rPr lang="it-IT" sz="1200" dirty="0" smtClean="0"/>
                            <a:t>Proprietà associativa della disgiunzione</a:t>
                          </a:r>
                          <a:endParaRPr lang="it-IT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it-IT" sz="1200" dirty="0" smtClean="0"/>
                            <a:t>Proprietà</a:t>
                          </a:r>
                          <a:r>
                            <a:rPr lang="it-IT" sz="1200" baseline="0" dirty="0" smtClean="0"/>
                            <a:t> distributive</a:t>
                          </a:r>
                          <a:endParaRPr lang="it-IT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it-IT" sz="1200" dirty="0" smtClean="0"/>
                            <a:t>Leggi di assorbimento</a:t>
                          </a:r>
                          <a:endParaRPr lang="it-IT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it-IT" sz="1200" dirty="0" smtClean="0"/>
                            <a:t>Leggi di De Morgan</a:t>
                          </a:r>
                          <a:endParaRPr lang="it-IT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Segnaposto contenuto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603969102"/>
                  </p:ext>
                </p:extLst>
              </p:nvPr>
            </p:nvGraphicFramePr>
            <p:xfrm>
              <a:off x="1042988" y="1484313"/>
              <a:ext cx="7273926" cy="4140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36963"/>
                    <a:gridCol w="3636963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it-IT" dirty="0" smtClean="0"/>
                            <a:t>Proprietà</a:t>
                          </a:r>
                          <a:r>
                            <a:rPr lang="it-IT" baseline="0" dirty="0" smtClean="0"/>
                            <a:t> dei connettivi</a:t>
                          </a:r>
                          <a:endParaRPr lang="it-IT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dirty="0" smtClean="0"/>
                            <a:t>Espressione</a:t>
                          </a:r>
                          <a:endParaRPr lang="it-IT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it-IT" sz="1200" dirty="0" smtClean="0"/>
                            <a:t>Legge della doppia negazione</a:t>
                          </a:r>
                          <a:endParaRPr lang="it-IT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00168" t="-108197" r="-168" b="-914754"/>
                          </a:stretch>
                        </a:blipFill>
                      </a:tcPr>
                    </a:tc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it-IT" sz="1200" dirty="0" smtClean="0"/>
                            <a:t>Proprietà di idempotenza della congiunzione</a:t>
                          </a:r>
                        </a:p>
                        <a:p>
                          <a:endParaRPr lang="it-IT" sz="1200" dirty="0" smtClean="0"/>
                        </a:p>
                        <a:p>
                          <a:r>
                            <a:rPr lang="it-IT" sz="1200" dirty="0" smtClean="0"/>
                            <a:t>Proprietà di idempotenza della disgiunzione</a:t>
                          </a:r>
                          <a:endParaRPr lang="it-IT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00168" t="-120952" r="-168" b="-431429"/>
                          </a:stretch>
                        </a:blipFill>
                      </a:tcPr>
                    </a:tc>
                  </a:tr>
                  <a:tr h="1188720">
                    <a:tc>
                      <a:txBody>
                        <a:bodyPr/>
                        <a:lstStyle/>
                        <a:p>
                          <a:r>
                            <a:rPr lang="it-IT" sz="1200" dirty="0" smtClean="0"/>
                            <a:t>Proprietà commutativa della congiunzione</a:t>
                          </a:r>
                        </a:p>
                        <a:p>
                          <a:endParaRPr lang="it-IT" sz="1200" dirty="0" smtClean="0"/>
                        </a:p>
                        <a:p>
                          <a:r>
                            <a:rPr lang="it-IT" sz="1200" dirty="0" smtClean="0"/>
                            <a:t>Proprietà commutativa</a:t>
                          </a:r>
                          <a:r>
                            <a:rPr lang="it-IT" sz="1200" baseline="0" dirty="0" smtClean="0"/>
                            <a:t> della disgiunzione</a:t>
                          </a:r>
                          <a:endParaRPr lang="it-IT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00168" t="-118974" r="-168" b="-132308"/>
                          </a:stretch>
                        </a:blipFill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it-IT" sz="1200" dirty="0" smtClean="0"/>
                            <a:t>Proprietà associativa della congiunzione</a:t>
                          </a:r>
                        </a:p>
                        <a:p>
                          <a:r>
                            <a:rPr lang="it-IT" sz="1200" dirty="0" smtClean="0"/>
                            <a:t>Proprietà associativa della disgiunzione</a:t>
                          </a:r>
                          <a:endParaRPr lang="it-IT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it-IT" sz="1200" dirty="0" smtClean="0"/>
                            <a:t>Proprietà</a:t>
                          </a:r>
                          <a:r>
                            <a:rPr lang="it-IT" sz="1200" baseline="0" dirty="0" smtClean="0"/>
                            <a:t> distributive</a:t>
                          </a:r>
                          <a:endParaRPr lang="it-IT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it-IT" sz="1200" dirty="0" smtClean="0"/>
                            <a:t>Leggi di assorbimento</a:t>
                          </a:r>
                          <a:endParaRPr lang="it-IT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it-IT" sz="1200" dirty="0" smtClean="0"/>
                            <a:t>Leggi di De Morgan</a:t>
                          </a:r>
                          <a:endParaRPr lang="it-IT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4587614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43490" y="620688"/>
            <a:ext cx="7024744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it-IT" b="1" dirty="0" smtClean="0"/>
              <a:t>L’implicazione</a:t>
            </a:r>
            <a:endParaRPr lang="it-IT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/>
              <p:cNvSpPr>
                <a:spLocks noGrp="1"/>
              </p:cNvSpPr>
              <p:nvPr>
                <p:ph idx="1"/>
              </p:nvPr>
            </p:nvSpPr>
            <p:spPr>
              <a:xfrm>
                <a:off x="827584" y="1412776"/>
                <a:ext cx="7632848" cy="4419853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it-IT" dirty="0" smtClean="0"/>
                  <a:t>Due proposizioni possono essere collegate dalla locuzione «se… allora» e si indica col simbolo</a:t>
                </a: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i="1" smtClean="0">
                          <a:latin typeface="Cambria Math"/>
                          <a:ea typeface="Cambria Math"/>
                        </a:rPr>
                        <m:t>⟹</m:t>
                      </m:r>
                    </m:oMath>
                  </m:oMathPara>
                </a14:m>
                <a:endParaRPr lang="it-IT" dirty="0" smtClean="0">
                  <a:ea typeface="Cambria Math"/>
                </a:endParaRPr>
              </a:p>
              <a:p>
                <a:pPr marL="68580" indent="0">
                  <a:buNone/>
                </a:pPr>
                <a:r>
                  <a:rPr lang="it-IT" dirty="0" smtClean="0"/>
                  <a:t>Esempio:</a:t>
                </a:r>
              </a:p>
              <a:p>
                <a:pPr marL="68580" indent="0">
                  <a:buNone/>
                </a:pPr>
                <a:r>
                  <a:rPr lang="it-IT" dirty="0" smtClean="0"/>
                  <a:t>Se arrivo tardi alla stazione, allora perdo il treno</a:t>
                </a:r>
              </a:p>
              <a:p>
                <a:pPr marL="68580" indent="0">
                  <a:buNone/>
                </a:pPr>
                <a:r>
                  <a:rPr lang="it-IT" dirty="0" smtClean="0"/>
                  <a:t>Essa è formata legando tra loro due proposizioni</a:t>
                </a:r>
              </a:p>
              <a:p>
                <a:pPr marL="68580" indent="0">
                  <a:buNone/>
                </a:pPr>
                <a:r>
                  <a:rPr lang="it-IT" dirty="0"/>
                  <a:t>p</a:t>
                </a:r>
                <a:r>
                  <a:rPr lang="it-IT" dirty="0" smtClean="0"/>
                  <a:t>: se arrivo tardi alla stazione</a:t>
                </a:r>
              </a:p>
              <a:p>
                <a:pPr marL="68580" indent="0">
                  <a:buNone/>
                </a:pPr>
                <a:r>
                  <a:rPr lang="it-IT" dirty="0"/>
                  <a:t>q</a:t>
                </a:r>
                <a:r>
                  <a:rPr lang="it-IT" dirty="0" smtClean="0"/>
                  <a:t>: perdo il treno</a:t>
                </a: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/>
                        </a:rPr>
                        <m:t>𝑝</m:t>
                      </m:r>
                      <m:r>
                        <a:rPr lang="it-IT" b="0" i="1" smtClean="0">
                          <a:latin typeface="Cambria Math"/>
                          <a:ea typeface="Cambria Math"/>
                        </a:rPr>
                        <m:t>⟹</m:t>
                      </m:r>
                      <m:r>
                        <a:rPr lang="it-IT" b="0" i="1" smtClean="0">
                          <a:latin typeface="Cambria Math"/>
                          <a:ea typeface="Cambria Math"/>
                        </a:rPr>
                        <m:t>𝑞</m:t>
                      </m:r>
                    </m:oMath>
                  </m:oMathPara>
                </a14:m>
                <a:endParaRPr lang="it-IT" b="0" dirty="0" smtClean="0">
                  <a:ea typeface="Cambria Math"/>
                </a:endParaRPr>
              </a:p>
              <a:p>
                <a:pPr marL="68580" indent="0">
                  <a:buNone/>
                </a:pPr>
                <a:r>
                  <a:rPr lang="it-IT" dirty="0"/>
                  <a:t>p</a:t>
                </a:r>
                <a:r>
                  <a:rPr lang="it-IT" dirty="0" smtClean="0"/>
                  <a:t> si chiama premessa</a:t>
                </a:r>
              </a:p>
              <a:p>
                <a:pPr marL="68580" indent="0">
                  <a:buNone/>
                </a:pPr>
                <a:r>
                  <a:rPr lang="it-IT" dirty="0"/>
                  <a:t>q</a:t>
                </a:r>
                <a:r>
                  <a:rPr lang="it-IT" dirty="0" smtClean="0"/>
                  <a:t> si chiama conseguenza</a:t>
                </a:r>
                <a:endParaRPr lang="it-IT" dirty="0"/>
              </a:p>
            </p:txBody>
          </p:sp>
        </mc:Choice>
        <mc:Fallback xmlns="">
          <p:sp>
            <p:nvSpPr>
              <p:cNvPr id="3" name="Segnaposto contenu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7584" y="1412776"/>
                <a:ext cx="7632848" cy="4419853"/>
              </a:xfrm>
              <a:blipFill rotWithShape="1">
                <a:blip r:embed="rId2"/>
                <a:stretch>
                  <a:fillRect l="-399" t="-1931" r="-2077" b="-41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25043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olo 1"/>
              <p:cNvSpPr>
                <a:spLocks noGrp="1"/>
              </p:cNvSpPr>
              <p:nvPr>
                <p:ph type="title"/>
              </p:nvPr>
            </p:nvSpPr>
            <p:spPr>
              <a:xfrm>
                <a:off x="1043490" y="1027664"/>
                <a:ext cx="7024744" cy="529128"/>
              </a:xfrm>
            </p:spPr>
            <p:txBody>
              <a:bodyPr>
                <a:normAutofit fontScale="90000"/>
              </a:bodyPr>
              <a:lstStyle/>
              <a:p>
                <a:pPr algn="ctr"/>
                <a:r>
                  <a:rPr lang="it-IT" b="1" dirty="0" smtClean="0"/>
                  <a:t>Tavola di verità di</a:t>
                </a:r>
                <a14:m>
                  <m:oMath xmlns:m="http://schemas.openxmlformats.org/officeDocument/2006/math">
                    <m:r>
                      <a:rPr lang="it-IT" b="1" i="0" smtClean="0">
                        <a:latin typeface="Cambria Math"/>
                      </a:rPr>
                      <m:t> </m:t>
                    </m:r>
                    <m:r>
                      <a:rPr lang="it-IT" b="1" i="1" smtClean="0">
                        <a:latin typeface="Cambria Math"/>
                      </a:rPr>
                      <m:t>𝒑</m:t>
                    </m:r>
                    <m:r>
                      <a:rPr lang="it-IT" b="1" i="1" smtClean="0">
                        <a:latin typeface="Cambria Math"/>
                        <a:ea typeface="Cambria Math"/>
                      </a:rPr>
                      <m:t>⟹</m:t>
                    </m:r>
                    <m:r>
                      <a:rPr lang="it-IT" b="1" i="1" smtClean="0">
                        <a:latin typeface="Cambria Math"/>
                        <a:ea typeface="Cambria Math"/>
                      </a:rPr>
                      <m:t>𝒒</m:t>
                    </m:r>
                  </m:oMath>
                </a14:m>
                <a:endParaRPr lang="it-IT" b="1" dirty="0"/>
              </a:p>
            </p:txBody>
          </p:sp>
        </mc:Choice>
        <mc:Fallback xmlns="">
          <p:sp>
            <p:nvSpPr>
              <p:cNvPr id="2" name="Titolo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043490" y="1027664"/>
                <a:ext cx="7024744" cy="529128"/>
              </a:xfrm>
              <a:blipFill rotWithShape="1">
                <a:blip r:embed="rId2"/>
                <a:stretch>
                  <a:fillRect t="-39535" b="-4418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Segnaposto contenuto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779385909"/>
                  </p:ext>
                </p:extLst>
              </p:nvPr>
            </p:nvGraphicFramePr>
            <p:xfrm>
              <a:off x="1042988" y="1773238"/>
              <a:ext cx="6777036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259012"/>
                    <a:gridCol w="2259012"/>
                    <a:gridCol w="2259012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it-IT" dirty="0" smtClean="0"/>
                            <a:t>p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dirty="0" smtClean="0"/>
                            <a:t>q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b="1" i="1" smtClean="0">
                                    <a:latin typeface="Cambria Math"/>
                                  </a:rPr>
                                  <m:t>𝒑</m:t>
                                </m:r>
                                <m:r>
                                  <a:rPr lang="it-IT" b="1" i="1" smtClean="0">
                                    <a:latin typeface="Cambria Math"/>
                                    <a:ea typeface="Cambria Math"/>
                                  </a:rPr>
                                  <m:t>⟹</m:t>
                                </m:r>
                                <m:r>
                                  <a:rPr lang="it-IT" b="1" i="1" smtClean="0">
                                    <a:latin typeface="Cambria Math"/>
                                    <a:ea typeface="Cambria Math"/>
                                  </a:rPr>
                                  <m:t>𝒒</m:t>
                                </m:r>
                              </m:oMath>
                            </m:oMathPara>
                          </a14:m>
                          <a:endParaRPr lang="it-IT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V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V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V</a:t>
                          </a:r>
                          <a:endParaRPr lang="it-IT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V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F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F</a:t>
                          </a:r>
                          <a:endParaRPr lang="it-IT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F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V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V</a:t>
                          </a:r>
                          <a:endParaRPr lang="it-IT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F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F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V</a:t>
                          </a:r>
                          <a:endParaRPr lang="it-IT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Segnaposto contenuto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779385909"/>
                  </p:ext>
                </p:extLst>
              </p:nvPr>
            </p:nvGraphicFramePr>
            <p:xfrm>
              <a:off x="1042988" y="1773238"/>
              <a:ext cx="6777036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259012"/>
                    <a:gridCol w="2259012"/>
                    <a:gridCol w="2259012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it-IT" dirty="0" smtClean="0"/>
                            <a:t>p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dirty="0" smtClean="0"/>
                            <a:t>q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99730" t="-8197" b="-42295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V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V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V</a:t>
                          </a:r>
                          <a:endParaRPr lang="it-IT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V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F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F</a:t>
                          </a:r>
                          <a:endParaRPr lang="it-IT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F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V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V</a:t>
                          </a:r>
                          <a:endParaRPr lang="it-IT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F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F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V</a:t>
                          </a:r>
                          <a:endParaRPr lang="it-IT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7714330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43490" y="764704"/>
            <a:ext cx="7024744" cy="648072"/>
          </a:xfrm>
        </p:spPr>
        <p:txBody>
          <a:bodyPr>
            <a:normAutofit/>
          </a:bodyPr>
          <a:lstStyle/>
          <a:p>
            <a:pPr algn="ctr"/>
            <a:r>
              <a:rPr lang="it-IT" sz="2800" b="1" dirty="0" smtClean="0"/>
              <a:t>ESEMPIO</a:t>
            </a:r>
            <a:endParaRPr lang="it-IT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/>
              <p:cNvSpPr>
                <a:spLocks noGrp="1"/>
              </p:cNvSpPr>
              <p:nvPr>
                <p:ph idx="1"/>
              </p:nvPr>
            </p:nvSpPr>
            <p:spPr>
              <a:xfrm>
                <a:off x="1043492" y="1484785"/>
                <a:ext cx="7344932" cy="1584176"/>
              </a:xfrm>
            </p:spPr>
            <p:txBody>
              <a:bodyPr/>
              <a:lstStyle/>
              <a:p>
                <a:pPr algn="just"/>
                <a:r>
                  <a:rPr lang="it-IT" dirty="0" smtClean="0"/>
                  <a:t>Date le proposizioni p: Milano è una città italiana e q: Milano è una città europea, esprimiamo a parole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/>
                      </a:rPr>
                      <m:t>𝑝</m:t>
                    </m:r>
                    <m:r>
                      <a:rPr lang="it-IT" b="0" i="1" smtClean="0">
                        <a:latin typeface="Cambria Math"/>
                        <a:ea typeface="Cambria Math"/>
                      </a:rPr>
                      <m:t>⟹</m:t>
                    </m:r>
                    <m:r>
                      <a:rPr lang="it-IT" b="0" i="1" smtClean="0">
                        <a:latin typeface="Cambria Math"/>
                        <a:ea typeface="Cambria Math"/>
                      </a:rPr>
                      <m:t>𝑞</m:t>
                    </m:r>
                    <m:r>
                      <a:rPr lang="it-IT" b="0" i="1" smtClean="0">
                        <a:latin typeface="Cambria Math"/>
                        <a:ea typeface="Cambria Math"/>
                      </a:rPr>
                      <m:t>,</m:t>
                    </m:r>
                    <m:r>
                      <a:rPr lang="it-IT" b="0" i="1" smtClean="0">
                        <a:latin typeface="Cambria Math"/>
                        <a:ea typeface="Cambria Math"/>
                      </a:rPr>
                      <m:t>𝑝</m:t>
                    </m:r>
                    <m:r>
                      <a:rPr lang="it-IT" b="0" i="1" smtClean="0">
                        <a:latin typeface="Cambria Math"/>
                        <a:ea typeface="Cambria Math"/>
                      </a:rPr>
                      <m:t>⟹</m:t>
                    </m:r>
                    <m:acc>
                      <m:accPr>
                        <m:chr m:val="̅"/>
                        <m:ctrlPr>
                          <a:rPr lang="it-IT" b="0" i="1" smtClean="0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it-IT" b="0" i="1" smtClean="0">
                            <a:latin typeface="Cambria Math"/>
                            <a:ea typeface="Cambria Math"/>
                          </a:rPr>
                          <m:t>𝑞</m:t>
                        </m:r>
                      </m:e>
                    </m:acc>
                    <m:r>
                      <a:rPr lang="it-IT" b="0" i="1" smtClean="0">
                        <a:latin typeface="Cambria Math"/>
                      </a:rPr>
                      <m:t>,</m:t>
                    </m:r>
                    <m:acc>
                      <m:accPr>
                        <m:chr m:val="̅"/>
                        <m:ctrlPr>
                          <a:rPr lang="it-IT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it-IT" b="0" i="1" smtClean="0">
                            <a:latin typeface="Cambria Math"/>
                          </a:rPr>
                          <m:t>𝑝</m:t>
                        </m:r>
                      </m:e>
                    </m:acc>
                    <m:r>
                      <a:rPr lang="it-IT" b="0" i="1" smtClean="0">
                        <a:latin typeface="Cambria Math"/>
                        <a:ea typeface="Cambria Math"/>
                      </a:rPr>
                      <m:t>⟹</m:t>
                    </m:r>
                    <m:acc>
                      <m:accPr>
                        <m:chr m:val="̅"/>
                        <m:ctrlPr>
                          <a:rPr lang="it-IT" b="0" i="1" smtClean="0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it-IT" b="0" i="1" smtClean="0">
                            <a:latin typeface="Cambria Math"/>
                            <a:ea typeface="Cambria Math"/>
                          </a:rPr>
                          <m:t>𝑞</m:t>
                        </m:r>
                      </m:e>
                    </m:acc>
                  </m:oMath>
                </a14:m>
                <a:r>
                  <a:rPr lang="it-IT" dirty="0" smtClean="0"/>
                  <a:t> e ne determiniamo il valore di verità</a:t>
                </a:r>
              </a:p>
              <a:p>
                <a:pPr marL="68580" indent="0" algn="just">
                  <a:buNone/>
                </a:pPr>
                <a:endParaRPr lang="it-IT" dirty="0"/>
              </a:p>
            </p:txBody>
          </p:sp>
        </mc:Choice>
        <mc:Fallback xmlns="">
          <p:sp>
            <p:nvSpPr>
              <p:cNvPr id="3" name="Segnaposto contenu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43492" y="1484785"/>
                <a:ext cx="7344932" cy="1584176"/>
              </a:xfrm>
              <a:blipFill rotWithShape="1">
                <a:blip r:embed="rId2"/>
                <a:stretch>
                  <a:fillRect t="-3089" r="-1328" b="-733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ella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92144047"/>
                  </p:ext>
                </p:extLst>
              </p:nvPr>
            </p:nvGraphicFramePr>
            <p:xfrm>
              <a:off x="755577" y="3212976"/>
              <a:ext cx="7632846" cy="302433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544282"/>
                    <a:gridCol w="2544282"/>
                    <a:gridCol w="2544282"/>
                  </a:tblGrid>
                  <a:tr h="756084">
                    <a:tc>
                      <a:txBody>
                        <a:bodyPr/>
                        <a:lstStyle/>
                        <a:p>
                          <a:r>
                            <a:rPr lang="it-IT" dirty="0" smtClean="0"/>
                            <a:t>Proposizione in simboli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dirty="0" smtClean="0"/>
                            <a:t>Proposizione a parole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dirty="0" smtClean="0"/>
                            <a:t>Valore di verità</a:t>
                          </a:r>
                          <a:endParaRPr lang="it-IT" dirty="0"/>
                        </a:p>
                      </a:txBody>
                      <a:tcPr/>
                    </a:tc>
                  </a:tr>
                  <a:tr h="75608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b="0" i="1" smtClean="0">
                                    <a:latin typeface="Cambria Math"/>
                                  </a:rPr>
                                  <m:t>𝑝</m:t>
                                </m:r>
                                <m:r>
                                  <a:rPr lang="it-IT" b="0" i="1" smtClean="0">
                                    <a:latin typeface="Cambria Math"/>
                                    <a:ea typeface="Cambria Math"/>
                                  </a:rPr>
                                  <m:t>⟹</m:t>
                                </m:r>
                                <m:r>
                                  <a:rPr lang="it-IT" b="0" i="1" smtClean="0">
                                    <a:latin typeface="Cambria Math"/>
                                    <a:ea typeface="Cambria Math"/>
                                  </a:rPr>
                                  <m:t>𝑞</m:t>
                                </m:r>
                              </m:oMath>
                            </m:oMathPara>
                          </a14:m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 smtClean="0"/>
                            <a:t>Se Milano è una città italiana allora è una città europea</a:t>
                          </a:r>
                          <a:endParaRPr lang="it-IT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V</a:t>
                          </a:r>
                          <a:endParaRPr lang="it-IT" dirty="0"/>
                        </a:p>
                      </a:txBody>
                      <a:tcPr/>
                    </a:tc>
                  </a:tr>
                  <a:tr h="75608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b="0" i="1" smtClean="0">
                                    <a:latin typeface="Cambria Math"/>
                                    <a:ea typeface="Cambria Math"/>
                                  </a:rPr>
                                  <m:t>𝑝</m:t>
                                </m:r>
                                <m:r>
                                  <a:rPr lang="it-IT" b="0" i="1" smtClean="0">
                                    <a:latin typeface="Cambria Math"/>
                                    <a:ea typeface="Cambria Math"/>
                                  </a:rPr>
                                  <m:t>⟹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it-IT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it-IT" b="0" i="1" smtClean="0">
                                        <a:latin typeface="Cambria Math"/>
                                        <a:ea typeface="Cambria Math"/>
                                      </a:rPr>
                                      <m:t>𝑞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 smtClean="0"/>
                            <a:t>Se Milano è una città italiana</a:t>
                          </a:r>
                          <a:r>
                            <a:rPr lang="it-IT" sz="1400" baseline="0" dirty="0" smtClean="0"/>
                            <a:t> allora non è una città europea</a:t>
                          </a:r>
                          <a:endParaRPr lang="it-IT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F</a:t>
                          </a:r>
                          <a:endParaRPr lang="it-IT" dirty="0"/>
                        </a:p>
                      </a:txBody>
                      <a:tcPr/>
                    </a:tc>
                  </a:tr>
                  <a:tr h="75608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it-IT" b="0" i="1" smtClean="0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it-IT" b="0" i="1" smtClean="0">
                                        <a:latin typeface="Cambria Math"/>
                                      </a:rPr>
                                      <m:t>𝑝</m:t>
                                    </m:r>
                                  </m:e>
                                </m:acc>
                                <m:r>
                                  <a:rPr lang="it-IT" b="0" i="1" smtClean="0">
                                    <a:latin typeface="Cambria Math"/>
                                    <a:ea typeface="Cambria Math"/>
                                  </a:rPr>
                                  <m:t>⟹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it-IT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it-IT" b="0" i="1" smtClean="0">
                                        <a:latin typeface="Cambria Math"/>
                                        <a:ea typeface="Cambria Math"/>
                                      </a:rPr>
                                      <m:t>𝑞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 smtClean="0"/>
                            <a:t>Se Milano non è una</a:t>
                          </a:r>
                          <a:r>
                            <a:rPr lang="it-IT" sz="1400" baseline="0" dirty="0" smtClean="0"/>
                            <a:t> città italiana allora non è una città europea</a:t>
                          </a:r>
                          <a:endParaRPr lang="it-IT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V</a:t>
                          </a:r>
                          <a:endParaRPr lang="it-IT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ella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92144047"/>
                  </p:ext>
                </p:extLst>
              </p:nvPr>
            </p:nvGraphicFramePr>
            <p:xfrm>
              <a:off x="755577" y="3212976"/>
              <a:ext cx="7632846" cy="302433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544282"/>
                    <a:gridCol w="2544282"/>
                    <a:gridCol w="2544282"/>
                  </a:tblGrid>
                  <a:tr h="756084">
                    <a:tc>
                      <a:txBody>
                        <a:bodyPr/>
                        <a:lstStyle/>
                        <a:p>
                          <a:r>
                            <a:rPr lang="it-IT" dirty="0" smtClean="0"/>
                            <a:t>Proposizione in simboli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dirty="0" smtClean="0"/>
                            <a:t>Proposizione a parole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dirty="0" smtClean="0"/>
                            <a:t>Valore di verità</a:t>
                          </a:r>
                          <a:endParaRPr lang="it-IT" dirty="0"/>
                        </a:p>
                      </a:txBody>
                      <a:tcPr/>
                    </a:tc>
                  </a:tr>
                  <a:tr h="756084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40" t="-104032" r="-200480" b="-2048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 smtClean="0"/>
                            <a:t>Se Milano è una città italiana allora è una città europea</a:t>
                          </a:r>
                          <a:endParaRPr lang="it-IT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V</a:t>
                          </a:r>
                          <a:endParaRPr lang="it-IT" dirty="0"/>
                        </a:p>
                      </a:txBody>
                      <a:tcPr/>
                    </a:tc>
                  </a:tr>
                  <a:tr h="756084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40" t="-204032" r="-200480" b="-1048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 smtClean="0"/>
                            <a:t>Se Milano è una città italiana</a:t>
                          </a:r>
                          <a:r>
                            <a:rPr lang="it-IT" sz="1400" baseline="0" dirty="0" smtClean="0"/>
                            <a:t> allora non è una città europea</a:t>
                          </a:r>
                          <a:endParaRPr lang="it-IT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F</a:t>
                          </a:r>
                          <a:endParaRPr lang="it-IT" dirty="0"/>
                        </a:p>
                      </a:txBody>
                      <a:tcPr/>
                    </a:tc>
                  </a:tr>
                  <a:tr h="756084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40" t="-304032" r="-200480" b="-48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 smtClean="0"/>
                            <a:t>Se Milano non è una</a:t>
                          </a:r>
                          <a:r>
                            <a:rPr lang="it-IT" sz="1400" baseline="0" dirty="0" smtClean="0"/>
                            <a:t> città italiana allora non è una città europea</a:t>
                          </a:r>
                          <a:endParaRPr lang="it-IT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V</a:t>
                          </a:r>
                          <a:endParaRPr lang="it-IT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8323551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3568" y="1027664"/>
            <a:ext cx="7776864" cy="601136"/>
          </a:xfrm>
        </p:spPr>
        <p:txBody>
          <a:bodyPr>
            <a:normAutofit fontScale="90000"/>
          </a:bodyPr>
          <a:lstStyle/>
          <a:p>
            <a:r>
              <a:rPr lang="it-IT" b="1" dirty="0" smtClean="0"/>
              <a:t>La negazione di una implicazione</a:t>
            </a:r>
            <a:endParaRPr lang="it-IT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/>
              <p:cNvSpPr>
                <a:spLocks noGrp="1"/>
              </p:cNvSpPr>
              <p:nvPr>
                <p:ph idx="1"/>
              </p:nvPr>
            </p:nvSpPr>
            <p:spPr>
              <a:xfrm>
                <a:off x="755576" y="1772816"/>
                <a:ext cx="7560840" cy="4059813"/>
              </a:xfrm>
            </p:spPr>
            <p:txBody>
              <a:bodyPr/>
              <a:lstStyle/>
              <a:p>
                <a:r>
                  <a:rPr lang="it-IT" dirty="0" smtClean="0"/>
                  <a:t>Proviamo a confrontare le tavole di verità di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/>
                      </a:rPr>
                      <m:t>𝑝</m:t>
                    </m:r>
                    <m:r>
                      <a:rPr lang="it-IT" b="0" i="1" smtClean="0">
                        <a:latin typeface="Cambria Math"/>
                        <a:ea typeface="Cambria Math"/>
                      </a:rPr>
                      <m:t>⟹</m:t>
                    </m:r>
                    <m:r>
                      <a:rPr lang="it-IT" b="0" i="1" smtClean="0">
                        <a:latin typeface="Cambria Math"/>
                        <a:ea typeface="Cambria Math"/>
                      </a:rPr>
                      <m:t>𝑞</m:t>
                    </m:r>
                  </m:oMath>
                </a14:m>
                <a:r>
                  <a:rPr lang="it-IT" dirty="0" smtClean="0"/>
                  <a:t> e di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it-IT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it-IT" b="0" i="1" smtClean="0">
                            <a:latin typeface="Cambria Math"/>
                          </a:rPr>
                          <m:t>𝑝</m:t>
                        </m:r>
                      </m:e>
                    </m:acc>
                    <m:r>
                      <a:rPr lang="it-IT" i="1" smtClean="0">
                        <a:latin typeface="Cambria Math"/>
                        <a:ea typeface="Cambria Math"/>
                      </a:rPr>
                      <m:t>∨</m:t>
                    </m:r>
                    <m:r>
                      <a:rPr lang="it-IT" b="0" i="1" smtClean="0">
                        <a:latin typeface="Cambria Math"/>
                        <a:ea typeface="Cambria Math"/>
                      </a:rPr>
                      <m:t>𝑞</m:t>
                    </m:r>
                  </m:oMath>
                </a14:m>
                <a:endParaRPr lang="it-IT" dirty="0" smtClean="0"/>
              </a:p>
              <a:p>
                <a:r>
                  <a:rPr lang="it-IT" dirty="0" smtClean="0"/>
                  <a:t>Si noterà che </a:t>
                </a:r>
                <a14:m>
                  <m:oMath xmlns:m="http://schemas.openxmlformats.org/officeDocument/2006/math">
                    <m:r>
                      <a:rPr lang="it-IT" i="1">
                        <a:latin typeface="Cambria Math"/>
                      </a:rPr>
                      <m:t>𝑝</m:t>
                    </m:r>
                    <m:r>
                      <a:rPr lang="it-IT" i="1">
                        <a:latin typeface="Cambria Math"/>
                        <a:ea typeface="Cambria Math"/>
                      </a:rPr>
                      <m:t>⟹</m:t>
                    </m:r>
                    <m:r>
                      <a:rPr lang="it-IT" i="1">
                        <a:latin typeface="Cambria Math"/>
                        <a:ea typeface="Cambria Math"/>
                      </a:rPr>
                      <m:t>𝑞</m:t>
                    </m:r>
                  </m:oMath>
                </a14:m>
                <a:r>
                  <a:rPr lang="it-IT" dirty="0"/>
                  <a:t> </a:t>
                </a:r>
                <a:r>
                  <a:rPr lang="it-IT" dirty="0" smtClean="0"/>
                  <a:t>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it-IT" i="1">
                            <a:latin typeface="Cambria Math"/>
                          </a:rPr>
                        </m:ctrlPr>
                      </m:accPr>
                      <m:e>
                        <m:r>
                          <a:rPr lang="it-IT" i="1">
                            <a:latin typeface="Cambria Math"/>
                          </a:rPr>
                          <m:t>𝑝</m:t>
                        </m:r>
                      </m:e>
                    </m:acc>
                    <m:r>
                      <a:rPr lang="it-IT" i="1">
                        <a:latin typeface="Cambria Math"/>
                        <a:ea typeface="Cambria Math"/>
                      </a:rPr>
                      <m:t>∨</m:t>
                    </m:r>
                    <m:r>
                      <a:rPr lang="it-IT" i="1">
                        <a:latin typeface="Cambria Math"/>
                        <a:ea typeface="Cambria Math"/>
                      </a:rPr>
                      <m:t>𝑞</m:t>
                    </m:r>
                  </m:oMath>
                </a14:m>
                <a:r>
                  <a:rPr lang="it-IT" dirty="0" smtClean="0"/>
                  <a:t> sono logicamente equivalenti.</a:t>
                </a:r>
              </a:p>
              <a:p>
                <a:r>
                  <a:rPr lang="it-IT" dirty="0" smtClean="0"/>
                  <a:t>La negazione di </a:t>
                </a:r>
                <a14:m>
                  <m:oMath xmlns:m="http://schemas.openxmlformats.org/officeDocument/2006/math">
                    <m:r>
                      <a:rPr lang="it-IT" i="1">
                        <a:latin typeface="Cambria Math"/>
                      </a:rPr>
                      <m:t>𝑝</m:t>
                    </m:r>
                    <m:r>
                      <a:rPr lang="it-IT" i="1">
                        <a:latin typeface="Cambria Math"/>
                        <a:ea typeface="Cambria Math"/>
                      </a:rPr>
                      <m:t>⟹</m:t>
                    </m:r>
                    <m:r>
                      <a:rPr lang="it-IT" i="1">
                        <a:latin typeface="Cambria Math"/>
                        <a:ea typeface="Cambria Math"/>
                      </a:rPr>
                      <m:t>𝑞</m:t>
                    </m:r>
                  </m:oMath>
                </a14:m>
                <a:r>
                  <a:rPr lang="it-IT" dirty="0"/>
                  <a:t> </a:t>
                </a:r>
                <a:r>
                  <a:rPr lang="it-IT" dirty="0" smtClean="0"/>
                  <a:t>è equivalente a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/>
                      </a:rPr>
                      <m:t>𝑝</m:t>
                    </m:r>
                    <m:r>
                      <a:rPr lang="it-IT" b="0" i="1" smtClean="0">
                        <a:latin typeface="Cambria Math"/>
                        <a:ea typeface="Cambria Math"/>
                      </a:rPr>
                      <m:t>∨</m:t>
                    </m:r>
                    <m:acc>
                      <m:accPr>
                        <m:chr m:val="̅"/>
                        <m:ctrlPr>
                          <a:rPr lang="it-IT" b="0" i="1" smtClean="0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it-IT" b="0" i="1" smtClean="0">
                            <a:latin typeface="Cambria Math"/>
                            <a:ea typeface="Cambria Math"/>
                          </a:rPr>
                          <m:t>𝑞</m:t>
                        </m:r>
                      </m:e>
                    </m:acc>
                  </m:oMath>
                </a14:m>
                <a:endParaRPr lang="it-IT" dirty="0"/>
              </a:p>
              <a:p>
                <a:endParaRPr lang="it-IT" dirty="0"/>
              </a:p>
            </p:txBody>
          </p:sp>
        </mc:Choice>
        <mc:Fallback xmlns="">
          <p:sp>
            <p:nvSpPr>
              <p:cNvPr id="3" name="Segnaposto contenu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55576" y="1772816"/>
                <a:ext cx="7560840" cy="4059813"/>
              </a:xfrm>
              <a:blipFill rotWithShape="1">
                <a:blip r:embed="rId2"/>
                <a:stretch>
                  <a:fillRect t="-120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96785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Segnaposto contenuto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875589507"/>
                  </p:ext>
                </p:extLst>
              </p:nvPr>
            </p:nvGraphicFramePr>
            <p:xfrm>
              <a:off x="1042988" y="908050"/>
              <a:ext cx="7345364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36341"/>
                    <a:gridCol w="1836341"/>
                    <a:gridCol w="1836341"/>
                    <a:gridCol w="1836341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it-IT" dirty="0" smtClean="0"/>
                            <a:t>p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dirty="0" smtClean="0"/>
                            <a:t>q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it-IT" i="1" smtClean="0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it-IT" b="1" i="1" smtClean="0">
                                        <a:latin typeface="Cambria Math"/>
                                      </a:rPr>
                                      <m:t>𝒑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it-IT" i="1" smtClean="0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it-IT" b="1" i="1" smtClean="0">
                                        <a:latin typeface="Cambria Math"/>
                                      </a:rPr>
                                      <m:t>𝒑</m:t>
                                    </m:r>
                                  </m:e>
                                </m:acc>
                                <m:r>
                                  <a:rPr lang="it-IT" i="1" smtClean="0">
                                    <a:latin typeface="Cambria Math"/>
                                    <a:ea typeface="Cambria Math"/>
                                  </a:rPr>
                                  <m:t>∨</m:t>
                                </m:r>
                                <m:r>
                                  <a:rPr lang="it-IT" b="1" i="1" smtClean="0">
                                    <a:latin typeface="Cambria Math"/>
                                    <a:ea typeface="Cambria Math"/>
                                  </a:rPr>
                                  <m:t>𝒒</m:t>
                                </m:r>
                              </m:oMath>
                            </m:oMathPara>
                          </a14:m>
                          <a:endParaRPr lang="it-IT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it-IT" dirty="0" smtClean="0"/>
                            <a:t>V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dirty="0" smtClean="0"/>
                            <a:t>V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dirty="0" smtClean="0"/>
                            <a:t>F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dirty="0" smtClean="0"/>
                            <a:t>V</a:t>
                          </a:r>
                          <a:endParaRPr lang="it-IT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it-IT" dirty="0" smtClean="0"/>
                            <a:t>V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dirty="0" smtClean="0"/>
                            <a:t>F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dirty="0" smtClean="0"/>
                            <a:t>F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dirty="0" smtClean="0"/>
                            <a:t>F</a:t>
                          </a:r>
                          <a:endParaRPr lang="it-IT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it-IT" dirty="0" smtClean="0"/>
                            <a:t>F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dirty="0" smtClean="0"/>
                            <a:t>V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dirty="0" smtClean="0"/>
                            <a:t>V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dirty="0" smtClean="0"/>
                            <a:t>V</a:t>
                          </a:r>
                          <a:endParaRPr lang="it-IT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it-IT" dirty="0" smtClean="0"/>
                            <a:t>F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dirty="0" smtClean="0"/>
                            <a:t>F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dirty="0" smtClean="0"/>
                            <a:t>V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dirty="0" smtClean="0"/>
                            <a:t>V</a:t>
                          </a:r>
                          <a:endParaRPr lang="it-IT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Segnaposto contenuto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875589507"/>
                  </p:ext>
                </p:extLst>
              </p:nvPr>
            </p:nvGraphicFramePr>
            <p:xfrm>
              <a:off x="1042988" y="908050"/>
              <a:ext cx="7345364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36341"/>
                    <a:gridCol w="1836341"/>
                    <a:gridCol w="1836341"/>
                    <a:gridCol w="1836341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it-IT" dirty="0" smtClean="0"/>
                            <a:t>p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dirty="0" smtClean="0"/>
                            <a:t>q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200332" t="-8197" r="-100332" b="-4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00332" t="-8197" r="-332" b="-42295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it-IT" dirty="0" smtClean="0"/>
                            <a:t>V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dirty="0" smtClean="0"/>
                            <a:t>V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dirty="0" smtClean="0"/>
                            <a:t>F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dirty="0" smtClean="0"/>
                            <a:t>V</a:t>
                          </a:r>
                          <a:endParaRPr lang="it-IT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it-IT" dirty="0" smtClean="0"/>
                            <a:t>V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dirty="0" smtClean="0"/>
                            <a:t>F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dirty="0" smtClean="0"/>
                            <a:t>F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dirty="0" smtClean="0"/>
                            <a:t>F</a:t>
                          </a:r>
                          <a:endParaRPr lang="it-IT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it-IT" dirty="0" smtClean="0"/>
                            <a:t>F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dirty="0" smtClean="0"/>
                            <a:t>V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dirty="0" smtClean="0"/>
                            <a:t>V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dirty="0" smtClean="0"/>
                            <a:t>V</a:t>
                          </a:r>
                          <a:endParaRPr lang="it-IT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it-IT" dirty="0" smtClean="0"/>
                            <a:t>F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dirty="0" smtClean="0"/>
                            <a:t>F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dirty="0" smtClean="0"/>
                            <a:t>V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dirty="0" smtClean="0"/>
                            <a:t>V</a:t>
                          </a:r>
                          <a:endParaRPr lang="it-IT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ella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85759949"/>
                  </p:ext>
                </p:extLst>
              </p:nvPr>
            </p:nvGraphicFramePr>
            <p:xfrm>
              <a:off x="2292424" y="4005064"/>
              <a:ext cx="6096000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32000"/>
                    <a:gridCol w="2032000"/>
                    <a:gridCol w="2032000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it-IT" dirty="0" smtClean="0"/>
                            <a:t>p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dirty="0" smtClean="0"/>
                            <a:t>q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b="1" i="1" smtClean="0">
                                    <a:latin typeface="Cambria Math"/>
                                  </a:rPr>
                                  <m:t>𝒑</m:t>
                                </m:r>
                                <m:r>
                                  <a:rPr lang="it-IT" b="1" i="1" smtClean="0">
                                    <a:latin typeface="Cambria Math"/>
                                    <a:ea typeface="Cambria Math"/>
                                  </a:rPr>
                                  <m:t>⟹</m:t>
                                </m:r>
                                <m:r>
                                  <a:rPr lang="it-IT" b="1" i="1" smtClean="0">
                                    <a:latin typeface="Cambria Math"/>
                                    <a:ea typeface="Cambria Math"/>
                                  </a:rPr>
                                  <m:t>𝒒</m:t>
                                </m:r>
                              </m:oMath>
                            </m:oMathPara>
                          </a14:m>
                          <a:endParaRPr lang="it-IT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it-IT" dirty="0" smtClean="0"/>
                            <a:t>V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dirty="0" smtClean="0"/>
                            <a:t>V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dirty="0" smtClean="0"/>
                            <a:t>V</a:t>
                          </a:r>
                          <a:endParaRPr lang="it-IT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it-IT" dirty="0" smtClean="0"/>
                            <a:t>V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dirty="0" smtClean="0"/>
                            <a:t>F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dirty="0" smtClean="0"/>
                            <a:t>F</a:t>
                          </a:r>
                          <a:endParaRPr lang="it-IT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it-IT" dirty="0" smtClean="0"/>
                            <a:t>F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dirty="0" smtClean="0"/>
                            <a:t>V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dirty="0" smtClean="0"/>
                            <a:t>V</a:t>
                          </a:r>
                          <a:endParaRPr lang="it-IT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it-IT" dirty="0" smtClean="0"/>
                            <a:t>F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dirty="0" smtClean="0"/>
                            <a:t>F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dirty="0" smtClean="0"/>
                            <a:t>V</a:t>
                          </a:r>
                          <a:endParaRPr lang="it-IT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ella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85759949"/>
                  </p:ext>
                </p:extLst>
              </p:nvPr>
            </p:nvGraphicFramePr>
            <p:xfrm>
              <a:off x="2292424" y="4005064"/>
              <a:ext cx="6096000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32000"/>
                    <a:gridCol w="2032000"/>
                    <a:gridCol w="2032000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it-IT" dirty="0" smtClean="0"/>
                            <a:t>p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dirty="0" smtClean="0"/>
                            <a:t>q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00300" t="-8197" r="-300" b="-42295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it-IT" dirty="0" smtClean="0"/>
                            <a:t>V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dirty="0" smtClean="0"/>
                            <a:t>V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dirty="0" smtClean="0"/>
                            <a:t>V</a:t>
                          </a:r>
                          <a:endParaRPr lang="it-IT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it-IT" dirty="0" smtClean="0"/>
                            <a:t>V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dirty="0" smtClean="0"/>
                            <a:t>F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dirty="0" smtClean="0"/>
                            <a:t>F</a:t>
                          </a:r>
                          <a:endParaRPr lang="it-IT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it-IT" dirty="0" smtClean="0"/>
                            <a:t>F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dirty="0" smtClean="0"/>
                            <a:t>V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dirty="0" smtClean="0"/>
                            <a:t>V</a:t>
                          </a:r>
                          <a:endParaRPr lang="it-IT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it-IT" dirty="0" smtClean="0"/>
                            <a:t>F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dirty="0" smtClean="0"/>
                            <a:t>F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dirty="0" smtClean="0"/>
                            <a:t>V</a:t>
                          </a:r>
                          <a:endParaRPr lang="it-IT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6" name="Freccia in giù 5"/>
          <p:cNvSpPr/>
          <p:nvPr/>
        </p:nvSpPr>
        <p:spPr>
          <a:xfrm>
            <a:off x="6876256" y="2996952"/>
            <a:ext cx="432048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851870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43490" y="764704"/>
            <a:ext cx="7024744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it-IT" b="1" dirty="0" smtClean="0"/>
              <a:t>Esempio</a:t>
            </a:r>
            <a:endParaRPr lang="it-IT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/>
              <p:cNvSpPr>
                <a:spLocks noGrp="1"/>
              </p:cNvSpPr>
              <p:nvPr>
                <p:ph idx="1"/>
              </p:nvPr>
            </p:nvSpPr>
            <p:spPr>
              <a:xfrm>
                <a:off x="1043492" y="1628800"/>
                <a:ext cx="7128908" cy="4203829"/>
              </a:xfrm>
            </p:spPr>
            <p:txBody>
              <a:bodyPr/>
              <a:lstStyle/>
              <a:p>
                <a:pPr algn="just"/>
                <a:r>
                  <a:rPr lang="it-IT" dirty="0" smtClean="0"/>
                  <a:t>Neghiamo la proposizione: «</a:t>
                </a:r>
                <a:r>
                  <a:rPr lang="it-IT" b="1" dirty="0" smtClean="0"/>
                  <a:t>se esco presto dal lavoro, vengo a cena da te</a:t>
                </a:r>
                <a:r>
                  <a:rPr lang="it-IT" dirty="0" smtClean="0"/>
                  <a:t>»</a:t>
                </a:r>
              </a:p>
              <a:p>
                <a:pPr marL="68580" indent="0" algn="just">
                  <a:buNone/>
                </a:pPr>
                <a:endParaRPr lang="it-IT" dirty="0"/>
              </a:p>
              <a:p>
                <a:pPr marL="68580" indent="0" algn="just">
                  <a:buNone/>
                </a:pPr>
                <a:r>
                  <a:rPr lang="it-IT" dirty="0" smtClean="0"/>
                  <a:t>Se poniamo p:esco presto dal lavoro </a:t>
                </a:r>
              </a:p>
              <a:p>
                <a:pPr marL="68580" indent="0" algn="just">
                  <a:buNone/>
                </a:pPr>
                <a:r>
                  <a:rPr lang="it-IT" dirty="0" smtClean="0"/>
                  <a:t>q: vengo a cena da te.</a:t>
                </a:r>
              </a:p>
              <a:p>
                <a:pPr marL="68580" indent="0" algn="just">
                  <a:buNone/>
                </a:pPr>
                <a:r>
                  <a:rPr lang="it-IT" dirty="0" smtClean="0"/>
                  <a:t>La proposizione assegnata è l’implicazione:</a:t>
                </a:r>
              </a:p>
              <a:p>
                <a:pPr marL="6858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/>
                        </a:rPr>
                        <m:t>𝑝</m:t>
                      </m:r>
                      <m:r>
                        <a:rPr lang="it-IT" b="0" i="1" smtClean="0">
                          <a:latin typeface="Cambria Math"/>
                          <a:ea typeface="Cambria Math"/>
                        </a:rPr>
                        <m:t>⟹</m:t>
                      </m:r>
                      <m:r>
                        <a:rPr lang="it-IT" b="0" i="1" smtClean="0">
                          <a:latin typeface="Cambria Math"/>
                          <a:ea typeface="Cambria Math"/>
                        </a:rPr>
                        <m:t>𝑞</m:t>
                      </m:r>
                    </m:oMath>
                  </m:oMathPara>
                </a14:m>
                <a:endParaRPr lang="it-IT" b="0" dirty="0" smtClean="0">
                  <a:ea typeface="Cambria Math"/>
                </a:endParaRPr>
              </a:p>
              <a:p>
                <a:pPr marL="68580" indent="0" algn="just">
                  <a:buNone/>
                </a:pPr>
                <a:r>
                  <a:rPr lang="it-IT" dirty="0" smtClean="0"/>
                  <a:t>La sua negazione è la proposizione:</a:t>
                </a:r>
              </a:p>
              <a:p>
                <a:pPr marL="68580" indent="0" algn="just">
                  <a:buNone/>
                </a:pPr>
                <a14:m>
                  <m:oMath xmlns:m="http://schemas.openxmlformats.org/officeDocument/2006/math">
                    <m:r>
                      <a:rPr lang="it-IT" b="0" i="1" smtClean="0">
                        <a:latin typeface="Cambria Math"/>
                      </a:rPr>
                      <m:t>𝑝</m:t>
                    </m:r>
                    <m:r>
                      <a:rPr lang="it-IT" b="0" i="1" smtClean="0">
                        <a:latin typeface="Cambria Math"/>
                        <a:ea typeface="Cambria Math"/>
                      </a:rPr>
                      <m:t>∧</m:t>
                    </m:r>
                    <m:acc>
                      <m:accPr>
                        <m:chr m:val="̅"/>
                        <m:ctrlPr>
                          <a:rPr lang="it-IT" b="0" i="1" smtClean="0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it-IT" b="0" i="1" smtClean="0">
                            <a:latin typeface="Cambria Math"/>
                            <a:ea typeface="Cambria Math"/>
                          </a:rPr>
                          <m:t>𝑞</m:t>
                        </m:r>
                      </m:e>
                    </m:acc>
                    <m:r>
                      <a:rPr lang="it-IT" b="0" i="1" smtClean="0">
                        <a:latin typeface="Cambria Math"/>
                      </a:rPr>
                      <m:t>:</m:t>
                    </m:r>
                  </m:oMath>
                </a14:m>
                <a:r>
                  <a:rPr lang="it-IT" b="1" dirty="0" smtClean="0"/>
                  <a:t>esco presto dal lavoro e non vengo da te</a:t>
                </a:r>
              </a:p>
            </p:txBody>
          </p:sp>
        </mc:Choice>
        <mc:Fallback xmlns="">
          <p:sp>
            <p:nvSpPr>
              <p:cNvPr id="3" name="Segnaposto contenu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43492" y="1628800"/>
                <a:ext cx="7128908" cy="4203829"/>
              </a:xfrm>
              <a:blipFill rotWithShape="1">
                <a:blip r:embed="rId2"/>
                <a:stretch>
                  <a:fillRect l="-342" t="-1159" r="-128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60507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43490" y="908720"/>
            <a:ext cx="7024744" cy="504056"/>
          </a:xfrm>
        </p:spPr>
        <p:txBody>
          <a:bodyPr>
            <a:normAutofit fontScale="90000"/>
          </a:bodyPr>
          <a:lstStyle/>
          <a:p>
            <a:pPr algn="ctr"/>
            <a:r>
              <a:rPr lang="it-IT" b="1" dirty="0">
                <a:latin typeface="Calibri" pitchFamily="34" charset="0"/>
                <a:cs typeface="Calibri" pitchFamily="34" charset="0"/>
              </a:rPr>
              <a:t>P</a:t>
            </a:r>
            <a:r>
              <a:rPr lang="it-IT" b="1" dirty="0" smtClean="0">
                <a:latin typeface="Calibri" pitchFamily="34" charset="0"/>
                <a:cs typeface="Calibri" pitchFamily="34" charset="0"/>
              </a:rPr>
              <a:t>remesse</a:t>
            </a:r>
            <a:endParaRPr lang="it-IT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259632" y="1700809"/>
            <a:ext cx="6777317" cy="1728192"/>
          </a:xfrm>
        </p:spPr>
        <p:txBody>
          <a:bodyPr/>
          <a:lstStyle/>
          <a:p>
            <a:r>
              <a:rPr lang="it-IT" dirty="0" smtClean="0"/>
              <a:t>In matematica non è ammesso un linguaggio ambiguo. </a:t>
            </a:r>
          </a:p>
          <a:p>
            <a:r>
              <a:rPr lang="it-IT" dirty="0" smtClean="0"/>
              <a:t>Le parole chiave di questo linguaggio sono soltanto sette:</a:t>
            </a:r>
          </a:p>
          <a:p>
            <a:endParaRPr lang="it-IT" dirty="0" smtClean="0"/>
          </a:p>
          <a:p>
            <a:endParaRPr lang="it-IT" dirty="0"/>
          </a:p>
        </p:txBody>
      </p:sp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7768251"/>
              </p:ext>
            </p:extLst>
          </p:nvPr>
        </p:nvGraphicFramePr>
        <p:xfrm>
          <a:off x="1619672" y="3573016"/>
          <a:ext cx="60960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Connettivi 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Quantificatori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Non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Esiste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E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Per ogni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O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Se…. allora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Se e solo se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10332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43490" y="836712"/>
            <a:ext cx="7024744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it-IT" b="1" dirty="0" smtClean="0"/>
              <a:t>Prova tu</a:t>
            </a:r>
            <a:endParaRPr lang="it-IT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/>
              <p:cNvSpPr>
                <a:spLocks noGrp="1"/>
              </p:cNvSpPr>
              <p:nvPr>
                <p:ph idx="1"/>
              </p:nvPr>
            </p:nvSpPr>
            <p:spPr>
              <a:xfrm>
                <a:off x="1043492" y="1628800"/>
                <a:ext cx="7272924" cy="4203829"/>
              </a:xfrm>
            </p:spPr>
            <p:txBody>
              <a:bodyPr/>
              <a:lstStyle/>
              <a:p>
                <a:r>
                  <a:rPr lang="it-IT" dirty="0" smtClean="0"/>
                  <a:t>Date le proposizioni </a:t>
                </a:r>
              </a:p>
              <a:p>
                <a:pPr marL="68580" indent="0">
                  <a:buNone/>
                </a:pPr>
                <a:r>
                  <a:rPr lang="it-IT" dirty="0" smtClean="0"/>
                  <a:t>p:4 è pari</a:t>
                </a:r>
              </a:p>
              <a:p>
                <a:pPr marL="68580" indent="0">
                  <a:buNone/>
                </a:pPr>
                <a:r>
                  <a:rPr lang="it-IT" dirty="0" smtClean="0"/>
                  <a:t>q: 4 è primo</a:t>
                </a:r>
              </a:p>
              <a:p>
                <a:pPr marL="68580" indent="0">
                  <a:buNone/>
                </a:pPr>
                <a:r>
                  <a:rPr lang="it-IT" dirty="0" smtClean="0"/>
                  <a:t>Esprimi a parole le proposizioni</a:t>
                </a:r>
              </a:p>
              <a:p>
                <a:pPr marL="68580" indent="0">
                  <a:buNone/>
                </a:pPr>
                <a14:m>
                  <m:oMath xmlns:m="http://schemas.openxmlformats.org/officeDocument/2006/math">
                    <m:r>
                      <a:rPr lang="it-IT" b="0" i="1" smtClean="0">
                        <a:latin typeface="Cambria Math"/>
                      </a:rPr>
                      <m:t>𝑝</m:t>
                    </m:r>
                    <m:r>
                      <a:rPr lang="it-IT" b="0" i="1" smtClean="0">
                        <a:latin typeface="Cambria Math"/>
                        <a:ea typeface="Cambria Math"/>
                      </a:rPr>
                      <m:t>⟹</m:t>
                    </m:r>
                    <m:r>
                      <a:rPr lang="it-IT" b="0" i="1" smtClean="0">
                        <a:latin typeface="Cambria Math"/>
                        <a:ea typeface="Cambria Math"/>
                      </a:rPr>
                      <m:t>𝑞</m:t>
                    </m:r>
                  </m:oMath>
                </a14:m>
                <a:r>
                  <a:rPr lang="it-IT" dirty="0" smtClean="0"/>
                  <a:t>,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it-IT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it-IT" b="0" i="1" smtClean="0">
                            <a:latin typeface="Cambria Math"/>
                          </a:rPr>
                          <m:t>𝑝</m:t>
                        </m:r>
                      </m:e>
                    </m:acc>
                    <m:r>
                      <a:rPr lang="it-IT" i="1" smtClean="0">
                        <a:latin typeface="Cambria Math"/>
                        <a:ea typeface="Cambria Math"/>
                      </a:rPr>
                      <m:t>⟹</m:t>
                    </m:r>
                    <m:r>
                      <a:rPr lang="it-IT" b="0" i="1" smtClean="0">
                        <a:latin typeface="Cambria Math"/>
                        <a:ea typeface="Cambria Math"/>
                      </a:rPr>
                      <m:t>𝑞</m:t>
                    </m:r>
                  </m:oMath>
                </a14:m>
                <a:r>
                  <a:rPr lang="it-IT" dirty="0" smtClean="0"/>
                  <a:t>,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/>
                      </a:rPr>
                      <m:t>𝑝</m:t>
                    </m:r>
                    <m:r>
                      <a:rPr lang="it-IT" b="0" i="1" smtClean="0">
                        <a:latin typeface="Cambria Math"/>
                        <a:ea typeface="Cambria Math"/>
                      </a:rPr>
                      <m:t>⟹</m:t>
                    </m:r>
                    <m:acc>
                      <m:accPr>
                        <m:chr m:val="̅"/>
                        <m:ctrlPr>
                          <a:rPr lang="it-IT" b="0" i="1" smtClean="0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it-IT" b="0" i="1" smtClean="0">
                            <a:latin typeface="Cambria Math"/>
                            <a:ea typeface="Cambria Math"/>
                          </a:rPr>
                          <m:t>𝑞</m:t>
                        </m:r>
                      </m:e>
                    </m:acc>
                  </m:oMath>
                </a14:m>
                <a:r>
                  <a:rPr lang="it-IT" dirty="0" smtClean="0"/>
                  <a:t> e determina il loro valore di verità</a:t>
                </a:r>
              </a:p>
              <a:p>
                <a:r>
                  <a:rPr lang="it-IT" dirty="0" smtClean="0"/>
                  <a:t>Scrivi la negazione della proposizione: se domani c’è il sole, vengo con te al mare </a:t>
                </a:r>
                <a:endParaRPr lang="it-IT" dirty="0"/>
              </a:p>
            </p:txBody>
          </p:sp>
        </mc:Choice>
        <mc:Fallback xmlns="">
          <p:sp>
            <p:nvSpPr>
              <p:cNvPr id="3" name="Segnaposto contenu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43492" y="1628800"/>
                <a:ext cx="7272924" cy="4203829"/>
              </a:xfrm>
              <a:blipFill rotWithShape="1">
                <a:blip r:embed="rId2"/>
                <a:stretch>
                  <a:fillRect l="-335" t="-115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45179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43490" y="764704"/>
            <a:ext cx="7024744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it-IT" b="1" dirty="0" smtClean="0"/>
              <a:t>La doppia implicazione</a:t>
            </a:r>
            <a:endParaRPr lang="it-IT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/>
              <p:cNvSpPr>
                <a:spLocks noGrp="1"/>
              </p:cNvSpPr>
              <p:nvPr>
                <p:ph idx="1"/>
              </p:nvPr>
            </p:nvSpPr>
            <p:spPr>
              <a:xfrm>
                <a:off x="683568" y="1628800"/>
                <a:ext cx="7920880" cy="4203829"/>
              </a:xfrm>
            </p:spPr>
            <p:txBody>
              <a:bodyPr>
                <a:normAutofit lnSpcReduction="10000"/>
              </a:bodyPr>
              <a:lstStyle/>
              <a:p>
                <a:pPr algn="just"/>
                <a:r>
                  <a:rPr lang="it-IT" dirty="0" smtClean="0"/>
                  <a:t>Il connettivo «se e solo se»</a:t>
                </a:r>
              </a:p>
              <a:p>
                <a:pPr marL="68580" indent="0" algn="just">
                  <a:buNone/>
                </a:pPr>
                <a:r>
                  <a:rPr lang="it-IT" dirty="0" smtClean="0"/>
                  <a:t>Si dice inversa di una proposizione del tipo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/>
                      </a:rPr>
                      <m:t>𝑝</m:t>
                    </m:r>
                    <m:r>
                      <a:rPr lang="it-IT" b="0" i="1" smtClean="0">
                        <a:latin typeface="Cambria Math"/>
                        <a:ea typeface="Cambria Math"/>
                      </a:rPr>
                      <m:t>⟹</m:t>
                    </m:r>
                    <m:r>
                      <a:rPr lang="it-IT" b="0" i="1" smtClean="0">
                        <a:latin typeface="Cambria Math"/>
                        <a:ea typeface="Cambria Math"/>
                      </a:rPr>
                      <m:t>𝑞</m:t>
                    </m:r>
                  </m:oMath>
                </a14:m>
                <a:r>
                  <a:rPr lang="it-IT" dirty="0" smtClean="0"/>
                  <a:t>, la proposizione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/>
                      </a:rPr>
                      <m:t>𝑞</m:t>
                    </m:r>
                    <m:r>
                      <a:rPr lang="it-IT" b="0" i="1" smtClean="0">
                        <a:latin typeface="Cambria Math"/>
                        <a:ea typeface="Cambria Math"/>
                      </a:rPr>
                      <m:t>⟹</m:t>
                    </m:r>
                    <m:r>
                      <a:rPr lang="it-IT" b="0" i="1" smtClean="0">
                        <a:latin typeface="Cambria Math"/>
                        <a:ea typeface="Cambria Math"/>
                      </a:rPr>
                      <m:t>𝑝</m:t>
                    </m:r>
                    <m:r>
                      <a:rPr lang="it-IT" b="0" i="1" smtClean="0">
                        <a:latin typeface="Cambria Math"/>
                        <a:ea typeface="Cambria Math"/>
                      </a:rPr>
                      <m:t>.</m:t>
                    </m:r>
                  </m:oMath>
                </a14:m>
                <a:endParaRPr lang="it-IT" b="0" dirty="0" smtClean="0">
                  <a:ea typeface="Cambria Math"/>
                </a:endParaRPr>
              </a:p>
              <a:p>
                <a:pPr marL="68580" indent="0" algn="just">
                  <a:buNone/>
                </a:pPr>
                <a:r>
                  <a:rPr lang="it-IT" dirty="0" smtClean="0"/>
                  <a:t>Per esempio, l’inversa della proposizione:</a:t>
                </a:r>
              </a:p>
              <a:p>
                <a:pPr marL="68580" indent="0" algn="just">
                  <a:buNone/>
                </a:pPr>
                <a:r>
                  <a:rPr lang="it-IT" dirty="0" smtClean="0"/>
                  <a:t>Se un triangolo è equilatero allora è isoscele</a:t>
                </a:r>
              </a:p>
              <a:p>
                <a:pPr marL="68580" indent="0" algn="just">
                  <a:buNone/>
                </a:pPr>
                <a:r>
                  <a:rPr lang="it-IT" dirty="0" smtClean="0"/>
                  <a:t>È la proposizione:</a:t>
                </a:r>
              </a:p>
              <a:p>
                <a:pPr marL="68580" indent="0" algn="just">
                  <a:buNone/>
                </a:pPr>
                <a:r>
                  <a:rPr lang="it-IT" dirty="0" smtClean="0"/>
                  <a:t>Se un triangolo è isoscele allora è equilatero</a:t>
                </a:r>
              </a:p>
              <a:p>
                <a:pPr marL="68580" indent="0">
                  <a:buNone/>
                </a:pPr>
                <a:endParaRPr lang="it-IT" dirty="0"/>
              </a:p>
              <a:p>
                <a:pPr marL="68580" indent="0">
                  <a:buNone/>
                </a:pPr>
                <a:r>
                  <a:rPr lang="it-IT" dirty="0" smtClean="0"/>
                  <a:t>In questo caso, mentre la proposizione </a:t>
                </a:r>
                <a14:m>
                  <m:oMath xmlns:m="http://schemas.openxmlformats.org/officeDocument/2006/math">
                    <m:r>
                      <a:rPr lang="it-IT" i="1">
                        <a:latin typeface="Cambria Math"/>
                      </a:rPr>
                      <m:t>𝑝</m:t>
                    </m:r>
                    <m:r>
                      <a:rPr lang="it-IT" i="1">
                        <a:latin typeface="Cambria Math"/>
                        <a:ea typeface="Cambria Math"/>
                      </a:rPr>
                      <m:t>⟹</m:t>
                    </m:r>
                    <m:r>
                      <a:rPr lang="it-IT" i="1">
                        <a:latin typeface="Cambria Math"/>
                        <a:ea typeface="Cambria Math"/>
                      </a:rPr>
                      <m:t>𝑞</m:t>
                    </m:r>
                  </m:oMath>
                </a14:m>
                <a:r>
                  <a:rPr lang="it-IT" dirty="0" smtClean="0"/>
                  <a:t> è </a:t>
                </a:r>
                <a:r>
                  <a:rPr lang="it-IT" dirty="0" smtClean="0">
                    <a:solidFill>
                      <a:srgbClr val="FF0000"/>
                    </a:solidFill>
                  </a:rPr>
                  <a:t>vera, </a:t>
                </a:r>
                <a:r>
                  <a:rPr lang="it-IT" dirty="0" smtClean="0"/>
                  <a:t>la proposizione inversa è </a:t>
                </a:r>
                <a:r>
                  <a:rPr lang="it-IT" dirty="0" smtClean="0">
                    <a:solidFill>
                      <a:srgbClr val="FF0000"/>
                    </a:solidFill>
                  </a:rPr>
                  <a:t>falsa</a:t>
                </a:r>
                <a:endParaRPr lang="it-IT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Segnaposto contenu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3568" y="1628800"/>
                <a:ext cx="7920880" cy="4203829"/>
              </a:xfrm>
              <a:blipFill rotWithShape="1">
                <a:blip r:embed="rId2"/>
                <a:stretch>
                  <a:fillRect l="-308" t="-2029" r="-123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188687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43490" y="692696"/>
            <a:ext cx="7024744" cy="504056"/>
          </a:xfrm>
        </p:spPr>
        <p:txBody>
          <a:bodyPr>
            <a:normAutofit fontScale="90000"/>
          </a:bodyPr>
          <a:lstStyle/>
          <a:p>
            <a:pPr algn="ctr"/>
            <a:r>
              <a:rPr lang="it-IT" b="1" dirty="0" smtClean="0"/>
              <a:t>Se e solo se</a:t>
            </a:r>
            <a:endParaRPr lang="it-IT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/>
              <p:cNvSpPr>
                <a:spLocks noGrp="1"/>
              </p:cNvSpPr>
              <p:nvPr>
                <p:ph idx="1"/>
              </p:nvPr>
            </p:nvSpPr>
            <p:spPr>
              <a:xfrm>
                <a:off x="611560" y="1268760"/>
                <a:ext cx="7920880" cy="4563869"/>
              </a:xfrm>
            </p:spPr>
            <p:txBody>
              <a:bodyPr/>
              <a:lstStyle/>
              <a:p>
                <a:pPr algn="just"/>
                <a:r>
                  <a:rPr lang="it-IT" dirty="0" smtClean="0"/>
                  <a:t>Se invece la proposizione p è vera ed è vera anche la sua inversa, allora si può usare il connettivo «</a:t>
                </a:r>
                <a:r>
                  <a:rPr lang="it-IT" b="1" dirty="0" smtClean="0"/>
                  <a:t>se e solo se</a:t>
                </a:r>
                <a:r>
                  <a:rPr lang="it-IT" dirty="0" smtClean="0"/>
                  <a:t>»</a:t>
                </a:r>
              </a:p>
              <a:p>
                <a:pPr marL="68580" indent="0" algn="ctr">
                  <a:buNone/>
                </a:pPr>
                <a14:m>
                  <m:oMath xmlns:m="http://schemas.openxmlformats.org/officeDocument/2006/math">
                    <m:r>
                      <a:rPr lang="it-IT" b="0" i="1" smtClean="0">
                        <a:latin typeface="Cambria Math"/>
                      </a:rPr>
                      <m:t>𝑝</m:t>
                    </m:r>
                    <m:r>
                      <a:rPr lang="it-IT" b="0" i="1" smtClean="0">
                        <a:latin typeface="Cambria Math"/>
                        <a:ea typeface="Cambria Math"/>
                      </a:rPr>
                      <m:t>⟺</m:t>
                    </m:r>
                    <m:r>
                      <a:rPr lang="it-IT" b="0" i="1" smtClean="0">
                        <a:latin typeface="Cambria Math"/>
                        <a:ea typeface="Cambria Math"/>
                      </a:rPr>
                      <m:t>𝑞</m:t>
                    </m:r>
                  </m:oMath>
                </a14:m>
                <a:r>
                  <a:rPr lang="it-IT" dirty="0" smtClean="0"/>
                  <a:t> è equivalente a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/>
                      </a:rPr>
                      <m:t>𝑝</m:t>
                    </m:r>
                    <m:r>
                      <a:rPr lang="it-IT" b="0" i="1" smtClean="0">
                        <a:latin typeface="Cambria Math"/>
                        <a:ea typeface="Cambria Math"/>
                      </a:rPr>
                      <m:t>⟹</m:t>
                    </m:r>
                    <m:r>
                      <a:rPr lang="it-IT" b="0" i="1" smtClean="0">
                        <a:latin typeface="Cambria Math"/>
                        <a:ea typeface="Cambria Math"/>
                      </a:rPr>
                      <m:t>𝑞</m:t>
                    </m:r>
                  </m:oMath>
                </a14:m>
                <a:r>
                  <a:rPr lang="it-IT" dirty="0" smtClean="0"/>
                  <a:t> e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/>
                      </a:rPr>
                      <m:t>𝑞</m:t>
                    </m:r>
                    <m:r>
                      <a:rPr lang="it-IT" b="0" i="1" smtClean="0">
                        <a:latin typeface="Cambria Math"/>
                        <a:ea typeface="Cambria Math"/>
                      </a:rPr>
                      <m:t>⟹</m:t>
                    </m:r>
                    <m:r>
                      <a:rPr lang="it-IT" b="0" i="1" smtClean="0">
                        <a:latin typeface="Cambria Math"/>
                        <a:ea typeface="Cambria Math"/>
                      </a:rPr>
                      <m:t>𝑝</m:t>
                    </m:r>
                  </m:oMath>
                </a14:m>
                <a:endParaRPr lang="it-IT" dirty="0" smtClean="0"/>
              </a:p>
              <a:p>
                <a:pPr marL="68580" indent="0">
                  <a:buNone/>
                </a:pPr>
                <a:endParaRPr lang="it-IT" dirty="0"/>
              </a:p>
            </p:txBody>
          </p:sp>
        </mc:Choice>
        <mc:Fallback xmlns="">
          <p:sp>
            <p:nvSpPr>
              <p:cNvPr id="3" name="Segnaposto contenu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1560" y="1268760"/>
                <a:ext cx="7920880" cy="4563869"/>
              </a:xfrm>
              <a:blipFill rotWithShape="1">
                <a:blip r:embed="rId2"/>
                <a:stretch>
                  <a:fillRect t="-1068" r="-115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ella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44510843"/>
                  </p:ext>
                </p:extLst>
              </p:nvPr>
            </p:nvGraphicFramePr>
            <p:xfrm>
              <a:off x="611560" y="3284985"/>
              <a:ext cx="7704855" cy="275779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08111"/>
                    <a:gridCol w="1224136"/>
                    <a:gridCol w="1224136"/>
                    <a:gridCol w="1368152"/>
                    <a:gridCol w="2880320"/>
                  </a:tblGrid>
                  <a:tr h="105170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p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q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it-IT" b="0" i="1" smtClean="0">
                                  <a:latin typeface="Cambria Math"/>
                                </a:rPr>
                                <m:t>𝑝</m:t>
                              </m:r>
                              <m:r>
                                <a:rPr lang="it-IT" b="0" i="1" smtClean="0">
                                  <a:latin typeface="Cambria Math"/>
                                  <a:ea typeface="Cambria Math"/>
                                </a:rPr>
                                <m:t>⟹</m:t>
                              </m:r>
                              <m:r>
                                <a:rPr lang="it-IT" b="0" i="1" smtClean="0">
                                  <a:latin typeface="Cambria Math"/>
                                  <a:ea typeface="Cambria Math"/>
                                </a:rPr>
                                <m:t>𝑞</m:t>
                              </m:r>
                            </m:oMath>
                          </a14:m>
                          <a:r>
                            <a:rPr lang="it-IT" dirty="0" smtClean="0"/>
                            <a:t> 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b="0" i="1" smtClean="0">
                                    <a:latin typeface="Cambria Math"/>
                                  </a:rPr>
                                  <m:t>𝑞</m:t>
                                </m:r>
                                <m:r>
                                  <a:rPr lang="it-IT" b="0" i="1" smtClean="0">
                                    <a:latin typeface="Cambria Math"/>
                                    <a:ea typeface="Cambria Math"/>
                                  </a:rPr>
                                  <m:t>⟹</m:t>
                                </m:r>
                                <m:r>
                                  <a:rPr lang="it-IT" b="0" i="1" smtClean="0">
                                    <a:latin typeface="Cambria Math"/>
                                    <a:ea typeface="Cambria Math"/>
                                  </a:rPr>
                                  <m:t>𝑝</m:t>
                                </m:r>
                              </m:oMath>
                            </m:oMathPara>
                          </a14:m>
                          <a:endParaRPr lang="it-IT" dirty="0" smtClean="0"/>
                        </a:p>
                        <a:p>
                          <a:pPr algn="ctr"/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it-IT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it-IT" b="0" i="1" smtClean="0">
                                  <a:latin typeface="Cambria Math"/>
                                </a:rPr>
                                <m:t>𝑝</m:t>
                              </m:r>
                              <m:r>
                                <a:rPr lang="it-IT" b="0" i="1" smtClean="0">
                                  <a:latin typeface="Cambria Math"/>
                                  <a:ea typeface="Cambria Math"/>
                                </a:rPr>
                                <m:t>⟹</m:t>
                              </m:r>
                              <m:r>
                                <a:rPr lang="it-IT" b="0" i="1" smtClean="0">
                                  <a:latin typeface="Cambria Math"/>
                                  <a:ea typeface="Cambria Math"/>
                                </a:rPr>
                                <m:t>𝑞</m:t>
                              </m:r>
                              <m:r>
                                <a:rPr lang="it-IT" b="0" i="1" smtClean="0">
                                  <a:latin typeface="Cambria Math"/>
                                  <a:ea typeface="Cambria Math"/>
                                </a:rPr>
                                <m:t>)∧</m:t>
                              </m:r>
                            </m:oMath>
                          </a14:m>
                          <a:r>
                            <a:rPr lang="it-IT" dirty="0" smtClean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it-IT" b="1" i="0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it-IT" b="0" i="1" smtClean="0">
                                  <a:latin typeface="Cambria Math"/>
                                </a:rPr>
                                <m:t>𝑞</m:t>
                              </m:r>
                              <m:r>
                                <a:rPr lang="it-IT" b="0" i="1" smtClean="0">
                                  <a:latin typeface="Cambria Math"/>
                                  <a:ea typeface="Cambria Math"/>
                                </a:rPr>
                                <m:t>⟹</m:t>
                              </m:r>
                              <m:r>
                                <a:rPr lang="it-IT" b="0" i="1" smtClean="0">
                                  <a:latin typeface="Cambria Math"/>
                                  <a:ea typeface="Cambria Math"/>
                                </a:rPr>
                                <m:t>𝑝</m:t>
                              </m:r>
                              <m:r>
                                <a:rPr lang="it-IT" b="0" i="1" smtClean="0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oMath>
                          </a14:m>
                          <a:endParaRPr lang="it-IT" dirty="0" smtClean="0"/>
                        </a:p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it-IT" dirty="0"/>
                        </a:p>
                        <a:p>
                          <a:pPr algn="ctr"/>
                          <a:endParaRPr lang="it-IT" dirty="0"/>
                        </a:p>
                      </a:txBody>
                      <a:tcPr/>
                    </a:tc>
                  </a:tr>
                  <a:tr h="42652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V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V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>
                              <a:solidFill>
                                <a:srgbClr val="0070C0"/>
                              </a:solidFill>
                            </a:rPr>
                            <a:t>V</a:t>
                          </a:r>
                          <a:endParaRPr lang="it-IT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>
                              <a:solidFill>
                                <a:srgbClr val="0070C0"/>
                              </a:solidFill>
                            </a:rPr>
                            <a:t>V</a:t>
                          </a:r>
                          <a:endParaRPr lang="it-IT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>
                              <a:solidFill>
                                <a:schemeClr val="accent3"/>
                              </a:solidFill>
                            </a:rPr>
                            <a:t>V</a:t>
                          </a:r>
                          <a:endParaRPr lang="it-IT" dirty="0">
                            <a:solidFill>
                              <a:schemeClr val="accent3"/>
                            </a:solidFill>
                          </a:endParaRPr>
                        </a:p>
                      </a:txBody>
                      <a:tcPr/>
                    </a:tc>
                  </a:tr>
                  <a:tr h="42652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V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F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>
                              <a:solidFill>
                                <a:srgbClr val="0070C0"/>
                              </a:solidFill>
                            </a:rPr>
                            <a:t>F</a:t>
                          </a:r>
                          <a:endParaRPr lang="it-IT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>
                              <a:solidFill>
                                <a:srgbClr val="0070C0"/>
                              </a:solidFill>
                            </a:rPr>
                            <a:t>V</a:t>
                          </a:r>
                          <a:endParaRPr lang="it-IT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>
                              <a:solidFill>
                                <a:schemeClr val="accent3"/>
                              </a:solidFill>
                            </a:rPr>
                            <a:t>F</a:t>
                          </a:r>
                          <a:endParaRPr lang="it-IT" dirty="0">
                            <a:solidFill>
                              <a:schemeClr val="accent3"/>
                            </a:solidFill>
                          </a:endParaRPr>
                        </a:p>
                      </a:txBody>
                      <a:tcPr/>
                    </a:tc>
                  </a:tr>
                  <a:tr h="42652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F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V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>
                              <a:solidFill>
                                <a:srgbClr val="0070C0"/>
                              </a:solidFill>
                            </a:rPr>
                            <a:t>V</a:t>
                          </a:r>
                          <a:endParaRPr lang="it-IT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>
                              <a:solidFill>
                                <a:srgbClr val="0070C0"/>
                              </a:solidFill>
                            </a:rPr>
                            <a:t>F</a:t>
                          </a:r>
                          <a:endParaRPr lang="it-IT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>
                              <a:solidFill>
                                <a:schemeClr val="accent3"/>
                              </a:solidFill>
                            </a:rPr>
                            <a:t>F</a:t>
                          </a:r>
                          <a:endParaRPr lang="it-IT" dirty="0">
                            <a:solidFill>
                              <a:schemeClr val="accent3"/>
                            </a:solidFill>
                          </a:endParaRPr>
                        </a:p>
                      </a:txBody>
                      <a:tcPr/>
                    </a:tc>
                  </a:tr>
                  <a:tr h="42652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F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F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>
                              <a:solidFill>
                                <a:srgbClr val="0070C0"/>
                              </a:solidFill>
                            </a:rPr>
                            <a:t>V</a:t>
                          </a:r>
                          <a:endParaRPr lang="it-IT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>
                              <a:solidFill>
                                <a:srgbClr val="0070C0"/>
                              </a:solidFill>
                            </a:rPr>
                            <a:t>V</a:t>
                          </a:r>
                          <a:endParaRPr lang="it-IT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>
                              <a:solidFill>
                                <a:schemeClr val="accent3"/>
                              </a:solidFill>
                            </a:rPr>
                            <a:t>V</a:t>
                          </a:r>
                          <a:endParaRPr lang="it-IT" dirty="0">
                            <a:solidFill>
                              <a:schemeClr val="accent3"/>
                            </a:solidFill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ella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44510843"/>
                  </p:ext>
                </p:extLst>
              </p:nvPr>
            </p:nvGraphicFramePr>
            <p:xfrm>
              <a:off x="611560" y="3284985"/>
              <a:ext cx="7704855" cy="275779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08111"/>
                    <a:gridCol w="1224136"/>
                    <a:gridCol w="1224136"/>
                    <a:gridCol w="1368152"/>
                    <a:gridCol w="2880320"/>
                  </a:tblGrid>
                  <a:tr h="105170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p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q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82090" t="-2907" r="-347264" b="-166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53125" t="-2907" r="-211607" b="-166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67230" t="-2907" r="-211" b="-166279"/>
                          </a:stretch>
                        </a:blipFill>
                      </a:tcPr>
                    </a:tc>
                  </a:tr>
                  <a:tr h="42652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V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V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>
                              <a:solidFill>
                                <a:srgbClr val="0070C0"/>
                              </a:solidFill>
                            </a:rPr>
                            <a:t>V</a:t>
                          </a:r>
                          <a:endParaRPr lang="it-IT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>
                              <a:solidFill>
                                <a:srgbClr val="0070C0"/>
                              </a:solidFill>
                            </a:rPr>
                            <a:t>V</a:t>
                          </a:r>
                          <a:endParaRPr lang="it-IT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>
                              <a:solidFill>
                                <a:schemeClr val="accent3"/>
                              </a:solidFill>
                            </a:rPr>
                            <a:t>V</a:t>
                          </a:r>
                          <a:endParaRPr lang="it-IT" dirty="0">
                            <a:solidFill>
                              <a:schemeClr val="accent3"/>
                            </a:solidFill>
                          </a:endParaRPr>
                        </a:p>
                      </a:txBody>
                      <a:tcPr/>
                    </a:tc>
                  </a:tr>
                  <a:tr h="42652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V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F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>
                              <a:solidFill>
                                <a:srgbClr val="0070C0"/>
                              </a:solidFill>
                            </a:rPr>
                            <a:t>F</a:t>
                          </a:r>
                          <a:endParaRPr lang="it-IT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>
                              <a:solidFill>
                                <a:srgbClr val="0070C0"/>
                              </a:solidFill>
                            </a:rPr>
                            <a:t>V</a:t>
                          </a:r>
                          <a:endParaRPr lang="it-IT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>
                              <a:solidFill>
                                <a:schemeClr val="accent3"/>
                              </a:solidFill>
                            </a:rPr>
                            <a:t>F</a:t>
                          </a:r>
                          <a:endParaRPr lang="it-IT" dirty="0">
                            <a:solidFill>
                              <a:schemeClr val="accent3"/>
                            </a:solidFill>
                          </a:endParaRPr>
                        </a:p>
                      </a:txBody>
                      <a:tcPr/>
                    </a:tc>
                  </a:tr>
                  <a:tr h="42652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F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V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>
                              <a:solidFill>
                                <a:srgbClr val="0070C0"/>
                              </a:solidFill>
                            </a:rPr>
                            <a:t>V</a:t>
                          </a:r>
                          <a:endParaRPr lang="it-IT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>
                              <a:solidFill>
                                <a:srgbClr val="0070C0"/>
                              </a:solidFill>
                            </a:rPr>
                            <a:t>F</a:t>
                          </a:r>
                          <a:endParaRPr lang="it-IT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>
                              <a:solidFill>
                                <a:schemeClr val="accent3"/>
                              </a:solidFill>
                            </a:rPr>
                            <a:t>F</a:t>
                          </a:r>
                          <a:endParaRPr lang="it-IT" dirty="0">
                            <a:solidFill>
                              <a:schemeClr val="accent3"/>
                            </a:solidFill>
                          </a:endParaRPr>
                        </a:p>
                      </a:txBody>
                      <a:tcPr/>
                    </a:tc>
                  </a:tr>
                  <a:tr h="42652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F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F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>
                              <a:solidFill>
                                <a:srgbClr val="0070C0"/>
                              </a:solidFill>
                            </a:rPr>
                            <a:t>V</a:t>
                          </a:r>
                          <a:endParaRPr lang="it-IT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>
                              <a:solidFill>
                                <a:srgbClr val="0070C0"/>
                              </a:solidFill>
                            </a:rPr>
                            <a:t>V</a:t>
                          </a:r>
                          <a:endParaRPr lang="it-IT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>
                              <a:solidFill>
                                <a:schemeClr val="accent3"/>
                              </a:solidFill>
                            </a:rPr>
                            <a:t>V</a:t>
                          </a:r>
                          <a:endParaRPr lang="it-IT" dirty="0">
                            <a:solidFill>
                              <a:schemeClr val="accent3"/>
                            </a:solidFill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0061535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43490" y="836712"/>
            <a:ext cx="7024744" cy="432048"/>
          </a:xfrm>
        </p:spPr>
        <p:txBody>
          <a:bodyPr>
            <a:normAutofit fontScale="90000"/>
          </a:bodyPr>
          <a:lstStyle/>
          <a:p>
            <a:pPr algn="ctr"/>
            <a:r>
              <a:rPr lang="it-IT" b="1" dirty="0" smtClean="0"/>
              <a:t>Se e solo se</a:t>
            </a:r>
            <a:endParaRPr lang="it-IT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/>
              <p:cNvSpPr>
                <a:spLocks noGrp="1"/>
              </p:cNvSpPr>
              <p:nvPr>
                <p:ph idx="1"/>
              </p:nvPr>
            </p:nvSpPr>
            <p:spPr>
              <a:xfrm>
                <a:off x="1043492" y="1484785"/>
                <a:ext cx="7200916" cy="1728192"/>
              </a:xfrm>
            </p:spPr>
            <p:txBody>
              <a:bodyPr/>
              <a:lstStyle/>
              <a:p>
                <a:pPr algn="just"/>
                <a:r>
                  <a:rPr lang="it-IT" dirty="0" smtClean="0"/>
                  <a:t>Il connettivo </a:t>
                </a:r>
                <a14:m>
                  <m:oMath xmlns:m="http://schemas.openxmlformats.org/officeDocument/2006/math">
                    <m:r>
                      <a:rPr lang="it-IT" i="1" smtClean="0">
                        <a:latin typeface="Cambria Math"/>
                        <a:ea typeface="Cambria Math"/>
                      </a:rPr>
                      <m:t>⟺</m:t>
                    </m:r>
                  </m:oMath>
                </a14:m>
                <a:r>
                  <a:rPr lang="it-IT" dirty="0" smtClean="0"/>
                  <a:t> opera su una coppia di proposizioni p, q producendo la proposizione composta p</a:t>
                </a:r>
                <a14:m>
                  <m:oMath xmlns:m="http://schemas.openxmlformats.org/officeDocument/2006/math">
                    <m:r>
                      <a:rPr lang="it-IT" i="1">
                        <a:latin typeface="Cambria Math"/>
                        <a:ea typeface="Cambria Math"/>
                      </a:rPr>
                      <m:t>⟺</m:t>
                    </m:r>
                  </m:oMath>
                </a14:m>
                <a:r>
                  <a:rPr lang="it-IT" dirty="0" smtClean="0"/>
                  <a:t>q che risulta vera se e solo se p e q sono entrambe false o entrambe vere.</a:t>
                </a:r>
              </a:p>
              <a:p>
                <a:endParaRPr lang="it-IT" dirty="0"/>
              </a:p>
            </p:txBody>
          </p:sp>
        </mc:Choice>
        <mc:Fallback xmlns="">
          <p:sp>
            <p:nvSpPr>
              <p:cNvPr id="3" name="Segnaposto contenu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43492" y="1484785"/>
                <a:ext cx="7200916" cy="1728192"/>
              </a:xfrm>
              <a:blipFill rotWithShape="1">
                <a:blip r:embed="rId2"/>
                <a:stretch>
                  <a:fillRect t="-2827" r="-135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sellaDiTesto 3"/>
              <p:cNvSpPr txBox="1"/>
              <p:nvPr/>
            </p:nvSpPr>
            <p:spPr>
              <a:xfrm>
                <a:off x="1043608" y="3573016"/>
                <a:ext cx="3744416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dirty="0" smtClean="0"/>
                  <a:t>ESEMPIO</a:t>
                </a:r>
              </a:p>
              <a:p>
                <a:pPr algn="just"/>
                <a:r>
                  <a:rPr lang="it-IT" dirty="0" smtClean="0"/>
                  <a:t>Date le proposizioni p: la luna è una stella; q: Giove è un pianeta; esprimiamo a parole le proposizioni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/>
                      </a:rPr>
                      <m:t>𝑝</m:t>
                    </m:r>
                    <m:r>
                      <a:rPr lang="it-IT" b="0" i="1" smtClean="0">
                        <a:latin typeface="Cambria Math"/>
                        <a:ea typeface="Cambria Math"/>
                      </a:rPr>
                      <m:t>⟺</m:t>
                    </m:r>
                    <m:r>
                      <a:rPr lang="it-IT" b="0" i="1" smtClean="0">
                        <a:latin typeface="Cambria Math"/>
                        <a:ea typeface="Cambria Math"/>
                      </a:rPr>
                      <m:t>𝑞</m:t>
                    </m:r>
                  </m:oMath>
                </a14:m>
                <a:r>
                  <a:rPr lang="it-IT" dirty="0" smtClean="0"/>
                  <a:t> 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it-IT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it-IT" b="0" i="1" smtClean="0">
                            <a:latin typeface="Cambria Math"/>
                          </a:rPr>
                          <m:t>𝑝</m:t>
                        </m:r>
                      </m:e>
                    </m:acc>
                    <m:r>
                      <a:rPr lang="it-IT" i="1" smtClean="0">
                        <a:latin typeface="Cambria Math"/>
                        <a:ea typeface="Cambria Math"/>
                      </a:rPr>
                      <m:t>⟺</m:t>
                    </m:r>
                    <m:r>
                      <a:rPr lang="it-IT" b="0" i="1" smtClean="0">
                        <a:latin typeface="Cambria Math"/>
                        <a:ea typeface="Cambria Math"/>
                      </a:rPr>
                      <m:t>𝑞</m:t>
                    </m:r>
                  </m:oMath>
                </a14:m>
                <a:r>
                  <a:rPr lang="it-IT" dirty="0" smtClean="0"/>
                  <a:t>; poi stabiliamo il loro valore di verità</a:t>
                </a:r>
                <a:endParaRPr lang="it-IT" dirty="0"/>
              </a:p>
            </p:txBody>
          </p:sp>
        </mc:Choice>
        <mc:Fallback xmlns="">
          <p:sp>
            <p:nvSpPr>
              <p:cNvPr id="4" name="CasellaDiTes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3573016"/>
                <a:ext cx="3744416" cy="1754326"/>
              </a:xfrm>
              <a:prstGeom prst="rect">
                <a:avLst/>
              </a:prstGeom>
              <a:blipFill rotWithShape="1">
                <a:blip r:embed="rId3"/>
                <a:stretch>
                  <a:fillRect l="-1303" t="-1736" r="-1466" b="-451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magin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3212976"/>
            <a:ext cx="3152775" cy="311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8185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385112"/>
          </a:xfrm>
        </p:spPr>
        <p:txBody>
          <a:bodyPr>
            <a:normAutofit fontScale="90000"/>
          </a:bodyPr>
          <a:lstStyle/>
          <a:p>
            <a:pPr algn="ctr"/>
            <a:r>
              <a:rPr lang="it-IT" b="1" dirty="0" smtClean="0"/>
              <a:t>Esempio</a:t>
            </a:r>
            <a:endParaRPr lang="it-IT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Segnaposto contenuto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763322230"/>
                  </p:ext>
                </p:extLst>
              </p:nvPr>
            </p:nvGraphicFramePr>
            <p:xfrm>
              <a:off x="683567" y="1916832"/>
              <a:ext cx="7848873" cy="39604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616291"/>
                    <a:gridCol w="2616291"/>
                    <a:gridCol w="2616291"/>
                  </a:tblGrid>
                  <a:tr h="840094">
                    <a:tc>
                      <a:txBody>
                        <a:bodyPr/>
                        <a:lstStyle/>
                        <a:p>
                          <a:r>
                            <a:rPr lang="it-IT" dirty="0" smtClean="0"/>
                            <a:t>Proposizione</a:t>
                          </a:r>
                          <a:r>
                            <a:rPr lang="it-IT" baseline="0" dirty="0" smtClean="0"/>
                            <a:t> in simboli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dirty="0" smtClean="0"/>
                            <a:t>Proposizione</a:t>
                          </a:r>
                          <a:r>
                            <a:rPr lang="it-IT" baseline="0" dirty="0" smtClean="0"/>
                            <a:t> a parole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dirty="0" smtClean="0"/>
                            <a:t>Valore di verità</a:t>
                          </a:r>
                          <a:endParaRPr lang="it-IT" dirty="0"/>
                        </a:p>
                      </a:txBody>
                      <a:tcPr/>
                    </a:tc>
                  </a:tr>
                  <a:tr h="1560173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b="0" i="1" smtClean="0">
                                    <a:latin typeface="Cambria Math"/>
                                  </a:rPr>
                                  <m:t>𝑝</m:t>
                                </m:r>
                                <m:r>
                                  <a:rPr lang="it-IT" b="0" i="1" smtClean="0">
                                    <a:latin typeface="Cambria Math"/>
                                    <a:ea typeface="Cambria Math"/>
                                  </a:rPr>
                                  <m:t>⟺</m:t>
                                </m:r>
                                <m:r>
                                  <a:rPr lang="it-IT" b="0" i="1" smtClean="0">
                                    <a:latin typeface="Cambria Math"/>
                                    <a:ea typeface="Cambria Math"/>
                                  </a:rPr>
                                  <m:t>𝑞</m:t>
                                </m:r>
                              </m:oMath>
                            </m:oMathPara>
                          </a14:m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dirty="0" smtClean="0"/>
                            <a:t>La luna è una stella se e solo se Giove è un pianeta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dirty="0" smtClean="0"/>
                            <a:t>p è falsa e q è vera, quindi:</a:t>
                          </a: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b="0" i="1" smtClean="0">
                                    <a:latin typeface="Cambria Math"/>
                                  </a:rPr>
                                  <m:t>𝑝</m:t>
                                </m:r>
                                <m:r>
                                  <a:rPr lang="it-IT" b="0" i="1" smtClean="0">
                                    <a:latin typeface="Cambria Math"/>
                                    <a:ea typeface="Cambria Math"/>
                                  </a:rPr>
                                  <m:t>⟺</m:t>
                                </m:r>
                                <m:r>
                                  <a:rPr lang="it-IT" b="0" i="1" smtClean="0">
                                    <a:latin typeface="Cambria Math"/>
                                    <a:ea typeface="Cambria Math"/>
                                  </a:rPr>
                                  <m:t>𝑞</m:t>
                                </m:r>
                              </m:oMath>
                            </m:oMathPara>
                          </a14:m>
                          <a:endParaRPr lang="it-IT" dirty="0"/>
                        </a:p>
                        <a:p>
                          <a:r>
                            <a:rPr lang="it-IT" dirty="0" smtClean="0"/>
                            <a:t>è falsa</a:t>
                          </a:r>
                          <a:endParaRPr lang="it-IT" dirty="0"/>
                        </a:p>
                      </a:txBody>
                      <a:tcPr/>
                    </a:tc>
                  </a:tr>
                  <a:tr h="1560173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it-IT" i="1" smtClean="0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it-IT" b="0" i="1" smtClean="0">
                                        <a:latin typeface="Cambria Math"/>
                                      </a:rPr>
                                      <m:t>𝑝</m:t>
                                    </m:r>
                                  </m:e>
                                </m:acc>
                                <m:r>
                                  <a:rPr lang="it-IT" i="1" smtClean="0">
                                    <a:latin typeface="Cambria Math"/>
                                    <a:ea typeface="Cambria Math"/>
                                  </a:rPr>
                                  <m:t>⟺</m:t>
                                </m:r>
                                <m:r>
                                  <a:rPr lang="it-IT" b="0" i="1" smtClean="0">
                                    <a:latin typeface="Cambria Math"/>
                                    <a:ea typeface="Cambria Math"/>
                                  </a:rPr>
                                  <m:t>𝑞</m:t>
                                </m:r>
                              </m:oMath>
                            </m:oMathPara>
                          </a14:m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dirty="0" smtClean="0"/>
                            <a:t>La luna non è una stella se e</a:t>
                          </a:r>
                          <a:r>
                            <a:rPr lang="it-IT" baseline="0" dirty="0" smtClean="0"/>
                            <a:t> solo se Giove è un pianeta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lang="it-IT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it-IT" b="0" i="1" smtClean="0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</m:acc>
                            </m:oMath>
                          </a14:m>
                          <a:r>
                            <a:rPr lang="it-IT" dirty="0" smtClean="0"/>
                            <a:t> è vera e q è vera, quindi: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lang="it-IT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it-IT" b="0" i="1" smtClean="0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</m:acc>
                              <m:r>
                                <a:rPr lang="it-IT" i="1" smtClean="0">
                                  <a:latin typeface="Cambria Math"/>
                                  <a:ea typeface="Cambria Math"/>
                                </a:rPr>
                                <m:t>⟺</m:t>
                              </m:r>
                              <m:r>
                                <a:rPr lang="it-IT" b="0" i="1" smtClean="0">
                                  <a:latin typeface="Cambria Math"/>
                                  <a:ea typeface="Cambria Math"/>
                                </a:rPr>
                                <m:t>𝑞</m:t>
                              </m:r>
                            </m:oMath>
                          </a14:m>
                          <a:r>
                            <a:rPr lang="it-IT" dirty="0" smtClean="0"/>
                            <a:t>  è vera</a:t>
                          </a:r>
                          <a:endParaRPr lang="it-IT" dirty="0"/>
                        </a:p>
                        <a:p>
                          <a:endParaRPr lang="it-IT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Segnaposto contenuto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763322230"/>
                  </p:ext>
                </p:extLst>
              </p:nvPr>
            </p:nvGraphicFramePr>
            <p:xfrm>
              <a:off x="683567" y="1916832"/>
              <a:ext cx="7848873" cy="39604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616291"/>
                    <a:gridCol w="2616291"/>
                    <a:gridCol w="2616291"/>
                  </a:tblGrid>
                  <a:tr h="840094">
                    <a:tc>
                      <a:txBody>
                        <a:bodyPr/>
                        <a:lstStyle/>
                        <a:p>
                          <a:r>
                            <a:rPr lang="it-IT" dirty="0" smtClean="0"/>
                            <a:t>Proposizione</a:t>
                          </a:r>
                          <a:r>
                            <a:rPr lang="it-IT" baseline="0" dirty="0" smtClean="0"/>
                            <a:t> in simboli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dirty="0" smtClean="0"/>
                            <a:t>Proposizione</a:t>
                          </a:r>
                          <a:r>
                            <a:rPr lang="it-IT" baseline="0" dirty="0" smtClean="0"/>
                            <a:t> a parole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dirty="0" smtClean="0"/>
                            <a:t>Valore di verità</a:t>
                          </a:r>
                          <a:endParaRPr lang="it-IT" dirty="0"/>
                        </a:p>
                      </a:txBody>
                      <a:tcPr/>
                    </a:tc>
                  </a:tr>
                  <a:tr h="1560173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t="-55859" r="-200233" b="-1003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it-IT" dirty="0" smtClean="0"/>
                            <a:t>La luna è una stella se e solo se Giove è un pianeta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200233" t="-55859" b="-100391"/>
                          </a:stretch>
                        </a:blipFill>
                      </a:tcPr>
                    </a:tc>
                  </a:tr>
                  <a:tr h="1560173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t="-155859" r="-200233" b="-3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it-IT" dirty="0" smtClean="0"/>
                            <a:t>La luna non è una stella se e</a:t>
                          </a:r>
                          <a:r>
                            <a:rPr lang="it-IT" baseline="0" dirty="0" smtClean="0"/>
                            <a:t> solo se Giove è un pianeta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200233" t="-155859" b="-391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7562245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metto 2 3"/>
          <p:cNvSpPr/>
          <p:nvPr/>
        </p:nvSpPr>
        <p:spPr>
          <a:xfrm>
            <a:off x="539552" y="4831432"/>
            <a:ext cx="2520280" cy="1512168"/>
          </a:xfrm>
          <a:prstGeom prst="wedgeRoundRectCallout">
            <a:avLst>
              <a:gd name="adj1" fmla="val -27395"/>
              <a:gd name="adj2" fmla="val -8780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Un triangolo è equilatero se e solo se ha i tre angoli congruenti</a:t>
            </a:r>
            <a:endParaRPr lang="it-IT" dirty="0"/>
          </a:p>
        </p:txBody>
      </p:sp>
      <p:sp>
        <p:nvSpPr>
          <p:cNvPr id="6" name="Fumetto 2 5"/>
          <p:cNvSpPr/>
          <p:nvPr/>
        </p:nvSpPr>
        <p:spPr>
          <a:xfrm>
            <a:off x="5940152" y="3278838"/>
            <a:ext cx="2520280" cy="1296144"/>
          </a:xfrm>
          <a:prstGeom prst="wedgeRoundRectCallout">
            <a:avLst>
              <a:gd name="adj1" fmla="val -39831"/>
              <a:gd name="adj2" fmla="val 8999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Se un triangolo è equilatero allora ha tutti gli angoli congruenti e viceversa</a:t>
            </a:r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7920880" cy="576064"/>
          </a:xfrm>
        </p:spPr>
        <p:txBody>
          <a:bodyPr>
            <a:normAutofit fontScale="90000"/>
          </a:bodyPr>
          <a:lstStyle/>
          <a:p>
            <a:r>
              <a:rPr lang="it-IT" b="1" dirty="0" smtClean="0">
                <a:latin typeface="Calibri" pitchFamily="34" charset="0"/>
                <a:cs typeface="Calibri" pitchFamily="34" charset="0"/>
              </a:rPr>
              <a:t>I modi di leggere la doppia implicazione</a:t>
            </a:r>
            <a:endParaRPr lang="it-IT" b="1" dirty="0"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/>
              <p:cNvSpPr>
                <a:spLocks noGrp="1"/>
              </p:cNvSpPr>
              <p:nvPr>
                <p:ph idx="1"/>
              </p:nvPr>
            </p:nvSpPr>
            <p:spPr>
              <a:xfrm>
                <a:off x="1043492" y="1556793"/>
                <a:ext cx="4536620" cy="288032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it-IT" dirty="0" smtClean="0"/>
                  <a:t>La proposizione </a:t>
                </a:r>
                <a14:m>
                  <m:oMath xmlns:m="http://schemas.openxmlformats.org/officeDocument/2006/math">
                    <m:r>
                      <a:rPr lang="it-IT" i="1">
                        <a:latin typeface="Cambria Math"/>
                      </a:rPr>
                      <m:t>𝑝</m:t>
                    </m:r>
                    <m:r>
                      <a:rPr lang="it-IT" i="1">
                        <a:latin typeface="Cambria Math"/>
                        <a:ea typeface="Cambria Math"/>
                      </a:rPr>
                      <m:t>⟺</m:t>
                    </m:r>
                    <m:r>
                      <a:rPr lang="it-IT" i="1">
                        <a:latin typeface="Cambria Math"/>
                        <a:ea typeface="Cambria Math"/>
                      </a:rPr>
                      <m:t>𝑞</m:t>
                    </m:r>
                    <m:r>
                      <a:rPr lang="it-IT" b="0" i="0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it-IT" dirty="0" smtClean="0"/>
                  <a:t>può essere letta in vari modi:</a:t>
                </a:r>
              </a:p>
              <a:p>
                <a:pPr>
                  <a:buFont typeface="Wingdings" pitchFamily="2" charset="2"/>
                  <a:buChar char="Ø"/>
                </a:pPr>
                <a:r>
                  <a:rPr lang="it-IT" dirty="0"/>
                  <a:t>p</a:t>
                </a:r>
                <a:r>
                  <a:rPr lang="it-IT" dirty="0" smtClean="0"/>
                  <a:t> se e solo se q </a:t>
                </a:r>
              </a:p>
              <a:p>
                <a:pPr>
                  <a:buFont typeface="Wingdings" pitchFamily="2" charset="2"/>
                  <a:buChar char="Ø"/>
                </a:pPr>
                <a:r>
                  <a:rPr lang="it-IT" dirty="0"/>
                  <a:t>p</a:t>
                </a:r>
                <a:r>
                  <a:rPr lang="it-IT" dirty="0" smtClean="0"/>
                  <a:t> equivale a q</a:t>
                </a:r>
              </a:p>
              <a:p>
                <a:pPr>
                  <a:buFont typeface="Wingdings" pitchFamily="2" charset="2"/>
                  <a:buChar char="Ø"/>
                </a:pPr>
                <a:r>
                  <a:rPr lang="it-IT" dirty="0"/>
                  <a:t>s</a:t>
                </a:r>
                <a:r>
                  <a:rPr lang="it-IT" dirty="0" smtClean="0"/>
                  <a:t>e p allora q e viceversa</a:t>
                </a:r>
              </a:p>
              <a:p>
                <a:pPr>
                  <a:buFont typeface="Wingdings" pitchFamily="2" charset="2"/>
                  <a:buChar char="Ø"/>
                </a:pPr>
                <a:r>
                  <a:rPr lang="it-IT" dirty="0" smtClean="0"/>
                  <a:t>P è condizione necessaria e sufficiente per q</a:t>
                </a:r>
              </a:p>
            </p:txBody>
          </p:sp>
        </mc:Choice>
        <mc:Fallback xmlns="">
          <p:sp>
            <p:nvSpPr>
              <p:cNvPr id="3" name="Segnaposto contenu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43492" y="1556793"/>
                <a:ext cx="4536620" cy="2880320"/>
              </a:xfrm>
              <a:blipFill rotWithShape="1">
                <a:blip r:embed="rId2"/>
                <a:stretch>
                  <a:fillRect t="-2960" r="-188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umetto 2 4"/>
          <p:cNvSpPr/>
          <p:nvPr/>
        </p:nvSpPr>
        <p:spPr>
          <a:xfrm>
            <a:off x="3675734" y="4574982"/>
            <a:ext cx="2552450" cy="1446306"/>
          </a:xfrm>
          <a:prstGeom prst="wedgeRoundRectCallout">
            <a:avLst>
              <a:gd name="adj1" fmla="val -78899"/>
              <a:gd name="adj2" fmla="val 4027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Per un triangolo essere equilatero è equivalente ad avere tutti gli angoli congruenti</a:t>
            </a:r>
            <a:endParaRPr lang="it-IT" dirty="0"/>
          </a:p>
        </p:txBody>
      </p:sp>
      <p:sp>
        <p:nvSpPr>
          <p:cNvPr id="7" name="Fumetto 2 6"/>
          <p:cNvSpPr/>
          <p:nvPr/>
        </p:nvSpPr>
        <p:spPr>
          <a:xfrm>
            <a:off x="5580112" y="1340768"/>
            <a:ext cx="2871801" cy="1656184"/>
          </a:xfrm>
          <a:prstGeom prst="wedgeRoundRectCallout">
            <a:avLst>
              <a:gd name="adj1" fmla="val 8943"/>
              <a:gd name="adj2" fmla="val 6856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Condizione necessaria e sufficiente affinché un triangolo sia equilatero è che abbia i tre angoli congruenti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279010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3568" y="836712"/>
            <a:ext cx="7848872" cy="457120"/>
          </a:xfrm>
        </p:spPr>
        <p:txBody>
          <a:bodyPr>
            <a:normAutofit fontScale="90000"/>
          </a:bodyPr>
          <a:lstStyle/>
          <a:p>
            <a:pPr algn="ctr"/>
            <a:r>
              <a:rPr lang="it-IT" b="1" dirty="0" smtClean="0">
                <a:latin typeface="Calibri" pitchFamily="34" charset="0"/>
                <a:cs typeface="Calibri" pitchFamily="34" charset="0"/>
              </a:rPr>
              <a:t>Tautologie e regole di deduzione</a:t>
            </a:r>
            <a:endParaRPr lang="it-IT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43492" y="1484784"/>
            <a:ext cx="7272924" cy="4347845"/>
          </a:xfrm>
        </p:spPr>
        <p:txBody>
          <a:bodyPr/>
          <a:lstStyle/>
          <a:p>
            <a:r>
              <a:rPr lang="it-IT" dirty="0" smtClean="0"/>
              <a:t>Una proposizione composta si dice:</a:t>
            </a:r>
          </a:p>
          <a:p>
            <a:pPr>
              <a:buFont typeface="Wingdings" pitchFamily="2" charset="2"/>
              <a:buChar char="v"/>
            </a:pPr>
            <a:r>
              <a:rPr lang="it-IT" b="1" dirty="0" smtClean="0"/>
              <a:t>Tautologia </a:t>
            </a:r>
            <a:r>
              <a:rPr lang="it-IT" dirty="0" smtClean="0"/>
              <a:t>se risulta sempre vera, qualunque sia il valore di verità delle proposizioni elementari che la compongono;</a:t>
            </a:r>
          </a:p>
          <a:p>
            <a:pPr>
              <a:buFont typeface="Wingdings" pitchFamily="2" charset="2"/>
              <a:buChar char="v"/>
            </a:pPr>
            <a:r>
              <a:rPr lang="it-IT" b="1" dirty="0" smtClean="0"/>
              <a:t>Contraddizione</a:t>
            </a:r>
            <a:r>
              <a:rPr lang="it-IT" dirty="0" smtClean="0"/>
              <a:t> se risulta sempre falsa, qualunque sia il valore di verità delle proposizioni elementari che la compongono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978300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43490" y="836712"/>
            <a:ext cx="7024744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it-IT" b="1" dirty="0" smtClean="0">
                <a:latin typeface="Calibri" pitchFamily="34" charset="0"/>
                <a:cs typeface="Calibri" pitchFamily="34" charset="0"/>
              </a:rPr>
              <a:t>Regole di deduzione</a:t>
            </a:r>
            <a:endParaRPr lang="it-IT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55576" y="1772816"/>
            <a:ext cx="7569405" cy="4131821"/>
          </a:xfrm>
        </p:spPr>
        <p:txBody>
          <a:bodyPr/>
          <a:lstStyle/>
          <a:p>
            <a:pPr algn="just"/>
            <a:r>
              <a:rPr lang="it-IT" dirty="0" smtClean="0"/>
              <a:t>Una regola di deduzione si dice valida se porta a una deduzione corretta indipendentemente dai valori di verità delle proposizioni coinvolte nel ragionamento</a:t>
            </a:r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Diagramma 3"/>
              <p:cNvGraphicFramePr/>
              <p:nvPr>
                <p:extLst>
                  <p:ext uri="{D42A27DB-BD31-4B8C-83A1-F6EECF244321}">
                    <p14:modId xmlns:p14="http://schemas.microsoft.com/office/powerpoint/2010/main" val="375423911"/>
                  </p:ext>
                </p:extLst>
              </p:nvPr>
            </p:nvGraphicFramePr>
            <p:xfrm>
              <a:off x="755576" y="3645024"/>
              <a:ext cx="7704856" cy="2320032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</mc:Choice>
        <mc:Fallback xmlns="">
          <p:graphicFrame>
            <p:nvGraphicFramePr>
              <p:cNvPr id="4" name="Diagramma 3"/>
              <p:cNvGraphicFramePr/>
              <p:nvPr>
                <p:extLst>
                  <p:ext uri="{D42A27DB-BD31-4B8C-83A1-F6EECF244321}">
                    <p14:modId xmlns:p14="http://schemas.microsoft.com/office/powerpoint/2010/main" val="375423911"/>
                  </p:ext>
                </p:extLst>
              </p:nvPr>
            </p:nvGraphicFramePr>
            <p:xfrm>
              <a:off x="755576" y="3645024"/>
              <a:ext cx="7704856" cy="2320032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8" r:qs="rId9" r:cs="rId10"/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5766175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43490" y="764704"/>
            <a:ext cx="7024744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it-IT" b="1" dirty="0" smtClean="0">
                <a:latin typeface="Calibri" pitchFamily="34" charset="0"/>
                <a:cs typeface="Calibri" pitchFamily="34" charset="0"/>
              </a:rPr>
              <a:t>Esempio</a:t>
            </a:r>
            <a:endParaRPr lang="it-IT" b="1" dirty="0"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Segnaposto contenuto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029816110"/>
                  </p:ext>
                </p:extLst>
              </p:nvPr>
            </p:nvGraphicFramePr>
            <p:xfrm>
              <a:off x="539750" y="1412870"/>
              <a:ext cx="8208964" cy="504327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52241"/>
                    <a:gridCol w="2052241"/>
                    <a:gridCol w="2052241"/>
                    <a:gridCol w="2052241"/>
                  </a:tblGrid>
                  <a:tr h="575970">
                    <a:tc>
                      <a:txBody>
                        <a:bodyPr/>
                        <a:lstStyle/>
                        <a:p>
                          <a:r>
                            <a:rPr lang="it-IT" dirty="0" smtClean="0"/>
                            <a:t>regola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dirty="0" smtClean="0"/>
                            <a:t>esempio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dirty="0" smtClean="0"/>
                            <a:t>Formalizzazione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dirty="0" smtClean="0"/>
                            <a:t>In simboli</a:t>
                          </a:r>
                        </a:p>
                        <a:p>
                          <a:endParaRPr lang="it-IT" dirty="0"/>
                        </a:p>
                      </a:txBody>
                      <a:tcPr/>
                    </a:tc>
                  </a:tr>
                  <a:tr h="1223321">
                    <a:tc>
                      <a:txBody>
                        <a:bodyPr/>
                        <a:lstStyle/>
                        <a:p>
                          <a:r>
                            <a:rPr lang="it-IT" dirty="0" smtClean="0"/>
                            <a:t>Modus </a:t>
                          </a:r>
                          <a:r>
                            <a:rPr lang="it-IT" dirty="0" err="1" smtClean="0"/>
                            <a:t>ponens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200" b="1" dirty="0" smtClean="0"/>
                            <a:t>Premesse</a:t>
                          </a:r>
                          <a:r>
                            <a:rPr lang="it-IT" sz="1200" dirty="0" smtClean="0"/>
                            <a:t>: </a:t>
                          </a:r>
                        </a:p>
                        <a:p>
                          <a:r>
                            <a:rPr lang="it-IT" sz="1200" dirty="0" smtClean="0"/>
                            <a:t>Socrate è uomo</a:t>
                          </a:r>
                        </a:p>
                        <a:p>
                          <a:r>
                            <a:rPr lang="it-IT" sz="1200" dirty="0" smtClean="0"/>
                            <a:t>Se Socrate</a:t>
                          </a:r>
                          <a:r>
                            <a:rPr lang="it-IT" sz="1200" baseline="0" dirty="0" smtClean="0"/>
                            <a:t> è mortale</a:t>
                          </a:r>
                        </a:p>
                        <a:p>
                          <a:r>
                            <a:rPr lang="it-IT" sz="1200" b="1" baseline="0" dirty="0" smtClean="0"/>
                            <a:t>Conclusione</a:t>
                          </a:r>
                        </a:p>
                        <a:p>
                          <a:r>
                            <a:rPr lang="it-IT" sz="1200" baseline="0" dirty="0" smtClean="0"/>
                            <a:t>Socrate è mortale</a:t>
                          </a:r>
                          <a:endParaRPr lang="it-IT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200" b="1" dirty="0" smtClean="0"/>
                            <a:t>Premesse: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1200" b="0" i="1" smtClean="0">
                                    <a:latin typeface="Cambria Math"/>
                                  </a:rPr>
                                  <m:t>𝑝</m:t>
                                </m:r>
                              </m:oMath>
                            </m:oMathPara>
                          </a14:m>
                          <a:endParaRPr lang="it-IT" sz="1200" i="1" dirty="0" smtClean="0"/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1200" b="0" i="1" smtClean="0">
                                    <a:latin typeface="Cambria Math"/>
                                  </a:rPr>
                                  <m:t>𝑝</m:t>
                                </m:r>
                                <m:r>
                                  <a:rPr lang="it-IT" sz="1200" b="0" i="1" smtClean="0">
                                    <a:latin typeface="Cambria Math"/>
                                    <a:ea typeface="Cambria Math"/>
                                  </a:rPr>
                                  <m:t>⟹</m:t>
                                </m:r>
                                <m:r>
                                  <a:rPr lang="it-IT" sz="1200" b="0" i="1" smtClean="0">
                                    <a:latin typeface="Cambria Math"/>
                                    <a:ea typeface="Cambria Math"/>
                                  </a:rPr>
                                  <m:t>𝑞</m:t>
                                </m:r>
                              </m:oMath>
                            </m:oMathPara>
                          </a14:m>
                          <a:endParaRPr lang="it-IT" sz="1200" dirty="0" smtClean="0"/>
                        </a:p>
                        <a:p>
                          <a:endParaRPr lang="it-IT" sz="1200" dirty="0" smtClean="0"/>
                        </a:p>
                        <a:p>
                          <a:r>
                            <a:rPr lang="it-IT" sz="1200" b="1" dirty="0" smtClean="0"/>
                            <a:t>Conclusione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1200" b="0" i="1" smtClean="0">
                                    <a:latin typeface="Cambria Math"/>
                                  </a:rPr>
                                  <m:t>𝑞</m:t>
                                </m:r>
                              </m:oMath>
                            </m:oMathPara>
                          </a14:m>
                          <a:endParaRPr lang="it-IT" sz="1200" i="1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1200" b="0" i="1" smtClean="0">
                                    <a:latin typeface="Cambria Math"/>
                                  </a:rPr>
                                  <m:t>𝑝</m:t>
                                </m:r>
                              </m:oMath>
                            </m:oMathPara>
                          </a14:m>
                          <a:endParaRPr lang="it-IT" sz="1200" b="0" dirty="0" smtClean="0"/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1200" b="0" i="1" smtClean="0">
                                    <a:latin typeface="Cambria Math"/>
                                  </a:rPr>
                                  <m:t>𝑝</m:t>
                                </m:r>
                                <m:r>
                                  <a:rPr lang="it-IT" sz="1200" b="0" i="1" smtClean="0">
                                    <a:latin typeface="Cambria Math"/>
                                    <a:ea typeface="Cambria Math"/>
                                  </a:rPr>
                                  <m:t>⟹</m:t>
                                </m:r>
                                <m:r>
                                  <a:rPr lang="it-IT" sz="1200" b="0" i="1" smtClean="0">
                                    <a:latin typeface="Cambria Math"/>
                                    <a:ea typeface="Cambria Math"/>
                                  </a:rPr>
                                  <m:t>𝑞</m:t>
                                </m:r>
                              </m:oMath>
                            </m:oMathPara>
                          </a14:m>
                          <a:endParaRPr lang="it-IT" sz="1200" b="0" dirty="0" smtClean="0">
                            <a:ea typeface="Cambria Math"/>
                          </a:endParaRPr>
                        </a:p>
                        <a:p>
                          <a:pPr algn="ctr"/>
                          <a:r>
                            <a:rPr lang="it-IT" sz="1200" dirty="0" smtClean="0"/>
                            <a:t>_________________</a:t>
                          </a: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1200" i="1" smtClean="0">
                                    <a:latin typeface="Cambria Math"/>
                                    <a:ea typeface="Cambria Math"/>
                                  </a:rPr>
                                  <m:t>∴</m:t>
                                </m:r>
                                <m:r>
                                  <a:rPr lang="it-IT" sz="1200" b="0" i="1" smtClean="0">
                                    <a:latin typeface="Cambria Math"/>
                                    <a:ea typeface="Cambria Math"/>
                                  </a:rPr>
                                  <m:t>𝑞</m:t>
                                </m:r>
                              </m:oMath>
                            </m:oMathPara>
                          </a14:m>
                          <a:endParaRPr lang="it-IT" sz="1200" dirty="0"/>
                        </a:p>
                      </a:txBody>
                      <a:tcPr/>
                    </a:tc>
                  </a:tr>
                  <a:tr h="1442512">
                    <a:tc>
                      <a:txBody>
                        <a:bodyPr/>
                        <a:lstStyle/>
                        <a:p>
                          <a:r>
                            <a:rPr lang="it-IT" dirty="0" smtClean="0"/>
                            <a:t>Modus </a:t>
                          </a:r>
                          <a:r>
                            <a:rPr lang="it-IT" dirty="0" err="1" smtClean="0"/>
                            <a:t>tollens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200" b="1" dirty="0" smtClean="0"/>
                            <a:t>Premesse:</a:t>
                          </a:r>
                        </a:p>
                        <a:p>
                          <a:r>
                            <a:rPr lang="it-IT" sz="1200" dirty="0" smtClean="0"/>
                            <a:t>Se Socrate</a:t>
                          </a:r>
                          <a:r>
                            <a:rPr lang="it-IT" sz="1200" baseline="0" dirty="0" smtClean="0"/>
                            <a:t> è un uomo allora Socrate è mortale</a:t>
                          </a:r>
                        </a:p>
                        <a:p>
                          <a:r>
                            <a:rPr lang="it-IT" sz="1200" baseline="0" dirty="0" smtClean="0"/>
                            <a:t>Socrate è immortale</a:t>
                          </a:r>
                        </a:p>
                        <a:p>
                          <a:r>
                            <a:rPr lang="it-IT" sz="1200" b="1" baseline="0" dirty="0" smtClean="0"/>
                            <a:t>Conclusione: </a:t>
                          </a:r>
                          <a:r>
                            <a:rPr lang="it-IT" sz="1200" baseline="0" dirty="0" smtClean="0"/>
                            <a:t>Socrate non è un uomo</a:t>
                          </a:r>
                          <a:endParaRPr lang="it-IT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200" b="1" dirty="0" smtClean="0"/>
                            <a:t>Premesse</a:t>
                          </a: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1200" b="0" i="1" smtClean="0">
                                    <a:latin typeface="Cambria Math"/>
                                  </a:rPr>
                                  <m:t>𝑝</m:t>
                                </m:r>
                                <m:r>
                                  <a:rPr lang="it-IT" sz="1200" b="0" i="1" smtClean="0">
                                    <a:latin typeface="Cambria Math"/>
                                    <a:ea typeface="Cambria Math"/>
                                  </a:rPr>
                                  <m:t>⟹</m:t>
                                </m:r>
                                <m:r>
                                  <a:rPr lang="it-IT" sz="1200" b="0" i="1" smtClean="0">
                                    <a:latin typeface="Cambria Math"/>
                                    <a:ea typeface="Cambria Math"/>
                                  </a:rPr>
                                  <m:t>𝑞</m:t>
                                </m:r>
                              </m:oMath>
                            </m:oMathPara>
                          </a14:m>
                          <a:endParaRPr lang="it-IT" sz="1200" dirty="0" smtClean="0"/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it-IT" sz="1200" i="1" smtClean="0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it-IT" sz="1200" b="0" i="1" smtClean="0">
                                        <a:latin typeface="Cambria Math"/>
                                      </a:rPr>
                                      <m:t>𝑞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it-IT" sz="1200" dirty="0" smtClean="0"/>
                        </a:p>
                        <a:p>
                          <a:endParaRPr lang="it-IT" sz="1200" dirty="0" smtClean="0"/>
                        </a:p>
                        <a:p>
                          <a:r>
                            <a:rPr lang="it-IT" sz="1200" b="1" dirty="0" smtClean="0"/>
                            <a:t>Conclusione</a:t>
                          </a: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it-IT" sz="1200" i="1" smtClean="0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it-IT" sz="1200" b="0" i="1" smtClean="0">
                                        <a:latin typeface="Cambria Math"/>
                                      </a:rPr>
                                      <m:t>𝑝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it-IT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1200" b="0" i="1" smtClean="0">
                                    <a:latin typeface="Cambria Math"/>
                                  </a:rPr>
                                  <m:t>𝑝</m:t>
                                </m:r>
                                <m:r>
                                  <a:rPr lang="it-IT" sz="1200" b="0" i="1" smtClean="0">
                                    <a:latin typeface="Cambria Math"/>
                                    <a:ea typeface="Cambria Math"/>
                                  </a:rPr>
                                  <m:t>⟹</m:t>
                                </m:r>
                                <m:r>
                                  <a:rPr lang="it-IT" sz="1200" b="0" i="1" smtClean="0">
                                    <a:latin typeface="Cambria Math"/>
                                    <a:ea typeface="Cambria Math"/>
                                  </a:rPr>
                                  <m:t>𝑞</m:t>
                                </m:r>
                              </m:oMath>
                            </m:oMathPara>
                          </a14:m>
                          <a:endParaRPr lang="it-IT" sz="1200" b="0" dirty="0" smtClean="0">
                            <a:ea typeface="Cambria Math"/>
                          </a:endParaRP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it-IT" sz="1200" i="1" smtClean="0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it-IT" sz="1200" b="0" i="1" smtClean="0">
                                        <a:latin typeface="Cambria Math"/>
                                      </a:rPr>
                                      <m:t>𝑞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it-IT" sz="1200" dirty="0" smtClean="0"/>
                        </a:p>
                        <a:p>
                          <a:pPr algn="ctr"/>
                          <a:r>
                            <a:rPr lang="it-IT" sz="1200" dirty="0" smtClean="0"/>
                            <a:t>_______________</a:t>
                          </a: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1200" i="1" smtClean="0">
                                    <a:latin typeface="Cambria Math"/>
                                    <a:ea typeface="Cambria Math"/>
                                  </a:rPr>
                                  <m:t>∴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it-IT" sz="120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it-IT" sz="1200" b="0" i="1" smtClean="0">
                                        <a:latin typeface="Cambria Math"/>
                                        <a:ea typeface="Cambria Math"/>
                                      </a:rPr>
                                      <m:t>𝑝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it-IT" sz="1200" dirty="0"/>
                        </a:p>
                      </a:txBody>
                      <a:tcPr/>
                    </a:tc>
                  </a:tr>
                  <a:tr h="1223321">
                    <a:tc>
                      <a:txBody>
                        <a:bodyPr/>
                        <a:lstStyle/>
                        <a:p>
                          <a:r>
                            <a:rPr lang="it-IT" dirty="0" smtClean="0"/>
                            <a:t>Legge del sillogismo ipotetico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200" b="1" dirty="0" smtClean="0"/>
                            <a:t>Premesse:</a:t>
                          </a:r>
                        </a:p>
                        <a:p>
                          <a:r>
                            <a:rPr lang="it-IT" sz="1200" dirty="0" smtClean="0"/>
                            <a:t>Se</a:t>
                          </a:r>
                          <a:r>
                            <a:rPr lang="it-IT" sz="1200" baseline="0" dirty="0" smtClean="0"/>
                            <a:t> Mario vince la partita allora esce con noi stasera</a:t>
                          </a:r>
                        </a:p>
                        <a:p>
                          <a:r>
                            <a:rPr lang="it-IT" sz="1200" baseline="0" dirty="0" smtClean="0"/>
                            <a:t>Se Mario esce con noi stasera allora ti telefono</a:t>
                          </a:r>
                        </a:p>
                        <a:p>
                          <a:r>
                            <a:rPr lang="it-IT" sz="1200" b="1" baseline="0" dirty="0" smtClean="0"/>
                            <a:t>Conclusione:</a:t>
                          </a:r>
                        </a:p>
                        <a:p>
                          <a:r>
                            <a:rPr lang="it-IT" sz="1200" baseline="0" dirty="0" smtClean="0"/>
                            <a:t>Se Mario vince la partita allora ti telefono </a:t>
                          </a:r>
                          <a:endParaRPr lang="it-IT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200" b="1" dirty="0" smtClean="0"/>
                            <a:t>Premesse</a:t>
                          </a: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1200" b="0" i="1" smtClean="0">
                                    <a:latin typeface="Cambria Math"/>
                                  </a:rPr>
                                  <m:t>𝑝</m:t>
                                </m:r>
                                <m:r>
                                  <a:rPr lang="it-IT" sz="1200" b="0" i="1" smtClean="0">
                                    <a:latin typeface="Cambria Math"/>
                                    <a:ea typeface="Cambria Math"/>
                                  </a:rPr>
                                  <m:t>⟹</m:t>
                                </m:r>
                                <m:r>
                                  <a:rPr lang="it-IT" sz="1200" b="0" i="1" smtClean="0">
                                    <a:latin typeface="Cambria Math"/>
                                    <a:ea typeface="Cambria Math"/>
                                  </a:rPr>
                                  <m:t>𝑞</m:t>
                                </m:r>
                              </m:oMath>
                            </m:oMathPara>
                          </a14:m>
                          <a:endParaRPr lang="it-IT" sz="1200" dirty="0" smtClean="0"/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1200" b="0" i="1" smtClean="0">
                                    <a:latin typeface="Cambria Math"/>
                                  </a:rPr>
                                  <m:t>𝑞</m:t>
                                </m:r>
                                <m:r>
                                  <a:rPr lang="it-IT" sz="1200" b="0" i="1" smtClean="0">
                                    <a:latin typeface="Cambria Math"/>
                                    <a:ea typeface="Cambria Math"/>
                                  </a:rPr>
                                  <m:t>⟹</m:t>
                                </m:r>
                                <m:r>
                                  <a:rPr lang="it-IT" sz="1200" b="0" i="1" smtClean="0">
                                    <a:latin typeface="Cambria Math"/>
                                    <a:ea typeface="Cambria Math"/>
                                  </a:rPr>
                                  <m:t>𝑟</m:t>
                                </m:r>
                              </m:oMath>
                            </m:oMathPara>
                          </a14:m>
                          <a:endParaRPr lang="it-IT" sz="1200" dirty="0" smtClean="0"/>
                        </a:p>
                        <a:p>
                          <a:endParaRPr lang="it-IT" sz="1200" dirty="0" smtClean="0"/>
                        </a:p>
                        <a:p>
                          <a:r>
                            <a:rPr lang="it-IT" sz="1200" b="1" dirty="0" smtClean="0"/>
                            <a:t>Conclusione</a:t>
                          </a:r>
                        </a:p>
                        <a:p>
                          <a:endParaRPr lang="it-IT" sz="1200" b="1" dirty="0" smtClean="0"/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1200" b="0" i="1" smtClean="0">
                                    <a:latin typeface="Cambria Math"/>
                                  </a:rPr>
                                  <m:t>𝑝</m:t>
                                </m:r>
                                <m:r>
                                  <a:rPr lang="it-IT" sz="1200" b="0" i="1" smtClean="0">
                                    <a:latin typeface="Cambria Math"/>
                                    <a:ea typeface="Cambria Math"/>
                                  </a:rPr>
                                  <m:t>⟹</m:t>
                                </m:r>
                                <m:r>
                                  <a:rPr lang="it-IT" sz="1200" b="0" i="1" smtClean="0">
                                    <a:latin typeface="Cambria Math"/>
                                    <a:ea typeface="Cambria Math"/>
                                  </a:rPr>
                                  <m:t>𝑟</m:t>
                                </m:r>
                              </m:oMath>
                            </m:oMathPara>
                          </a14:m>
                          <a:endParaRPr lang="it-IT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1200" b="0" i="1" smtClean="0">
                                    <a:latin typeface="Cambria Math"/>
                                  </a:rPr>
                                  <m:t>𝑝</m:t>
                                </m:r>
                                <m:r>
                                  <a:rPr lang="it-IT" sz="1200" b="0" i="1" smtClean="0">
                                    <a:latin typeface="Cambria Math"/>
                                    <a:ea typeface="Cambria Math"/>
                                  </a:rPr>
                                  <m:t>⟹</m:t>
                                </m:r>
                                <m:r>
                                  <a:rPr lang="it-IT" sz="1200" b="0" i="1" smtClean="0">
                                    <a:latin typeface="Cambria Math"/>
                                    <a:ea typeface="Cambria Math"/>
                                  </a:rPr>
                                  <m:t>𝑞</m:t>
                                </m:r>
                              </m:oMath>
                            </m:oMathPara>
                          </a14:m>
                          <a:endParaRPr lang="it-IT" sz="1200" dirty="0" smtClean="0"/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1200" b="0" i="1" smtClean="0">
                                    <a:latin typeface="Cambria Math"/>
                                  </a:rPr>
                                  <m:t>𝑞</m:t>
                                </m:r>
                                <m:r>
                                  <a:rPr lang="it-IT" sz="1200" b="0" i="1" smtClean="0">
                                    <a:latin typeface="Cambria Math"/>
                                    <a:ea typeface="Cambria Math"/>
                                  </a:rPr>
                                  <m:t>⟹</m:t>
                                </m:r>
                                <m:r>
                                  <a:rPr lang="it-IT" sz="1200" b="0" i="1" smtClean="0">
                                    <a:latin typeface="Cambria Math"/>
                                    <a:ea typeface="Cambria Math"/>
                                  </a:rPr>
                                  <m:t>𝑟</m:t>
                                </m:r>
                              </m:oMath>
                            </m:oMathPara>
                          </a14:m>
                          <a:endParaRPr lang="it-IT" sz="1200" dirty="0" smtClean="0"/>
                        </a:p>
                        <a:p>
                          <a:pPr algn="ctr"/>
                          <a:r>
                            <a:rPr lang="it-IT" sz="1200" dirty="0" smtClean="0"/>
                            <a:t>______________</a:t>
                          </a: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1200" i="1" smtClean="0">
                                    <a:latin typeface="Cambria Math"/>
                                    <a:ea typeface="Cambria Math"/>
                                  </a:rPr>
                                  <m:t>∴</m:t>
                                </m:r>
                                <m:r>
                                  <a:rPr lang="it-IT" sz="1200" b="0" i="1" smtClean="0">
                                    <a:latin typeface="Cambria Math"/>
                                    <a:ea typeface="Cambria Math"/>
                                  </a:rPr>
                                  <m:t>𝑝</m:t>
                                </m:r>
                                <m:r>
                                  <a:rPr lang="it-IT" sz="1200" b="0" i="1" smtClean="0">
                                    <a:latin typeface="Cambria Math"/>
                                    <a:ea typeface="Cambria Math"/>
                                  </a:rPr>
                                  <m:t>⟹</m:t>
                                </m:r>
                                <m:r>
                                  <a:rPr lang="it-IT" sz="1200" b="0" i="1" smtClean="0">
                                    <a:latin typeface="Cambria Math"/>
                                    <a:ea typeface="Cambria Math"/>
                                  </a:rPr>
                                  <m:t>𝑟</m:t>
                                </m:r>
                              </m:oMath>
                            </m:oMathPara>
                          </a14:m>
                          <a:endParaRPr lang="it-IT" sz="12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Segnaposto contenuto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029816110"/>
                  </p:ext>
                </p:extLst>
              </p:nvPr>
            </p:nvGraphicFramePr>
            <p:xfrm>
              <a:off x="539750" y="1412870"/>
              <a:ext cx="8208964" cy="504327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52241"/>
                    <a:gridCol w="2052241"/>
                    <a:gridCol w="2052241"/>
                    <a:gridCol w="2052241"/>
                  </a:tblGrid>
                  <a:tr h="640080">
                    <a:tc>
                      <a:txBody>
                        <a:bodyPr/>
                        <a:lstStyle/>
                        <a:p>
                          <a:r>
                            <a:rPr lang="it-IT" dirty="0" smtClean="0"/>
                            <a:t>regola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dirty="0" smtClean="0"/>
                            <a:t>esempio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dirty="0" smtClean="0"/>
                            <a:t>Formalizzazione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dirty="0" smtClean="0"/>
                            <a:t>In simboli</a:t>
                          </a:r>
                        </a:p>
                        <a:p>
                          <a:endParaRPr lang="it-IT" dirty="0"/>
                        </a:p>
                      </a:txBody>
                      <a:tcPr/>
                    </a:tc>
                  </a:tr>
                  <a:tr h="1223321">
                    <a:tc>
                      <a:txBody>
                        <a:bodyPr/>
                        <a:lstStyle/>
                        <a:p>
                          <a:r>
                            <a:rPr lang="it-IT" dirty="0" smtClean="0"/>
                            <a:t>Modus </a:t>
                          </a:r>
                          <a:r>
                            <a:rPr lang="it-IT" dirty="0" err="1" smtClean="0"/>
                            <a:t>ponens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200" b="1" dirty="0" smtClean="0"/>
                            <a:t>Premesse</a:t>
                          </a:r>
                          <a:r>
                            <a:rPr lang="it-IT" sz="1200" dirty="0" smtClean="0"/>
                            <a:t>: </a:t>
                          </a:r>
                        </a:p>
                        <a:p>
                          <a:r>
                            <a:rPr lang="it-IT" sz="1200" dirty="0" smtClean="0"/>
                            <a:t>Socrate è uomo</a:t>
                          </a:r>
                        </a:p>
                        <a:p>
                          <a:r>
                            <a:rPr lang="it-IT" sz="1200" dirty="0" smtClean="0"/>
                            <a:t>Se Socrate</a:t>
                          </a:r>
                          <a:r>
                            <a:rPr lang="it-IT" sz="1200" baseline="0" dirty="0" smtClean="0"/>
                            <a:t> è mortale</a:t>
                          </a:r>
                        </a:p>
                        <a:p>
                          <a:r>
                            <a:rPr lang="it-IT" sz="1200" b="1" baseline="0" dirty="0" smtClean="0"/>
                            <a:t>Conclusione</a:t>
                          </a:r>
                        </a:p>
                        <a:p>
                          <a:r>
                            <a:rPr lang="it-IT" sz="1200" baseline="0" dirty="0" smtClean="0"/>
                            <a:t>Socrate è mortale</a:t>
                          </a:r>
                          <a:endParaRPr lang="it-IT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200000" t="-54726" r="-100000" b="-2631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00893" t="-54726" r="-298" b="-263184"/>
                          </a:stretch>
                        </a:blipFill>
                      </a:tcPr>
                    </a:tc>
                  </a:tr>
                  <a:tr h="1442512">
                    <a:tc>
                      <a:txBody>
                        <a:bodyPr/>
                        <a:lstStyle/>
                        <a:p>
                          <a:r>
                            <a:rPr lang="it-IT" dirty="0" smtClean="0"/>
                            <a:t>Modus </a:t>
                          </a:r>
                          <a:r>
                            <a:rPr lang="it-IT" dirty="0" err="1" smtClean="0"/>
                            <a:t>tollens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200" b="1" dirty="0" smtClean="0"/>
                            <a:t>Premesse:</a:t>
                          </a:r>
                        </a:p>
                        <a:p>
                          <a:r>
                            <a:rPr lang="it-IT" sz="1200" dirty="0" smtClean="0"/>
                            <a:t>Se Socrate</a:t>
                          </a:r>
                          <a:r>
                            <a:rPr lang="it-IT" sz="1200" baseline="0" dirty="0" smtClean="0"/>
                            <a:t> è un uomo allora Socrate è mortale</a:t>
                          </a:r>
                        </a:p>
                        <a:p>
                          <a:r>
                            <a:rPr lang="it-IT" sz="1200" baseline="0" dirty="0" smtClean="0"/>
                            <a:t>Socrate è immortale</a:t>
                          </a:r>
                        </a:p>
                        <a:p>
                          <a:r>
                            <a:rPr lang="it-IT" sz="1200" b="1" baseline="0" dirty="0" smtClean="0"/>
                            <a:t>Conclusione: </a:t>
                          </a:r>
                          <a:r>
                            <a:rPr lang="it-IT" sz="1200" baseline="0" dirty="0" smtClean="0"/>
                            <a:t>Socrate non è un uomo</a:t>
                          </a:r>
                          <a:endParaRPr lang="it-IT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200000" t="-131780" r="-100000" b="-1241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00893" t="-131780" r="-298" b="-124153"/>
                          </a:stretch>
                        </a:blipFill>
                      </a:tcPr>
                    </a:tc>
                  </a:tr>
                  <a:tr h="1737360">
                    <a:tc>
                      <a:txBody>
                        <a:bodyPr/>
                        <a:lstStyle/>
                        <a:p>
                          <a:r>
                            <a:rPr lang="it-IT" dirty="0" smtClean="0"/>
                            <a:t>Legge del sillogismo ipotetico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200" b="1" dirty="0" smtClean="0"/>
                            <a:t>Premesse:</a:t>
                          </a:r>
                        </a:p>
                        <a:p>
                          <a:r>
                            <a:rPr lang="it-IT" sz="1200" dirty="0" smtClean="0"/>
                            <a:t>Se</a:t>
                          </a:r>
                          <a:r>
                            <a:rPr lang="it-IT" sz="1200" baseline="0" dirty="0" smtClean="0"/>
                            <a:t> Mario vince la partita allora esce con noi stasera</a:t>
                          </a:r>
                        </a:p>
                        <a:p>
                          <a:r>
                            <a:rPr lang="it-IT" sz="1200" baseline="0" dirty="0" smtClean="0"/>
                            <a:t>Se Mario esce con noi stasera allora ti telefono</a:t>
                          </a:r>
                        </a:p>
                        <a:p>
                          <a:r>
                            <a:rPr lang="it-IT" sz="1200" b="1" baseline="0" dirty="0" smtClean="0"/>
                            <a:t>Conclusione:</a:t>
                          </a:r>
                        </a:p>
                        <a:p>
                          <a:r>
                            <a:rPr lang="it-IT" sz="1200" baseline="0" dirty="0" smtClean="0"/>
                            <a:t>Se Mario vince la partita allora ti telefono </a:t>
                          </a:r>
                          <a:endParaRPr lang="it-IT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200000" t="-191930" r="-100000" b="-28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00893" t="-191930" r="-298" b="-2807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8421238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43490" y="764704"/>
            <a:ext cx="7024744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it-IT" b="1" dirty="0" smtClean="0">
                <a:latin typeface="Calibri" pitchFamily="34" charset="0"/>
                <a:cs typeface="Calibri" pitchFamily="34" charset="0"/>
              </a:rPr>
              <a:t>I quantificatori</a:t>
            </a:r>
            <a:endParaRPr lang="it-IT" b="1" dirty="0"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Segnaposto contenuto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538479315"/>
                  </p:ext>
                </p:extLst>
              </p:nvPr>
            </p:nvGraphicFramePr>
            <p:xfrm>
              <a:off x="684213" y="1412875"/>
              <a:ext cx="7704137" cy="4752975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</mc:Choice>
        <mc:Fallback xmlns="">
          <p:graphicFrame>
            <p:nvGraphicFramePr>
              <p:cNvPr id="4" name="Segnaposto contenuto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538479315"/>
                  </p:ext>
                </p:extLst>
              </p:nvPr>
            </p:nvGraphicFramePr>
            <p:xfrm>
              <a:off x="684213" y="1412875"/>
              <a:ext cx="7704137" cy="4752975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8" r:qs="rId9" r:cs="rId10"/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4921647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529128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Le proposizioni in matematica</a:t>
            </a:r>
            <a:endParaRPr lang="it-IT" dirty="0"/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6250956"/>
              </p:ext>
            </p:extLst>
          </p:nvPr>
        </p:nvGraphicFramePr>
        <p:xfrm>
          <a:off x="1042988" y="1844675"/>
          <a:ext cx="6777037" cy="398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881369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43608" y="764704"/>
            <a:ext cx="7024744" cy="504056"/>
          </a:xfrm>
        </p:spPr>
        <p:txBody>
          <a:bodyPr>
            <a:normAutofit fontScale="90000"/>
          </a:bodyPr>
          <a:lstStyle/>
          <a:p>
            <a:pPr algn="ctr"/>
            <a:r>
              <a:rPr lang="it-IT" b="1" dirty="0">
                <a:latin typeface="Calibri" pitchFamily="34" charset="0"/>
                <a:cs typeface="Calibri" pitchFamily="34" charset="0"/>
              </a:rPr>
              <a:t>I quantificatori</a:t>
            </a:r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/>
              <p:cNvSpPr>
                <a:spLocks noGrp="1"/>
              </p:cNvSpPr>
              <p:nvPr>
                <p:ph idx="1"/>
              </p:nvPr>
            </p:nvSpPr>
            <p:spPr>
              <a:xfrm>
                <a:off x="683568" y="1412777"/>
                <a:ext cx="7776864" cy="2376264"/>
              </a:xfrm>
            </p:spPr>
            <p:txBody>
              <a:bodyPr/>
              <a:lstStyle/>
              <a:p>
                <a:pPr algn="just"/>
                <a:r>
                  <a:rPr lang="it-IT" dirty="0" smtClean="0">
                    <a:latin typeface="Calibri" pitchFamily="34" charset="0"/>
                    <a:cs typeface="Calibri" pitchFamily="34" charset="0"/>
                  </a:rPr>
                  <a:t>Il quantificatore </a:t>
                </a:r>
                <a14:m>
                  <m:oMath xmlns:m="http://schemas.openxmlformats.org/officeDocument/2006/math">
                    <m:r>
                      <a:rPr lang="it-IT" i="1" smtClean="0">
                        <a:latin typeface="Cambria Math"/>
                        <a:ea typeface="Cambria Math"/>
                      </a:rPr>
                      <m:t>∀</m:t>
                    </m:r>
                  </m:oMath>
                </a14:m>
                <a:r>
                  <a:rPr lang="it-IT" dirty="0" smtClean="0">
                    <a:latin typeface="Calibri" pitchFamily="34" charset="0"/>
                    <a:cs typeface="Calibri" pitchFamily="34" charset="0"/>
                  </a:rPr>
                  <a:t> si usa per esprimere che una certa proprietà è vera per tutti gli elementi di un insieme</a:t>
                </a:r>
              </a:p>
              <a:p>
                <a:pPr algn="just"/>
                <a:r>
                  <a:rPr lang="it-IT" dirty="0" smtClean="0">
                    <a:latin typeface="Calibri" pitchFamily="34" charset="0"/>
                    <a:cs typeface="Calibri" pitchFamily="34" charset="0"/>
                  </a:rPr>
                  <a:t>Il quantificatore </a:t>
                </a:r>
                <a14:m>
                  <m:oMath xmlns:m="http://schemas.openxmlformats.org/officeDocument/2006/math">
                    <m:r>
                      <a:rPr lang="it-IT" i="1" smtClean="0">
                        <a:latin typeface="Cambria Math"/>
                        <a:ea typeface="Cambria Math"/>
                      </a:rPr>
                      <m:t>∃</m:t>
                    </m:r>
                  </m:oMath>
                </a14:m>
                <a:r>
                  <a:rPr lang="it-IT" dirty="0" smtClean="0">
                    <a:latin typeface="Calibri" pitchFamily="34" charset="0"/>
                    <a:cs typeface="Calibri" pitchFamily="34" charset="0"/>
                  </a:rPr>
                  <a:t> si usa per esprimere che esiste almeno un elemento di un insieme che soddisfa una certa proprietà</a:t>
                </a:r>
                <a:endParaRPr lang="it-IT" dirty="0"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3" name="Segnaposto contenu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3568" y="1412777"/>
                <a:ext cx="7776864" cy="2376264"/>
              </a:xfrm>
              <a:blipFill rotWithShape="1">
                <a:blip r:embed="rId2"/>
                <a:stretch>
                  <a:fillRect t="-2051" r="-125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ella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57782422"/>
                  </p:ext>
                </p:extLst>
              </p:nvPr>
            </p:nvGraphicFramePr>
            <p:xfrm>
              <a:off x="539552" y="3717032"/>
              <a:ext cx="8064895" cy="255583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304256"/>
                    <a:gridCol w="4631554"/>
                    <a:gridCol w="1129085"/>
                  </a:tblGrid>
                  <a:tr h="666074">
                    <a:tc>
                      <a:txBody>
                        <a:bodyPr/>
                        <a:lstStyle/>
                        <a:p>
                          <a:r>
                            <a:rPr lang="it-IT" sz="1600" dirty="0" smtClean="0">
                              <a:latin typeface="Calibri" pitchFamily="34" charset="0"/>
                              <a:cs typeface="Calibri" pitchFamily="34" charset="0"/>
                            </a:rPr>
                            <a:t>Ogni uomo è mortale</a:t>
                          </a:r>
                          <a:endParaRPr lang="it-IT" sz="16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i="1" smtClean="0">
                                    <a:latin typeface="Cambria Math"/>
                                    <a:ea typeface="Cambria Math"/>
                                  </a:rPr>
                                  <m:t>∀</m:t>
                                </m:r>
                                <m:r>
                                  <a:rPr lang="it-IT" b="1" i="1" smtClean="0">
                                    <a:latin typeface="Cambria Math"/>
                                    <a:ea typeface="Cambria Math"/>
                                  </a:rPr>
                                  <m:t>𝒙</m:t>
                                </m:r>
                                <m:r>
                                  <a:rPr lang="it-IT" b="1" i="1" smtClean="0">
                                    <a:latin typeface="Cambria Math"/>
                                    <a:ea typeface="Cambria Math"/>
                                  </a:rPr>
                                  <m:t>∈</m:t>
                                </m:r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it-IT" b="1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it-IT" b="1" i="1" smtClean="0">
                                        <a:latin typeface="Cambria Math"/>
                                        <a:ea typeface="Cambria Math"/>
                                      </a:rPr>
                                      <m:t>𝒙</m:t>
                                    </m:r>
                                    <m:r>
                                      <a:rPr lang="it-IT" b="1" i="1" smtClean="0">
                                        <a:latin typeface="Cambria Math"/>
                                        <a:ea typeface="Cambria Math"/>
                                      </a:rPr>
                                      <m:t>|</m:t>
                                    </m:r>
                                    <m:r>
                                      <a:rPr lang="it-IT" b="1" i="1" smtClean="0">
                                        <a:latin typeface="Cambria Math"/>
                                        <a:ea typeface="Cambria Math"/>
                                      </a:rPr>
                                      <m:t>𝒙</m:t>
                                    </m:r>
                                    <m:r>
                                      <a:rPr lang="it-IT" b="1" i="1" smtClean="0">
                                        <a:latin typeface="Cambria Math"/>
                                        <a:ea typeface="Cambria Math"/>
                                      </a:rPr>
                                      <m:t> è </m:t>
                                    </m:r>
                                    <m:r>
                                      <a:rPr lang="it-IT" b="1" i="1" smtClean="0">
                                        <a:latin typeface="Cambria Math"/>
                                        <a:ea typeface="Cambria Math"/>
                                      </a:rPr>
                                      <m:t>𝒖𝒏</m:t>
                                    </m:r>
                                    <m:r>
                                      <a:rPr lang="it-IT" b="1" i="1" smtClean="0">
                                        <a:latin typeface="Cambria Math"/>
                                        <a:ea typeface="Cambria Math"/>
                                      </a:rPr>
                                      <m:t> </m:t>
                                    </m:r>
                                    <m:r>
                                      <a:rPr lang="it-IT" b="1" i="1" smtClean="0">
                                        <a:latin typeface="Cambria Math"/>
                                        <a:ea typeface="Cambria Math"/>
                                      </a:rPr>
                                      <m:t>𝒖𝒐𝒎𝒐</m:t>
                                    </m:r>
                                  </m:e>
                                </m:d>
                                <m:r>
                                  <a:rPr lang="it-IT" b="1" i="1" smtClean="0">
                                    <a:latin typeface="Cambria Math"/>
                                    <a:ea typeface="Cambria Math"/>
                                  </a:rPr>
                                  <m:t>,  </m:t>
                                </m:r>
                                <m:r>
                                  <a:rPr lang="it-IT" b="1" i="1" smtClean="0">
                                    <a:latin typeface="Cambria Math"/>
                                    <a:ea typeface="Cambria Math"/>
                                  </a:rPr>
                                  <m:t>𝒙</m:t>
                                </m:r>
                                <m:r>
                                  <a:rPr lang="it-IT" b="1" i="1" smtClean="0">
                                    <a:latin typeface="Cambria Math"/>
                                    <a:ea typeface="Cambria Math"/>
                                  </a:rPr>
                                  <m:t> è </m:t>
                                </m:r>
                                <m:r>
                                  <a:rPr lang="it-IT" b="1" i="1" smtClean="0">
                                    <a:latin typeface="Cambria Math"/>
                                    <a:ea typeface="Cambria Math"/>
                                  </a:rPr>
                                  <m:t>𝒎𝒐𝒓𝒕𝒂𝒍𝒆</m:t>
                                </m:r>
                              </m:oMath>
                            </m:oMathPara>
                          </a14:m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V</a:t>
                          </a:r>
                          <a:endParaRPr lang="it-IT" dirty="0"/>
                        </a:p>
                      </a:txBody>
                      <a:tcPr/>
                    </a:tc>
                  </a:tr>
                  <a:tr h="666074">
                    <a:tc>
                      <a:txBody>
                        <a:bodyPr/>
                        <a:lstStyle/>
                        <a:p>
                          <a:r>
                            <a:rPr lang="it-IT" sz="1600" dirty="0" smtClean="0">
                              <a:latin typeface="Calibri" pitchFamily="34" charset="0"/>
                              <a:cs typeface="Calibri" pitchFamily="34" charset="0"/>
                            </a:rPr>
                            <a:t>Esiste un numero naturale che è multiplo di 3</a:t>
                          </a:r>
                          <a:r>
                            <a:rPr lang="it-IT" sz="1600" baseline="0" dirty="0" smtClean="0">
                              <a:latin typeface="Calibri" pitchFamily="34" charset="0"/>
                              <a:cs typeface="Calibri" pitchFamily="34" charset="0"/>
                            </a:rPr>
                            <a:t> e di 5</a:t>
                          </a:r>
                          <a:endParaRPr lang="it-IT" sz="16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i="1" smtClean="0">
                                    <a:latin typeface="Cambria Math"/>
                                    <a:ea typeface="Cambria Math"/>
                                  </a:rPr>
                                  <m:t>∃</m:t>
                                </m:r>
                                <m:r>
                                  <a:rPr lang="it-IT" b="0" i="1" smtClean="0">
                                    <a:latin typeface="Cambria Math"/>
                                    <a:ea typeface="Cambria Math"/>
                                  </a:rPr>
                                  <m:t>𝑥</m:t>
                                </m:r>
                                <m:r>
                                  <a:rPr lang="it-IT" b="0" i="1" smtClean="0">
                                    <a:latin typeface="Cambria Math"/>
                                    <a:ea typeface="Cambria Math"/>
                                  </a:rPr>
                                  <m:t>∈</m:t>
                                </m:r>
                                <m:r>
                                  <a:rPr lang="it-IT" b="0" i="1" smtClean="0">
                                    <a:latin typeface="Cambria Math"/>
                                    <a:ea typeface="Cambria Math"/>
                                  </a:rPr>
                                  <m:t>𝑁</m:t>
                                </m:r>
                                <m:r>
                                  <a:rPr lang="it-IT" b="0" i="1" smtClean="0">
                                    <a:latin typeface="Cambria Math"/>
                                    <a:ea typeface="Cambria Math"/>
                                  </a:rPr>
                                  <m:t>  |  </m:t>
                                </m:r>
                                <m:r>
                                  <a:rPr lang="it-IT" b="0" i="1" smtClean="0">
                                    <a:latin typeface="Cambria Math"/>
                                    <a:ea typeface="Cambria Math"/>
                                  </a:rPr>
                                  <m:t>𝑥</m:t>
                                </m:r>
                                <m:r>
                                  <a:rPr lang="it-IT" b="0" i="1" smtClean="0">
                                    <a:latin typeface="Cambria Math"/>
                                    <a:ea typeface="Cambria Math"/>
                                  </a:rPr>
                                  <m:t>  è </m:t>
                                </m:r>
                                <m:r>
                                  <a:rPr lang="it-IT" b="0" i="1" smtClean="0">
                                    <a:latin typeface="Cambria Math"/>
                                    <a:ea typeface="Cambria Math"/>
                                  </a:rPr>
                                  <m:t>𝑚𝑢𝑙𝑡𝑖𝑝𝑙𝑜</m:t>
                                </m:r>
                                <m:r>
                                  <a:rPr lang="it-IT" b="0" i="1" smtClean="0">
                                    <a:latin typeface="Cambria Math"/>
                                    <a:ea typeface="Cambria Math"/>
                                  </a:rPr>
                                  <m:t> </m:t>
                                </m:r>
                                <m:r>
                                  <a:rPr lang="it-IT" b="0" i="1" smtClean="0">
                                    <a:latin typeface="Cambria Math"/>
                                    <a:ea typeface="Cambria Math"/>
                                  </a:rPr>
                                  <m:t>𝑑𝑖</m:t>
                                </m:r>
                                <m:r>
                                  <a:rPr lang="it-IT" b="0" i="1" smtClean="0">
                                    <a:latin typeface="Cambria Math"/>
                                    <a:ea typeface="Cambria Math"/>
                                  </a:rPr>
                                  <m:t> 3 </m:t>
                                </m:r>
                                <m:r>
                                  <a:rPr lang="it-IT" b="0" i="1" smtClean="0">
                                    <a:latin typeface="Cambria Math"/>
                                    <a:ea typeface="Cambria Math"/>
                                  </a:rPr>
                                  <m:t>𝑒</m:t>
                                </m:r>
                                <m:r>
                                  <a:rPr lang="it-IT" b="0" i="1" smtClean="0">
                                    <a:latin typeface="Cambria Math"/>
                                    <a:ea typeface="Cambria Math"/>
                                  </a:rPr>
                                  <m:t> </m:t>
                                </m:r>
                                <m:r>
                                  <a:rPr lang="it-IT" b="0" i="1" smtClean="0">
                                    <a:latin typeface="Cambria Math"/>
                                    <a:ea typeface="Cambria Math"/>
                                  </a:rPr>
                                  <m:t>𝑑𝑖</m:t>
                                </m:r>
                                <m:r>
                                  <a:rPr lang="it-IT" b="0" i="1" smtClean="0">
                                    <a:latin typeface="Cambria Math"/>
                                    <a:ea typeface="Cambria Math"/>
                                  </a:rPr>
                                  <m:t> 5</m:t>
                                </m:r>
                              </m:oMath>
                            </m:oMathPara>
                          </a14:m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V</a:t>
                          </a:r>
                          <a:endParaRPr lang="it-IT" dirty="0"/>
                        </a:p>
                      </a:txBody>
                      <a:tcPr/>
                    </a:tc>
                  </a:tr>
                  <a:tr h="666074">
                    <a:tc>
                      <a:txBody>
                        <a:bodyPr/>
                        <a:lstStyle/>
                        <a:p>
                          <a:r>
                            <a:rPr lang="it-IT" sz="1600" dirty="0" smtClean="0">
                              <a:latin typeface="Calibri" pitchFamily="34" charset="0"/>
                              <a:cs typeface="Calibri" pitchFamily="34" charset="0"/>
                            </a:rPr>
                            <a:t>Comunque scelto un numero naturale, esiste un numero naturale che lo precede</a:t>
                          </a:r>
                          <a:endParaRPr lang="it-IT" sz="16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i="1" smtClean="0">
                                    <a:latin typeface="Cambria Math"/>
                                    <a:ea typeface="Cambria Math"/>
                                  </a:rPr>
                                  <m:t>∀</m:t>
                                </m:r>
                                <m:r>
                                  <a:rPr lang="it-IT" b="0" i="1" smtClean="0">
                                    <a:latin typeface="Cambria Math"/>
                                    <a:ea typeface="Cambria Math"/>
                                  </a:rPr>
                                  <m:t>𝑥</m:t>
                                </m:r>
                                <m:r>
                                  <a:rPr lang="it-IT" b="0" i="1" smtClean="0">
                                    <a:latin typeface="Cambria Math"/>
                                    <a:ea typeface="Cambria Math"/>
                                  </a:rPr>
                                  <m:t>∈</m:t>
                                </m:r>
                                <m:r>
                                  <a:rPr lang="it-IT" b="0" i="1" smtClean="0">
                                    <a:latin typeface="Cambria Math"/>
                                    <a:ea typeface="Cambria Math"/>
                                  </a:rPr>
                                  <m:t>𝑁</m:t>
                                </m:r>
                                <m:r>
                                  <a:rPr lang="it-IT" b="0" i="1" smtClean="0">
                                    <a:latin typeface="Cambria Math"/>
                                    <a:ea typeface="Cambria Math"/>
                                  </a:rPr>
                                  <m:t>, ∃</m:t>
                                </m:r>
                                <m:r>
                                  <a:rPr lang="it-IT" b="0" i="1" smtClean="0">
                                    <a:latin typeface="Cambria Math"/>
                                    <a:ea typeface="Cambria Math"/>
                                  </a:rPr>
                                  <m:t>𝑦</m:t>
                                </m:r>
                                <m:r>
                                  <a:rPr lang="it-IT" b="0" i="1" smtClean="0">
                                    <a:latin typeface="Cambria Math"/>
                                    <a:ea typeface="Cambria Math"/>
                                  </a:rPr>
                                  <m:t>∈</m:t>
                                </m:r>
                                <m:r>
                                  <a:rPr lang="it-IT" b="0" i="1" smtClean="0">
                                    <a:latin typeface="Cambria Math"/>
                                    <a:ea typeface="Cambria Math"/>
                                  </a:rPr>
                                  <m:t>𝑁</m:t>
                                </m:r>
                                <m:r>
                                  <a:rPr lang="it-IT" b="0" i="1" smtClean="0">
                                    <a:latin typeface="Cambria Math"/>
                                    <a:ea typeface="Cambria Math"/>
                                  </a:rPr>
                                  <m:t> |  </m:t>
                                </m:r>
                                <m:r>
                                  <a:rPr lang="it-IT" b="0" i="1" smtClean="0">
                                    <a:latin typeface="Cambria Math"/>
                                    <a:ea typeface="Cambria Math"/>
                                  </a:rPr>
                                  <m:t>𝑦</m:t>
                                </m:r>
                                <m:r>
                                  <a:rPr lang="it-IT" b="0" i="1" smtClean="0">
                                    <a:latin typeface="Cambria Math"/>
                                    <a:ea typeface="Cambria Math"/>
                                  </a:rPr>
                                  <m:t>&lt;</m:t>
                                </m:r>
                                <m:r>
                                  <a:rPr lang="it-IT" b="0" i="1" smtClean="0">
                                    <a:latin typeface="Cambria Math"/>
                                    <a:ea typeface="Cambria Math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F</a:t>
                          </a:r>
                        </a:p>
                        <a:p>
                          <a:pPr algn="ctr"/>
                          <a:endParaRPr lang="it-IT" dirty="0" smtClean="0"/>
                        </a:p>
                        <a:p>
                          <a:pPr algn="ctr"/>
                          <a:r>
                            <a:rPr lang="it-IT" sz="800" dirty="0" smtClean="0"/>
                            <a:t>0 non è preceduto da alcun numero naturale</a:t>
                          </a:r>
                          <a:endParaRPr lang="it-IT" sz="8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ella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57782422"/>
                  </p:ext>
                </p:extLst>
              </p:nvPr>
            </p:nvGraphicFramePr>
            <p:xfrm>
              <a:off x="539552" y="3717032"/>
              <a:ext cx="8064895" cy="255583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304256"/>
                    <a:gridCol w="4631554"/>
                    <a:gridCol w="1129085"/>
                  </a:tblGrid>
                  <a:tr h="666074">
                    <a:tc>
                      <a:txBody>
                        <a:bodyPr/>
                        <a:lstStyle/>
                        <a:p>
                          <a:r>
                            <a:rPr lang="it-IT" sz="1600" dirty="0" smtClean="0">
                              <a:latin typeface="Calibri" pitchFamily="34" charset="0"/>
                              <a:cs typeface="Calibri" pitchFamily="34" charset="0"/>
                            </a:rPr>
                            <a:t>Ogni uomo è mortale</a:t>
                          </a:r>
                          <a:endParaRPr lang="it-IT" sz="16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49934" t="-4587" r="-24506" b="-2963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V</a:t>
                          </a:r>
                          <a:endParaRPr lang="it-IT" dirty="0"/>
                        </a:p>
                      </a:txBody>
                      <a:tcPr/>
                    </a:tc>
                  </a:tr>
                  <a:tr h="822960">
                    <a:tc>
                      <a:txBody>
                        <a:bodyPr/>
                        <a:lstStyle/>
                        <a:p>
                          <a:r>
                            <a:rPr lang="it-IT" sz="1600" dirty="0" smtClean="0">
                              <a:latin typeface="Calibri" pitchFamily="34" charset="0"/>
                              <a:cs typeface="Calibri" pitchFamily="34" charset="0"/>
                            </a:rPr>
                            <a:t>Esiste un numero naturale che è multiplo di 3</a:t>
                          </a:r>
                          <a:r>
                            <a:rPr lang="it-IT" sz="1600" baseline="0" dirty="0" smtClean="0">
                              <a:latin typeface="Calibri" pitchFamily="34" charset="0"/>
                              <a:cs typeface="Calibri" pitchFamily="34" charset="0"/>
                            </a:rPr>
                            <a:t> e di 5</a:t>
                          </a:r>
                          <a:endParaRPr lang="it-IT" sz="16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49934" t="-84444" r="-24506" b="-1392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V</a:t>
                          </a:r>
                          <a:endParaRPr lang="it-IT" dirty="0"/>
                        </a:p>
                      </a:txBody>
                      <a:tcPr/>
                    </a:tc>
                  </a:tr>
                  <a:tr h="1066800">
                    <a:tc>
                      <a:txBody>
                        <a:bodyPr/>
                        <a:lstStyle/>
                        <a:p>
                          <a:r>
                            <a:rPr lang="it-IT" sz="1600" dirty="0" smtClean="0">
                              <a:latin typeface="Calibri" pitchFamily="34" charset="0"/>
                              <a:cs typeface="Calibri" pitchFamily="34" charset="0"/>
                            </a:rPr>
                            <a:t>Comunque scelto un numero naturale, esiste un numero naturale che lo precede</a:t>
                          </a:r>
                          <a:endParaRPr lang="it-IT" sz="16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49934" t="-142286" r="-24506" b="-7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F</a:t>
                          </a:r>
                        </a:p>
                        <a:p>
                          <a:pPr algn="ctr"/>
                          <a:endParaRPr lang="it-IT" dirty="0" smtClean="0"/>
                        </a:p>
                        <a:p>
                          <a:pPr algn="ctr"/>
                          <a:r>
                            <a:rPr lang="it-IT" sz="800" dirty="0" smtClean="0"/>
                            <a:t>0 non è preceduto da alcun numero naturale</a:t>
                          </a:r>
                          <a:endParaRPr lang="it-IT" sz="8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2005312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87624" y="692696"/>
            <a:ext cx="7488832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it-IT" b="1" dirty="0" smtClean="0">
                <a:latin typeface="Calibri" pitchFamily="34" charset="0"/>
                <a:cs typeface="Calibri" pitchFamily="34" charset="0"/>
              </a:rPr>
              <a:t>La logica da Aristotele a </a:t>
            </a:r>
            <a:r>
              <a:rPr lang="it-IT" b="1" dirty="0" err="1" smtClean="0">
                <a:latin typeface="Calibri" pitchFamily="34" charset="0"/>
                <a:cs typeface="Calibri" pitchFamily="34" charset="0"/>
              </a:rPr>
              <a:t>Godel</a:t>
            </a:r>
            <a:endParaRPr lang="it-IT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83568" y="1556792"/>
            <a:ext cx="7776864" cy="4680520"/>
          </a:xfrm>
        </p:spPr>
        <p:txBody>
          <a:bodyPr/>
          <a:lstStyle/>
          <a:p>
            <a:pPr algn="just"/>
            <a:r>
              <a:rPr lang="it-IT" dirty="0">
                <a:latin typeface="Calibri" pitchFamily="34" charset="0"/>
                <a:cs typeface="Calibri" pitchFamily="34" charset="0"/>
              </a:rPr>
              <a:t>Si deve ad </a:t>
            </a:r>
            <a:r>
              <a:rPr lang="it-IT" dirty="0">
                <a:latin typeface="Calibri" pitchFamily="34" charset="0"/>
                <a:cs typeface="Calibri" pitchFamily="34" charset="0"/>
                <a:hlinkClick r:id="rId2"/>
              </a:rPr>
              <a:t>Aristotele</a:t>
            </a:r>
            <a:r>
              <a:rPr lang="it-IT" dirty="0">
                <a:latin typeface="Calibri" pitchFamily="34" charset="0"/>
                <a:cs typeface="Calibri" pitchFamily="34" charset="0"/>
              </a:rPr>
              <a:t> - che esaminò i concetti, le categorie, le proposizioni, i termini e i </a:t>
            </a:r>
            <a:r>
              <a:rPr lang="it-IT" dirty="0">
                <a:latin typeface="Calibri" pitchFamily="34" charset="0"/>
                <a:cs typeface="Calibri" pitchFamily="34" charset="0"/>
                <a:hlinkClick r:id="rId3" tooltip="Sillogismo"/>
              </a:rPr>
              <a:t>sillogismi</a:t>
            </a:r>
            <a:r>
              <a:rPr lang="it-IT" dirty="0">
                <a:latin typeface="Calibri" pitchFamily="34" charset="0"/>
                <a:cs typeface="Calibri" pitchFamily="34" charset="0"/>
              </a:rPr>
              <a:t> - la prima formulazione della logica come scienza propedeutica a ogni possibile conoscenza</a:t>
            </a:r>
            <a:r>
              <a:rPr lang="it-IT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algn="just"/>
            <a:r>
              <a:rPr lang="it-IT" dirty="0">
                <a:latin typeface="Calibri" pitchFamily="34" charset="0"/>
                <a:cs typeface="Calibri" pitchFamily="34" charset="0"/>
              </a:rPr>
              <a:t>Il contenuto degli oggetti e la loro origine sono stati approfonditi dalla logica medievale, specie dalla scolastica che distinse in </a:t>
            </a:r>
            <a:r>
              <a:rPr lang="it-IT" i="1" dirty="0">
                <a:latin typeface="Calibri" pitchFamily="34" charset="0"/>
                <a:cs typeface="Calibri" pitchFamily="34" charset="0"/>
              </a:rPr>
              <a:t>logica minor</a:t>
            </a:r>
            <a:r>
              <a:rPr lang="it-IT" dirty="0">
                <a:latin typeface="Calibri" pitchFamily="34" charset="0"/>
                <a:cs typeface="Calibri" pitchFamily="34" charset="0"/>
              </a:rPr>
              <a:t> e </a:t>
            </a:r>
            <a:r>
              <a:rPr lang="it-IT" i="1" dirty="0">
                <a:latin typeface="Calibri" pitchFamily="34" charset="0"/>
                <a:cs typeface="Calibri" pitchFamily="34" charset="0"/>
              </a:rPr>
              <a:t>logica </a:t>
            </a:r>
            <a:r>
              <a:rPr lang="it-IT" i="1" dirty="0" err="1">
                <a:latin typeface="Calibri" pitchFamily="34" charset="0"/>
                <a:cs typeface="Calibri" pitchFamily="34" charset="0"/>
              </a:rPr>
              <a:t>maior</a:t>
            </a:r>
            <a:r>
              <a:rPr lang="it-IT" dirty="0">
                <a:latin typeface="Calibri" pitchFamily="34" charset="0"/>
                <a:cs typeface="Calibri" pitchFamily="34" charset="0"/>
              </a:rPr>
              <a:t>. Con il </a:t>
            </a:r>
            <a:r>
              <a:rPr lang="it-IT" dirty="0" err="1">
                <a:latin typeface="Calibri" pitchFamily="34" charset="0"/>
                <a:cs typeface="Calibri" pitchFamily="34" charset="0"/>
                <a:hlinkClick r:id="rId4"/>
              </a:rPr>
              <a:t>Novum</a:t>
            </a:r>
            <a:r>
              <a:rPr lang="it-IT" dirty="0">
                <a:latin typeface="Calibri" pitchFamily="34" charset="0"/>
                <a:cs typeface="Calibri" pitchFamily="34" charset="0"/>
                <a:hlinkClick r:id="rId4"/>
              </a:rPr>
              <a:t> </a:t>
            </a:r>
            <a:r>
              <a:rPr lang="it-IT" dirty="0" err="1">
                <a:latin typeface="Calibri" pitchFamily="34" charset="0"/>
                <a:cs typeface="Calibri" pitchFamily="34" charset="0"/>
                <a:hlinkClick r:id="rId4"/>
              </a:rPr>
              <a:t>Organum</a:t>
            </a:r>
            <a:r>
              <a:rPr lang="it-IT" dirty="0" err="1">
                <a:latin typeface="Calibri" pitchFamily="34" charset="0"/>
                <a:cs typeface="Calibri" pitchFamily="34" charset="0"/>
              </a:rPr>
              <a:t>,</a:t>
            </a:r>
            <a:r>
              <a:rPr lang="it-IT" dirty="0" err="1">
                <a:latin typeface="Calibri" pitchFamily="34" charset="0"/>
                <a:cs typeface="Calibri" pitchFamily="34" charset="0"/>
                <a:hlinkClick r:id="rId5"/>
              </a:rPr>
              <a:t>Francesco</a:t>
            </a:r>
            <a:r>
              <a:rPr lang="it-IT" dirty="0">
                <a:latin typeface="Calibri" pitchFamily="34" charset="0"/>
                <a:cs typeface="Calibri" pitchFamily="34" charset="0"/>
                <a:hlinkClick r:id="rId5"/>
              </a:rPr>
              <a:t> Bacone</a:t>
            </a:r>
            <a:r>
              <a:rPr lang="it-IT" dirty="0">
                <a:latin typeface="Calibri" pitchFamily="34" charset="0"/>
                <a:cs typeface="Calibri" pitchFamily="34" charset="0"/>
              </a:rPr>
              <a:t> cercò di costruire una nuova metodologia basata sull'</a:t>
            </a:r>
            <a:r>
              <a:rPr lang="it-IT" dirty="0">
                <a:latin typeface="Calibri" pitchFamily="34" charset="0"/>
                <a:cs typeface="Calibri" pitchFamily="34" charset="0"/>
                <a:hlinkClick r:id="rId6"/>
              </a:rPr>
              <a:t>induzione</a:t>
            </a:r>
            <a:r>
              <a:rPr lang="it-IT" dirty="0">
                <a:latin typeface="Calibri" pitchFamily="34" charset="0"/>
                <a:cs typeface="Calibri" pitchFamily="34" charset="0"/>
              </a:rPr>
              <a:t> impostando la logica come strumento di indagine scientifica.</a:t>
            </a:r>
            <a:endParaRPr lang="it-IT" dirty="0" smtClean="0">
              <a:latin typeface="Calibri" pitchFamily="34" charset="0"/>
              <a:cs typeface="Calibri" pitchFamily="34" charset="0"/>
            </a:endParaRPr>
          </a:p>
          <a:p>
            <a:pPr algn="just"/>
            <a:endParaRPr lang="it-IT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15124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43490" y="764704"/>
            <a:ext cx="7024744" cy="504056"/>
          </a:xfrm>
        </p:spPr>
        <p:txBody>
          <a:bodyPr>
            <a:normAutofit fontScale="90000"/>
          </a:bodyPr>
          <a:lstStyle/>
          <a:p>
            <a:pPr algn="ctr"/>
            <a:r>
              <a:rPr lang="it-IT" b="1" dirty="0">
                <a:latin typeface="Calibri" pitchFamily="34" charset="0"/>
                <a:cs typeface="Calibri" pitchFamily="34" charset="0"/>
              </a:rPr>
              <a:t>La logica da Aristotele a </a:t>
            </a:r>
            <a:r>
              <a:rPr lang="it-IT" b="1" dirty="0" err="1">
                <a:latin typeface="Calibri" pitchFamily="34" charset="0"/>
                <a:cs typeface="Calibri" pitchFamily="34" charset="0"/>
              </a:rPr>
              <a:t>Godel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1484784"/>
            <a:ext cx="8136904" cy="3816424"/>
          </a:xfrm>
        </p:spPr>
        <p:txBody>
          <a:bodyPr>
            <a:noAutofit/>
          </a:bodyPr>
          <a:lstStyle/>
          <a:p>
            <a:pPr algn="just"/>
            <a:r>
              <a:rPr lang="it-IT" dirty="0">
                <a:latin typeface="Calibri" pitchFamily="34" charset="0"/>
                <a:cs typeface="Calibri" pitchFamily="34" charset="0"/>
              </a:rPr>
              <a:t>Riprendendo questi temi </a:t>
            </a:r>
            <a:r>
              <a:rPr lang="it-IT" dirty="0">
                <a:latin typeface="Calibri" pitchFamily="34" charset="0"/>
                <a:cs typeface="Calibri" pitchFamily="34" charset="0"/>
                <a:hlinkClick r:id="rId2" tooltip="René Descartes"/>
              </a:rPr>
              <a:t>René </a:t>
            </a:r>
            <a:r>
              <a:rPr lang="it-IT" dirty="0" smtClean="0">
                <a:latin typeface="Calibri" pitchFamily="34" charset="0"/>
                <a:cs typeface="Calibri" pitchFamily="34" charset="0"/>
                <a:hlinkClick r:id="rId2" tooltip="René Descartes"/>
              </a:rPr>
              <a:t>Descartes</a:t>
            </a:r>
            <a:r>
              <a:rPr lang="it-IT" dirty="0" smtClean="0">
                <a:latin typeface="Calibri" pitchFamily="34" charset="0"/>
                <a:cs typeface="Calibri" pitchFamily="34" charset="0"/>
              </a:rPr>
              <a:t> cercò </a:t>
            </a:r>
            <a:r>
              <a:rPr lang="it-IT" dirty="0">
                <a:latin typeface="Calibri" pitchFamily="34" charset="0"/>
                <a:cs typeface="Calibri" pitchFamily="34" charset="0"/>
              </a:rPr>
              <a:t>di stabilire se il rigore tipico di un discorso matematico potesse essere alla base di qualsiasi sapere, compreso quello </a:t>
            </a:r>
            <a:r>
              <a:rPr lang="it-IT" dirty="0" smtClean="0">
                <a:latin typeface="Calibri" pitchFamily="34" charset="0"/>
                <a:cs typeface="Calibri" pitchFamily="34" charset="0"/>
              </a:rPr>
              <a:t>filosofico</a:t>
            </a:r>
          </a:p>
          <a:p>
            <a:pPr algn="just"/>
            <a:r>
              <a:rPr lang="it-IT" dirty="0">
                <a:latin typeface="Calibri" pitchFamily="34" charset="0"/>
                <a:cs typeface="Calibri" pitchFamily="34" charset="0"/>
              </a:rPr>
              <a:t>Sempre sul calcolo matematico </a:t>
            </a:r>
            <a:r>
              <a:rPr lang="it-IT" dirty="0">
                <a:latin typeface="Calibri" pitchFamily="34" charset="0"/>
                <a:cs typeface="Calibri" pitchFamily="34" charset="0"/>
                <a:hlinkClick r:id="rId3"/>
              </a:rPr>
              <a:t>Thomas Hobbes</a:t>
            </a:r>
            <a:r>
              <a:rPr lang="it-IT" dirty="0">
                <a:latin typeface="Calibri" pitchFamily="34" charset="0"/>
                <a:cs typeface="Calibri" pitchFamily="34" charset="0"/>
              </a:rPr>
              <a:t> pensò la logica come una combinazione di segni e </a:t>
            </a:r>
            <a:r>
              <a:rPr lang="it-IT" dirty="0" smtClean="0">
                <a:latin typeface="Calibri" pitchFamily="34" charset="0"/>
                <a:cs typeface="Calibri" pitchFamily="34" charset="0"/>
              </a:rPr>
              <a:t>regole</a:t>
            </a:r>
          </a:p>
          <a:p>
            <a:pPr algn="just"/>
            <a:r>
              <a:rPr lang="it-IT" u="sng" dirty="0" err="1">
                <a:latin typeface="Calibri" pitchFamily="34" charset="0"/>
                <a:cs typeface="Calibri" pitchFamily="34" charset="0"/>
                <a:hlinkClick r:id="rId4" tooltip="Gottfried Leibniz"/>
              </a:rPr>
              <a:t>Gottfried</a:t>
            </a:r>
            <a:r>
              <a:rPr lang="it-IT" u="sng" dirty="0">
                <a:latin typeface="Calibri" pitchFamily="34" charset="0"/>
                <a:cs typeface="Calibri" pitchFamily="34" charset="0"/>
                <a:hlinkClick r:id="rId4" tooltip="Gottfried Leibniz"/>
              </a:rPr>
              <a:t> </a:t>
            </a:r>
            <a:r>
              <a:rPr lang="it-IT" u="sng" dirty="0" err="1">
                <a:latin typeface="Calibri" pitchFamily="34" charset="0"/>
                <a:cs typeface="Calibri" pitchFamily="34" charset="0"/>
                <a:hlinkClick r:id="rId4" tooltip="Gottfried Leibniz"/>
              </a:rPr>
              <a:t>Leibniz</a:t>
            </a:r>
            <a:r>
              <a:rPr lang="it-IT" dirty="0">
                <a:latin typeface="Calibri" pitchFamily="34" charset="0"/>
                <a:cs typeface="Calibri" pitchFamily="34" charset="0"/>
              </a:rPr>
              <a:t> e i suoi seguaci cercarono poi di unificare il complesso delle strutture logico/linguistiche in un linguaggio scientifico universale, ossia la "logica simbolica e </a:t>
            </a:r>
            <a:r>
              <a:rPr lang="it-IT" dirty="0" smtClean="0">
                <a:latin typeface="Calibri" pitchFamily="34" charset="0"/>
                <a:cs typeface="Calibri" pitchFamily="34" charset="0"/>
              </a:rPr>
              <a:t>combinatoria«</a:t>
            </a:r>
          </a:p>
        </p:txBody>
      </p:sp>
    </p:spTree>
    <p:extLst>
      <p:ext uri="{BB962C8B-B14F-4D97-AF65-F5344CB8AC3E}">
        <p14:creationId xmlns:p14="http://schemas.microsoft.com/office/powerpoint/2010/main" val="278902152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71600" y="764704"/>
            <a:ext cx="7024744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it-IT" b="1" dirty="0">
                <a:latin typeface="Calibri" pitchFamily="34" charset="0"/>
                <a:cs typeface="Calibri" pitchFamily="34" charset="0"/>
              </a:rPr>
              <a:t>La logica da Aristotele a </a:t>
            </a:r>
            <a:r>
              <a:rPr lang="it-IT" b="1" dirty="0" err="1">
                <a:latin typeface="Calibri" pitchFamily="34" charset="0"/>
                <a:cs typeface="Calibri" pitchFamily="34" charset="0"/>
              </a:rPr>
              <a:t>Godel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1556792"/>
            <a:ext cx="8136904" cy="4896544"/>
          </a:xfrm>
        </p:spPr>
        <p:txBody>
          <a:bodyPr>
            <a:normAutofit/>
          </a:bodyPr>
          <a:lstStyle/>
          <a:p>
            <a:pPr algn="just"/>
            <a:r>
              <a:rPr lang="it-IT" dirty="0">
                <a:latin typeface="Calibri" pitchFamily="34" charset="0"/>
                <a:cs typeface="Calibri" pitchFamily="34" charset="0"/>
              </a:rPr>
              <a:t>Nel </a:t>
            </a:r>
            <a:r>
              <a:rPr lang="it-IT" dirty="0">
                <a:latin typeface="Calibri" pitchFamily="34" charset="0"/>
                <a:cs typeface="Calibri" pitchFamily="34" charset="0"/>
                <a:hlinkClick r:id="rId2" tooltip="XVIII secolo"/>
              </a:rPr>
              <a:t>‘700</a:t>
            </a:r>
            <a:r>
              <a:rPr lang="it-IT" dirty="0">
                <a:latin typeface="Calibri" pitchFamily="34" charset="0"/>
                <a:cs typeface="Calibri" pitchFamily="34" charset="0"/>
              </a:rPr>
              <a:t> il contributo delle correnti filosofiche non fu così importante per lo sviluppo della logica moderna, ed </a:t>
            </a:r>
            <a:r>
              <a:rPr lang="it-IT" dirty="0">
                <a:latin typeface="Calibri" pitchFamily="34" charset="0"/>
                <a:cs typeface="Calibri" pitchFamily="34" charset="0"/>
                <a:hlinkClick r:id="rId3"/>
              </a:rPr>
              <a:t>Immanuel Kant</a:t>
            </a:r>
            <a:r>
              <a:rPr lang="it-IT" dirty="0">
                <a:latin typeface="Calibri" pitchFamily="34" charset="0"/>
                <a:cs typeface="Calibri" pitchFamily="34" charset="0"/>
              </a:rPr>
              <a:t> nella sua </a:t>
            </a:r>
            <a:r>
              <a:rPr lang="it-IT" i="1" dirty="0">
                <a:latin typeface="Calibri" pitchFamily="34" charset="0"/>
                <a:cs typeface="Calibri" pitchFamily="34" charset="0"/>
                <a:hlinkClick r:id="rId4"/>
              </a:rPr>
              <a:t>Critica della ragion pura</a:t>
            </a:r>
            <a:r>
              <a:rPr lang="it-IT" dirty="0">
                <a:latin typeface="Calibri" pitchFamily="34" charset="0"/>
                <a:cs typeface="Calibri" pitchFamily="34" charset="0"/>
              </a:rPr>
              <a:t> definì la </a:t>
            </a:r>
            <a:r>
              <a:rPr lang="it-IT" dirty="0">
                <a:latin typeface="Calibri" pitchFamily="34" charset="0"/>
                <a:cs typeface="Calibri" pitchFamily="34" charset="0"/>
                <a:hlinkClick r:id="rId5" tooltip="Logica trascendentale"/>
              </a:rPr>
              <a:t>logica trascendentale</a:t>
            </a:r>
            <a:r>
              <a:rPr lang="it-IT" dirty="0">
                <a:latin typeface="Calibri" pitchFamily="34" charset="0"/>
                <a:cs typeface="Calibri" pitchFamily="34" charset="0"/>
              </a:rPr>
              <a:t> come quella parte della logica generale che tratta della possibilità e delle modalità per cui la conoscenza può riferirsi ai concetti empirici</a:t>
            </a:r>
            <a:r>
              <a:rPr lang="it-IT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algn="just"/>
            <a:r>
              <a:rPr lang="it-IT" dirty="0">
                <a:latin typeface="Calibri" pitchFamily="34" charset="0"/>
                <a:cs typeface="Calibri" pitchFamily="34" charset="0"/>
              </a:rPr>
              <a:t>Sarà solo nella seconda metà del </a:t>
            </a:r>
            <a:r>
              <a:rPr lang="it-IT" dirty="0">
                <a:latin typeface="Calibri" pitchFamily="34" charset="0"/>
                <a:cs typeface="Calibri" pitchFamily="34" charset="0"/>
                <a:hlinkClick r:id="rId6"/>
              </a:rPr>
              <a:t>XIX secolo</a:t>
            </a:r>
            <a:r>
              <a:rPr lang="it-IT" dirty="0">
                <a:latin typeface="Calibri" pitchFamily="34" charset="0"/>
                <a:cs typeface="Calibri" pitchFamily="34" charset="0"/>
              </a:rPr>
              <a:t> che la logica tornerà a studiare gli aspetti formali del linguaggio, ovvero la </a:t>
            </a:r>
            <a:r>
              <a:rPr lang="it-IT" dirty="0">
                <a:latin typeface="Calibri" pitchFamily="34" charset="0"/>
                <a:cs typeface="Calibri" pitchFamily="34" charset="0"/>
                <a:hlinkClick r:id="rId7" tooltip="Logica formale"/>
              </a:rPr>
              <a:t>logica formale</a:t>
            </a:r>
            <a:r>
              <a:rPr lang="it-IT" dirty="0">
                <a:latin typeface="Calibri" pitchFamily="34" charset="0"/>
                <a:cs typeface="Calibri" pitchFamily="34" charset="0"/>
              </a:rPr>
              <a:t>, e a essere trattata con metodi naturalistici </a:t>
            </a:r>
            <a:r>
              <a:rPr lang="it-IT" dirty="0" err="1">
                <a:latin typeface="Calibri" pitchFamily="34" charset="0"/>
                <a:cs typeface="Calibri" pitchFamily="34" charset="0"/>
              </a:rPr>
              <a:t>da</a:t>
            </a:r>
            <a:r>
              <a:rPr lang="it-IT" dirty="0" err="1">
                <a:latin typeface="Calibri" pitchFamily="34" charset="0"/>
                <a:cs typeface="Calibri" pitchFamily="34" charset="0"/>
                <a:hlinkClick r:id="rId8" tooltip="Christoph Sigwart (pagina inesistente)"/>
              </a:rPr>
              <a:t>Christoph</a:t>
            </a:r>
            <a:r>
              <a:rPr lang="it-IT" dirty="0">
                <a:latin typeface="Calibri" pitchFamily="34" charset="0"/>
                <a:cs typeface="Calibri" pitchFamily="34" charset="0"/>
                <a:hlinkClick r:id="rId8" tooltip="Christoph Sigwart (pagina inesistente)"/>
              </a:rPr>
              <a:t> </a:t>
            </a:r>
            <a:r>
              <a:rPr lang="it-IT" dirty="0" err="1">
                <a:latin typeface="Calibri" pitchFamily="34" charset="0"/>
                <a:cs typeface="Calibri" pitchFamily="34" charset="0"/>
                <a:hlinkClick r:id="rId8" tooltip="Christoph Sigwart (pagina inesistente)"/>
              </a:rPr>
              <a:t>Sigwart</a:t>
            </a:r>
            <a:r>
              <a:rPr lang="it-IT" dirty="0">
                <a:latin typeface="Calibri" pitchFamily="34" charset="0"/>
                <a:cs typeface="Calibri" pitchFamily="34" charset="0"/>
              </a:rPr>
              <a:t> e </a:t>
            </a:r>
            <a:r>
              <a:rPr lang="it-IT" dirty="0">
                <a:latin typeface="Calibri" pitchFamily="34" charset="0"/>
                <a:cs typeface="Calibri" pitchFamily="34" charset="0"/>
                <a:hlinkClick r:id="rId9"/>
              </a:rPr>
              <a:t>Wilhelm </a:t>
            </a:r>
            <a:r>
              <a:rPr lang="it-IT" dirty="0" err="1">
                <a:latin typeface="Calibri" pitchFamily="34" charset="0"/>
                <a:cs typeface="Calibri" pitchFamily="34" charset="0"/>
                <a:hlinkClick r:id="rId9"/>
              </a:rPr>
              <a:t>Wundt</a:t>
            </a:r>
            <a:r>
              <a:rPr lang="it-IT" dirty="0">
                <a:latin typeface="Calibri" pitchFamily="34" charset="0"/>
                <a:cs typeface="Calibri" pitchFamily="34" charset="0"/>
              </a:rPr>
              <a:t>, portando conseguentemente allo sviluppo della </a:t>
            </a:r>
            <a:r>
              <a:rPr lang="it-IT" dirty="0">
                <a:latin typeface="Calibri" pitchFamily="34" charset="0"/>
                <a:cs typeface="Calibri" pitchFamily="34" charset="0"/>
                <a:hlinkClick r:id="rId10"/>
              </a:rPr>
              <a:t>logica matematica</a:t>
            </a:r>
            <a:r>
              <a:rPr lang="it-IT" dirty="0">
                <a:latin typeface="Calibri" pitchFamily="34" charset="0"/>
                <a:cs typeface="Calibri" pitchFamily="34" charset="0"/>
              </a:rPr>
              <a:t>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289028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43490" y="836712"/>
            <a:ext cx="7024744" cy="504056"/>
          </a:xfrm>
        </p:spPr>
        <p:txBody>
          <a:bodyPr>
            <a:normAutofit fontScale="90000"/>
          </a:bodyPr>
          <a:lstStyle/>
          <a:p>
            <a:pPr algn="ctr"/>
            <a:r>
              <a:rPr lang="it-IT" b="1" dirty="0">
                <a:latin typeface="Calibri" pitchFamily="34" charset="0"/>
                <a:cs typeface="Calibri" pitchFamily="34" charset="0"/>
              </a:rPr>
              <a:t>La logica da Aristotele a </a:t>
            </a:r>
            <a:r>
              <a:rPr lang="it-IT" b="1" dirty="0" err="1">
                <a:latin typeface="Calibri" pitchFamily="34" charset="0"/>
                <a:cs typeface="Calibri" pitchFamily="34" charset="0"/>
              </a:rPr>
              <a:t>Godel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11560" y="1556792"/>
            <a:ext cx="7776864" cy="4752528"/>
          </a:xfrm>
        </p:spPr>
        <p:txBody>
          <a:bodyPr>
            <a:normAutofit/>
          </a:bodyPr>
          <a:lstStyle/>
          <a:p>
            <a:pPr marL="68580" indent="0" algn="just">
              <a:buNone/>
            </a:pPr>
            <a:r>
              <a:rPr lang="it-IT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Con la fisica moderna (la meccanica quantistica) si è però passati da una logica aristotelica o del terzo escluso, ad una eraclitea (</a:t>
            </a:r>
            <a:r>
              <a:rPr lang="it-IT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antidialettica</a:t>
            </a:r>
            <a:r>
              <a:rPr lang="it-IT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) che invece lo include sostituendo il principio di non contraddizione con quello di complementare contraddittorietà ; potendo un quanto essere e non essere contemporaneamente due rappresentazioni opposte di una stessa realtà: particella ed </a:t>
            </a:r>
            <a:r>
              <a:rPr lang="it-IT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onda. Cosa </a:t>
            </a:r>
            <a:r>
              <a:rPr lang="it-IT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che poi rappresenta il vero paradosso del divenire della realtà in generale quando "nello stesso fiume scendiamo e non scendiamo; siamo e non siamo" (Eraclito).</a:t>
            </a:r>
          </a:p>
        </p:txBody>
      </p:sp>
    </p:spTree>
    <p:extLst>
      <p:ext uri="{BB962C8B-B14F-4D97-AF65-F5344CB8AC3E}">
        <p14:creationId xmlns:p14="http://schemas.microsoft.com/office/powerpoint/2010/main" val="42540267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43608" y="764703"/>
            <a:ext cx="7024744" cy="432048"/>
          </a:xfrm>
        </p:spPr>
        <p:txBody>
          <a:bodyPr>
            <a:normAutofit fontScale="90000"/>
          </a:bodyPr>
          <a:lstStyle/>
          <a:p>
            <a:pPr algn="ctr"/>
            <a:r>
              <a:rPr lang="it-IT" b="1" dirty="0" smtClean="0">
                <a:latin typeface="Calibri" pitchFamily="34" charset="0"/>
                <a:cs typeface="Calibri" pitchFamily="34" charset="0"/>
              </a:rPr>
              <a:t>Bibliografia</a:t>
            </a:r>
            <a:endParaRPr lang="it-IT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166152"/>
            <a:ext cx="1619250" cy="247650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795" y="1196751"/>
            <a:ext cx="1823181" cy="2519469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4801" y="1196752"/>
            <a:ext cx="1565391" cy="2520280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1217645"/>
            <a:ext cx="1655223" cy="2499387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818004"/>
            <a:ext cx="1623007" cy="2491316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3861048"/>
            <a:ext cx="1738003" cy="2450584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895148"/>
            <a:ext cx="1564067" cy="2416484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3895148"/>
            <a:ext cx="1731813" cy="2416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1904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01136"/>
          </a:xfrm>
        </p:spPr>
        <p:txBody>
          <a:bodyPr>
            <a:normAutofit/>
          </a:bodyPr>
          <a:lstStyle/>
          <a:p>
            <a:r>
              <a:rPr lang="it-IT" sz="3200" dirty="0" smtClean="0"/>
              <a:t>Proposizioni semplici e composte</a:t>
            </a:r>
            <a:endParaRPr lang="it-IT" sz="3200" dirty="0"/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3451599"/>
              </p:ext>
            </p:extLst>
          </p:nvPr>
        </p:nvGraphicFramePr>
        <p:xfrm>
          <a:off x="1042988" y="1916113"/>
          <a:ext cx="6777037" cy="39163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356487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01136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 smtClean="0"/>
              <a:t>Enunciati aperti</a:t>
            </a:r>
            <a:endParaRPr lang="it-IT" dirty="0"/>
          </a:p>
        </p:txBody>
      </p:sp>
      <p:graphicFrame>
        <p:nvGraphicFramePr>
          <p:cNvPr id="6" name="Segnaposto contenut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0533798"/>
              </p:ext>
            </p:extLst>
          </p:nvPr>
        </p:nvGraphicFramePr>
        <p:xfrm>
          <a:off x="1042988" y="1772816"/>
          <a:ext cx="6777037" cy="40596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902794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55576" y="620688"/>
            <a:ext cx="7632848" cy="864096"/>
          </a:xfrm>
        </p:spPr>
        <p:txBody>
          <a:bodyPr>
            <a:noAutofit/>
          </a:bodyPr>
          <a:lstStyle/>
          <a:p>
            <a:r>
              <a:rPr lang="it-IT" sz="3200" b="1" dirty="0" smtClean="0"/>
              <a:t>La negazione, la congiunzione e la disgiunzione</a:t>
            </a:r>
            <a:endParaRPr lang="it-IT" sz="32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/>
              <p:cNvSpPr>
                <a:spLocks noGrp="1"/>
              </p:cNvSpPr>
              <p:nvPr>
                <p:ph idx="1"/>
              </p:nvPr>
            </p:nvSpPr>
            <p:spPr>
              <a:xfrm>
                <a:off x="1043492" y="1484785"/>
                <a:ext cx="6777317" cy="4032448"/>
              </a:xfrm>
            </p:spPr>
            <p:txBody>
              <a:bodyPr/>
              <a:lstStyle/>
              <a:p>
                <a:r>
                  <a:rPr lang="it-IT" dirty="0" smtClean="0"/>
                  <a:t>Data una proposizione si può costruire la sua negazione facendo precedere il connettivo «non» al predicato verbale. </a:t>
                </a:r>
              </a:p>
              <a:p>
                <a:r>
                  <a:rPr lang="it-IT" dirty="0" smtClean="0"/>
                  <a:t>Se la proposizione «oggi c’è il sole» la indichiamo con la lettera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/>
                      </a:rPr>
                      <m:t>𝑝</m:t>
                    </m:r>
                  </m:oMath>
                </a14:m>
                <a:r>
                  <a:rPr lang="it-IT" dirty="0" smtClean="0"/>
                  <a:t>, la sua negazione la indicheremo con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it-IT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it-IT" b="0" i="1" smtClean="0">
                            <a:latin typeface="Cambria Math"/>
                          </a:rPr>
                          <m:t>𝑝</m:t>
                        </m:r>
                      </m:e>
                    </m:acc>
                  </m:oMath>
                </a14:m>
                <a:endParaRPr lang="it-IT" dirty="0" smtClean="0"/>
              </a:p>
              <a:p>
                <a:r>
                  <a:rPr lang="it-IT" dirty="0" smtClean="0"/>
                  <a:t>Si può esprimere il valore di verità della proposizione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it-IT" i="1">
                            <a:latin typeface="Cambria Math"/>
                          </a:rPr>
                        </m:ctrlPr>
                      </m:accPr>
                      <m:e>
                        <m:r>
                          <a:rPr lang="it-IT" b="0" i="1" smtClean="0">
                            <a:latin typeface="Cambria Math"/>
                          </a:rPr>
                          <m:t> </m:t>
                        </m:r>
                        <m:r>
                          <a:rPr lang="it-IT" i="1">
                            <a:latin typeface="Cambria Math"/>
                          </a:rPr>
                          <m:t>𝑝</m:t>
                        </m:r>
                      </m:e>
                    </m:acc>
                  </m:oMath>
                </a14:m>
                <a:r>
                  <a:rPr lang="it-IT" dirty="0" smtClean="0"/>
                  <a:t> in funzione del valore di verità di </a:t>
                </a:r>
                <a14:m>
                  <m:oMath xmlns:m="http://schemas.openxmlformats.org/officeDocument/2006/math">
                    <m:r>
                      <a:rPr lang="it-IT" i="1">
                        <a:latin typeface="Cambria Math"/>
                      </a:rPr>
                      <m:t>𝑝</m:t>
                    </m:r>
                  </m:oMath>
                </a14:m>
                <a:r>
                  <a:rPr lang="it-IT" dirty="0" smtClean="0"/>
                  <a:t> attraverso la tabella detta di verità</a:t>
                </a:r>
              </a:p>
              <a:p>
                <a:endParaRPr lang="it-IT" dirty="0"/>
              </a:p>
            </p:txBody>
          </p:sp>
        </mc:Choice>
        <mc:Fallback xmlns="">
          <p:sp>
            <p:nvSpPr>
              <p:cNvPr id="3" name="Segnaposto contenu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43492" y="1484785"/>
                <a:ext cx="6777317" cy="4032448"/>
              </a:xfrm>
              <a:blipFill rotWithShape="1">
                <a:blip r:embed="rId2"/>
                <a:stretch>
                  <a:fillRect t="-1210" b="-15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ella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92308312"/>
                  </p:ext>
                </p:extLst>
              </p:nvPr>
            </p:nvGraphicFramePr>
            <p:xfrm>
              <a:off x="2555776" y="5157192"/>
              <a:ext cx="3240360" cy="1112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20180"/>
                    <a:gridCol w="1620180"/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i="1" smtClean="0">
                                    <a:latin typeface="Cambria Math"/>
                                  </a:rPr>
                                  <m:t>𝑝</m:t>
                                </m:r>
                              </m:oMath>
                            </m:oMathPara>
                          </a14:m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it-IT" i="1" smtClean="0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it-IT" b="1" i="1" smtClean="0">
                                        <a:latin typeface="Cambria Math"/>
                                      </a:rPr>
                                      <m:t>𝒑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it-IT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V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F</a:t>
                          </a:r>
                          <a:endParaRPr lang="it-IT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F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V</a:t>
                          </a:r>
                          <a:endParaRPr lang="it-IT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ella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92308312"/>
                  </p:ext>
                </p:extLst>
              </p:nvPr>
            </p:nvGraphicFramePr>
            <p:xfrm>
              <a:off x="2555776" y="5157192"/>
              <a:ext cx="3240360" cy="1112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20180"/>
                    <a:gridCol w="1620180"/>
                  </a:tblGrid>
                  <a:tr h="370840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t="-1639" r="-100000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00000" t="-1639" b="-224590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V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F</a:t>
                          </a:r>
                          <a:endParaRPr lang="it-IT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F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V</a:t>
                          </a:r>
                          <a:endParaRPr lang="it-IT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4956009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43490" y="764704"/>
            <a:ext cx="7024744" cy="576064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La congiunzione</a:t>
            </a:r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/>
              <p:cNvSpPr>
                <a:spLocks noGrp="1"/>
              </p:cNvSpPr>
              <p:nvPr>
                <p:ph idx="1"/>
              </p:nvPr>
            </p:nvSpPr>
            <p:spPr>
              <a:xfrm>
                <a:off x="1043492" y="1484784"/>
                <a:ext cx="6777317" cy="4347845"/>
              </a:xfrm>
            </p:spPr>
            <p:txBody>
              <a:bodyPr/>
              <a:lstStyle/>
              <a:p>
                <a:r>
                  <a:rPr lang="it-IT" dirty="0" smtClean="0"/>
                  <a:t>Due proposizioni possono essere legate tra di loro dalla congiunzione «e» che in logica matematica viene indicata col simbolo </a:t>
                </a:r>
                <a14:m>
                  <m:oMath xmlns:m="http://schemas.openxmlformats.org/officeDocument/2006/math">
                    <m:r>
                      <a:rPr lang="it-IT" i="1" smtClean="0">
                        <a:latin typeface="Cambria Math"/>
                        <a:ea typeface="Cambria Math"/>
                      </a:rPr>
                      <m:t>∧</m:t>
                    </m:r>
                  </m:oMath>
                </a14:m>
                <a:endParaRPr lang="it-IT" dirty="0" smtClean="0"/>
              </a:p>
              <a:p>
                <a:r>
                  <a:rPr lang="it-IT" dirty="0" smtClean="0"/>
                  <a:t>Paolo ha preso 7 in italiano e 5 in matematica</a:t>
                </a:r>
              </a:p>
              <a:p>
                <a:pPr marL="68580" indent="0">
                  <a:buNone/>
                </a:pPr>
                <a:endParaRPr lang="it-IT" dirty="0"/>
              </a:p>
            </p:txBody>
          </p:sp>
        </mc:Choice>
        <mc:Fallback xmlns="">
          <p:sp>
            <p:nvSpPr>
              <p:cNvPr id="3" name="Segnaposto contenu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43492" y="1484784"/>
                <a:ext cx="6777317" cy="4347845"/>
              </a:xfrm>
              <a:blipFill rotWithShape="1">
                <a:blip r:embed="rId2"/>
                <a:stretch>
                  <a:fillRect t="-112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ella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08339771"/>
                  </p:ext>
                </p:extLst>
              </p:nvPr>
            </p:nvGraphicFramePr>
            <p:xfrm>
              <a:off x="1403648" y="4005064"/>
              <a:ext cx="6096000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32000"/>
                    <a:gridCol w="2032000"/>
                    <a:gridCol w="2032000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p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q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dirty="0" smtClean="0"/>
                            <a:t>p</a:t>
                          </a:r>
                          <a14:m>
                            <m:oMath xmlns:m="http://schemas.openxmlformats.org/officeDocument/2006/math">
                              <m:r>
                                <a:rPr lang="it-IT" i="1" smtClean="0">
                                  <a:latin typeface="Cambria Math"/>
                                  <a:ea typeface="Cambria Math"/>
                                </a:rPr>
                                <m:t>∧</m:t>
                              </m:r>
                            </m:oMath>
                          </a14:m>
                          <a:r>
                            <a:rPr lang="it-IT" dirty="0" smtClean="0"/>
                            <a:t>q</a:t>
                          </a: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V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V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V</a:t>
                          </a:r>
                          <a:endParaRPr lang="it-IT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V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F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F</a:t>
                          </a:r>
                          <a:endParaRPr lang="it-IT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F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V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F</a:t>
                          </a:r>
                          <a:endParaRPr lang="it-IT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F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F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F</a:t>
                          </a:r>
                          <a:endParaRPr lang="it-IT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ella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08339771"/>
                  </p:ext>
                </p:extLst>
              </p:nvPr>
            </p:nvGraphicFramePr>
            <p:xfrm>
              <a:off x="1403648" y="4005064"/>
              <a:ext cx="6096000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32000"/>
                    <a:gridCol w="2032000"/>
                    <a:gridCol w="2032000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p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q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00300" t="-8197" r="-300" b="-42295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V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V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V</a:t>
                          </a:r>
                          <a:endParaRPr lang="it-IT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V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F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F</a:t>
                          </a:r>
                          <a:endParaRPr lang="it-IT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F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V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F</a:t>
                          </a:r>
                          <a:endParaRPr lang="it-IT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F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F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F</a:t>
                          </a:r>
                          <a:endParaRPr lang="it-IT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2438970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43490" y="764704"/>
            <a:ext cx="7024744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 smtClean="0"/>
              <a:t>La disgiunzione</a:t>
            </a:r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/>
              <p:cNvSpPr>
                <a:spLocks noGrp="1"/>
              </p:cNvSpPr>
              <p:nvPr>
                <p:ph idx="1"/>
              </p:nvPr>
            </p:nvSpPr>
            <p:spPr>
              <a:xfrm>
                <a:off x="1043492" y="1556792"/>
                <a:ext cx="7128908" cy="4275837"/>
              </a:xfrm>
            </p:spPr>
            <p:txBody>
              <a:bodyPr/>
              <a:lstStyle/>
              <a:p>
                <a:r>
                  <a:rPr lang="it-IT" dirty="0" smtClean="0"/>
                  <a:t>Due proposizioni possono essere legate dalla congiunzione «o» che in logica viene indicata col simbolo </a:t>
                </a:r>
                <a14:m>
                  <m:oMath xmlns:m="http://schemas.openxmlformats.org/officeDocument/2006/math">
                    <m:r>
                      <a:rPr lang="it-IT" i="1" smtClean="0">
                        <a:latin typeface="Cambria Math"/>
                        <a:ea typeface="Cambria Math"/>
                      </a:rPr>
                      <m:t>∨</m:t>
                    </m:r>
                  </m:oMath>
                </a14:m>
                <a:endParaRPr lang="it-IT" dirty="0" smtClean="0">
                  <a:ea typeface="Cambria Math"/>
                </a:endParaRPr>
              </a:p>
              <a:p>
                <a:r>
                  <a:rPr lang="it-IT" dirty="0" smtClean="0"/>
                  <a:t>Paolo gioca a tennis o a calcio</a:t>
                </a:r>
              </a:p>
              <a:p>
                <a:pPr marL="68580" indent="0">
                  <a:buNone/>
                </a:pPr>
                <a:endParaRPr lang="it-IT" dirty="0"/>
              </a:p>
            </p:txBody>
          </p:sp>
        </mc:Choice>
        <mc:Fallback xmlns="">
          <p:sp>
            <p:nvSpPr>
              <p:cNvPr id="3" name="Segnaposto contenu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43492" y="1556792"/>
                <a:ext cx="7128908" cy="4275837"/>
              </a:xfrm>
              <a:blipFill rotWithShape="1">
                <a:blip r:embed="rId2"/>
                <a:stretch>
                  <a:fillRect t="-114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ella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19722074"/>
                  </p:ext>
                </p:extLst>
              </p:nvPr>
            </p:nvGraphicFramePr>
            <p:xfrm>
              <a:off x="1403648" y="3717032"/>
              <a:ext cx="6096000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32000"/>
                    <a:gridCol w="2032000"/>
                    <a:gridCol w="2032000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p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q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dirty="0" smtClean="0"/>
                            <a:t>p</a:t>
                          </a:r>
                          <a14:m>
                            <m:oMath xmlns:m="http://schemas.openxmlformats.org/officeDocument/2006/math">
                              <m:r>
                                <a:rPr lang="it-IT" i="1" smtClean="0">
                                  <a:latin typeface="Cambria Math"/>
                                  <a:ea typeface="Cambria Math"/>
                                </a:rPr>
                                <m:t>∨</m:t>
                              </m:r>
                            </m:oMath>
                          </a14:m>
                          <a:r>
                            <a:rPr lang="it-IT" dirty="0" smtClean="0">
                              <a:ea typeface="Cambria Math"/>
                            </a:rPr>
                            <a:t>q</a:t>
                          </a: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V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V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V</a:t>
                          </a:r>
                          <a:endParaRPr lang="it-IT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V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F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V</a:t>
                          </a:r>
                          <a:endParaRPr lang="it-IT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F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V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V</a:t>
                          </a:r>
                          <a:endParaRPr lang="it-IT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F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F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F</a:t>
                          </a:r>
                          <a:endParaRPr lang="it-IT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ella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19722074"/>
                  </p:ext>
                </p:extLst>
              </p:nvPr>
            </p:nvGraphicFramePr>
            <p:xfrm>
              <a:off x="1403648" y="3717032"/>
              <a:ext cx="6096000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32000"/>
                    <a:gridCol w="2032000"/>
                    <a:gridCol w="2032000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p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q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00300" t="-8197" r="-300" b="-42295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V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V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V</a:t>
                          </a:r>
                          <a:endParaRPr lang="it-IT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V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F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V</a:t>
                          </a:r>
                          <a:endParaRPr lang="it-IT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F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V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V</a:t>
                          </a:r>
                          <a:endParaRPr lang="it-IT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F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F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F</a:t>
                          </a:r>
                          <a:endParaRPr lang="it-IT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1873246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Segnaposto contenuto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729963569"/>
                  </p:ext>
                </p:extLst>
              </p:nvPr>
            </p:nvGraphicFramePr>
            <p:xfrm>
              <a:off x="1042988" y="765175"/>
              <a:ext cx="7273925" cy="506730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</mc:Choice>
        <mc:Fallback xmlns="">
          <p:graphicFrame>
            <p:nvGraphicFramePr>
              <p:cNvPr id="4" name="Segnaposto contenuto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729963569"/>
                  </p:ext>
                </p:extLst>
              </p:nvPr>
            </p:nvGraphicFramePr>
            <p:xfrm>
              <a:off x="1042988" y="765175"/>
              <a:ext cx="7273925" cy="506730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8" r:qs="rId9" r:cs="rId10"/>
              </a:graphicData>
            </a:graphic>
          </p:graphicFrame>
        </mc:Fallback>
      </mc:AlternateContent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9934213"/>
              </p:ext>
            </p:extLst>
          </p:nvPr>
        </p:nvGraphicFramePr>
        <p:xfrm>
          <a:off x="6804248" y="2276872"/>
          <a:ext cx="1296144" cy="9361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4"/>
                <a:gridCol w="1080120"/>
              </a:tblGrid>
              <a:tr h="468052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Vera se p è falsa</a:t>
                      </a:r>
                      <a:endParaRPr lang="it-IT" sz="1200" dirty="0"/>
                    </a:p>
                  </a:txBody>
                  <a:tcPr/>
                </a:tc>
              </a:tr>
              <a:tr h="468052">
                <a:tc v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Falsa se p è vera</a:t>
                      </a:r>
                      <a:endParaRPr lang="it-IT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el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3040719"/>
              </p:ext>
            </p:extLst>
          </p:nvPr>
        </p:nvGraphicFramePr>
        <p:xfrm>
          <a:off x="6804248" y="3501009"/>
          <a:ext cx="1368152" cy="9361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152"/>
              </a:tblGrid>
              <a:tr h="468379">
                <a:tc>
                  <a:txBody>
                    <a:bodyPr/>
                    <a:lstStyle/>
                    <a:p>
                      <a:r>
                        <a:rPr lang="it-IT" sz="1050" dirty="0" smtClean="0"/>
                        <a:t>Vera se sia p che q</a:t>
                      </a:r>
                      <a:r>
                        <a:rPr lang="it-IT" sz="1050" baseline="0" dirty="0" smtClean="0"/>
                        <a:t> sono vere</a:t>
                      </a:r>
                      <a:endParaRPr lang="it-IT" sz="1050" dirty="0"/>
                    </a:p>
                  </a:txBody>
                  <a:tcPr/>
                </a:tc>
              </a:tr>
              <a:tr h="467725">
                <a:tc>
                  <a:txBody>
                    <a:bodyPr/>
                    <a:lstStyle/>
                    <a:p>
                      <a:r>
                        <a:rPr lang="it-IT" sz="1050" dirty="0" smtClean="0"/>
                        <a:t>Falsa negli altri casi</a:t>
                      </a:r>
                      <a:endParaRPr lang="it-IT" sz="105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el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3897208"/>
              </p:ext>
            </p:extLst>
          </p:nvPr>
        </p:nvGraphicFramePr>
        <p:xfrm>
          <a:off x="6804248" y="4626850"/>
          <a:ext cx="1391816" cy="9623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1816"/>
              </a:tblGrid>
              <a:tr h="450346">
                <a:tc>
                  <a:txBody>
                    <a:bodyPr/>
                    <a:lstStyle/>
                    <a:p>
                      <a:r>
                        <a:rPr lang="it-IT" sz="1000" dirty="0" smtClean="0"/>
                        <a:t>Vera se almeno una delle due è vera</a:t>
                      </a:r>
                      <a:endParaRPr lang="it-IT" sz="1000" dirty="0"/>
                    </a:p>
                  </a:txBody>
                  <a:tcPr/>
                </a:tc>
              </a:tr>
              <a:tr h="413750">
                <a:tc>
                  <a:txBody>
                    <a:bodyPr/>
                    <a:lstStyle/>
                    <a:p>
                      <a:r>
                        <a:rPr lang="it-IT" sz="1000" dirty="0" smtClean="0"/>
                        <a:t>Falsa</a:t>
                      </a:r>
                      <a:r>
                        <a:rPr lang="it-IT" sz="1000" baseline="0" dirty="0" smtClean="0"/>
                        <a:t> se sia p che q sono false</a:t>
                      </a:r>
                      <a:endParaRPr lang="it-IT" sz="1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124475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781</TotalTime>
  <Words>2044</Words>
  <Application>Microsoft Office PowerPoint</Application>
  <PresentationFormat>Presentazione su schermo (4:3)</PresentationFormat>
  <Paragraphs>443</Paragraphs>
  <Slides>35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35</vt:i4>
      </vt:variant>
    </vt:vector>
  </HeadingPairs>
  <TitlesOfParts>
    <vt:vector size="36" baseType="lpstr">
      <vt:lpstr>Austin</vt:lpstr>
      <vt:lpstr>Presentazione standard di PowerPoint</vt:lpstr>
      <vt:lpstr>Premesse</vt:lpstr>
      <vt:lpstr>Le proposizioni in matematica</vt:lpstr>
      <vt:lpstr>Proposizioni semplici e composte</vt:lpstr>
      <vt:lpstr>Enunciati aperti</vt:lpstr>
      <vt:lpstr>La negazione, la congiunzione e la disgiunzione</vt:lpstr>
      <vt:lpstr>La congiunzione</vt:lpstr>
      <vt:lpstr>La disgiunzione</vt:lpstr>
      <vt:lpstr>Presentazione standard di PowerPoint</vt:lpstr>
      <vt:lpstr>Costruiamo la tavola di verità p∧(p∨q)</vt:lpstr>
      <vt:lpstr>Proposizioni logicamente equivalenti</vt:lpstr>
      <vt:lpstr>LEGGI DI DE MORGAN</vt:lpstr>
      <vt:lpstr>Proprietà dei connettivi</vt:lpstr>
      <vt:lpstr>L’implicazione</vt:lpstr>
      <vt:lpstr>Tavola di verità di p⟹q</vt:lpstr>
      <vt:lpstr>ESEMPIO</vt:lpstr>
      <vt:lpstr>La negazione di una implicazione</vt:lpstr>
      <vt:lpstr>Presentazione standard di PowerPoint</vt:lpstr>
      <vt:lpstr>Esempio</vt:lpstr>
      <vt:lpstr>Prova tu</vt:lpstr>
      <vt:lpstr>La doppia implicazione</vt:lpstr>
      <vt:lpstr>Se e solo se</vt:lpstr>
      <vt:lpstr>Se e solo se</vt:lpstr>
      <vt:lpstr>Esempio</vt:lpstr>
      <vt:lpstr>I modi di leggere la doppia implicazione</vt:lpstr>
      <vt:lpstr>Tautologie e regole di deduzione</vt:lpstr>
      <vt:lpstr>Regole di deduzione</vt:lpstr>
      <vt:lpstr>Esempio</vt:lpstr>
      <vt:lpstr>I quantificatori</vt:lpstr>
      <vt:lpstr>I quantificatori</vt:lpstr>
      <vt:lpstr>La logica da Aristotele a Godel</vt:lpstr>
      <vt:lpstr>La logica da Aristotele a Godel</vt:lpstr>
      <vt:lpstr>La logica da Aristotele a Godel</vt:lpstr>
      <vt:lpstr>La logica da Aristotele a Godel</vt:lpstr>
      <vt:lpstr>Bibliografia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Nozioni di logica matematica</dc:title>
  <dc:creator>Roberto</dc:creator>
  <cp:lastModifiedBy>Roberto</cp:lastModifiedBy>
  <cp:revision>42</cp:revision>
  <dcterms:created xsi:type="dcterms:W3CDTF">2011-02-01T17:49:43Z</dcterms:created>
  <dcterms:modified xsi:type="dcterms:W3CDTF">2013-05-13T17:15:28Z</dcterms:modified>
</cp:coreProperties>
</file>