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80" r:id="rId9"/>
    <p:sldId id="281" r:id="rId10"/>
    <p:sldId id="282" r:id="rId11"/>
    <p:sldId id="264" r:id="rId12"/>
    <p:sldId id="265" r:id="rId13"/>
    <p:sldId id="266" r:id="rId14"/>
    <p:sldId id="267" r:id="rId15"/>
    <p:sldId id="283" r:id="rId16"/>
    <p:sldId id="268" r:id="rId17"/>
    <p:sldId id="269" r:id="rId18"/>
    <p:sldId id="270" r:id="rId19"/>
    <p:sldId id="271" r:id="rId20"/>
    <p:sldId id="272" r:id="rId21"/>
    <p:sldId id="273" r:id="rId22"/>
    <p:sldId id="274" r:id="rId23"/>
    <p:sldId id="275" r:id="rId24"/>
    <p:sldId id="276" r:id="rId25"/>
    <p:sldId id="277" r:id="rId26"/>
    <p:sldId id="279" r:id="rId27"/>
    <p:sldId id="278" r:id="rId28"/>
    <p:sldId id="284" r:id="rId29"/>
    <p:sldId id="285" r:id="rId30"/>
    <p:sldId id="286" r:id="rId31"/>
    <p:sldId id="287" r:id="rId32"/>
    <p:sldId id="289" r:id="rId33"/>
    <p:sldId id="288" r:id="rId34"/>
    <p:sldId id="290" r:id="rId35"/>
    <p:sldId id="291" r:id="rId36"/>
    <p:sldId id="293" r:id="rId37"/>
    <p:sldId id="294" r:id="rId38"/>
    <p:sldId id="295" r:id="rId39"/>
    <p:sldId id="296" r:id="rId40"/>
    <p:sldId id="297" r:id="rId4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3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image" Target="../media/image25.jpg"/></Relationships>
</file>

<file path=ppt/diagrams/_rels/data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image" Target="../media/image27.jpg"/><Relationship Id="rId4" Type="http://schemas.openxmlformats.org/officeDocument/2006/relationships/image" Target="../media/image30.jpg"/></Relationships>
</file>

<file path=ppt/diagrams/_rels/drawing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image" Target="../media/image2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image" Target="../media/image27.jpg"/><Relationship Id="rId4" Type="http://schemas.openxmlformats.org/officeDocument/2006/relationships/image" Target="../media/image3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753E82-BB12-43CB-8415-AC9651C26A27}" type="doc">
      <dgm:prSet loTypeId="urn:microsoft.com/office/officeart/2008/layout/AlternatingPictureCircles" loCatId="picture" qsTypeId="urn:microsoft.com/office/officeart/2005/8/quickstyle/simple1" qsCatId="simple" csTypeId="urn:microsoft.com/office/officeart/2005/8/colors/accent1_2" csCatId="accent1" phldr="1"/>
      <dgm:spPr/>
      <dgm:t>
        <a:bodyPr/>
        <a:lstStyle/>
        <a:p>
          <a:endParaRPr lang="it-IT"/>
        </a:p>
      </dgm:t>
    </dgm:pt>
    <dgm:pt modelId="{01F10107-7A38-4065-9702-57166EC45439}">
      <dgm:prSet phldrT="[Testo]"/>
      <dgm:spPr/>
      <dgm:t>
        <a:bodyPr/>
        <a:lstStyle/>
        <a:p>
          <a:r>
            <a:rPr lang="it-IT" dirty="0" smtClean="0"/>
            <a:t>corpo in quiete non applico nessuna forza.</a:t>
          </a:r>
          <a:endParaRPr lang="it-IT" dirty="0"/>
        </a:p>
      </dgm:t>
    </dgm:pt>
    <dgm:pt modelId="{82BABFD4-6FB0-4AB6-BBA0-D4C0EB8EE417}" type="parTrans" cxnId="{5196C7F6-C95E-44FE-A398-B2C5948BB896}">
      <dgm:prSet/>
      <dgm:spPr/>
      <dgm:t>
        <a:bodyPr/>
        <a:lstStyle/>
        <a:p>
          <a:endParaRPr lang="it-IT"/>
        </a:p>
      </dgm:t>
    </dgm:pt>
    <dgm:pt modelId="{8F078A84-EA71-405F-BCC0-ABA3A5D0D8DB}" type="sibTrans" cxnId="{5196C7F6-C95E-44FE-A398-B2C5948BB896}">
      <dgm:prSet/>
      <dgm:spPr/>
      <dgm:t>
        <a:bodyPr/>
        <a:lstStyle/>
        <a:p>
          <a:endParaRPr lang="it-IT"/>
        </a:p>
      </dgm:t>
    </dgm:pt>
    <dgm:pt modelId="{55C2DE1E-6FAC-4742-9AB3-D00893D591EE}">
      <dgm:prSet phldrT="[Testo]"/>
      <dgm:spPr/>
      <dgm:t>
        <a:bodyPr/>
        <a:lstStyle/>
        <a:p>
          <a:r>
            <a:rPr lang="it-IT" dirty="0" smtClean="0"/>
            <a:t>Applico una forza F &lt; </a:t>
          </a:r>
          <a:r>
            <a:rPr lang="it-IT" dirty="0" err="1" smtClean="0"/>
            <a:t>fs</a:t>
          </a:r>
          <a:r>
            <a:rPr lang="it-IT" dirty="0" smtClean="0"/>
            <a:t> ; il corpo rimane fermo</a:t>
          </a:r>
          <a:endParaRPr lang="it-IT" dirty="0"/>
        </a:p>
      </dgm:t>
    </dgm:pt>
    <dgm:pt modelId="{FF9D7DC6-1D44-4D67-9BAE-E8C29D6FAD9A}" type="parTrans" cxnId="{CC505739-0DD5-4B16-99CE-CF73C2934249}">
      <dgm:prSet/>
      <dgm:spPr/>
      <dgm:t>
        <a:bodyPr/>
        <a:lstStyle/>
        <a:p>
          <a:endParaRPr lang="it-IT"/>
        </a:p>
      </dgm:t>
    </dgm:pt>
    <dgm:pt modelId="{6FDF2AF8-7F9E-4917-A3A8-F21A9BFC5045}" type="sibTrans" cxnId="{CC505739-0DD5-4B16-99CE-CF73C2934249}">
      <dgm:prSet/>
      <dgm:spPr/>
      <dgm:t>
        <a:bodyPr/>
        <a:lstStyle/>
        <a:p>
          <a:endParaRPr lang="it-IT"/>
        </a:p>
      </dgm:t>
    </dgm:pt>
    <dgm:pt modelId="{97FE8FD3-D33A-4BD6-8C59-4164AE07F22A}" type="pres">
      <dgm:prSet presAssocID="{AE753E82-BB12-43CB-8415-AC9651C26A27}" presName="Name0" presStyleCnt="0">
        <dgm:presLayoutVars>
          <dgm:chMax/>
          <dgm:chPref/>
          <dgm:dir/>
        </dgm:presLayoutVars>
      </dgm:prSet>
      <dgm:spPr/>
      <dgm:t>
        <a:bodyPr/>
        <a:lstStyle/>
        <a:p>
          <a:endParaRPr lang="it-IT"/>
        </a:p>
      </dgm:t>
    </dgm:pt>
    <dgm:pt modelId="{8A3D6CB2-23B0-440C-8D20-F91011EAA01E}" type="pres">
      <dgm:prSet presAssocID="{01F10107-7A38-4065-9702-57166EC45439}" presName="composite" presStyleCnt="0"/>
      <dgm:spPr/>
    </dgm:pt>
    <dgm:pt modelId="{73E45488-D448-42D3-ACFE-6B2004E01E16}" type="pres">
      <dgm:prSet presAssocID="{01F10107-7A38-4065-9702-57166EC45439}" presName="Accent" presStyleLbl="alignNode1" presStyleIdx="0" presStyleCnt="3">
        <dgm:presLayoutVars>
          <dgm:chMax val="0"/>
          <dgm:chPref val="0"/>
        </dgm:presLayoutVars>
      </dgm:prSet>
      <dgm:spPr/>
    </dgm:pt>
    <dgm:pt modelId="{E4A0192F-80BB-4FEF-9565-04970EF81D9E}" type="pres">
      <dgm:prSet presAssocID="{01F10107-7A38-4065-9702-57166EC45439}" presName="Image" presStyleLbl="bgImgPlace1" presStyleIdx="0" presStyleCnt="2" custScaleX="156214" custScaleY="133888" custLinFactNeighborX="-45011">
        <dgm:presLayoutVars>
          <dgm:chMax val="0"/>
          <dgm:chPref val="0"/>
          <dgm:bulletEnabled val="1"/>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3AAC21E7-E61F-4BE9-BD51-111D1B37C081}" type="pres">
      <dgm:prSet presAssocID="{01F10107-7A38-4065-9702-57166EC45439}" presName="Parent" presStyleLbl="fgAccFollowNode1" presStyleIdx="0" presStyleCnt="2">
        <dgm:presLayoutVars>
          <dgm:chMax val="0"/>
          <dgm:chPref val="0"/>
          <dgm:bulletEnabled val="1"/>
        </dgm:presLayoutVars>
      </dgm:prSet>
      <dgm:spPr/>
      <dgm:t>
        <a:bodyPr/>
        <a:lstStyle/>
        <a:p>
          <a:endParaRPr lang="it-IT"/>
        </a:p>
      </dgm:t>
    </dgm:pt>
    <dgm:pt modelId="{4F27B674-0916-42B9-A32E-7056CE6660B9}" type="pres">
      <dgm:prSet presAssocID="{01F10107-7A38-4065-9702-57166EC45439}" presName="Space" presStyleCnt="0">
        <dgm:presLayoutVars>
          <dgm:chMax val="0"/>
          <dgm:chPref val="0"/>
        </dgm:presLayoutVars>
      </dgm:prSet>
      <dgm:spPr/>
    </dgm:pt>
    <dgm:pt modelId="{9871CAEC-49A3-45D4-BD29-FCA061F91029}" type="pres">
      <dgm:prSet presAssocID="{8F078A84-EA71-405F-BCC0-ABA3A5D0D8DB}" presName="ConnectorComposite" presStyleCnt="0"/>
      <dgm:spPr/>
    </dgm:pt>
    <dgm:pt modelId="{3CC8583F-1D64-4D75-A08B-6E6788CBD37E}" type="pres">
      <dgm:prSet presAssocID="{8F078A84-EA71-405F-BCC0-ABA3A5D0D8DB}" presName="TopSpacing" presStyleCnt="0"/>
      <dgm:spPr/>
    </dgm:pt>
    <dgm:pt modelId="{7C4B1992-594B-43CA-AD1F-20B435279342}" type="pres">
      <dgm:prSet presAssocID="{8F078A84-EA71-405F-BCC0-ABA3A5D0D8DB}" presName="Connector" presStyleLbl="alignNode1" presStyleIdx="1" presStyleCnt="3"/>
      <dgm:spPr/>
    </dgm:pt>
    <dgm:pt modelId="{5D76D2E3-6241-4B05-B887-A58A4B8B3EA5}" type="pres">
      <dgm:prSet presAssocID="{8F078A84-EA71-405F-BCC0-ABA3A5D0D8DB}" presName="BottomSpacing" presStyleCnt="0"/>
      <dgm:spPr/>
    </dgm:pt>
    <dgm:pt modelId="{3C4136FA-AC3A-4D33-A96E-10924278CC26}" type="pres">
      <dgm:prSet presAssocID="{55C2DE1E-6FAC-4742-9AB3-D00893D591EE}" presName="composite" presStyleCnt="0"/>
      <dgm:spPr/>
    </dgm:pt>
    <dgm:pt modelId="{F8202256-442F-41AE-B111-D3F4F118852D}" type="pres">
      <dgm:prSet presAssocID="{55C2DE1E-6FAC-4742-9AB3-D00893D591EE}" presName="Accent" presStyleLbl="alignNode1" presStyleIdx="2" presStyleCnt="3">
        <dgm:presLayoutVars>
          <dgm:chMax val="0"/>
          <dgm:chPref val="0"/>
        </dgm:presLayoutVars>
      </dgm:prSet>
      <dgm:spPr/>
    </dgm:pt>
    <dgm:pt modelId="{B79C9BD0-0CB8-4FF5-8C7E-6676EA826EEB}" type="pres">
      <dgm:prSet presAssocID="{55C2DE1E-6FAC-4742-9AB3-D00893D591EE}" presName="Image" presStyleLbl="bgImgPlace1" presStyleIdx="1" presStyleCnt="2" custScaleX="141901" custScaleY="106531" custLinFactNeighborX="35902">
        <dgm:presLayoutVars>
          <dgm:chMax val="0"/>
          <dgm:chPref val="0"/>
          <dgm:bulletEnabled val="1"/>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7E6DD870-E9CB-4F8A-A320-30EF0C52CB48}" type="pres">
      <dgm:prSet presAssocID="{55C2DE1E-6FAC-4742-9AB3-D00893D591EE}" presName="Parent" presStyleLbl="fgAccFollowNode1" presStyleIdx="1" presStyleCnt="2">
        <dgm:presLayoutVars>
          <dgm:chMax val="0"/>
          <dgm:chPref val="0"/>
          <dgm:bulletEnabled val="1"/>
        </dgm:presLayoutVars>
      </dgm:prSet>
      <dgm:spPr/>
      <dgm:t>
        <a:bodyPr/>
        <a:lstStyle/>
        <a:p>
          <a:endParaRPr lang="it-IT"/>
        </a:p>
      </dgm:t>
    </dgm:pt>
    <dgm:pt modelId="{9E099A81-4AA7-493A-AF10-89CE675B9875}" type="pres">
      <dgm:prSet presAssocID="{55C2DE1E-6FAC-4742-9AB3-D00893D591EE}" presName="Space" presStyleCnt="0">
        <dgm:presLayoutVars>
          <dgm:chMax val="0"/>
          <dgm:chPref val="0"/>
        </dgm:presLayoutVars>
      </dgm:prSet>
      <dgm:spPr/>
    </dgm:pt>
  </dgm:ptLst>
  <dgm:cxnLst>
    <dgm:cxn modelId="{B6EA4F7A-5D6B-4B89-B519-86E718E144AB}" type="presOf" srcId="{AE753E82-BB12-43CB-8415-AC9651C26A27}" destId="{97FE8FD3-D33A-4BD6-8C59-4164AE07F22A}" srcOrd="0" destOrd="0" presId="urn:microsoft.com/office/officeart/2008/layout/AlternatingPictureCircles"/>
    <dgm:cxn modelId="{5196C7F6-C95E-44FE-A398-B2C5948BB896}" srcId="{AE753E82-BB12-43CB-8415-AC9651C26A27}" destId="{01F10107-7A38-4065-9702-57166EC45439}" srcOrd="0" destOrd="0" parTransId="{82BABFD4-6FB0-4AB6-BBA0-D4C0EB8EE417}" sibTransId="{8F078A84-EA71-405F-BCC0-ABA3A5D0D8DB}"/>
    <dgm:cxn modelId="{0DABAB2F-80F2-4A5C-B413-484797B0AEA2}" type="presOf" srcId="{55C2DE1E-6FAC-4742-9AB3-D00893D591EE}" destId="{7E6DD870-E9CB-4F8A-A320-30EF0C52CB48}" srcOrd="0" destOrd="0" presId="urn:microsoft.com/office/officeart/2008/layout/AlternatingPictureCircles"/>
    <dgm:cxn modelId="{B8863BE3-5414-4E05-80AE-BDECE21E3903}" type="presOf" srcId="{01F10107-7A38-4065-9702-57166EC45439}" destId="{3AAC21E7-E61F-4BE9-BD51-111D1B37C081}" srcOrd="0" destOrd="0" presId="urn:microsoft.com/office/officeart/2008/layout/AlternatingPictureCircles"/>
    <dgm:cxn modelId="{CC505739-0DD5-4B16-99CE-CF73C2934249}" srcId="{AE753E82-BB12-43CB-8415-AC9651C26A27}" destId="{55C2DE1E-6FAC-4742-9AB3-D00893D591EE}" srcOrd="1" destOrd="0" parTransId="{FF9D7DC6-1D44-4D67-9BAE-E8C29D6FAD9A}" sibTransId="{6FDF2AF8-7F9E-4917-A3A8-F21A9BFC5045}"/>
    <dgm:cxn modelId="{89143440-11A2-48FB-BA62-8822D7F23D0E}" type="presParOf" srcId="{97FE8FD3-D33A-4BD6-8C59-4164AE07F22A}" destId="{8A3D6CB2-23B0-440C-8D20-F91011EAA01E}" srcOrd="0" destOrd="0" presId="urn:microsoft.com/office/officeart/2008/layout/AlternatingPictureCircles"/>
    <dgm:cxn modelId="{3CA51828-C55B-491B-B2B7-05978707E731}" type="presParOf" srcId="{8A3D6CB2-23B0-440C-8D20-F91011EAA01E}" destId="{73E45488-D448-42D3-ACFE-6B2004E01E16}" srcOrd="0" destOrd="0" presId="urn:microsoft.com/office/officeart/2008/layout/AlternatingPictureCircles"/>
    <dgm:cxn modelId="{F03BFD0F-3280-48B6-8177-B769A35E6A5A}" type="presParOf" srcId="{8A3D6CB2-23B0-440C-8D20-F91011EAA01E}" destId="{E4A0192F-80BB-4FEF-9565-04970EF81D9E}" srcOrd="1" destOrd="0" presId="urn:microsoft.com/office/officeart/2008/layout/AlternatingPictureCircles"/>
    <dgm:cxn modelId="{483B6CA9-5E52-4E14-B4EF-1375AD0426C6}" type="presParOf" srcId="{8A3D6CB2-23B0-440C-8D20-F91011EAA01E}" destId="{3AAC21E7-E61F-4BE9-BD51-111D1B37C081}" srcOrd="2" destOrd="0" presId="urn:microsoft.com/office/officeart/2008/layout/AlternatingPictureCircles"/>
    <dgm:cxn modelId="{436A381D-1091-46D0-BA73-97C46010022B}" type="presParOf" srcId="{8A3D6CB2-23B0-440C-8D20-F91011EAA01E}" destId="{4F27B674-0916-42B9-A32E-7056CE6660B9}" srcOrd="3" destOrd="0" presId="urn:microsoft.com/office/officeart/2008/layout/AlternatingPictureCircles"/>
    <dgm:cxn modelId="{6245690C-0D80-4D27-8CFF-C81764741AE9}" type="presParOf" srcId="{97FE8FD3-D33A-4BD6-8C59-4164AE07F22A}" destId="{9871CAEC-49A3-45D4-BD29-FCA061F91029}" srcOrd="1" destOrd="0" presId="urn:microsoft.com/office/officeart/2008/layout/AlternatingPictureCircles"/>
    <dgm:cxn modelId="{7D501A49-D276-4ECD-BCB1-56771FBDD747}" type="presParOf" srcId="{9871CAEC-49A3-45D4-BD29-FCA061F91029}" destId="{3CC8583F-1D64-4D75-A08B-6E6788CBD37E}" srcOrd="0" destOrd="0" presId="urn:microsoft.com/office/officeart/2008/layout/AlternatingPictureCircles"/>
    <dgm:cxn modelId="{1E986278-3E0B-4134-9CD4-FF348EC05E21}" type="presParOf" srcId="{9871CAEC-49A3-45D4-BD29-FCA061F91029}" destId="{7C4B1992-594B-43CA-AD1F-20B435279342}" srcOrd="1" destOrd="0" presId="urn:microsoft.com/office/officeart/2008/layout/AlternatingPictureCircles"/>
    <dgm:cxn modelId="{32817910-7B52-4C58-BCAD-5C47CDF6257D}" type="presParOf" srcId="{9871CAEC-49A3-45D4-BD29-FCA061F91029}" destId="{5D76D2E3-6241-4B05-B887-A58A4B8B3EA5}" srcOrd="2" destOrd="0" presId="urn:microsoft.com/office/officeart/2008/layout/AlternatingPictureCircles"/>
    <dgm:cxn modelId="{45EF3486-BB56-4CEB-BDDD-6B938A805A71}" type="presParOf" srcId="{97FE8FD3-D33A-4BD6-8C59-4164AE07F22A}" destId="{3C4136FA-AC3A-4D33-A96E-10924278CC26}" srcOrd="2" destOrd="0" presId="urn:microsoft.com/office/officeart/2008/layout/AlternatingPictureCircles"/>
    <dgm:cxn modelId="{AB5A1634-B1DD-4B9F-AD14-7F974999F5DA}" type="presParOf" srcId="{3C4136FA-AC3A-4D33-A96E-10924278CC26}" destId="{F8202256-442F-41AE-B111-D3F4F118852D}" srcOrd="0" destOrd="0" presId="urn:microsoft.com/office/officeart/2008/layout/AlternatingPictureCircles"/>
    <dgm:cxn modelId="{87695D8A-7744-4AF2-82E7-80DDCD02BDC4}" type="presParOf" srcId="{3C4136FA-AC3A-4D33-A96E-10924278CC26}" destId="{B79C9BD0-0CB8-4FF5-8C7E-6676EA826EEB}" srcOrd="1" destOrd="0" presId="urn:microsoft.com/office/officeart/2008/layout/AlternatingPictureCircles"/>
    <dgm:cxn modelId="{C8BDB05F-029E-4356-84F3-84E358B5E59C}" type="presParOf" srcId="{3C4136FA-AC3A-4D33-A96E-10924278CC26}" destId="{7E6DD870-E9CB-4F8A-A320-30EF0C52CB48}" srcOrd="2" destOrd="0" presId="urn:microsoft.com/office/officeart/2008/layout/AlternatingPictureCircles"/>
    <dgm:cxn modelId="{62297084-D70C-4A93-A85D-762679DCC1BC}" type="presParOf" srcId="{3C4136FA-AC3A-4D33-A96E-10924278CC26}" destId="{9E099A81-4AA7-493A-AF10-89CE675B9875}"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F03A4D-0404-4A8F-9608-C2B8669369BC}" type="doc">
      <dgm:prSet loTypeId="urn:microsoft.com/office/officeart/2008/layout/AlternatingPictureCircles" loCatId="picture" qsTypeId="urn:microsoft.com/office/officeart/2005/8/quickstyle/3d4" qsCatId="3D" csTypeId="urn:microsoft.com/office/officeart/2005/8/colors/accent1_2" csCatId="accent1" phldr="1"/>
      <dgm:spPr/>
      <dgm:t>
        <a:bodyPr/>
        <a:lstStyle/>
        <a:p>
          <a:endParaRPr lang="it-IT"/>
        </a:p>
      </dgm:t>
    </dgm:pt>
    <dgm:pt modelId="{3EDB546C-569F-452F-9620-17955B28E47A}">
      <dgm:prSet phldrT="[Testo]" custT="1"/>
      <dgm:spPr/>
      <dgm:t>
        <a:bodyPr/>
        <a:lstStyle/>
        <a:p>
          <a:r>
            <a:rPr lang="it-IT" sz="1400" dirty="0" smtClean="0"/>
            <a:t>aumento F ma sempre F &lt; </a:t>
          </a:r>
          <a:r>
            <a:rPr lang="it-IT" sz="1400" dirty="0" err="1" smtClean="0"/>
            <a:t>fs</a:t>
          </a:r>
          <a:r>
            <a:rPr lang="it-IT" sz="1400" dirty="0" smtClean="0"/>
            <a:t>; il corpo rimane fermo</a:t>
          </a:r>
          <a:endParaRPr lang="it-IT" sz="1400" dirty="0"/>
        </a:p>
      </dgm:t>
    </dgm:pt>
    <dgm:pt modelId="{21AE3CB6-BBB4-40D4-8191-F08EDBBD0DDC}" type="parTrans" cxnId="{853BEADC-1955-45EC-BE58-8483653E867A}">
      <dgm:prSet/>
      <dgm:spPr/>
      <dgm:t>
        <a:bodyPr/>
        <a:lstStyle/>
        <a:p>
          <a:endParaRPr lang="it-IT"/>
        </a:p>
      </dgm:t>
    </dgm:pt>
    <dgm:pt modelId="{BADB1CB0-51EE-442F-968E-8B840F28CA80}" type="sibTrans" cxnId="{853BEADC-1955-45EC-BE58-8483653E867A}">
      <dgm:prSet/>
      <dgm:spPr/>
      <dgm:t>
        <a:bodyPr/>
        <a:lstStyle/>
        <a:p>
          <a:endParaRPr lang="it-IT"/>
        </a:p>
      </dgm:t>
    </dgm:pt>
    <dgm:pt modelId="{6244B30B-1BFD-43BF-BD7F-F6274F3A885E}">
      <dgm:prSet phldrT="[Testo]" custT="1"/>
      <dgm:spPr/>
      <dgm:t>
        <a:bodyPr/>
        <a:lstStyle/>
        <a:p>
          <a:r>
            <a:rPr lang="it-IT" sz="1400" dirty="0" smtClean="0"/>
            <a:t>per mantenere v  costante riduco F: F &lt; </a:t>
          </a:r>
          <a:r>
            <a:rPr lang="it-IT" sz="1400" dirty="0" err="1" smtClean="0"/>
            <a:t>Fmax</a:t>
          </a:r>
          <a:endParaRPr lang="it-IT" sz="1400" dirty="0"/>
        </a:p>
      </dgm:t>
    </dgm:pt>
    <dgm:pt modelId="{90E50960-AA56-4100-AAFE-608EC634166D}" type="parTrans" cxnId="{417C4378-BF91-4349-AA31-8B5B449F6870}">
      <dgm:prSet/>
      <dgm:spPr/>
      <dgm:t>
        <a:bodyPr/>
        <a:lstStyle/>
        <a:p>
          <a:endParaRPr lang="it-IT"/>
        </a:p>
      </dgm:t>
    </dgm:pt>
    <dgm:pt modelId="{B44F31F8-1F3B-412A-BEB8-DDED293C3B07}" type="sibTrans" cxnId="{417C4378-BF91-4349-AA31-8B5B449F6870}">
      <dgm:prSet/>
      <dgm:spPr/>
      <dgm:t>
        <a:bodyPr/>
        <a:lstStyle/>
        <a:p>
          <a:endParaRPr lang="it-IT"/>
        </a:p>
      </dgm:t>
    </dgm:pt>
    <dgm:pt modelId="{7A6D5C3E-6588-429F-A4FA-D24D201C3F3A}">
      <dgm:prSet phldrT="[Testo]"/>
      <dgm:spPr/>
      <dgm:t>
        <a:bodyPr/>
        <a:lstStyle/>
        <a:p>
          <a:r>
            <a:rPr lang="it-IT" dirty="0" smtClean="0"/>
            <a:t>F = </a:t>
          </a:r>
          <a:r>
            <a:rPr lang="it-IT" dirty="0" err="1" smtClean="0"/>
            <a:t>fs</a:t>
          </a:r>
          <a:r>
            <a:rPr lang="it-IT" dirty="0" smtClean="0"/>
            <a:t>; il corpo rimane fermo </a:t>
          </a:r>
          <a:endParaRPr lang="it-IT" dirty="0"/>
        </a:p>
      </dgm:t>
    </dgm:pt>
    <dgm:pt modelId="{A9D54950-4193-41B0-A871-8E6CF9340F62}" type="parTrans" cxnId="{62613019-F47C-41C7-8CB5-E8611252402E}">
      <dgm:prSet/>
      <dgm:spPr/>
      <dgm:t>
        <a:bodyPr/>
        <a:lstStyle/>
        <a:p>
          <a:endParaRPr lang="it-IT"/>
        </a:p>
      </dgm:t>
    </dgm:pt>
    <dgm:pt modelId="{42B7C6B5-5AD9-4189-AF67-72F95AB00AFC}" type="sibTrans" cxnId="{62613019-F47C-41C7-8CB5-E8611252402E}">
      <dgm:prSet/>
      <dgm:spPr/>
      <dgm:t>
        <a:bodyPr/>
        <a:lstStyle/>
        <a:p>
          <a:endParaRPr lang="it-IT"/>
        </a:p>
      </dgm:t>
    </dgm:pt>
    <dgm:pt modelId="{D1651530-4CBA-4178-A158-8DC635DD4124}">
      <dgm:prSet phldrT="[Testo]" custT="1"/>
      <dgm:spPr/>
      <dgm:t>
        <a:bodyPr/>
        <a:lstStyle/>
        <a:p>
          <a:r>
            <a:rPr lang="it-IT" sz="1600" dirty="0" smtClean="0"/>
            <a:t>se F &gt; </a:t>
          </a:r>
          <a:r>
            <a:rPr lang="it-IT" sz="1600" dirty="0" err="1" smtClean="0"/>
            <a:t>fk</a:t>
          </a:r>
          <a:r>
            <a:rPr lang="it-IT" sz="1600" dirty="0" smtClean="0"/>
            <a:t>; il corpo acquista accelerazione a</a:t>
          </a:r>
          <a:endParaRPr lang="it-IT" sz="1600" dirty="0"/>
        </a:p>
      </dgm:t>
    </dgm:pt>
    <dgm:pt modelId="{8196A1EC-9224-462D-8AF6-7915B73EFC29}" type="parTrans" cxnId="{46F33AE0-A6D0-4AE0-AE0F-AA6EC25793A9}">
      <dgm:prSet/>
      <dgm:spPr/>
      <dgm:t>
        <a:bodyPr/>
        <a:lstStyle/>
        <a:p>
          <a:endParaRPr lang="it-IT"/>
        </a:p>
      </dgm:t>
    </dgm:pt>
    <dgm:pt modelId="{A907F93C-659D-426B-A4EA-51FF7D4B15F2}" type="sibTrans" cxnId="{46F33AE0-A6D0-4AE0-AE0F-AA6EC25793A9}">
      <dgm:prSet/>
      <dgm:spPr/>
      <dgm:t>
        <a:bodyPr/>
        <a:lstStyle/>
        <a:p>
          <a:endParaRPr lang="it-IT"/>
        </a:p>
      </dgm:t>
    </dgm:pt>
    <dgm:pt modelId="{395F5386-6F5C-47D3-AA57-BFCE6E56F518}" type="pres">
      <dgm:prSet presAssocID="{89F03A4D-0404-4A8F-9608-C2B8669369BC}" presName="Name0" presStyleCnt="0">
        <dgm:presLayoutVars>
          <dgm:chMax/>
          <dgm:chPref/>
          <dgm:dir/>
        </dgm:presLayoutVars>
      </dgm:prSet>
      <dgm:spPr/>
      <dgm:t>
        <a:bodyPr/>
        <a:lstStyle/>
        <a:p>
          <a:endParaRPr lang="it-IT"/>
        </a:p>
      </dgm:t>
    </dgm:pt>
    <dgm:pt modelId="{BBB7D0C2-2544-44C6-8286-0F8980B3B85D}" type="pres">
      <dgm:prSet presAssocID="{3EDB546C-569F-452F-9620-17955B28E47A}" presName="composite" presStyleCnt="0"/>
      <dgm:spPr/>
    </dgm:pt>
    <dgm:pt modelId="{758A0C99-4E4B-45E5-812A-707D891933A6}" type="pres">
      <dgm:prSet presAssocID="{3EDB546C-569F-452F-9620-17955B28E47A}" presName="Accent" presStyleLbl="alignNode1" presStyleIdx="0" presStyleCnt="7">
        <dgm:presLayoutVars>
          <dgm:chMax val="0"/>
          <dgm:chPref val="0"/>
        </dgm:presLayoutVars>
      </dgm:prSet>
      <dgm:spPr/>
    </dgm:pt>
    <dgm:pt modelId="{95D48923-45FE-4A27-8463-5ACA33C8C675}" type="pres">
      <dgm:prSet presAssocID="{3EDB546C-569F-452F-9620-17955B28E47A}" presName="Image" presStyleLbl="bgImgPlace1" presStyleIdx="0" presStyleCnt="4" custScaleX="249086" custScaleY="247846" custLinFactX="-50059" custLinFactNeighborX="-100000">
        <dgm:presLayoutVars>
          <dgm:chMax val="0"/>
          <dgm:chPref val="0"/>
          <dgm:bulletEnabled val="1"/>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0EC7FBF-3050-443B-8986-1FBCF6060834}" type="pres">
      <dgm:prSet presAssocID="{3EDB546C-569F-452F-9620-17955B28E47A}" presName="Parent" presStyleLbl="fgAccFollowNode1" presStyleIdx="0" presStyleCnt="4" custScaleX="423344" custScaleY="342987" custLinFactX="145059" custLinFactNeighborX="200000" custLinFactNeighborY="1040">
        <dgm:presLayoutVars>
          <dgm:chMax val="0"/>
          <dgm:chPref val="0"/>
          <dgm:bulletEnabled val="1"/>
        </dgm:presLayoutVars>
      </dgm:prSet>
      <dgm:spPr/>
      <dgm:t>
        <a:bodyPr/>
        <a:lstStyle/>
        <a:p>
          <a:endParaRPr lang="it-IT"/>
        </a:p>
      </dgm:t>
    </dgm:pt>
    <dgm:pt modelId="{BCED0836-BC8A-49BF-B5E9-0350102978A3}" type="pres">
      <dgm:prSet presAssocID="{3EDB546C-569F-452F-9620-17955B28E47A}" presName="Space" presStyleCnt="0">
        <dgm:presLayoutVars>
          <dgm:chMax val="0"/>
          <dgm:chPref val="0"/>
        </dgm:presLayoutVars>
      </dgm:prSet>
      <dgm:spPr/>
    </dgm:pt>
    <dgm:pt modelId="{06A55A29-FB4D-49F9-9934-DE1867C98C8F}" type="pres">
      <dgm:prSet presAssocID="{BADB1CB0-51EE-442F-968E-8B840F28CA80}" presName="ConnectorComposite" presStyleCnt="0"/>
      <dgm:spPr/>
    </dgm:pt>
    <dgm:pt modelId="{156767E4-D8B7-4D8C-AF85-D610BB834847}" type="pres">
      <dgm:prSet presAssocID="{BADB1CB0-51EE-442F-968E-8B840F28CA80}" presName="TopSpacing" presStyleCnt="0"/>
      <dgm:spPr/>
    </dgm:pt>
    <dgm:pt modelId="{A722D063-3C5F-4093-9730-00206BC0685D}" type="pres">
      <dgm:prSet presAssocID="{BADB1CB0-51EE-442F-968E-8B840F28CA80}" presName="Connector" presStyleLbl="alignNode1" presStyleIdx="1" presStyleCnt="7"/>
      <dgm:spPr/>
    </dgm:pt>
    <dgm:pt modelId="{D5E7DA32-1425-4A16-95E9-42D73E67AE70}" type="pres">
      <dgm:prSet presAssocID="{BADB1CB0-51EE-442F-968E-8B840F28CA80}" presName="BottomSpacing" presStyleCnt="0"/>
      <dgm:spPr/>
    </dgm:pt>
    <dgm:pt modelId="{295B5CF3-0A0A-4FE4-9532-F478C218BE56}" type="pres">
      <dgm:prSet presAssocID="{7A6D5C3E-6588-429F-A4FA-D24D201C3F3A}" presName="composite" presStyleCnt="0"/>
      <dgm:spPr/>
    </dgm:pt>
    <dgm:pt modelId="{42F89D25-4BB2-4F85-9DA5-17010104B5E2}" type="pres">
      <dgm:prSet presAssocID="{7A6D5C3E-6588-429F-A4FA-D24D201C3F3A}" presName="Accent" presStyleLbl="alignNode1" presStyleIdx="2" presStyleCnt="7" custLinFactNeighborX="62142">
        <dgm:presLayoutVars>
          <dgm:chMax val="0"/>
          <dgm:chPref val="0"/>
        </dgm:presLayoutVars>
      </dgm:prSet>
      <dgm:spPr/>
    </dgm:pt>
    <dgm:pt modelId="{9F397BBB-C0AC-4E93-B00B-8CF9E6AC5684}" type="pres">
      <dgm:prSet presAssocID="{7A6D5C3E-6588-429F-A4FA-D24D201C3F3A}" presName="Image" presStyleLbl="bgImgPlace1" presStyleIdx="1" presStyleCnt="4" custScaleX="285977" custScaleY="282950" custLinFactX="100000" custLinFactNeighborX="130311" custLinFactNeighborY="-2349">
        <dgm:presLayoutVars>
          <dgm:chMax val="0"/>
          <dgm:chPref val="0"/>
          <dgm:bulletEnabled val="1"/>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1DFD0F4F-13E1-4821-BB5C-F5809E827BF3}" type="pres">
      <dgm:prSet presAssocID="{7A6D5C3E-6588-429F-A4FA-D24D201C3F3A}" presName="Parent" presStyleLbl="fgAccFollowNode1" presStyleIdx="1" presStyleCnt="4" custScaleX="426095" custScaleY="324291" custLinFactX="-100000" custLinFactNeighborX="-138047" custLinFactNeighborY="-15580">
        <dgm:presLayoutVars>
          <dgm:chMax val="0"/>
          <dgm:chPref val="0"/>
          <dgm:bulletEnabled val="1"/>
        </dgm:presLayoutVars>
      </dgm:prSet>
      <dgm:spPr/>
      <dgm:t>
        <a:bodyPr/>
        <a:lstStyle/>
        <a:p>
          <a:endParaRPr lang="it-IT"/>
        </a:p>
      </dgm:t>
    </dgm:pt>
    <dgm:pt modelId="{EDED40F4-9E53-4415-B16A-F2D83D453D8F}" type="pres">
      <dgm:prSet presAssocID="{7A6D5C3E-6588-429F-A4FA-D24D201C3F3A}" presName="Space" presStyleCnt="0">
        <dgm:presLayoutVars>
          <dgm:chMax val="0"/>
          <dgm:chPref val="0"/>
        </dgm:presLayoutVars>
      </dgm:prSet>
      <dgm:spPr/>
    </dgm:pt>
    <dgm:pt modelId="{FF41CE53-704E-4F1E-8040-CB7BB0727E7C}" type="pres">
      <dgm:prSet presAssocID="{42B7C6B5-5AD9-4189-AF67-72F95AB00AFC}" presName="ConnectorComposite" presStyleCnt="0"/>
      <dgm:spPr/>
    </dgm:pt>
    <dgm:pt modelId="{407DAA11-4BBF-4FB1-9C21-7F40716783DC}" type="pres">
      <dgm:prSet presAssocID="{42B7C6B5-5AD9-4189-AF67-72F95AB00AFC}" presName="TopSpacing" presStyleCnt="0"/>
      <dgm:spPr/>
    </dgm:pt>
    <dgm:pt modelId="{DFDFA3B3-EEF1-42E6-A6FC-2AC8D63C3C6D}" type="pres">
      <dgm:prSet presAssocID="{42B7C6B5-5AD9-4189-AF67-72F95AB00AFC}" presName="Connector" presStyleLbl="alignNode1" presStyleIdx="3" presStyleCnt="7"/>
      <dgm:spPr/>
    </dgm:pt>
    <dgm:pt modelId="{B3599FB6-4A55-4646-8494-C51345CE75AC}" type="pres">
      <dgm:prSet presAssocID="{42B7C6B5-5AD9-4189-AF67-72F95AB00AFC}" presName="BottomSpacing" presStyleCnt="0"/>
      <dgm:spPr/>
    </dgm:pt>
    <dgm:pt modelId="{0855928A-6F06-4DE3-AC32-BD455D557F74}" type="pres">
      <dgm:prSet presAssocID="{D1651530-4CBA-4178-A158-8DC635DD4124}" presName="composite" presStyleCnt="0"/>
      <dgm:spPr/>
    </dgm:pt>
    <dgm:pt modelId="{8FBE7909-E66A-4BDF-B162-C0F29712C74E}" type="pres">
      <dgm:prSet presAssocID="{D1651530-4CBA-4178-A158-8DC635DD4124}" presName="Accent" presStyleLbl="alignNode1" presStyleIdx="4" presStyleCnt="7">
        <dgm:presLayoutVars>
          <dgm:chMax val="0"/>
          <dgm:chPref val="0"/>
        </dgm:presLayoutVars>
      </dgm:prSet>
      <dgm:spPr/>
    </dgm:pt>
    <dgm:pt modelId="{E03CA4C5-C682-4709-8411-F45C0FE9C921}" type="pres">
      <dgm:prSet presAssocID="{D1651530-4CBA-4178-A158-8DC635DD4124}" presName="Image" presStyleLbl="bgImgPlace1" presStyleIdx="2" presStyleCnt="4" custScaleX="314854" custScaleY="279264" custLinFactX="-51411" custLinFactNeighborX="-100000">
        <dgm:presLayoutVars>
          <dgm:chMax val="0"/>
          <dgm:chPref val="0"/>
          <dgm:bulletEnabled val="1"/>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 modelId="{9373F5C4-B37E-4B5A-B931-BC32F7FAE007}" type="pres">
      <dgm:prSet presAssocID="{D1651530-4CBA-4178-A158-8DC635DD4124}" presName="Parent" presStyleLbl="fgAccFollowNode1" presStyleIdx="2" presStyleCnt="4" custScaleX="444447" custScaleY="328024" custLinFactX="174854" custLinFactNeighborX="200000">
        <dgm:presLayoutVars>
          <dgm:chMax val="0"/>
          <dgm:chPref val="0"/>
          <dgm:bulletEnabled val="1"/>
        </dgm:presLayoutVars>
      </dgm:prSet>
      <dgm:spPr/>
      <dgm:t>
        <a:bodyPr/>
        <a:lstStyle/>
        <a:p>
          <a:endParaRPr lang="it-IT"/>
        </a:p>
      </dgm:t>
    </dgm:pt>
    <dgm:pt modelId="{1799A592-231A-4356-BD68-91C252760A95}" type="pres">
      <dgm:prSet presAssocID="{D1651530-4CBA-4178-A158-8DC635DD4124}" presName="Space" presStyleCnt="0">
        <dgm:presLayoutVars>
          <dgm:chMax val="0"/>
          <dgm:chPref val="0"/>
        </dgm:presLayoutVars>
      </dgm:prSet>
      <dgm:spPr/>
    </dgm:pt>
    <dgm:pt modelId="{74A65CA4-1F6A-4B91-8656-96C822D8AA2E}" type="pres">
      <dgm:prSet presAssocID="{A907F93C-659D-426B-A4EA-51FF7D4B15F2}" presName="ConnectorComposite" presStyleCnt="0"/>
      <dgm:spPr/>
    </dgm:pt>
    <dgm:pt modelId="{DFB13354-D85D-4558-BBDC-2215C0746D5D}" type="pres">
      <dgm:prSet presAssocID="{A907F93C-659D-426B-A4EA-51FF7D4B15F2}" presName="TopSpacing" presStyleCnt="0"/>
      <dgm:spPr/>
    </dgm:pt>
    <dgm:pt modelId="{BE06320B-1D54-47E0-AC78-0E2DE9A8F0CF}" type="pres">
      <dgm:prSet presAssocID="{A907F93C-659D-426B-A4EA-51FF7D4B15F2}" presName="Connector" presStyleLbl="alignNode1" presStyleIdx="5" presStyleCnt="7"/>
      <dgm:spPr/>
    </dgm:pt>
    <dgm:pt modelId="{438309DD-7BB1-40E9-A609-8C9B1410A256}" type="pres">
      <dgm:prSet presAssocID="{A907F93C-659D-426B-A4EA-51FF7D4B15F2}" presName="BottomSpacing" presStyleCnt="0"/>
      <dgm:spPr/>
    </dgm:pt>
    <dgm:pt modelId="{5471140C-103A-4B9B-98B5-A795D0D9F281}" type="pres">
      <dgm:prSet presAssocID="{6244B30B-1BFD-43BF-BD7F-F6274F3A885E}" presName="composite" presStyleCnt="0"/>
      <dgm:spPr/>
    </dgm:pt>
    <dgm:pt modelId="{73BDCA9B-9919-411D-99F5-632E188551FD}" type="pres">
      <dgm:prSet presAssocID="{6244B30B-1BFD-43BF-BD7F-F6274F3A885E}" presName="Accent" presStyleLbl="alignNode1" presStyleIdx="6" presStyleCnt="7">
        <dgm:presLayoutVars>
          <dgm:chMax val="0"/>
          <dgm:chPref val="0"/>
        </dgm:presLayoutVars>
      </dgm:prSet>
      <dgm:spPr/>
    </dgm:pt>
    <dgm:pt modelId="{49406784-EB9E-450D-9EF1-F3D0A2425AD9}" type="pres">
      <dgm:prSet presAssocID="{6244B30B-1BFD-43BF-BD7F-F6274F3A885E}" presName="Image" presStyleLbl="bgImgPlace1" presStyleIdx="3" presStyleCnt="4" custScaleX="303487" custScaleY="275435" custLinFactX="100000" custLinFactNeighborX="116657">
        <dgm:presLayoutVars>
          <dgm:chMax val="0"/>
          <dgm:chPref val="0"/>
          <dgm:bulletEnabled val="1"/>
        </dgm:presLayoutVars>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dgm:spPr>
    </dgm:pt>
    <dgm:pt modelId="{1119B777-FB7A-4739-8B9A-CCFEFD7CEABC}" type="pres">
      <dgm:prSet presAssocID="{6244B30B-1BFD-43BF-BD7F-F6274F3A885E}" presName="Parent" presStyleLbl="fgAccFollowNode1" presStyleIdx="3" presStyleCnt="4" custScaleX="417990" custScaleY="277315" custLinFactX="-101164" custLinFactNeighborX="-200000" custLinFactNeighborY="-15473">
        <dgm:presLayoutVars>
          <dgm:chMax val="0"/>
          <dgm:chPref val="0"/>
          <dgm:bulletEnabled val="1"/>
        </dgm:presLayoutVars>
      </dgm:prSet>
      <dgm:spPr/>
      <dgm:t>
        <a:bodyPr/>
        <a:lstStyle/>
        <a:p>
          <a:endParaRPr lang="it-IT"/>
        </a:p>
      </dgm:t>
    </dgm:pt>
    <dgm:pt modelId="{09977DA6-C4A9-4D8C-8050-EF2AE933361F}" type="pres">
      <dgm:prSet presAssocID="{6244B30B-1BFD-43BF-BD7F-F6274F3A885E}" presName="Space" presStyleCnt="0">
        <dgm:presLayoutVars>
          <dgm:chMax val="0"/>
          <dgm:chPref val="0"/>
        </dgm:presLayoutVars>
      </dgm:prSet>
      <dgm:spPr/>
    </dgm:pt>
  </dgm:ptLst>
  <dgm:cxnLst>
    <dgm:cxn modelId="{014CD39E-1B06-447B-AF95-618B0F6DC5FB}" type="presOf" srcId="{D1651530-4CBA-4178-A158-8DC635DD4124}" destId="{9373F5C4-B37E-4B5A-B931-BC32F7FAE007}" srcOrd="0" destOrd="0" presId="urn:microsoft.com/office/officeart/2008/layout/AlternatingPictureCircles"/>
    <dgm:cxn modelId="{676801D7-405B-4FA8-AB96-474A76AE2085}" type="presOf" srcId="{7A6D5C3E-6588-429F-A4FA-D24D201C3F3A}" destId="{1DFD0F4F-13E1-4821-BB5C-F5809E827BF3}" srcOrd="0" destOrd="0" presId="urn:microsoft.com/office/officeart/2008/layout/AlternatingPictureCircles"/>
    <dgm:cxn modelId="{62613019-F47C-41C7-8CB5-E8611252402E}" srcId="{89F03A4D-0404-4A8F-9608-C2B8669369BC}" destId="{7A6D5C3E-6588-429F-A4FA-D24D201C3F3A}" srcOrd="1" destOrd="0" parTransId="{A9D54950-4193-41B0-A871-8E6CF9340F62}" sibTransId="{42B7C6B5-5AD9-4189-AF67-72F95AB00AFC}"/>
    <dgm:cxn modelId="{52567316-283A-4FDA-AFD9-2956162500E3}" type="presOf" srcId="{3EDB546C-569F-452F-9620-17955B28E47A}" destId="{40EC7FBF-3050-443B-8986-1FBCF6060834}" srcOrd="0" destOrd="0" presId="urn:microsoft.com/office/officeart/2008/layout/AlternatingPictureCircles"/>
    <dgm:cxn modelId="{417C4378-BF91-4349-AA31-8B5B449F6870}" srcId="{89F03A4D-0404-4A8F-9608-C2B8669369BC}" destId="{6244B30B-1BFD-43BF-BD7F-F6274F3A885E}" srcOrd="3" destOrd="0" parTransId="{90E50960-AA56-4100-AAFE-608EC634166D}" sibTransId="{B44F31F8-1F3B-412A-BEB8-DDED293C3B07}"/>
    <dgm:cxn modelId="{C41FB9E4-DABC-42F9-A82A-E313318EAC77}" type="presOf" srcId="{6244B30B-1BFD-43BF-BD7F-F6274F3A885E}" destId="{1119B777-FB7A-4739-8B9A-CCFEFD7CEABC}" srcOrd="0" destOrd="0" presId="urn:microsoft.com/office/officeart/2008/layout/AlternatingPictureCircles"/>
    <dgm:cxn modelId="{46F33AE0-A6D0-4AE0-AE0F-AA6EC25793A9}" srcId="{89F03A4D-0404-4A8F-9608-C2B8669369BC}" destId="{D1651530-4CBA-4178-A158-8DC635DD4124}" srcOrd="2" destOrd="0" parTransId="{8196A1EC-9224-462D-8AF6-7915B73EFC29}" sibTransId="{A907F93C-659D-426B-A4EA-51FF7D4B15F2}"/>
    <dgm:cxn modelId="{853BEADC-1955-45EC-BE58-8483653E867A}" srcId="{89F03A4D-0404-4A8F-9608-C2B8669369BC}" destId="{3EDB546C-569F-452F-9620-17955B28E47A}" srcOrd="0" destOrd="0" parTransId="{21AE3CB6-BBB4-40D4-8191-F08EDBBD0DDC}" sibTransId="{BADB1CB0-51EE-442F-968E-8B840F28CA80}"/>
    <dgm:cxn modelId="{E8079F85-0FF9-4D26-88D6-20BF8023CB5D}" type="presOf" srcId="{89F03A4D-0404-4A8F-9608-C2B8669369BC}" destId="{395F5386-6F5C-47D3-AA57-BFCE6E56F518}" srcOrd="0" destOrd="0" presId="urn:microsoft.com/office/officeart/2008/layout/AlternatingPictureCircles"/>
    <dgm:cxn modelId="{9C9DD7A7-24B9-41B4-90B7-1ABB48991FAD}" type="presParOf" srcId="{395F5386-6F5C-47D3-AA57-BFCE6E56F518}" destId="{BBB7D0C2-2544-44C6-8286-0F8980B3B85D}" srcOrd="0" destOrd="0" presId="urn:microsoft.com/office/officeart/2008/layout/AlternatingPictureCircles"/>
    <dgm:cxn modelId="{706832EF-748B-4430-9FA9-0B678CEA4EA5}" type="presParOf" srcId="{BBB7D0C2-2544-44C6-8286-0F8980B3B85D}" destId="{758A0C99-4E4B-45E5-812A-707D891933A6}" srcOrd="0" destOrd="0" presId="urn:microsoft.com/office/officeart/2008/layout/AlternatingPictureCircles"/>
    <dgm:cxn modelId="{F6F4EF32-6793-4495-91DF-1588BF9B1008}" type="presParOf" srcId="{BBB7D0C2-2544-44C6-8286-0F8980B3B85D}" destId="{95D48923-45FE-4A27-8463-5ACA33C8C675}" srcOrd="1" destOrd="0" presId="urn:microsoft.com/office/officeart/2008/layout/AlternatingPictureCircles"/>
    <dgm:cxn modelId="{3420C857-C79A-457F-8AD1-26510EFB5893}" type="presParOf" srcId="{BBB7D0C2-2544-44C6-8286-0F8980B3B85D}" destId="{40EC7FBF-3050-443B-8986-1FBCF6060834}" srcOrd="2" destOrd="0" presId="urn:microsoft.com/office/officeart/2008/layout/AlternatingPictureCircles"/>
    <dgm:cxn modelId="{9417EDC9-5039-4A20-A46A-622968F1D02D}" type="presParOf" srcId="{BBB7D0C2-2544-44C6-8286-0F8980B3B85D}" destId="{BCED0836-BC8A-49BF-B5E9-0350102978A3}" srcOrd="3" destOrd="0" presId="urn:microsoft.com/office/officeart/2008/layout/AlternatingPictureCircles"/>
    <dgm:cxn modelId="{0D078E8F-3C37-424A-8FA0-3FF0A12313AD}" type="presParOf" srcId="{395F5386-6F5C-47D3-AA57-BFCE6E56F518}" destId="{06A55A29-FB4D-49F9-9934-DE1867C98C8F}" srcOrd="1" destOrd="0" presId="urn:microsoft.com/office/officeart/2008/layout/AlternatingPictureCircles"/>
    <dgm:cxn modelId="{DBBD0FEE-F85D-43C7-AF7C-15BB76CFFD28}" type="presParOf" srcId="{06A55A29-FB4D-49F9-9934-DE1867C98C8F}" destId="{156767E4-D8B7-4D8C-AF85-D610BB834847}" srcOrd="0" destOrd="0" presId="urn:microsoft.com/office/officeart/2008/layout/AlternatingPictureCircles"/>
    <dgm:cxn modelId="{38AA68DE-7DA6-4BCE-A739-A76A6C3C7D30}" type="presParOf" srcId="{06A55A29-FB4D-49F9-9934-DE1867C98C8F}" destId="{A722D063-3C5F-4093-9730-00206BC0685D}" srcOrd="1" destOrd="0" presId="urn:microsoft.com/office/officeart/2008/layout/AlternatingPictureCircles"/>
    <dgm:cxn modelId="{B5727910-55DF-4957-9324-C071413E1A12}" type="presParOf" srcId="{06A55A29-FB4D-49F9-9934-DE1867C98C8F}" destId="{D5E7DA32-1425-4A16-95E9-42D73E67AE70}" srcOrd="2" destOrd="0" presId="urn:microsoft.com/office/officeart/2008/layout/AlternatingPictureCircles"/>
    <dgm:cxn modelId="{DEE6F372-09FD-4CE8-865C-A838A59BB4BF}" type="presParOf" srcId="{395F5386-6F5C-47D3-AA57-BFCE6E56F518}" destId="{295B5CF3-0A0A-4FE4-9532-F478C218BE56}" srcOrd="2" destOrd="0" presId="urn:microsoft.com/office/officeart/2008/layout/AlternatingPictureCircles"/>
    <dgm:cxn modelId="{F583DAC4-C026-4400-958C-6D89CDFDAE75}" type="presParOf" srcId="{295B5CF3-0A0A-4FE4-9532-F478C218BE56}" destId="{42F89D25-4BB2-4F85-9DA5-17010104B5E2}" srcOrd="0" destOrd="0" presId="urn:microsoft.com/office/officeart/2008/layout/AlternatingPictureCircles"/>
    <dgm:cxn modelId="{A16D32B1-82BD-464D-85F1-4E45CE5488E1}" type="presParOf" srcId="{295B5CF3-0A0A-4FE4-9532-F478C218BE56}" destId="{9F397BBB-C0AC-4E93-B00B-8CF9E6AC5684}" srcOrd="1" destOrd="0" presId="urn:microsoft.com/office/officeart/2008/layout/AlternatingPictureCircles"/>
    <dgm:cxn modelId="{A2279039-06AA-4B39-9592-064DE73CA938}" type="presParOf" srcId="{295B5CF3-0A0A-4FE4-9532-F478C218BE56}" destId="{1DFD0F4F-13E1-4821-BB5C-F5809E827BF3}" srcOrd="2" destOrd="0" presId="urn:microsoft.com/office/officeart/2008/layout/AlternatingPictureCircles"/>
    <dgm:cxn modelId="{84D269BB-423C-4544-A271-45CAB6CB5B52}" type="presParOf" srcId="{295B5CF3-0A0A-4FE4-9532-F478C218BE56}" destId="{EDED40F4-9E53-4415-B16A-F2D83D453D8F}" srcOrd="3" destOrd="0" presId="urn:microsoft.com/office/officeart/2008/layout/AlternatingPictureCircles"/>
    <dgm:cxn modelId="{2CA18CBA-3BB3-42F2-BD21-7233FF91DA4A}" type="presParOf" srcId="{395F5386-6F5C-47D3-AA57-BFCE6E56F518}" destId="{FF41CE53-704E-4F1E-8040-CB7BB0727E7C}" srcOrd="3" destOrd="0" presId="urn:microsoft.com/office/officeart/2008/layout/AlternatingPictureCircles"/>
    <dgm:cxn modelId="{74CA3355-91D1-4E59-AF00-C4EBA2CE8830}" type="presParOf" srcId="{FF41CE53-704E-4F1E-8040-CB7BB0727E7C}" destId="{407DAA11-4BBF-4FB1-9C21-7F40716783DC}" srcOrd="0" destOrd="0" presId="urn:microsoft.com/office/officeart/2008/layout/AlternatingPictureCircles"/>
    <dgm:cxn modelId="{BEC9D844-44DA-472E-9A9A-BBF17FFC4EDA}" type="presParOf" srcId="{FF41CE53-704E-4F1E-8040-CB7BB0727E7C}" destId="{DFDFA3B3-EEF1-42E6-A6FC-2AC8D63C3C6D}" srcOrd="1" destOrd="0" presId="urn:microsoft.com/office/officeart/2008/layout/AlternatingPictureCircles"/>
    <dgm:cxn modelId="{5C42D3E3-CE47-48ED-93A4-35A63EAB5170}" type="presParOf" srcId="{FF41CE53-704E-4F1E-8040-CB7BB0727E7C}" destId="{B3599FB6-4A55-4646-8494-C51345CE75AC}" srcOrd="2" destOrd="0" presId="urn:microsoft.com/office/officeart/2008/layout/AlternatingPictureCircles"/>
    <dgm:cxn modelId="{6EB8B877-3943-490A-B9BD-80924CB1F94B}" type="presParOf" srcId="{395F5386-6F5C-47D3-AA57-BFCE6E56F518}" destId="{0855928A-6F06-4DE3-AC32-BD455D557F74}" srcOrd="4" destOrd="0" presId="urn:microsoft.com/office/officeart/2008/layout/AlternatingPictureCircles"/>
    <dgm:cxn modelId="{3423BB01-58C5-4DEA-AEEE-364E7855F0FF}" type="presParOf" srcId="{0855928A-6F06-4DE3-AC32-BD455D557F74}" destId="{8FBE7909-E66A-4BDF-B162-C0F29712C74E}" srcOrd="0" destOrd="0" presId="urn:microsoft.com/office/officeart/2008/layout/AlternatingPictureCircles"/>
    <dgm:cxn modelId="{6E37BA69-B28E-4497-9898-52C89AA09305}" type="presParOf" srcId="{0855928A-6F06-4DE3-AC32-BD455D557F74}" destId="{E03CA4C5-C682-4709-8411-F45C0FE9C921}" srcOrd="1" destOrd="0" presId="urn:microsoft.com/office/officeart/2008/layout/AlternatingPictureCircles"/>
    <dgm:cxn modelId="{CCC2D26A-32E1-455C-B314-BAE843068F68}" type="presParOf" srcId="{0855928A-6F06-4DE3-AC32-BD455D557F74}" destId="{9373F5C4-B37E-4B5A-B931-BC32F7FAE007}" srcOrd="2" destOrd="0" presId="urn:microsoft.com/office/officeart/2008/layout/AlternatingPictureCircles"/>
    <dgm:cxn modelId="{F2944057-9A12-444B-8ED3-3DAC3FFA18AC}" type="presParOf" srcId="{0855928A-6F06-4DE3-AC32-BD455D557F74}" destId="{1799A592-231A-4356-BD68-91C252760A95}" srcOrd="3" destOrd="0" presId="urn:microsoft.com/office/officeart/2008/layout/AlternatingPictureCircles"/>
    <dgm:cxn modelId="{BD49E0DD-C2D3-4D48-A014-CBA25E862DDF}" type="presParOf" srcId="{395F5386-6F5C-47D3-AA57-BFCE6E56F518}" destId="{74A65CA4-1F6A-4B91-8656-96C822D8AA2E}" srcOrd="5" destOrd="0" presId="urn:microsoft.com/office/officeart/2008/layout/AlternatingPictureCircles"/>
    <dgm:cxn modelId="{B7E2C5E7-8C50-4E1E-A77C-C48F83B1C74F}" type="presParOf" srcId="{74A65CA4-1F6A-4B91-8656-96C822D8AA2E}" destId="{DFB13354-D85D-4558-BBDC-2215C0746D5D}" srcOrd="0" destOrd="0" presId="urn:microsoft.com/office/officeart/2008/layout/AlternatingPictureCircles"/>
    <dgm:cxn modelId="{832F663D-20B9-46EA-A15E-8D42E9F28423}" type="presParOf" srcId="{74A65CA4-1F6A-4B91-8656-96C822D8AA2E}" destId="{BE06320B-1D54-47E0-AC78-0E2DE9A8F0CF}" srcOrd="1" destOrd="0" presId="urn:microsoft.com/office/officeart/2008/layout/AlternatingPictureCircles"/>
    <dgm:cxn modelId="{7C0751FB-2CD1-4E8D-AD2F-4318B78195BF}" type="presParOf" srcId="{74A65CA4-1F6A-4B91-8656-96C822D8AA2E}" destId="{438309DD-7BB1-40E9-A609-8C9B1410A256}" srcOrd="2" destOrd="0" presId="urn:microsoft.com/office/officeart/2008/layout/AlternatingPictureCircles"/>
    <dgm:cxn modelId="{96631239-9B60-41B8-9F1D-5DF67CCB06F4}" type="presParOf" srcId="{395F5386-6F5C-47D3-AA57-BFCE6E56F518}" destId="{5471140C-103A-4B9B-98B5-A795D0D9F281}" srcOrd="6" destOrd="0" presId="urn:microsoft.com/office/officeart/2008/layout/AlternatingPictureCircles"/>
    <dgm:cxn modelId="{EB39B237-F2B8-4831-8350-591EAD650F37}" type="presParOf" srcId="{5471140C-103A-4B9B-98B5-A795D0D9F281}" destId="{73BDCA9B-9919-411D-99F5-632E188551FD}" srcOrd="0" destOrd="0" presId="urn:microsoft.com/office/officeart/2008/layout/AlternatingPictureCircles"/>
    <dgm:cxn modelId="{AB1ADF41-740F-4517-A02F-23EA7DD40852}" type="presParOf" srcId="{5471140C-103A-4B9B-98B5-A795D0D9F281}" destId="{49406784-EB9E-450D-9EF1-F3D0A2425AD9}" srcOrd="1" destOrd="0" presId="urn:microsoft.com/office/officeart/2008/layout/AlternatingPictureCircles"/>
    <dgm:cxn modelId="{C1702484-DBB3-4B26-8473-D77A58B177DC}" type="presParOf" srcId="{5471140C-103A-4B9B-98B5-A795D0D9F281}" destId="{1119B777-FB7A-4739-8B9A-CCFEFD7CEABC}" srcOrd="2" destOrd="0" presId="urn:microsoft.com/office/officeart/2008/layout/AlternatingPictureCircles"/>
    <dgm:cxn modelId="{0DA66D20-09EC-4089-AAE0-9BF2CD3CC719}" type="presParOf" srcId="{5471140C-103A-4B9B-98B5-A795D0D9F281}" destId="{09977DA6-C4A9-4D8C-8050-EF2AE933361F}"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45488-D448-42D3-ACFE-6B2004E01E16}">
      <dsp:nvSpPr>
        <dsp:cNvPr id="0" name=""/>
        <dsp:cNvSpPr/>
      </dsp:nvSpPr>
      <dsp:spPr>
        <a:xfrm>
          <a:off x="3262899" y="178663"/>
          <a:ext cx="1439310" cy="1439287"/>
        </a:xfrm>
        <a:prstGeom prst="donut">
          <a:avLst>
            <a:gd name="adj" fmla="val 110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A0192F-80BB-4FEF-9565-04970EF81D9E}">
      <dsp:nvSpPr>
        <dsp:cNvPr id="0" name=""/>
        <dsp:cNvSpPr/>
      </dsp:nvSpPr>
      <dsp:spPr>
        <a:xfrm>
          <a:off x="565448" y="2239"/>
          <a:ext cx="2765073" cy="179211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AC21E7-E61F-4BE9-BD51-111D1B37C081}">
      <dsp:nvSpPr>
        <dsp:cNvPr id="0" name=""/>
        <dsp:cNvSpPr/>
      </dsp:nvSpPr>
      <dsp:spPr>
        <a:xfrm>
          <a:off x="3421265" y="337027"/>
          <a:ext cx="1122577" cy="1122559"/>
        </a:xfrm>
        <a:prstGeom prst="ellips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it-IT" sz="1100" kern="1200" dirty="0" smtClean="0"/>
            <a:t>corpo in quiete non applico nessuna forza.</a:t>
          </a:r>
          <a:endParaRPr lang="it-IT" sz="1100" kern="1200" dirty="0"/>
        </a:p>
      </dsp:txBody>
      <dsp:txXfrm>
        <a:off x="3585663" y="501422"/>
        <a:ext cx="793781" cy="793769"/>
      </dsp:txXfrm>
    </dsp:sp>
    <dsp:sp modelId="{7C4B1992-594B-43CA-AD1F-20B435279342}">
      <dsp:nvSpPr>
        <dsp:cNvPr id="0" name=""/>
        <dsp:cNvSpPr/>
      </dsp:nvSpPr>
      <dsp:spPr>
        <a:xfrm>
          <a:off x="3590718" y="2008974"/>
          <a:ext cx="286163" cy="286163"/>
        </a:xfrm>
        <a:prstGeom prst="flowChartConnector">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202256-442F-41AE-B111-D3F4F118852D}">
      <dsp:nvSpPr>
        <dsp:cNvPr id="0" name=""/>
        <dsp:cNvSpPr/>
      </dsp:nvSpPr>
      <dsp:spPr>
        <a:xfrm>
          <a:off x="2828726" y="2509761"/>
          <a:ext cx="1439310" cy="1439287"/>
        </a:xfrm>
        <a:prstGeom prst="donut">
          <a:avLst>
            <a:gd name="adj" fmla="val 110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9C9BD0-0CB8-4FF5-8C7E-6676EA826EEB}">
      <dsp:nvSpPr>
        <dsp:cNvPr id="0" name=""/>
        <dsp:cNvSpPr/>
      </dsp:nvSpPr>
      <dsp:spPr>
        <a:xfrm>
          <a:off x="4165854" y="2516426"/>
          <a:ext cx="2511725" cy="142593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6DD870-E9CB-4F8A-A320-30EF0C52CB48}">
      <dsp:nvSpPr>
        <dsp:cNvPr id="0" name=""/>
        <dsp:cNvSpPr/>
      </dsp:nvSpPr>
      <dsp:spPr>
        <a:xfrm>
          <a:off x="2987093" y="2668125"/>
          <a:ext cx="1122577" cy="1122559"/>
        </a:xfrm>
        <a:prstGeom prst="ellips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it-IT" sz="1100" kern="1200" dirty="0" smtClean="0"/>
            <a:t>Applico una forza F &lt; </a:t>
          </a:r>
          <a:r>
            <a:rPr lang="it-IT" sz="1100" kern="1200" dirty="0" err="1" smtClean="0"/>
            <a:t>fs</a:t>
          </a:r>
          <a:r>
            <a:rPr lang="it-IT" sz="1100" kern="1200" dirty="0" smtClean="0"/>
            <a:t> ; il corpo rimane fermo</a:t>
          </a:r>
          <a:endParaRPr lang="it-IT" sz="1100" kern="1200" dirty="0"/>
        </a:p>
      </dsp:txBody>
      <dsp:txXfrm>
        <a:off x="3151491" y="2832520"/>
        <a:ext cx="793781" cy="793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A0C99-4E4B-45E5-812A-707D891933A6}">
      <dsp:nvSpPr>
        <dsp:cNvPr id="0" name=""/>
        <dsp:cNvSpPr/>
      </dsp:nvSpPr>
      <dsp:spPr>
        <a:xfrm>
          <a:off x="4014389" y="464745"/>
          <a:ext cx="553957" cy="553948"/>
        </a:xfrm>
        <a:prstGeom prst="donut">
          <a:avLst>
            <a:gd name="adj" fmla="val 110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5D48923-45FE-4A27-8463-5ACA33C8C675}">
      <dsp:nvSpPr>
        <dsp:cNvPr id="0" name=""/>
        <dsp:cNvSpPr/>
      </dsp:nvSpPr>
      <dsp:spPr>
        <a:xfrm>
          <a:off x="1944213" y="103309"/>
          <a:ext cx="1696905" cy="127681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40EC7FBF-3050-443B-8986-1FBCF6060834}">
      <dsp:nvSpPr>
        <dsp:cNvPr id="0" name=""/>
        <dsp:cNvSpPr/>
      </dsp:nvSpPr>
      <dsp:spPr>
        <a:xfrm>
          <a:off x="4867671" y="5280"/>
          <a:ext cx="1829074" cy="1481864"/>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it-IT" sz="1400" kern="1200" dirty="0" smtClean="0"/>
            <a:t>aumento F ma sempre F &lt; </a:t>
          </a:r>
          <a:r>
            <a:rPr lang="it-IT" sz="1400" kern="1200" dirty="0" err="1" smtClean="0"/>
            <a:t>fs</a:t>
          </a:r>
          <a:r>
            <a:rPr lang="it-IT" sz="1400" kern="1200" dirty="0" smtClean="0"/>
            <a:t>; il corpo rimane fermo</a:t>
          </a:r>
          <a:endParaRPr lang="it-IT" sz="1400" kern="1200" dirty="0"/>
        </a:p>
      </dsp:txBody>
      <dsp:txXfrm>
        <a:off x="5135533" y="222294"/>
        <a:ext cx="1293350" cy="1047836"/>
      </dsp:txXfrm>
    </dsp:sp>
    <dsp:sp modelId="{A722D063-3C5F-4093-9730-00206BC0685D}">
      <dsp:nvSpPr>
        <dsp:cNvPr id="0" name=""/>
        <dsp:cNvSpPr/>
      </dsp:nvSpPr>
      <dsp:spPr>
        <a:xfrm>
          <a:off x="4031131" y="1565255"/>
          <a:ext cx="110137" cy="110137"/>
        </a:xfrm>
        <a:prstGeom prst="flowChartConnector">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2F89D25-4BB2-4F85-9DA5-17010104B5E2}">
      <dsp:nvSpPr>
        <dsp:cNvPr id="0" name=""/>
        <dsp:cNvSpPr/>
      </dsp:nvSpPr>
      <dsp:spPr>
        <a:xfrm>
          <a:off x="3888435" y="2209854"/>
          <a:ext cx="553957" cy="553948"/>
        </a:xfrm>
        <a:prstGeom prst="donut">
          <a:avLst>
            <a:gd name="adj" fmla="val 110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F397BBB-C0AC-4E93-B00B-8CF9E6AC5684}">
      <dsp:nvSpPr>
        <dsp:cNvPr id="0" name=""/>
        <dsp:cNvSpPr/>
      </dsp:nvSpPr>
      <dsp:spPr>
        <a:xfrm>
          <a:off x="4892480" y="1745895"/>
          <a:ext cx="1948226" cy="145765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DFD0F4F-13E1-4821-BB5C-F5809E827BF3}">
      <dsp:nvSpPr>
        <dsp:cNvPr id="0" name=""/>
        <dsp:cNvSpPr/>
      </dsp:nvSpPr>
      <dsp:spPr>
        <a:xfrm>
          <a:off x="1872202" y="1718971"/>
          <a:ext cx="1840960" cy="1401089"/>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it-IT" sz="1700" kern="1200" dirty="0" smtClean="0"/>
            <a:t>F = </a:t>
          </a:r>
          <a:r>
            <a:rPr lang="it-IT" sz="1700" kern="1200" dirty="0" err="1" smtClean="0"/>
            <a:t>fs</a:t>
          </a:r>
          <a:r>
            <a:rPr lang="it-IT" sz="1700" kern="1200" dirty="0" smtClean="0"/>
            <a:t>; il corpo rimane fermo </a:t>
          </a:r>
          <a:endParaRPr lang="it-IT" sz="1700" kern="1200" dirty="0"/>
        </a:p>
      </dsp:txBody>
      <dsp:txXfrm>
        <a:off x="2141804" y="1924156"/>
        <a:ext cx="1301756" cy="990719"/>
      </dsp:txXfrm>
    </dsp:sp>
    <dsp:sp modelId="{DFDFA3B3-EEF1-42E6-A6FC-2AC8D63C3C6D}">
      <dsp:nvSpPr>
        <dsp:cNvPr id="0" name=""/>
        <dsp:cNvSpPr/>
      </dsp:nvSpPr>
      <dsp:spPr>
        <a:xfrm>
          <a:off x="4031131" y="3298255"/>
          <a:ext cx="110137" cy="110137"/>
        </a:xfrm>
        <a:prstGeom prst="flowChartConnector">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FBE7909-E66A-4BDF-B162-C0F29712C74E}">
      <dsp:nvSpPr>
        <dsp:cNvPr id="0" name=""/>
        <dsp:cNvSpPr/>
      </dsp:nvSpPr>
      <dsp:spPr>
        <a:xfrm>
          <a:off x="4103606" y="3933360"/>
          <a:ext cx="553957" cy="553948"/>
        </a:xfrm>
        <a:prstGeom prst="donut">
          <a:avLst>
            <a:gd name="adj" fmla="val 110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03CA4C5-C682-4709-8411-F45C0FE9C921}">
      <dsp:nvSpPr>
        <dsp:cNvPr id="0" name=""/>
        <dsp:cNvSpPr/>
      </dsp:nvSpPr>
      <dsp:spPr>
        <a:xfrm>
          <a:off x="1800197" y="3490996"/>
          <a:ext cx="2144952" cy="143866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373F5C4-B37E-4B5A-B931-BC32F7FAE007}">
      <dsp:nvSpPr>
        <dsp:cNvPr id="0" name=""/>
        <dsp:cNvSpPr/>
      </dsp:nvSpPr>
      <dsp:spPr>
        <a:xfrm>
          <a:off x="5040031" y="3501725"/>
          <a:ext cx="1920250" cy="1417217"/>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it-IT" sz="1600" kern="1200" dirty="0" smtClean="0"/>
            <a:t>se F &gt; </a:t>
          </a:r>
          <a:r>
            <a:rPr lang="it-IT" sz="1600" kern="1200" dirty="0" err="1" smtClean="0"/>
            <a:t>fk</a:t>
          </a:r>
          <a:r>
            <a:rPr lang="it-IT" sz="1600" kern="1200" dirty="0" smtClean="0"/>
            <a:t>; il corpo acquista accelerazione a</a:t>
          </a:r>
          <a:endParaRPr lang="it-IT" sz="1600" kern="1200" dirty="0"/>
        </a:p>
      </dsp:txBody>
      <dsp:txXfrm>
        <a:off x="5321245" y="3709272"/>
        <a:ext cx="1357822" cy="1002123"/>
      </dsp:txXfrm>
    </dsp:sp>
    <dsp:sp modelId="{BE06320B-1D54-47E0-AC78-0E2DE9A8F0CF}">
      <dsp:nvSpPr>
        <dsp:cNvPr id="0" name=""/>
        <dsp:cNvSpPr/>
      </dsp:nvSpPr>
      <dsp:spPr>
        <a:xfrm>
          <a:off x="4031131" y="5012266"/>
          <a:ext cx="110137" cy="110137"/>
        </a:xfrm>
        <a:prstGeom prst="flowChartConnector">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73BDCA9B-9919-411D-99F5-632E188551FD}">
      <dsp:nvSpPr>
        <dsp:cNvPr id="0" name=""/>
        <dsp:cNvSpPr/>
      </dsp:nvSpPr>
      <dsp:spPr>
        <a:xfrm>
          <a:off x="3505618" y="5637508"/>
          <a:ext cx="553957" cy="553948"/>
        </a:xfrm>
        <a:prstGeom prst="donut">
          <a:avLst>
            <a:gd name="adj" fmla="val 110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9406784-EB9E-450D-9EF1-F3D0A2425AD9}">
      <dsp:nvSpPr>
        <dsp:cNvPr id="0" name=""/>
        <dsp:cNvSpPr/>
      </dsp:nvSpPr>
      <dsp:spPr>
        <a:xfrm>
          <a:off x="4701241" y="5205007"/>
          <a:ext cx="2067514" cy="141894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119B777-FB7A-4739-8B9A-CCFEFD7CEABC}">
      <dsp:nvSpPr>
        <dsp:cNvPr id="0" name=""/>
        <dsp:cNvSpPr/>
      </dsp:nvSpPr>
      <dsp:spPr>
        <a:xfrm>
          <a:off x="1578435" y="5248566"/>
          <a:ext cx="1805942" cy="1198131"/>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it-IT" sz="1400" kern="1200" dirty="0" smtClean="0"/>
            <a:t>per mantenere v  costante riduco F: F &lt; </a:t>
          </a:r>
          <a:r>
            <a:rPr lang="it-IT" sz="1400" kern="1200" dirty="0" err="1" smtClean="0"/>
            <a:t>Fmax</a:t>
          </a:r>
          <a:endParaRPr lang="it-IT" sz="1400" kern="1200" dirty="0"/>
        </a:p>
      </dsp:txBody>
      <dsp:txXfrm>
        <a:off x="1842909" y="5424028"/>
        <a:ext cx="1276994" cy="84720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E7D9DE7F-A684-49E5-9CC1-EF94239F248E}" type="datetimeFigureOut">
              <a:rPr lang="it-IT" smtClean="0">
                <a:solidFill>
                  <a:srgbClr val="A63212"/>
                </a:solidFill>
              </a:rPr>
              <a:pPr/>
              <a:t>27/10/2013</a:t>
            </a:fld>
            <a:endParaRPr lang="it-IT">
              <a:solidFill>
                <a:srgbClr val="A63212"/>
              </a:solidFill>
            </a:endParaRP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it-IT">
              <a:solidFill>
                <a:srgbClr val="4E66B2">
                  <a:lumMod val="50000"/>
                </a:srgbClr>
              </a:solidFill>
            </a:endParaRP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7F8C0735-1E2C-4F65-A9EC-B9E692B76DC3}" type="slidenum">
              <a:rPr lang="it-IT" smtClean="0">
                <a:solidFill>
                  <a:srgbClr val="A63212">
                    <a:lumMod val="75000"/>
                  </a:srgbClr>
                </a:solidFill>
              </a:rPr>
              <a:pPr/>
              <a:t>‹N›</a:t>
            </a:fld>
            <a:endParaRPr lang="it-IT">
              <a:solidFill>
                <a:srgbClr val="A63212">
                  <a:lumMod val="75000"/>
                </a:srgbClr>
              </a:solidFill>
            </a:endParaRP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306542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E7D9DE7F-A684-49E5-9CC1-EF94239F248E}" type="datetimeFigureOut">
              <a:rPr lang="it-IT" smtClean="0">
                <a:solidFill>
                  <a:prstClr val="black">
                    <a:lumMod val="50000"/>
                    <a:lumOff val="50000"/>
                  </a:prstClr>
                </a:solidFill>
              </a:rPr>
              <a:pPr/>
              <a:t>27/10/2013</a:t>
            </a:fld>
            <a:endParaRPr lang="it-IT">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it-IT">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7F8C0735-1E2C-4F65-A9EC-B9E692B76DC3}" type="slidenum">
              <a:rPr lang="it-IT" smtClean="0">
                <a:solidFill>
                  <a:prstClr val="black">
                    <a:lumMod val="50000"/>
                    <a:lumOff val="50000"/>
                  </a:prstClr>
                </a:solidFill>
              </a:rPr>
              <a:pPr/>
              <a:t>‹N›</a:t>
            </a:fld>
            <a:endParaRPr lang="it-IT">
              <a:solidFill>
                <a:prstClr val="black">
                  <a:lumMod val="50000"/>
                  <a:lumOff val="50000"/>
                </a:prstClr>
              </a:solidFill>
            </a:endParaRPr>
          </a:p>
        </p:txBody>
      </p:sp>
    </p:spTree>
    <p:extLst>
      <p:ext uri="{BB962C8B-B14F-4D97-AF65-F5344CB8AC3E}">
        <p14:creationId xmlns:p14="http://schemas.microsoft.com/office/powerpoint/2010/main" val="92253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E7D9DE7F-A684-49E5-9CC1-EF94239F248E}" type="datetimeFigureOut">
              <a:rPr lang="it-IT" smtClean="0">
                <a:solidFill>
                  <a:prstClr val="black">
                    <a:lumMod val="50000"/>
                    <a:lumOff val="50000"/>
                  </a:prstClr>
                </a:solidFill>
              </a:rPr>
              <a:pPr/>
              <a:t>27/10/2013</a:t>
            </a:fld>
            <a:endParaRPr lang="it-IT">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it-IT">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7F8C0735-1E2C-4F65-A9EC-B9E692B76DC3}" type="slidenum">
              <a:rPr lang="it-IT" smtClean="0">
                <a:solidFill>
                  <a:prstClr val="black">
                    <a:lumMod val="50000"/>
                    <a:lumOff val="50000"/>
                  </a:prstClr>
                </a:solidFill>
              </a:rPr>
              <a:pPr/>
              <a:t>‹N›</a:t>
            </a:fld>
            <a:endParaRPr lang="it-IT">
              <a:solidFill>
                <a:prstClr val="black">
                  <a:lumMod val="50000"/>
                  <a:lumOff val="50000"/>
                </a:prstClr>
              </a:solidFill>
            </a:endParaRPr>
          </a:p>
        </p:txBody>
      </p:sp>
    </p:spTree>
    <p:extLst>
      <p:ext uri="{BB962C8B-B14F-4D97-AF65-F5344CB8AC3E}">
        <p14:creationId xmlns:p14="http://schemas.microsoft.com/office/powerpoint/2010/main" val="128810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E7D9DE7F-A684-49E5-9CC1-EF94239F248E}" type="datetimeFigureOut">
              <a:rPr lang="it-IT" smtClean="0">
                <a:solidFill>
                  <a:prstClr val="black">
                    <a:lumMod val="50000"/>
                    <a:lumOff val="50000"/>
                  </a:prstClr>
                </a:solidFill>
              </a:rPr>
              <a:pPr/>
              <a:t>27/10/2013</a:t>
            </a:fld>
            <a:endParaRPr lang="it-IT">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it-IT">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7F8C0735-1E2C-4F65-A9EC-B9E692B76DC3}" type="slidenum">
              <a:rPr lang="it-IT" smtClean="0">
                <a:solidFill>
                  <a:prstClr val="black">
                    <a:lumMod val="50000"/>
                    <a:lumOff val="50000"/>
                  </a:prstClr>
                </a:solidFill>
              </a:rPr>
              <a:pPr/>
              <a:t>‹N›</a:t>
            </a:fld>
            <a:endParaRPr lang="it-IT">
              <a:solidFill>
                <a:prstClr val="black">
                  <a:lumMod val="50000"/>
                  <a:lumOff val="50000"/>
                </a:prstClr>
              </a:solidFill>
            </a:endParaRPr>
          </a:p>
        </p:txBody>
      </p:sp>
    </p:spTree>
    <p:extLst>
      <p:ext uri="{BB962C8B-B14F-4D97-AF65-F5344CB8AC3E}">
        <p14:creationId xmlns:p14="http://schemas.microsoft.com/office/powerpoint/2010/main" val="55420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E7D9DE7F-A684-49E5-9CC1-EF94239F248E}" type="datetimeFigureOut">
              <a:rPr lang="it-IT" smtClean="0">
                <a:solidFill>
                  <a:prstClr val="black">
                    <a:lumMod val="50000"/>
                    <a:lumOff val="50000"/>
                  </a:prstClr>
                </a:solidFill>
              </a:rPr>
              <a:pPr/>
              <a:t>27/10/2013</a:t>
            </a:fld>
            <a:endParaRPr lang="it-IT">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it-IT">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7F8C0735-1E2C-4F65-A9EC-B9E692B76DC3}" type="slidenum">
              <a:rPr lang="it-IT" smtClean="0">
                <a:solidFill>
                  <a:prstClr val="black">
                    <a:lumMod val="50000"/>
                    <a:lumOff val="50000"/>
                  </a:prstClr>
                </a:solidFill>
              </a:rPr>
              <a:pPr/>
              <a:t>‹N›</a:t>
            </a:fld>
            <a:endParaRPr lang="it-IT">
              <a:solidFill>
                <a:prstClr val="black">
                  <a:lumMod val="50000"/>
                  <a:lumOff val="50000"/>
                </a:prstClr>
              </a:solidFill>
            </a:endParaRPr>
          </a:p>
        </p:txBody>
      </p:sp>
    </p:spTree>
    <p:extLst>
      <p:ext uri="{BB962C8B-B14F-4D97-AF65-F5344CB8AC3E}">
        <p14:creationId xmlns:p14="http://schemas.microsoft.com/office/powerpoint/2010/main" val="161025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5" name="Date Placeholder 4"/>
          <p:cNvSpPr>
            <a:spLocks noGrp="1"/>
          </p:cNvSpPr>
          <p:nvPr>
            <p:ph type="dt" sz="half" idx="10"/>
          </p:nvPr>
        </p:nvSpPr>
        <p:spPr/>
        <p:txBody>
          <a:bodyPr/>
          <a:lstStyle/>
          <a:p>
            <a:fld id="{E7D9DE7F-A684-49E5-9CC1-EF94239F248E}" type="datetimeFigureOut">
              <a:rPr lang="it-IT" smtClean="0">
                <a:solidFill>
                  <a:prstClr val="black">
                    <a:lumMod val="50000"/>
                    <a:lumOff val="50000"/>
                  </a:prstClr>
                </a:solidFill>
              </a:rPr>
              <a:pPr/>
              <a:t>27/10/2013</a:t>
            </a:fld>
            <a:endParaRPr lang="it-IT">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it-IT">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7F8C0735-1E2C-4F65-A9EC-B9E692B76DC3}" type="slidenum">
              <a:rPr lang="it-IT" smtClean="0">
                <a:solidFill>
                  <a:prstClr val="black">
                    <a:lumMod val="50000"/>
                    <a:lumOff val="50000"/>
                  </a:prstClr>
                </a:solidFill>
              </a:rPr>
              <a:pPr/>
              <a:t>‹N›</a:t>
            </a:fld>
            <a:endParaRPr lang="it-IT">
              <a:solidFill>
                <a:prstClr val="black">
                  <a:lumMod val="50000"/>
                  <a:lumOff val="50000"/>
                </a:prstClr>
              </a:solidFill>
            </a:endParaRPr>
          </a:p>
        </p:txBody>
      </p:sp>
      <p:sp>
        <p:nvSpPr>
          <p:cNvPr id="9" name="Content Placeholder 8"/>
          <p:cNvSpPr>
            <a:spLocks noGrp="1"/>
          </p:cNvSpPr>
          <p:nvPr>
            <p:ph sz="quarter" idx="13"/>
          </p:nvPr>
        </p:nvSpPr>
        <p:spPr>
          <a:xfrm>
            <a:off x="841248" y="2039112"/>
            <a:ext cx="3657600" cy="395020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extLst>
      <p:ext uri="{BB962C8B-B14F-4D97-AF65-F5344CB8AC3E}">
        <p14:creationId xmlns:p14="http://schemas.microsoft.com/office/powerpoint/2010/main" val="222982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7" name="Date Placeholder 6"/>
          <p:cNvSpPr>
            <a:spLocks noGrp="1"/>
          </p:cNvSpPr>
          <p:nvPr>
            <p:ph type="dt" sz="half" idx="10"/>
          </p:nvPr>
        </p:nvSpPr>
        <p:spPr/>
        <p:txBody>
          <a:bodyPr/>
          <a:lstStyle/>
          <a:p>
            <a:fld id="{E7D9DE7F-A684-49E5-9CC1-EF94239F248E}" type="datetimeFigureOut">
              <a:rPr lang="it-IT" smtClean="0">
                <a:solidFill>
                  <a:prstClr val="black">
                    <a:lumMod val="50000"/>
                    <a:lumOff val="50000"/>
                  </a:prstClr>
                </a:solidFill>
              </a:rPr>
              <a:pPr/>
              <a:t>27/10/2013</a:t>
            </a:fld>
            <a:endParaRPr lang="it-IT">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it-IT">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7F8C0735-1E2C-4F65-A9EC-B9E692B76DC3}" type="slidenum">
              <a:rPr lang="it-IT" smtClean="0">
                <a:solidFill>
                  <a:prstClr val="black">
                    <a:lumMod val="50000"/>
                    <a:lumOff val="50000"/>
                  </a:prstClr>
                </a:solidFill>
              </a:rPr>
              <a:pPr/>
              <a:t>‹N›</a:t>
            </a:fld>
            <a:endParaRPr lang="it-IT">
              <a:solidFill>
                <a:prstClr val="black">
                  <a:lumMod val="50000"/>
                  <a:lumOff val="50000"/>
                </a:prstClr>
              </a:solidFill>
            </a:endParaRP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Content Placeholder 12"/>
          <p:cNvSpPr>
            <a:spLocks noGrp="1"/>
          </p:cNvSpPr>
          <p:nvPr>
            <p:ph sz="quarter" idx="13"/>
          </p:nvPr>
        </p:nvSpPr>
        <p:spPr>
          <a:xfrm>
            <a:off x="841248" y="2743199"/>
            <a:ext cx="3017520" cy="32461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extLst>
      <p:ext uri="{BB962C8B-B14F-4D97-AF65-F5344CB8AC3E}">
        <p14:creationId xmlns:p14="http://schemas.microsoft.com/office/powerpoint/2010/main" val="2862474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E7D9DE7F-A684-49E5-9CC1-EF94239F248E}" type="datetimeFigureOut">
              <a:rPr lang="it-IT" smtClean="0">
                <a:solidFill>
                  <a:prstClr val="black">
                    <a:lumMod val="50000"/>
                    <a:lumOff val="50000"/>
                  </a:prstClr>
                </a:solidFill>
              </a:rPr>
              <a:pPr/>
              <a:t>27/10/2013</a:t>
            </a:fld>
            <a:endParaRPr lang="it-IT">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it-IT">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7F8C0735-1E2C-4F65-A9EC-B9E692B76DC3}" type="slidenum">
              <a:rPr lang="it-IT" smtClean="0">
                <a:solidFill>
                  <a:prstClr val="black">
                    <a:lumMod val="50000"/>
                    <a:lumOff val="50000"/>
                  </a:prstClr>
                </a:solidFill>
              </a:rPr>
              <a:pPr/>
              <a:t>‹N›</a:t>
            </a:fld>
            <a:endParaRPr lang="it-IT">
              <a:solidFill>
                <a:prstClr val="black">
                  <a:lumMod val="50000"/>
                  <a:lumOff val="50000"/>
                </a:prstClr>
              </a:solidFill>
            </a:endParaRPr>
          </a:p>
        </p:txBody>
      </p:sp>
    </p:spTree>
    <p:extLst>
      <p:ext uri="{BB962C8B-B14F-4D97-AF65-F5344CB8AC3E}">
        <p14:creationId xmlns:p14="http://schemas.microsoft.com/office/powerpoint/2010/main" val="400453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9DE7F-A684-49E5-9CC1-EF94239F248E}" type="datetimeFigureOut">
              <a:rPr lang="it-IT" smtClean="0">
                <a:solidFill>
                  <a:prstClr val="black">
                    <a:lumMod val="50000"/>
                    <a:lumOff val="50000"/>
                  </a:prstClr>
                </a:solidFill>
              </a:rPr>
              <a:pPr/>
              <a:t>27/10/2013</a:t>
            </a:fld>
            <a:endParaRPr lang="it-IT">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it-IT">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7F8C0735-1E2C-4F65-A9EC-B9E692B76DC3}" type="slidenum">
              <a:rPr lang="it-IT" smtClean="0">
                <a:solidFill>
                  <a:prstClr val="black">
                    <a:lumMod val="50000"/>
                    <a:lumOff val="50000"/>
                  </a:prstClr>
                </a:solidFill>
              </a:rPr>
              <a:pPr/>
              <a:t>‹N›</a:t>
            </a:fld>
            <a:endParaRPr lang="it-IT">
              <a:solidFill>
                <a:prstClr val="black">
                  <a:lumMod val="50000"/>
                  <a:lumOff val="50000"/>
                </a:prstClr>
              </a:solidFill>
            </a:endParaRPr>
          </a:p>
        </p:txBody>
      </p:sp>
    </p:spTree>
    <p:extLst>
      <p:ext uri="{BB962C8B-B14F-4D97-AF65-F5344CB8AC3E}">
        <p14:creationId xmlns:p14="http://schemas.microsoft.com/office/powerpoint/2010/main" val="3205769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it-IT" smtClean="0"/>
              <a:t>Fare clic per modificare lo stile del titolo</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7D9DE7F-A684-49E5-9CC1-EF94239F248E}" type="datetimeFigureOut">
              <a:rPr lang="it-IT" smtClean="0">
                <a:solidFill>
                  <a:prstClr val="black">
                    <a:lumMod val="50000"/>
                    <a:lumOff val="50000"/>
                  </a:prstClr>
                </a:solidFill>
              </a:rPr>
              <a:pPr/>
              <a:t>27/10/2013</a:t>
            </a:fld>
            <a:endParaRPr lang="it-IT">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it-IT">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7F8C0735-1E2C-4F65-A9EC-B9E692B76DC3}" type="slidenum">
              <a:rPr lang="it-IT" smtClean="0">
                <a:solidFill>
                  <a:prstClr val="black">
                    <a:lumMod val="50000"/>
                    <a:lumOff val="50000"/>
                  </a:prstClr>
                </a:solidFill>
              </a:rPr>
              <a:pPr/>
              <a:t>‹N›</a:t>
            </a:fld>
            <a:endParaRPr lang="it-IT">
              <a:solidFill>
                <a:prstClr val="black">
                  <a:lumMod val="50000"/>
                  <a:lumOff val="50000"/>
                </a:prstClr>
              </a:solidFill>
            </a:endParaRPr>
          </a:p>
        </p:txBody>
      </p:sp>
    </p:spTree>
    <p:extLst>
      <p:ext uri="{BB962C8B-B14F-4D97-AF65-F5344CB8AC3E}">
        <p14:creationId xmlns:p14="http://schemas.microsoft.com/office/powerpoint/2010/main" val="40829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7D9DE7F-A684-49E5-9CC1-EF94239F248E}" type="datetimeFigureOut">
              <a:rPr lang="it-IT" smtClean="0">
                <a:solidFill>
                  <a:prstClr val="black">
                    <a:lumMod val="50000"/>
                    <a:lumOff val="50000"/>
                  </a:prstClr>
                </a:solidFill>
              </a:rPr>
              <a:pPr/>
              <a:t>27/10/2013</a:t>
            </a:fld>
            <a:endParaRPr lang="it-IT">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it-IT">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7F8C0735-1E2C-4F65-A9EC-B9E692B76DC3}" type="slidenum">
              <a:rPr lang="it-IT" smtClean="0">
                <a:solidFill>
                  <a:prstClr val="black">
                    <a:lumMod val="50000"/>
                    <a:lumOff val="50000"/>
                  </a:prstClr>
                </a:solidFill>
              </a:rPr>
              <a:pPr/>
              <a:t>‹N›</a:t>
            </a:fld>
            <a:endParaRPr lang="it-IT">
              <a:solidFill>
                <a:prstClr val="black">
                  <a:lumMod val="50000"/>
                  <a:lumOff val="50000"/>
                </a:prstClr>
              </a:solidFill>
            </a:endParaRPr>
          </a:p>
        </p:txBody>
      </p:sp>
    </p:spTree>
    <p:extLst>
      <p:ext uri="{BB962C8B-B14F-4D97-AF65-F5344CB8AC3E}">
        <p14:creationId xmlns:p14="http://schemas.microsoft.com/office/powerpoint/2010/main" val="175532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E7D9DE7F-A684-49E5-9CC1-EF94239F248E}" type="datetimeFigureOut">
              <a:rPr lang="it-IT" smtClean="0">
                <a:solidFill>
                  <a:prstClr val="black">
                    <a:lumMod val="50000"/>
                    <a:lumOff val="50000"/>
                  </a:prstClr>
                </a:solidFill>
              </a:rPr>
              <a:pPr/>
              <a:t>27/10/2013</a:t>
            </a:fld>
            <a:endParaRPr lang="it-IT">
              <a:solidFill>
                <a:prstClr val="black">
                  <a:lumMod val="50000"/>
                  <a:lumOff val="50000"/>
                </a:prstClr>
              </a:solidFill>
            </a:endParaRP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it-IT">
              <a:solidFill>
                <a:prstClr val="black">
                  <a:lumMod val="50000"/>
                  <a:lumOff val="50000"/>
                </a:prstClr>
              </a:solidFill>
            </a:endParaRP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7F8C0735-1E2C-4F65-A9EC-B9E692B76DC3}" type="slidenum">
              <a:rPr lang="it-IT" smtClean="0">
                <a:solidFill>
                  <a:prstClr val="black">
                    <a:lumMod val="50000"/>
                    <a:lumOff val="50000"/>
                  </a:prstClr>
                </a:solidFill>
              </a:rPr>
              <a:pPr/>
              <a:t>‹N›</a:t>
            </a:fld>
            <a:endParaRPr lang="it-IT">
              <a:solidFill>
                <a:prstClr val="black">
                  <a:lumMod val="50000"/>
                  <a:lumOff val="50000"/>
                </a:prstClr>
              </a:solidFill>
            </a:endParaRPr>
          </a:p>
        </p:txBody>
      </p:sp>
    </p:spTree>
    <p:extLst>
      <p:ext uri="{BB962C8B-B14F-4D97-AF65-F5344CB8AC3E}">
        <p14:creationId xmlns:p14="http://schemas.microsoft.com/office/powerpoint/2010/main" val="752583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360000">
            <a:off x="3327038" y="3029873"/>
            <a:ext cx="4847038" cy="1599722"/>
          </a:xfrm>
        </p:spPr>
        <p:txBody>
          <a:bodyPr anchor="ctr"/>
          <a:lstStyle/>
          <a:p>
            <a:r>
              <a:rPr lang="it-IT" dirty="0" smtClean="0"/>
              <a:t>Dinamica del punto materiale</a:t>
            </a:r>
            <a:endParaRPr lang="it-IT" dirty="0"/>
          </a:p>
        </p:txBody>
      </p:sp>
      <p:sp>
        <p:nvSpPr>
          <p:cNvPr id="5" name="CasellaDiTesto 4"/>
          <p:cNvSpPr txBox="1"/>
          <p:nvPr/>
        </p:nvSpPr>
        <p:spPr>
          <a:xfrm rot="358809">
            <a:off x="3287927" y="2684671"/>
            <a:ext cx="2045240" cy="338554"/>
          </a:xfrm>
          <a:prstGeom prst="rect">
            <a:avLst/>
          </a:prstGeom>
          <a:noFill/>
        </p:spPr>
        <p:txBody>
          <a:bodyPr wrap="none" rtlCol="0">
            <a:spAutoFit/>
          </a:bodyPr>
          <a:lstStyle/>
          <a:p>
            <a:r>
              <a:rPr lang="it-IT" sz="1600" i="1" dirty="0">
                <a:solidFill>
                  <a:prstClr val="black"/>
                </a:solidFill>
              </a:rPr>
              <a:t>Prof. Roberto Capone</a:t>
            </a:r>
          </a:p>
        </p:txBody>
      </p:sp>
      <p:sp>
        <p:nvSpPr>
          <p:cNvPr id="7" name="Sottotitolo 2"/>
          <p:cNvSpPr txBox="1">
            <a:spLocks/>
          </p:cNvSpPr>
          <p:nvPr/>
        </p:nvSpPr>
        <p:spPr>
          <a:xfrm rot="360000">
            <a:off x="3173413" y="4614863"/>
            <a:ext cx="4835525" cy="1039812"/>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Clr>
                <a:schemeClr val="accent1"/>
              </a:buClr>
              <a:buSzPct val="95000"/>
              <a:buFont typeface="Rage Italic" pitchFamily="66" charset="0"/>
              <a:buNone/>
              <a:defRPr sz="1800" kern="1200">
                <a:solidFill>
                  <a:srgbClr val="000100"/>
                </a:solidFill>
                <a:latin typeface="+mn-lt"/>
                <a:ea typeface="+mn-ea"/>
                <a:cs typeface="+mn-cs"/>
              </a:defRPr>
            </a:lvl1pPr>
            <a:lvl2pPr marL="457200" indent="0" algn="ctr" defTabSz="457200" rtl="0" eaLnBrk="1" latinLnBrk="0" hangingPunct="1">
              <a:spcBef>
                <a:spcPct val="20000"/>
              </a:spcBef>
              <a:buClr>
                <a:schemeClr val="accent1"/>
              </a:buClr>
              <a:buSzPct val="95000"/>
              <a:buFont typeface="Rage Italic" pitchFamily="66" charset="0"/>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SzPct val="95000"/>
              <a:buFont typeface="Rage Italic" pitchFamily="66" charset="0"/>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SzPct val="95000"/>
              <a:buFont typeface="Rage Italic" pitchFamily="66" charset="0"/>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SzPct val="95000"/>
              <a:buFont typeface="Rage Italic" pitchFamily="66" charset="0"/>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6pPr>
            <a:lvl7pPr marL="27432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7pPr>
            <a:lvl8pPr marL="32004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8pPr>
            <a:lvl9pPr marL="36576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9pPr>
          </a:lstStyle>
          <a:p>
            <a:pPr>
              <a:defRPr/>
            </a:pPr>
            <a:r>
              <a:rPr lang="it-IT" sz="2400" smtClean="0"/>
              <a:t>Corso di Fisica e Geologia –mod. Fisica 2013/2014</a:t>
            </a:r>
            <a:br>
              <a:rPr lang="it-IT" sz="2400" smtClean="0"/>
            </a:br>
            <a:r>
              <a:rPr lang="it-IT" sz="2400" smtClean="0"/>
              <a:t>Corso di laurea in Ingegneria edile</a:t>
            </a:r>
            <a:endParaRPr lang="it-IT" sz="2400" dirty="0"/>
          </a:p>
        </p:txBody>
      </p:sp>
      <p:pic>
        <p:nvPicPr>
          <p:cNvPr id="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559262">
            <a:off x="723900" y="4414838"/>
            <a:ext cx="214947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101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massa</a:t>
            </a:r>
            <a:endParaRPr lang="it-IT" dirty="0"/>
          </a:p>
        </p:txBody>
      </p:sp>
      <p:sp>
        <p:nvSpPr>
          <p:cNvPr id="3" name="Segnaposto contenuto 2"/>
          <p:cNvSpPr>
            <a:spLocks noGrp="1"/>
          </p:cNvSpPr>
          <p:nvPr>
            <p:ph idx="1"/>
          </p:nvPr>
        </p:nvSpPr>
        <p:spPr/>
        <p:txBody>
          <a:bodyPr/>
          <a:lstStyle/>
          <a:p>
            <a:r>
              <a:rPr lang="it-IT" dirty="0" smtClean="0"/>
              <a:t>Quanta più massa ha un corpo tanto più difficile è cambiare il suo stato di moto. È più difficile farlo muovere quando è fermo o fermarlo quando si muove o farlo deviare da un percorso rettilineo.</a:t>
            </a:r>
          </a:p>
          <a:p>
            <a:endParaRPr lang="it-IT" dirty="0"/>
          </a:p>
          <a:p>
            <a:r>
              <a:rPr lang="it-IT" dirty="0" smtClean="0"/>
              <a:t>Non confondere i concetti di massa e peso</a:t>
            </a:r>
            <a:endParaRPr lang="it-IT" dirty="0"/>
          </a:p>
        </p:txBody>
      </p:sp>
    </p:spTree>
    <p:extLst>
      <p:ext uri="{BB962C8B-B14F-4D97-AF65-F5344CB8AC3E}">
        <p14:creationId xmlns:p14="http://schemas.microsoft.com/office/powerpoint/2010/main" val="135002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Secondo principio o principio di proporzionalità </a:t>
            </a:r>
            <a:endParaRPr lang="it-IT" dirty="0"/>
          </a:p>
        </p:txBody>
      </p:sp>
      <p:sp>
        <p:nvSpPr>
          <p:cNvPr id="3" name="Segnaposto contenuto 2"/>
          <p:cNvSpPr>
            <a:spLocks noGrp="1"/>
          </p:cNvSpPr>
          <p:nvPr>
            <p:ph idx="1"/>
          </p:nvPr>
        </p:nvSpPr>
        <p:spPr/>
        <p:txBody>
          <a:bodyPr>
            <a:normAutofit fontScale="92500" lnSpcReduction="10000"/>
          </a:bodyPr>
          <a:lstStyle/>
          <a:p>
            <a:pPr algn="just"/>
            <a:r>
              <a:rPr lang="it-IT" dirty="0"/>
              <a:t>	</a:t>
            </a:r>
            <a:r>
              <a:rPr lang="it-IT" i="1" dirty="0"/>
              <a:t>« </a:t>
            </a:r>
            <a:r>
              <a:rPr lang="it-IT" i="1" dirty="0" err="1"/>
              <a:t>Mutationem</a:t>
            </a:r>
            <a:r>
              <a:rPr lang="it-IT" i="1" dirty="0"/>
              <a:t> </a:t>
            </a:r>
            <a:r>
              <a:rPr lang="it-IT" i="1" dirty="0" err="1"/>
              <a:t>motus</a:t>
            </a:r>
            <a:r>
              <a:rPr lang="it-IT" i="1" dirty="0"/>
              <a:t> </a:t>
            </a:r>
            <a:r>
              <a:rPr lang="it-IT" i="1" dirty="0" err="1"/>
              <a:t>proportionalem</a:t>
            </a:r>
            <a:r>
              <a:rPr lang="it-IT" i="1" dirty="0"/>
              <a:t> esse vi motrici </a:t>
            </a:r>
            <a:r>
              <a:rPr lang="it-IT" i="1" dirty="0" err="1"/>
              <a:t>impressae</a:t>
            </a:r>
            <a:r>
              <a:rPr lang="it-IT" i="1" dirty="0"/>
              <a:t>, et fieri </a:t>
            </a:r>
            <a:r>
              <a:rPr lang="it-IT" i="1" dirty="0" err="1"/>
              <a:t>secundum</a:t>
            </a:r>
            <a:r>
              <a:rPr lang="it-IT" i="1" dirty="0"/>
              <a:t> </a:t>
            </a:r>
            <a:r>
              <a:rPr lang="it-IT" i="1" dirty="0" err="1"/>
              <a:t>lineam</a:t>
            </a:r>
            <a:r>
              <a:rPr lang="it-IT" i="1" dirty="0"/>
              <a:t> </a:t>
            </a:r>
            <a:r>
              <a:rPr lang="it-IT" i="1" dirty="0" err="1"/>
              <a:t>rectam</a:t>
            </a:r>
            <a:r>
              <a:rPr lang="it-IT" i="1" dirty="0"/>
              <a:t> qua vis </a:t>
            </a:r>
            <a:r>
              <a:rPr lang="it-IT" i="1" dirty="0" err="1"/>
              <a:t>illa</a:t>
            </a:r>
            <a:r>
              <a:rPr lang="it-IT" i="1" dirty="0"/>
              <a:t> </a:t>
            </a:r>
            <a:r>
              <a:rPr lang="it-IT" i="1" dirty="0" err="1"/>
              <a:t>imprimitur</a:t>
            </a:r>
            <a:r>
              <a:rPr lang="it-IT" i="1" dirty="0"/>
              <a:t> »</a:t>
            </a:r>
          </a:p>
          <a:p>
            <a:pPr marL="0" indent="0" algn="just">
              <a:buNone/>
            </a:pPr>
            <a:endParaRPr lang="it-IT" dirty="0"/>
          </a:p>
          <a:p>
            <a:pPr algn="just"/>
            <a:r>
              <a:rPr lang="it-IT" dirty="0"/>
              <a:t>ovvero, un punto materiale (cioè un corpo di dimensioni trascurabili rispetto al sistema di riferimento in esame e contemporaneamente dotato di massa) al quale sia applicata una forza, varia la quantità di moto in misura proporzionale alla forza, e lungo la direzione della stessa. In altre parole: il cambiamento di moto è proporzionale alla forza impressa, ed avviene lungo la linea retta secondo la quale la forza è stata impressa.</a:t>
            </a:r>
          </a:p>
          <a:p>
            <a:endParaRPr lang="it-IT" dirty="0"/>
          </a:p>
        </p:txBody>
      </p:sp>
    </p:spTree>
    <p:extLst>
      <p:ext uri="{BB962C8B-B14F-4D97-AF65-F5344CB8AC3E}">
        <p14:creationId xmlns:p14="http://schemas.microsoft.com/office/powerpoint/2010/main" val="2620183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secondo principio</a:t>
            </a:r>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it-IT" i="1" smtClean="0">
                              <a:latin typeface="Cambria Math"/>
                            </a:rPr>
                          </m:ctrlPr>
                        </m:naryPr>
                        <m:sub/>
                        <m:sup/>
                        <m:e>
                          <m:acc>
                            <m:accPr>
                              <m:chr m:val="⃗"/>
                              <m:ctrlPr>
                                <a:rPr lang="it-IT" i="1" smtClean="0">
                                  <a:latin typeface="Cambria Math"/>
                                </a:rPr>
                              </m:ctrlPr>
                            </m:accPr>
                            <m:e>
                              <m:r>
                                <a:rPr lang="it-IT" b="0" i="1" smtClean="0">
                                  <a:latin typeface="Cambria Math"/>
                                </a:rPr>
                                <m:t>𝐹</m:t>
                              </m:r>
                            </m:e>
                          </m:acc>
                        </m:e>
                      </m:nary>
                      <m:r>
                        <a:rPr lang="it-IT" b="0" i="1" smtClean="0">
                          <a:latin typeface="Cambria Math"/>
                        </a:rPr>
                        <m:t>=</m:t>
                      </m:r>
                      <m:r>
                        <a:rPr lang="it-IT" b="0" i="1" smtClean="0">
                          <a:latin typeface="Cambria Math"/>
                        </a:rPr>
                        <m:t>𝑚</m:t>
                      </m:r>
                      <m:acc>
                        <m:accPr>
                          <m:chr m:val="⃗"/>
                          <m:ctrlPr>
                            <a:rPr lang="it-IT" b="0" i="1" smtClean="0">
                              <a:latin typeface="Cambria Math"/>
                            </a:rPr>
                          </m:ctrlPr>
                        </m:accPr>
                        <m:e>
                          <m:r>
                            <a:rPr lang="it-IT" b="0" i="1" smtClean="0">
                              <a:latin typeface="Cambria Math"/>
                            </a:rPr>
                            <m:t>𝑎</m:t>
                          </m:r>
                        </m:e>
                      </m:acc>
                    </m:oMath>
                  </m:oMathPara>
                </a14:m>
                <a:endParaRPr lang="it-IT" dirty="0" smtClean="0"/>
              </a:p>
              <a:p>
                <a:r>
                  <a:rPr lang="it-IT" dirty="0" smtClean="0"/>
                  <a:t>Si tratta di una equazione vettoriale</a:t>
                </a:r>
              </a:p>
              <a:p>
                <a:r>
                  <a:rPr lang="it-IT" dirty="0" smtClean="0"/>
                  <a:t>Pertanto:</a:t>
                </a:r>
              </a:p>
              <a:p>
                <a:pPr marL="0" indent="0">
                  <a:buNone/>
                </a:pP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a:rPr>
                          </m:ctrlPr>
                        </m:dPr>
                        <m:e>
                          <m:eqArr>
                            <m:eqArrPr>
                              <m:ctrlPr>
                                <a:rPr lang="it-IT" i="1" smtClean="0">
                                  <a:latin typeface="Cambria Math"/>
                                </a:rPr>
                              </m:ctrlPr>
                            </m:eqArrPr>
                            <m:e>
                              <m:sSub>
                                <m:sSubPr>
                                  <m:ctrlPr>
                                    <a:rPr lang="it-IT" i="1" smtClean="0">
                                      <a:latin typeface="Cambria Math"/>
                                    </a:rPr>
                                  </m:ctrlPr>
                                </m:sSubPr>
                                <m:e>
                                  <m:r>
                                    <a:rPr lang="it-IT" b="0" i="1" smtClean="0">
                                      <a:latin typeface="Cambria Math"/>
                                    </a:rPr>
                                    <m:t>𝐹</m:t>
                                  </m:r>
                                </m:e>
                                <m:sub>
                                  <m:r>
                                    <a:rPr lang="it-IT" b="0" i="1" smtClean="0">
                                      <a:latin typeface="Cambria Math"/>
                                    </a:rPr>
                                    <m:t>𝑥</m:t>
                                  </m:r>
                                </m:sub>
                              </m:sSub>
                              <m:r>
                                <a:rPr lang="it-IT" b="0" i="1" smtClean="0">
                                  <a:latin typeface="Cambria Math"/>
                                </a:rPr>
                                <m:t>=</m:t>
                              </m:r>
                              <m:r>
                                <a:rPr lang="it-IT" b="0" i="1" smtClean="0">
                                  <a:latin typeface="Cambria Math"/>
                                </a:rPr>
                                <m:t>𝑚</m:t>
                              </m:r>
                              <m:sSub>
                                <m:sSubPr>
                                  <m:ctrlPr>
                                    <a:rPr lang="it-IT" b="0" i="1" smtClean="0">
                                      <a:latin typeface="Cambria Math"/>
                                    </a:rPr>
                                  </m:ctrlPr>
                                </m:sSubPr>
                                <m:e>
                                  <m:r>
                                    <a:rPr lang="it-IT" b="0" i="1" smtClean="0">
                                      <a:latin typeface="Cambria Math"/>
                                    </a:rPr>
                                    <m:t>𝑎</m:t>
                                  </m:r>
                                </m:e>
                                <m:sub>
                                  <m:r>
                                    <a:rPr lang="it-IT" b="0" i="1" smtClean="0">
                                      <a:latin typeface="Cambria Math"/>
                                    </a:rPr>
                                    <m:t>𝑥</m:t>
                                  </m:r>
                                </m:sub>
                              </m:sSub>
                            </m:e>
                            <m:e>
                              <m:sSub>
                                <m:sSubPr>
                                  <m:ctrlPr>
                                    <a:rPr lang="it-IT" b="0" i="1" smtClean="0">
                                      <a:latin typeface="Cambria Math"/>
                                    </a:rPr>
                                  </m:ctrlPr>
                                </m:sSubPr>
                                <m:e>
                                  <m:r>
                                    <a:rPr lang="it-IT" b="0" i="1" smtClean="0">
                                      <a:latin typeface="Cambria Math"/>
                                    </a:rPr>
                                    <m:t>𝐹</m:t>
                                  </m:r>
                                </m:e>
                                <m:sub>
                                  <m:r>
                                    <a:rPr lang="it-IT" b="0" i="1" smtClean="0">
                                      <a:latin typeface="Cambria Math"/>
                                    </a:rPr>
                                    <m:t>𝑦</m:t>
                                  </m:r>
                                </m:sub>
                              </m:sSub>
                              <m:r>
                                <a:rPr lang="it-IT" b="0" i="1" smtClean="0">
                                  <a:latin typeface="Cambria Math"/>
                                </a:rPr>
                                <m:t>=</m:t>
                              </m:r>
                              <m:r>
                                <a:rPr lang="it-IT" b="0" i="1" smtClean="0">
                                  <a:latin typeface="Cambria Math"/>
                                </a:rPr>
                                <m:t>𝑚</m:t>
                              </m:r>
                              <m:sSub>
                                <m:sSubPr>
                                  <m:ctrlPr>
                                    <a:rPr lang="it-IT" b="0" i="1" smtClean="0">
                                      <a:latin typeface="Cambria Math"/>
                                    </a:rPr>
                                  </m:ctrlPr>
                                </m:sSubPr>
                                <m:e>
                                  <m:r>
                                    <a:rPr lang="it-IT" b="0" i="1" smtClean="0">
                                      <a:latin typeface="Cambria Math"/>
                                    </a:rPr>
                                    <m:t>𝑎</m:t>
                                  </m:r>
                                </m:e>
                                <m:sub>
                                  <m:r>
                                    <a:rPr lang="it-IT" b="0" i="1" smtClean="0">
                                      <a:latin typeface="Cambria Math"/>
                                    </a:rPr>
                                    <m:t>𝑦</m:t>
                                  </m:r>
                                </m:sub>
                              </m:sSub>
                            </m:e>
                            <m:e>
                              <m:sSub>
                                <m:sSubPr>
                                  <m:ctrlPr>
                                    <a:rPr lang="it-IT" b="0" i="1" smtClean="0">
                                      <a:latin typeface="Cambria Math"/>
                                    </a:rPr>
                                  </m:ctrlPr>
                                </m:sSubPr>
                                <m:e>
                                  <m:r>
                                    <a:rPr lang="it-IT" b="0" i="1" smtClean="0">
                                      <a:latin typeface="Cambria Math"/>
                                    </a:rPr>
                                    <m:t>𝐹</m:t>
                                  </m:r>
                                </m:e>
                                <m:sub>
                                  <m:r>
                                    <a:rPr lang="it-IT" b="0" i="1" smtClean="0">
                                      <a:latin typeface="Cambria Math"/>
                                    </a:rPr>
                                    <m:t>𝑧</m:t>
                                  </m:r>
                                </m:sub>
                              </m:sSub>
                              <m:r>
                                <a:rPr lang="it-IT" b="0" i="1" smtClean="0">
                                  <a:latin typeface="Cambria Math"/>
                                </a:rPr>
                                <m:t>=</m:t>
                              </m:r>
                              <m:r>
                                <a:rPr lang="it-IT" b="0" i="1" smtClean="0">
                                  <a:latin typeface="Cambria Math"/>
                                </a:rPr>
                                <m:t>𝑚</m:t>
                              </m:r>
                              <m:sSub>
                                <m:sSubPr>
                                  <m:ctrlPr>
                                    <a:rPr lang="it-IT" b="0" i="1" smtClean="0">
                                      <a:latin typeface="Cambria Math"/>
                                    </a:rPr>
                                  </m:ctrlPr>
                                </m:sSubPr>
                                <m:e>
                                  <m:r>
                                    <a:rPr lang="it-IT" b="0" i="1" smtClean="0">
                                      <a:latin typeface="Cambria Math"/>
                                    </a:rPr>
                                    <m:t>𝑎</m:t>
                                  </m:r>
                                </m:e>
                                <m:sub>
                                  <m:r>
                                    <a:rPr lang="it-IT" b="0" i="1" smtClean="0">
                                      <a:latin typeface="Cambria Math"/>
                                    </a:rPr>
                                    <m:t>𝑧</m:t>
                                  </m:r>
                                </m:sub>
                              </m:sSub>
                            </m:e>
                          </m:eqArr>
                        </m:e>
                      </m:d>
                    </m:oMath>
                  </m:oMathPara>
                </a14:m>
                <a:endParaRPr lang="it-IT" dirty="0" smtClean="0"/>
              </a:p>
              <a:p>
                <a:pPr marL="0" indent="0">
                  <a:buNone/>
                </a:pPr>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rotWithShape="1">
                <a:blip r:embed="rId2"/>
                <a:stretch>
                  <a:fillRect l="-1306"/>
                </a:stretch>
              </a:blipFill>
            </p:spPr>
            <p:txBody>
              <a:bodyPr/>
              <a:lstStyle/>
              <a:p>
                <a:r>
                  <a:rPr lang="it-IT">
                    <a:noFill/>
                  </a:rPr>
                  <a:t> </a:t>
                </a:r>
              </a:p>
            </p:txBody>
          </p:sp>
        </mc:Fallback>
      </mc:AlternateContent>
    </p:spTree>
    <p:extLst>
      <p:ext uri="{BB962C8B-B14F-4D97-AF65-F5344CB8AC3E}">
        <p14:creationId xmlns:p14="http://schemas.microsoft.com/office/powerpoint/2010/main" val="900659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Unità di misura</a:t>
            </a:r>
            <a:endParaRPr lang="it-IT"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5077" y="2132856"/>
            <a:ext cx="8193387" cy="387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65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Terzo principio o principio di azione e reazione </a:t>
            </a:r>
            <a:endParaRPr lang="it-IT" dirty="0"/>
          </a:p>
        </p:txBody>
      </p:sp>
      <p:sp>
        <p:nvSpPr>
          <p:cNvPr id="3" name="Segnaposto contenuto 2"/>
          <p:cNvSpPr>
            <a:spLocks noGrp="1"/>
          </p:cNvSpPr>
          <p:nvPr>
            <p:ph idx="1"/>
          </p:nvPr>
        </p:nvSpPr>
        <p:spPr>
          <a:xfrm>
            <a:off x="395536" y="2038388"/>
            <a:ext cx="8352928" cy="3951337"/>
          </a:xfrm>
        </p:spPr>
        <p:txBody>
          <a:bodyPr>
            <a:normAutofit/>
          </a:bodyPr>
          <a:lstStyle/>
          <a:p>
            <a:pPr algn="just"/>
            <a:r>
              <a:rPr lang="it-IT" b="1" i="1" dirty="0"/>
              <a:t>« </a:t>
            </a:r>
            <a:r>
              <a:rPr lang="it-IT" i="1" dirty="0" err="1"/>
              <a:t>Actioni</a:t>
            </a:r>
            <a:r>
              <a:rPr lang="it-IT" i="1" dirty="0"/>
              <a:t> </a:t>
            </a:r>
            <a:r>
              <a:rPr lang="it-IT" i="1" dirty="0" err="1"/>
              <a:t>contrariam</a:t>
            </a:r>
            <a:r>
              <a:rPr lang="it-IT" i="1" dirty="0"/>
              <a:t> </a:t>
            </a:r>
            <a:r>
              <a:rPr lang="it-IT" i="1" dirty="0" err="1"/>
              <a:t>semper</a:t>
            </a:r>
            <a:r>
              <a:rPr lang="it-IT" i="1" dirty="0"/>
              <a:t> et </a:t>
            </a:r>
            <a:r>
              <a:rPr lang="it-IT" i="1" dirty="0" err="1"/>
              <a:t>aequalem</a:t>
            </a:r>
            <a:r>
              <a:rPr lang="it-IT" i="1" dirty="0"/>
              <a:t> esse </a:t>
            </a:r>
            <a:r>
              <a:rPr lang="it-IT" i="1" dirty="0" err="1"/>
              <a:t>reactionem</a:t>
            </a:r>
            <a:r>
              <a:rPr lang="it-IT" i="1" dirty="0"/>
              <a:t>: </a:t>
            </a:r>
            <a:r>
              <a:rPr lang="it-IT" i="1" dirty="0" err="1"/>
              <a:t>sive</a:t>
            </a:r>
            <a:r>
              <a:rPr lang="it-IT" i="1" dirty="0"/>
              <a:t> </a:t>
            </a:r>
            <a:r>
              <a:rPr lang="it-IT" i="1" dirty="0" err="1"/>
              <a:t>corporum</a:t>
            </a:r>
            <a:r>
              <a:rPr lang="it-IT" i="1" dirty="0"/>
              <a:t> </a:t>
            </a:r>
            <a:r>
              <a:rPr lang="it-IT" i="1" dirty="0" err="1"/>
              <a:t>duorum</a:t>
            </a:r>
            <a:r>
              <a:rPr lang="it-IT" i="1" dirty="0"/>
              <a:t> </a:t>
            </a:r>
            <a:r>
              <a:rPr lang="it-IT" i="1" dirty="0" err="1"/>
              <a:t>actiones</a:t>
            </a:r>
            <a:r>
              <a:rPr lang="it-IT" i="1" dirty="0"/>
              <a:t> in se mutuo </a:t>
            </a:r>
            <a:r>
              <a:rPr lang="it-IT" i="1" dirty="0" err="1"/>
              <a:t>semper</a:t>
            </a:r>
            <a:r>
              <a:rPr lang="it-IT" i="1" dirty="0"/>
              <a:t> esse </a:t>
            </a:r>
            <a:r>
              <a:rPr lang="it-IT" i="1" dirty="0" err="1"/>
              <a:t>æqualis</a:t>
            </a:r>
            <a:r>
              <a:rPr lang="it-IT" i="1" dirty="0"/>
              <a:t> et in </a:t>
            </a:r>
            <a:r>
              <a:rPr lang="it-IT" i="1" dirty="0" err="1"/>
              <a:t>partes</a:t>
            </a:r>
            <a:r>
              <a:rPr lang="it-IT" i="1" dirty="0"/>
              <a:t> </a:t>
            </a:r>
            <a:r>
              <a:rPr lang="it-IT" i="1" dirty="0" err="1"/>
              <a:t>contrarias</a:t>
            </a:r>
            <a:r>
              <a:rPr lang="it-IT" i="1" dirty="0"/>
              <a:t> dirigi. </a:t>
            </a:r>
            <a:r>
              <a:rPr lang="it-IT" b="1" i="1" dirty="0"/>
              <a:t>» </a:t>
            </a:r>
            <a:r>
              <a:rPr lang="it-IT" dirty="0"/>
              <a:t>	</a:t>
            </a:r>
          </a:p>
          <a:p>
            <a:pPr algn="just"/>
            <a:r>
              <a:rPr lang="it-IT" dirty="0"/>
              <a:t>Ovvero, ad ogni azione corrisponde sempre una reazione uguale e contraria. Quindi le mutue azioni fra due corpi sono sempre uguali e dirette in senso contrario. </a:t>
            </a:r>
          </a:p>
          <a:p>
            <a:pPr algn="just"/>
            <a:r>
              <a:rPr lang="it-IT" dirty="0"/>
              <a:t>Più precisamente: quando un corpo A esercita una forza su un corpo B, anche B esercita una forza su A; le due forze hanno stesso modulo (intensità), stessa direzione, ma versi opposti. </a:t>
            </a:r>
          </a:p>
        </p:txBody>
      </p:sp>
    </p:spTree>
    <p:extLst>
      <p:ext uri="{BB962C8B-B14F-4D97-AF65-F5344CB8AC3E}">
        <p14:creationId xmlns:p14="http://schemas.microsoft.com/office/powerpoint/2010/main" val="91326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Azione e reazione</a:t>
            </a:r>
            <a:endParaRPr lang="it-IT"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3371" y="2038350"/>
            <a:ext cx="5270717"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5940152" y="3236783"/>
            <a:ext cx="2808312" cy="1200329"/>
          </a:xfrm>
          <a:prstGeom prst="rect">
            <a:avLst/>
          </a:prstGeom>
          <a:noFill/>
        </p:spPr>
        <p:txBody>
          <a:bodyPr wrap="square" rtlCol="0">
            <a:spAutoFit/>
          </a:bodyPr>
          <a:lstStyle/>
          <a:p>
            <a:pPr algn="just"/>
            <a:r>
              <a:rPr lang="it-IT" dirty="0" smtClean="0"/>
              <a:t>Se la mano spinge sul bordo di un banco, io banco spinge a sua volta sulla mano</a:t>
            </a:r>
            <a:endParaRPr lang="it-IT" dirty="0"/>
          </a:p>
        </p:txBody>
      </p:sp>
    </p:spTree>
    <p:extLst>
      <p:ext uri="{BB962C8B-B14F-4D97-AF65-F5344CB8AC3E}">
        <p14:creationId xmlns:p14="http://schemas.microsoft.com/office/powerpoint/2010/main" val="1549458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forza</a:t>
            </a:r>
            <a:endParaRPr lang="it-IT" dirty="0"/>
          </a:p>
        </p:txBody>
      </p:sp>
      <p:sp>
        <p:nvSpPr>
          <p:cNvPr id="3" name="Segnaposto contenuto 2"/>
          <p:cNvSpPr>
            <a:spLocks noGrp="1"/>
          </p:cNvSpPr>
          <p:nvPr>
            <p:ph idx="1"/>
          </p:nvPr>
        </p:nvSpPr>
        <p:spPr/>
        <p:txBody>
          <a:bodyPr/>
          <a:lstStyle/>
          <a:p>
            <a:pPr algn="just"/>
            <a:r>
              <a:rPr lang="it-IT" dirty="0"/>
              <a:t>Una </a:t>
            </a:r>
            <a:r>
              <a:rPr lang="it-IT" b="1" dirty="0"/>
              <a:t>forza </a:t>
            </a:r>
            <a:r>
              <a:rPr lang="it-IT" dirty="0"/>
              <a:t>è una grandezza fisica vettoriale che si manifesta nell'interazione di due o più corpi, sia a livello macroscopico, sia a livello delle particelle elementari, che cambia lo stato di quiete o di </a:t>
            </a:r>
            <a:r>
              <a:rPr lang="it-IT" dirty="0" smtClean="0"/>
              <a:t>moto dei corpi stessi</a:t>
            </a:r>
            <a:endParaRPr lang="it-IT" dirty="0"/>
          </a:p>
        </p:txBody>
      </p:sp>
    </p:spTree>
    <p:extLst>
      <p:ext uri="{BB962C8B-B14F-4D97-AF65-F5344CB8AC3E}">
        <p14:creationId xmlns:p14="http://schemas.microsoft.com/office/powerpoint/2010/main" val="1221896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Effetti statici e dinamici</a:t>
            </a:r>
            <a:endParaRPr lang="it-IT" dirty="0"/>
          </a:p>
        </p:txBody>
      </p:sp>
      <p:sp>
        <p:nvSpPr>
          <p:cNvPr id="3" name="Segnaposto contenuto 2"/>
          <p:cNvSpPr>
            <a:spLocks noGrp="1"/>
          </p:cNvSpPr>
          <p:nvPr>
            <p:ph idx="1"/>
          </p:nvPr>
        </p:nvSpPr>
        <p:spPr>
          <a:xfrm>
            <a:off x="251520" y="2038388"/>
            <a:ext cx="8568952" cy="4558964"/>
          </a:xfrm>
        </p:spPr>
        <p:txBody>
          <a:bodyPr>
            <a:normAutofit lnSpcReduction="10000"/>
          </a:bodyPr>
          <a:lstStyle/>
          <a:p>
            <a:pPr marL="0" indent="0" algn="just">
              <a:buNone/>
            </a:pPr>
            <a:r>
              <a:rPr lang="it-IT" dirty="0"/>
              <a:t>A livello pratico le forze applicate ad un dato corpo possono avere due diversi tipi di effetti: </a:t>
            </a:r>
          </a:p>
          <a:p>
            <a:pPr algn="just"/>
            <a:r>
              <a:rPr lang="it-IT" dirty="0" smtClean="0"/>
              <a:t>effetti </a:t>
            </a:r>
            <a:r>
              <a:rPr lang="it-IT" b="1" dirty="0"/>
              <a:t>statici</a:t>
            </a:r>
            <a:r>
              <a:rPr lang="it-IT" dirty="0"/>
              <a:t>: il corpo, anche se sottoposto a forze, rimane in quiete: questo succede quando le forze presenti si bilanciano esattamente. Il settore della meccanica che si occupa dello studio di questi effetti è la statica: essa analizza gli effetti delle forze sui corpi in quiete e ricerca le condizioni di equilibrio di corpi sottoposti ad un insieme di forze diverse. </a:t>
            </a:r>
          </a:p>
          <a:p>
            <a:pPr algn="just"/>
            <a:r>
              <a:rPr lang="it-IT" dirty="0"/>
              <a:t>effetti </a:t>
            </a:r>
            <a:r>
              <a:rPr lang="it-IT" b="1" dirty="0"/>
              <a:t>dinamici</a:t>
            </a:r>
            <a:r>
              <a:rPr lang="it-IT" dirty="0"/>
              <a:t>: esse inducono variazioni nella quantità di moto del corpo; la dinamica analizza appunto gli effetti delle forze sul movimento e cerca di prevedere il moto di un dato sistema di corpi se sono note le forze ad esso applicate, </a:t>
            </a:r>
          </a:p>
          <a:p>
            <a:endParaRPr lang="it-IT" dirty="0"/>
          </a:p>
          <a:p>
            <a:endParaRPr lang="it-IT" dirty="0"/>
          </a:p>
        </p:txBody>
      </p:sp>
    </p:spTree>
    <p:extLst>
      <p:ext uri="{BB962C8B-B14F-4D97-AF65-F5344CB8AC3E}">
        <p14:creationId xmlns:p14="http://schemas.microsoft.com/office/powerpoint/2010/main" val="2789549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6108952" cy="1442674"/>
          </a:xfrm>
        </p:spPr>
        <p:txBody>
          <a:bodyPr/>
          <a:lstStyle/>
          <a:p>
            <a:r>
              <a:rPr lang="it-IT" dirty="0" smtClean="0"/>
              <a:t>La forza è un vettore</a:t>
            </a:r>
            <a:endParaRPr lang="it-IT" dirty="0"/>
          </a:p>
        </p:txBody>
      </p:sp>
      <p:sp>
        <p:nvSpPr>
          <p:cNvPr id="3" name="Segnaposto contenuto 2"/>
          <p:cNvSpPr>
            <a:spLocks noGrp="1"/>
          </p:cNvSpPr>
          <p:nvPr>
            <p:ph idx="1"/>
          </p:nvPr>
        </p:nvSpPr>
        <p:spPr/>
        <p:txBody>
          <a:bodyPr/>
          <a:lstStyle/>
          <a:p>
            <a:pPr algn="just"/>
            <a:r>
              <a:rPr lang="it-IT" dirty="0"/>
              <a:t>La forza è una grandezza vettoriale, ovvero è descritta da un punto di vista matematico da un vettore (vedi immagine a fianco). Ciò significa che la misura di una forza, ovvero la sua intensità misurata in newton, rappresenta solo il </a:t>
            </a:r>
            <a:r>
              <a:rPr lang="it-IT" b="1" dirty="0"/>
              <a:t>modulo </a:t>
            </a:r>
            <a:r>
              <a:rPr lang="it-IT" dirty="0"/>
              <a:t>della forza, che per essere definita necessita anche della specificazione di un </a:t>
            </a:r>
            <a:r>
              <a:rPr lang="it-IT" b="1" dirty="0"/>
              <a:t>punto di applicazione </a:t>
            </a:r>
            <a:r>
              <a:rPr lang="it-IT" dirty="0"/>
              <a:t>(il punto del corpo dove la forza agisce), di una </a:t>
            </a:r>
            <a:r>
              <a:rPr lang="it-IT" b="1" dirty="0"/>
              <a:t>direzione </a:t>
            </a:r>
            <a:r>
              <a:rPr lang="it-IT" dirty="0"/>
              <a:t>(la retta su cui giace il vettore) e di un </a:t>
            </a:r>
            <a:r>
              <a:rPr lang="it-IT" b="1" dirty="0"/>
              <a:t>verso </a:t>
            </a:r>
            <a:r>
              <a:rPr lang="it-IT" dirty="0"/>
              <a:t>(indicato dall'orientamento della freccia).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04664"/>
            <a:ext cx="22098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725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Esempio</a:t>
            </a:r>
            <a:endParaRPr lang="it-IT" dirty="0"/>
          </a:p>
        </p:txBody>
      </p:sp>
      <p:sp>
        <p:nvSpPr>
          <p:cNvPr id="3" name="Segnaposto contenuto 2"/>
          <p:cNvSpPr>
            <a:spLocks noGrp="1"/>
          </p:cNvSpPr>
          <p:nvPr>
            <p:ph idx="1"/>
          </p:nvPr>
        </p:nvSpPr>
        <p:spPr/>
        <p:txBody>
          <a:bodyPr/>
          <a:lstStyle/>
          <a:p>
            <a:pPr algn="just"/>
            <a:r>
              <a:rPr lang="it-IT" dirty="0"/>
              <a:t>Una barca viene trascinata da tre rimorchiatori come schematizzato in figura e ognuno di essi esercita una forza di 3000N. a) Qual è la forza risultante? </a:t>
            </a:r>
            <a:r>
              <a:rPr lang="it-IT" dirty="0" smtClean="0"/>
              <a:t> b</a:t>
            </a:r>
            <a:r>
              <a:rPr lang="it-IT" dirty="0"/>
              <a:t>) Qual è l’accelerazione della barca? </a:t>
            </a:r>
          </a:p>
        </p:txBody>
      </p:sp>
    </p:spTree>
    <p:extLst>
      <p:ext uri="{BB962C8B-B14F-4D97-AF65-F5344CB8AC3E}">
        <p14:creationId xmlns:p14="http://schemas.microsoft.com/office/powerpoint/2010/main" val="100810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4668792" cy="1442674"/>
          </a:xfrm>
        </p:spPr>
        <p:txBody>
          <a:bodyPr/>
          <a:lstStyle/>
          <a:p>
            <a:r>
              <a:rPr lang="it-IT" dirty="0" smtClean="0"/>
              <a:t>Introduzione</a:t>
            </a:r>
            <a:endParaRPr lang="it-IT" dirty="0"/>
          </a:p>
        </p:txBody>
      </p:sp>
      <p:sp>
        <p:nvSpPr>
          <p:cNvPr id="3" name="Segnaposto contenuto 2"/>
          <p:cNvSpPr>
            <a:spLocks noGrp="1"/>
          </p:cNvSpPr>
          <p:nvPr>
            <p:ph idx="1"/>
          </p:nvPr>
        </p:nvSpPr>
        <p:spPr>
          <a:xfrm>
            <a:off x="395536" y="2636912"/>
            <a:ext cx="8589962" cy="3744416"/>
          </a:xfrm>
        </p:spPr>
        <p:txBody>
          <a:bodyPr>
            <a:normAutofit fontScale="92500" lnSpcReduction="10000"/>
          </a:bodyPr>
          <a:lstStyle/>
          <a:p>
            <a:endParaRPr lang="it-IT" dirty="0"/>
          </a:p>
          <a:p>
            <a:r>
              <a:rPr lang="it-IT" dirty="0"/>
              <a:t> La </a:t>
            </a:r>
            <a:r>
              <a:rPr lang="it-IT" b="1" dirty="0"/>
              <a:t>dinamica </a:t>
            </a:r>
            <a:r>
              <a:rPr lang="it-IT" dirty="0"/>
              <a:t>è il ramo della meccanica che si occupa dello studio del moto dei corpi e delle sue cause o, in termini più concreti, delle circostanze che lo determinano e lo modificano. </a:t>
            </a:r>
            <a:endParaRPr lang="it-IT" dirty="0" smtClean="0"/>
          </a:p>
          <a:p>
            <a:endParaRPr lang="it-IT" dirty="0"/>
          </a:p>
          <a:p>
            <a:r>
              <a:rPr lang="it-IT" dirty="0"/>
              <a:t> Le basi concettuali della dinamica vengono poste per la prima volta in maniera sintetica e completa da Isaac Newton nel 1687 con la pubblicazione della sua opera fondamentale, </a:t>
            </a:r>
            <a:r>
              <a:rPr lang="it-IT" i="1" dirty="0" err="1"/>
              <a:t>Philosophiae</a:t>
            </a:r>
            <a:r>
              <a:rPr lang="it-IT" i="1" dirty="0"/>
              <a:t> </a:t>
            </a:r>
            <a:r>
              <a:rPr lang="it-IT" i="1" dirty="0" err="1"/>
              <a:t>Naturalis</a:t>
            </a:r>
            <a:r>
              <a:rPr lang="it-IT" i="1" dirty="0"/>
              <a:t> Principia </a:t>
            </a:r>
            <a:r>
              <a:rPr lang="it-IT" i="1" dirty="0" err="1"/>
              <a:t>Mathematica</a:t>
            </a:r>
            <a:r>
              <a:rPr lang="it-IT" dirty="0"/>
              <a:t>, anche se Newton le aveva recepite da studente nel saggio “Delle riflessioni” del gennaio 1665, manoscritto sul suo Waste Book.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88640"/>
            <a:ext cx="39814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510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0"/>
            <a:ext cx="9022036" cy="6762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74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12778"/>
            <a:ext cx="8041440" cy="1442674"/>
          </a:xfrm>
        </p:spPr>
        <p:txBody>
          <a:bodyPr/>
          <a:lstStyle/>
          <a:p>
            <a:r>
              <a:rPr lang="it-IT" dirty="0" smtClean="0"/>
              <a:t>La forza peso</a:t>
            </a:r>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81813" y="1556793"/>
                <a:ext cx="8640960" cy="2248070"/>
              </a:xfrm>
            </p:spPr>
            <p:txBody>
              <a:bodyPr>
                <a:normAutofit fontScale="85000" lnSpcReduction="20000"/>
              </a:bodyPr>
              <a:lstStyle/>
              <a:p>
                <a:r>
                  <a:rPr lang="it-IT" dirty="0" smtClean="0"/>
                  <a:t>Il peso P di un corpo è la forza con cui il corpo viene attratto verso un corpo astronomico (la Terra)</a:t>
                </a:r>
              </a:p>
              <a:p>
                <a:r>
                  <a:rPr lang="it-IT" dirty="0" smtClean="0"/>
                  <a:t>Il suo modulo vale</a:t>
                </a:r>
              </a:p>
              <a:p>
                <a:pPr marL="0" indent="0">
                  <a:buNone/>
                </a:pPr>
                <a14:m>
                  <m:oMathPara xmlns:m="http://schemas.openxmlformats.org/officeDocument/2006/math">
                    <m:oMathParaPr>
                      <m:jc m:val="centerGroup"/>
                    </m:oMathParaPr>
                    <m:oMath xmlns:m="http://schemas.openxmlformats.org/officeDocument/2006/math">
                      <m:acc>
                        <m:accPr>
                          <m:chr m:val="⃗"/>
                          <m:ctrlPr>
                            <a:rPr lang="it-IT" i="1" smtClean="0">
                              <a:latin typeface="Cambria Math"/>
                            </a:rPr>
                          </m:ctrlPr>
                        </m:accPr>
                        <m:e>
                          <m:r>
                            <a:rPr lang="it-IT" b="0" i="1" smtClean="0">
                              <a:latin typeface="Cambria Math"/>
                            </a:rPr>
                            <m:t>𝑃</m:t>
                          </m:r>
                        </m:e>
                      </m:acc>
                      <m:r>
                        <a:rPr lang="it-IT" b="0" i="1" smtClean="0">
                          <a:latin typeface="Cambria Math"/>
                        </a:rPr>
                        <m:t>=</m:t>
                      </m:r>
                      <m:r>
                        <a:rPr lang="it-IT" b="0" i="1" smtClean="0">
                          <a:latin typeface="Cambria Math"/>
                        </a:rPr>
                        <m:t>𝑚</m:t>
                      </m:r>
                      <m:acc>
                        <m:accPr>
                          <m:chr m:val="⃗"/>
                          <m:ctrlPr>
                            <a:rPr lang="it-IT" b="0" i="1" smtClean="0">
                              <a:latin typeface="Cambria Math"/>
                            </a:rPr>
                          </m:ctrlPr>
                        </m:accPr>
                        <m:e>
                          <m:r>
                            <a:rPr lang="it-IT" b="0" i="1" smtClean="0">
                              <a:latin typeface="Cambria Math"/>
                            </a:rPr>
                            <m:t>𝑔</m:t>
                          </m:r>
                        </m:e>
                      </m:acc>
                    </m:oMath>
                  </m:oMathPara>
                </a14:m>
                <a:endParaRPr lang="it-IT" dirty="0" smtClean="0"/>
              </a:p>
              <a:p>
                <a:pPr marL="0" indent="0">
                  <a:buNone/>
                </a:pPr>
                <a:r>
                  <a:rPr lang="it-IT" dirty="0" smtClean="0"/>
                  <a:t>Vettorialmente si può scrivere:</a:t>
                </a:r>
              </a:p>
              <a:p>
                <a:pPr marL="0" indent="0">
                  <a:buNone/>
                </a:pPr>
                <a:endParaRPr lang="it-IT"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acc>
                        <m:accPr>
                          <m:chr m:val="⃗"/>
                          <m:ctrlPr>
                            <a:rPr lang="it-IT" i="1" smtClean="0">
                              <a:latin typeface="Cambria Math"/>
                            </a:rPr>
                          </m:ctrlPr>
                        </m:accPr>
                        <m:e>
                          <m:r>
                            <a:rPr lang="it-IT" b="0" i="1" smtClean="0">
                              <a:latin typeface="Cambria Math"/>
                            </a:rPr>
                            <m:t>𝑃</m:t>
                          </m:r>
                        </m:e>
                      </m:acc>
                      <m:r>
                        <a:rPr lang="it-IT" b="0" i="1" smtClean="0">
                          <a:latin typeface="Cambria Math"/>
                        </a:rPr>
                        <m:t>=−</m:t>
                      </m:r>
                      <m:r>
                        <a:rPr lang="it-IT" b="0" i="1" smtClean="0">
                          <a:latin typeface="Cambria Math"/>
                        </a:rPr>
                        <m:t>𝑚𝑔</m:t>
                      </m:r>
                      <m:acc>
                        <m:accPr>
                          <m:chr m:val="̂"/>
                          <m:ctrlPr>
                            <a:rPr lang="it-IT" b="0" i="1" smtClean="0">
                              <a:latin typeface="Cambria Math"/>
                            </a:rPr>
                          </m:ctrlPr>
                        </m:accPr>
                        <m:e>
                          <m:r>
                            <a:rPr lang="it-IT" b="0" i="1" smtClean="0">
                              <a:latin typeface="Cambria Math"/>
                            </a:rPr>
                            <m:t>𝑗</m:t>
                          </m:r>
                        </m:e>
                      </m:acc>
                    </m:oMath>
                  </m:oMathPara>
                </a14:m>
                <a:endParaRPr lang="it-IT" dirty="0" smtClean="0"/>
              </a:p>
              <a:p>
                <a:pPr marL="0" indent="0">
                  <a:buNone/>
                </a:pPr>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81813" y="1556793"/>
                <a:ext cx="8640960" cy="2248070"/>
              </a:xfrm>
              <a:blipFill rotWithShape="1">
                <a:blip r:embed="rId2"/>
                <a:stretch>
                  <a:fillRect l="-776" t="-4065" r="-28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asellaDiTesto 4"/>
              <p:cNvSpPr txBox="1"/>
              <p:nvPr/>
            </p:nvSpPr>
            <p:spPr>
              <a:xfrm>
                <a:off x="467544" y="4437112"/>
                <a:ext cx="7992888" cy="2149178"/>
              </a:xfrm>
              <a:prstGeom prst="rect">
                <a:avLst/>
              </a:prstGeom>
              <a:solidFill>
                <a:schemeClr val="bg2">
                  <a:lumMod val="75000"/>
                </a:schemeClr>
              </a:solidFill>
            </p:spPr>
            <p:txBody>
              <a:bodyPr wrap="square" rtlCol="0">
                <a:spAutoFit/>
              </a:bodyPr>
              <a:lstStyle/>
              <a:p>
                <a:r>
                  <a:rPr lang="it-IT" dirty="0" smtClean="0"/>
                  <a:t>Peso dipende da g                                                 varia von la posizione geografica</a:t>
                </a:r>
              </a:p>
              <a:p>
                <a:endParaRPr lang="it-IT" dirty="0"/>
              </a:p>
              <a:p>
                <a:r>
                  <a:rPr lang="it-IT" dirty="0" smtClean="0"/>
                  <a:t>Massa non dipende da g                                      proprietà intrinseca del corpo</a:t>
                </a:r>
              </a:p>
              <a:p>
                <a:endParaRPr lang="it-IT" dirty="0"/>
              </a:p>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b="0" i="1" smtClean="0">
                              <a:latin typeface="Cambria Math"/>
                            </a:rPr>
                            <m:t>𝑔</m:t>
                          </m:r>
                        </m:e>
                        <m:sub>
                          <m:r>
                            <a:rPr lang="it-IT" b="0" i="1" smtClean="0">
                              <a:latin typeface="Cambria Math"/>
                            </a:rPr>
                            <m:t>𝑇𝑒𝑟𝑟𝑎</m:t>
                          </m:r>
                        </m:sub>
                      </m:sSub>
                      <m:r>
                        <a:rPr lang="it-IT" b="0" i="1" smtClean="0">
                          <a:latin typeface="Cambria Math"/>
                        </a:rPr>
                        <m:t>=9.8</m:t>
                      </m:r>
                      <m:f>
                        <m:fPr>
                          <m:ctrlPr>
                            <a:rPr lang="it-IT" b="0" i="1" smtClean="0">
                              <a:latin typeface="Cambria Math"/>
                            </a:rPr>
                          </m:ctrlPr>
                        </m:fPr>
                        <m:num>
                          <m:r>
                            <a:rPr lang="it-IT" b="0" i="1" smtClean="0">
                              <a:latin typeface="Cambria Math"/>
                            </a:rPr>
                            <m:t>𝑚</m:t>
                          </m:r>
                        </m:num>
                        <m:den>
                          <m:sSup>
                            <m:sSupPr>
                              <m:ctrlPr>
                                <a:rPr lang="it-IT" b="0" i="1" smtClean="0">
                                  <a:latin typeface="Cambria Math"/>
                                </a:rPr>
                              </m:ctrlPr>
                            </m:sSupPr>
                            <m:e>
                              <m:r>
                                <a:rPr lang="it-IT" b="0" i="1" smtClean="0">
                                  <a:latin typeface="Cambria Math"/>
                                </a:rPr>
                                <m:t>𝑠</m:t>
                              </m:r>
                            </m:e>
                            <m:sup>
                              <m:r>
                                <a:rPr lang="it-IT" b="0" i="1" smtClean="0">
                                  <a:latin typeface="Cambria Math"/>
                                </a:rPr>
                                <m:t>2</m:t>
                              </m:r>
                            </m:sup>
                          </m:sSup>
                        </m:den>
                      </m:f>
                    </m:oMath>
                  </m:oMathPara>
                </a14:m>
                <a:endParaRPr lang="it-IT" b="0" dirty="0" smtClean="0"/>
              </a:p>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b="0" i="1" smtClean="0">
                              <a:latin typeface="Cambria Math"/>
                            </a:rPr>
                            <m:t>𝑔</m:t>
                          </m:r>
                        </m:e>
                        <m:sub>
                          <m:r>
                            <a:rPr lang="it-IT" b="0" i="1" smtClean="0">
                              <a:latin typeface="Cambria Math"/>
                            </a:rPr>
                            <m:t>𝐿𝑢𝑛𝑎</m:t>
                          </m:r>
                        </m:sub>
                      </m:sSub>
                      <m:r>
                        <a:rPr lang="it-IT" b="0" i="1" smtClean="0">
                          <a:latin typeface="Cambria Math"/>
                        </a:rPr>
                        <m:t>=1.7</m:t>
                      </m:r>
                      <m:f>
                        <m:fPr>
                          <m:ctrlPr>
                            <a:rPr lang="it-IT" b="0" i="1" smtClean="0">
                              <a:latin typeface="Cambria Math"/>
                            </a:rPr>
                          </m:ctrlPr>
                        </m:fPr>
                        <m:num>
                          <m:r>
                            <a:rPr lang="it-IT" b="0" i="1" smtClean="0">
                              <a:latin typeface="Cambria Math"/>
                            </a:rPr>
                            <m:t>𝑚</m:t>
                          </m:r>
                        </m:num>
                        <m:den>
                          <m:sSup>
                            <m:sSupPr>
                              <m:ctrlPr>
                                <a:rPr lang="it-IT" b="0" i="1" smtClean="0">
                                  <a:latin typeface="Cambria Math"/>
                                </a:rPr>
                              </m:ctrlPr>
                            </m:sSupPr>
                            <m:e>
                              <m:r>
                                <a:rPr lang="it-IT" b="0" i="1" smtClean="0">
                                  <a:latin typeface="Cambria Math"/>
                                </a:rPr>
                                <m:t>𝑠</m:t>
                              </m:r>
                            </m:e>
                            <m:sup>
                              <m:r>
                                <a:rPr lang="it-IT" b="0" i="1" smtClean="0">
                                  <a:latin typeface="Cambria Math"/>
                                </a:rPr>
                                <m:t>2</m:t>
                              </m:r>
                            </m:sup>
                          </m:sSup>
                        </m:den>
                      </m:f>
                    </m:oMath>
                  </m:oMathPara>
                </a14:m>
                <a:endParaRPr lang="it-IT" b="0" dirty="0" smtClean="0"/>
              </a:p>
            </p:txBody>
          </p:sp>
        </mc:Choice>
        <mc:Fallback xmlns="">
          <p:sp>
            <p:nvSpPr>
              <p:cNvPr id="5" name="CasellaDiTesto 4"/>
              <p:cNvSpPr txBox="1">
                <a:spLocks noRot="1" noChangeAspect="1" noMove="1" noResize="1" noEditPoints="1" noAdjustHandles="1" noChangeArrowheads="1" noChangeShapeType="1" noTextEdit="1"/>
              </p:cNvSpPr>
              <p:nvPr/>
            </p:nvSpPr>
            <p:spPr>
              <a:xfrm>
                <a:off x="467544" y="4437112"/>
                <a:ext cx="7992888" cy="2149178"/>
              </a:xfrm>
              <a:prstGeom prst="rect">
                <a:avLst/>
              </a:prstGeom>
              <a:blipFill rotWithShape="1">
                <a:blip r:embed="rId3"/>
                <a:stretch>
                  <a:fillRect l="-686" t="-1705"/>
                </a:stretch>
              </a:blipFill>
            </p:spPr>
            <p:txBody>
              <a:bodyPr/>
              <a:lstStyle/>
              <a:p>
                <a:r>
                  <a:rPr lang="it-IT">
                    <a:noFill/>
                  </a:rPr>
                  <a:t> </a:t>
                </a:r>
              </a:p>
            </p:txBody>
          </p:sp>
        </mc:Fallback>
      </mc:AlternateContent>
      <p:sp>
        <p:nvSpPr>
          <p:cNvPr id="6" name="Freccia a destra 5"/>
          <p:cNvSpPr/>
          <p:nvPr/>
        </p:nvSpPr>
        <p:spPr>
          <a:xfrm>
            <a:off x="3284181" y="440311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3284181" y="489877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07156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forza Normale</a:t>
            </a:r>
            <a:endParaRPr lang="it-IT"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40152" y="3933056"/>
            <a:ext cx="2949300" cy="248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789040"/>
            <a:ext cx="3221611" cy="11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5517232"/>
            <a:ext cx="2536327" cy="53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1043608" y="1988840"/>
            <a:ext cx="6696744" cy="1200329"/>
          </a:xfrm>
          <a:prstGeom prst="rect">
            <a:avLst/>
          </a:prstGeom>
          <a:solidFill>
            <a:schemeClr val="bg2">
              <a:lumMod val="50000"/>
            </a:schemeClr>
          </a:solidFill>
        </p:spPr>
        <p:txBody>
          <a:bodyPr wrap="square" rtlCol="0">
            <a:spAutoFit/>
          </a:bodyPr>
          <a:lstStyle/>
          <a:p>
            <a:r>
              <a:rPr lang="it-IT" dirty="0" smtClean="0"/>
              <a:t>Se un corpo preme su una superficie:</a:t>
            </a:r>
          </a:p>
          <a:p>
            <a:pPr marL="285750" indent="-285750">
              <a:buFont typeface="Wingdings" panose="05000000000000000000" pitchFamily="2" charset="2"/>
              <a:buChar char="q"/>
            </a:pPr>
            <a:r>
              <a:rPr lang="it-IT" dirty="0" smtClean="0"/>
              <a:t>la superficie si deforma (anche se apparentemente rigida)</a:t>
            </a:r>
          </a:p>
          <a:p>
            <a:pPr marL="285750" indent="-285750">
              <a:buFont typeface="Wingdings" panose="05000000000000000000" pitchFamily="2" charset="2"/>
              <a:buChar char="q"/>
            </a:pPr>
            <a:r>
              <a:rPr lang="it-IT" dirty="0"/>
              <a:t>s</a:t>
            </a:r>
            <a:r>
              <a:rPr lang="it-IT" dirty="0" smtClean="0"/>
              <a:t>pinge il corpo con forza normale N</a:t>
            </a:r>
          </a:p>
          <a:p>
            <a:pPr marL="285750" indent="-285750">
              <a:buFont typeface="Wingdings" panose="05000000000000000000" pitchFamily="2" charset="2"/>
              <a:buChar char="q"/>
            </a:pPr>
            <a:r>
              <a:rPr lang="it-IT" dirty="0" smtClean="0"/>
              <a:t>N è sempre perpendicolare alla superficie stessa  </a:t>
            </a:r>
            <a:endParaRPr lang="it-IT" dirty="0"/>
          </a:p>
        </p:txBody>
      </p:sp>
    </p:spTree>
    <p:extLst>
      <p:ext uri="{BB962C8B-B14F-4D97-AF65-F5344CB8AC3E}">
        <p14:creationId xmlns:p14="http://schemas.microsoft.com/office/powerpoint/2010/main" val="3620025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Normale e Peso</a:t>
            </a:r>
            <a:endParaRPr lang="it-IT"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07819"/>
            <a:ext cx="2376264" cy="313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852936"/>
            <a:ext cx="239077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1187624" y="1916832"/>
            <a:ext cx="6768752" cy="646331"/>
          </a:xfrm>
          <a:prstGeom prst="rect">
            <a:avLst/>
          </a:prstGeom>
          <a:solidFill>
            <a:schemeClr val="bg2">
              <a:lumMod val="50000"/>
            </a:schemeClr>
          </a:solidFill>
        </p:spPr>
        <p:txBody>
          <a:bodyPr wrap="square" rtlCol="0">
            <a:spAutoFit/>
          </a:bodyPr>
          <a:lstStyle/>
          <a:p>
            <a:r>
              <a:rPr lang="it-IT" dirty="0" smtClean="0"/>
              <a:t>Che differenza c’è tra forza normale e forza peso? Sono sempre uguali?</a:t>
            </a:r>
            <a:endParaRPr lang="it-IT" dirty="0"/>
          </a:p>
        </p:txBody>
      </p:sp>
    </p:spTree>
    <p:extLst>
      <p:ext uri="{BB962C8B-B14F-4D97-AF65-F5344CB8AC3E}">
        <p14:creationId xmlns:p14="http://schemas.microsoft.com/office/powerpoint/2010/main" val="3750645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Tensione</a:t>
            </a:r>
            <a:endParaRPr lang="it-IT"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933057"/>
            <a:ext cx="6817033" cy="2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899592" y="1772816"/>
            <a:ext cx="7560840" cy="2031325"/>
          </a:xfrm>
          <a:prstGeom prst="rect">
            <a:avLst/>
          </a:prstGeom>
          <a:solidFill>
            <a:schemeClr val="bg2">
              <a:lumMod val="50000"/>
            </a:schemeClr>
          </a:solidFill>
        </p:spPr>
        <p:txBody>
          <a:bodyPr wrap="square" rtlCol="0">
            <a:spAutoFit/>
          </a:bodyPr>
          <a:lstStyle/>
          <a:p>
            <a:pPr algn="just"/>
            <a:r>
              <a:rPr lang="it-IT" dirty="0"/>
              <a:t>Una corda tesa è</a:t>
            </a:r>
            <a:r>
              <a:rPr lang="it-IT" dirty="0" smtClean="0"/>
              <a:t> </a:t>
            </a:r>
            <a:r>
              <a:rPr lang="it-IT" dirty="0"/>
              <a:t>in grado di trasmettere una forza al corpo al </a:t>
            </a:r>
            <a:r>
              <a:rPr lang="it-IT" dirty="0" smtClean="0"/>
              <a:t>quale viene fissata</a:t>
            </a:r>
            <a:r>
              <a:rPr lang="it-IT" dirty="0"/>
              <a:t>: tale forza è</a:t>
            </a:r>
            <a:r>
              <a:rPr lang="it-IT" dirty="0" smtClean="0"/>
              <a:t> </a:t>
            </a:r>
            <a:r>
              <a:rPr lang="it-IT" dirty="0"/>
              <a:t>detta </a:t>
            </a:r>
            <a:r>
              <a:rPr lang="it-IT" dirty="0" smtClean="0"/>
              <a:t>tensione.</a:t>
            </a:r>
          </a:p>
          <a:p>
            <a:pPr algn="just"/>
            <a:r>
              <a:rPr lang="it-IT" dirty="0"/>
              <a:t>La tensione </a:t>
            </a:r>
            <a:r>
              <a:rPr lang="it-IT" dirty="0" smtClean="0"/>
              <a:t>è sempre </a:t>
            </a:r>
            <a:r>
              <a:rPr lang="it-IT" dirty="0"/>
              <a:t>diretta come la corda ed è</a:t>
            </a:r>
            <a:r>
              <a:rPr lang="it-IT" dirty="0" smtClean="0"/>
              <a:t> </a:t>
            </a:r>
            <a:r>
              <a:rPr lang="it-IT" dirty="0"/>
              <a:t>applicata al punto </a:t>
            </a:r>
            <a:r>
              <a:rPr lang="it-IT" dirty="0" smtClean="0"/>
              <a:t>di attacco </a:t>
            </a:r>
            <a:r>
              <a:rPr lang="it-IT" dirty="0"/>
              <a:t>della corda </a:t>
            </a:r>
            <a:r>
              <a:rPr lang="it-IT" dirty="0" smtClean="0"/>
              <a:t>stessa.</a:t>
            </a:r>
          </a:p>
          <a:p>
            <a:pPr algn="just"/>
            <a:r>
              <a:rPr lang="it-IT" dirty="0"/>
              <a:t>Una corda ideale ha massa trascurabile ed è</a:t>
            </a:r>
            <a:r>
              <a:rPr lang="it-IT" dirty="0" smtClean="0"/>
              <a:t> inestensibile.</a:t>
            </a:r>
          </a:p>
          <a:p>
            <a:pPr algn="just"/>
            <a:r>
              <a:rPr lang="it-IT" dirty="0"/>
              <a:t>In una corda ideale, la tensione viene trasmessa inalterata da punto </a:t>
            </a:r>
            <a:r>
              <a:rPr lang="it-IT" dirty="0" smtClean="0"/>
              <a:t>a punto </a:t>
            </a:r>
            <a:r>
              <a:rPr lang="it-IT" dirty="0"/>
              <a:t>della corda stessa</a:t>
            </a:r>
          </a:p>
        </p:txBody>
      </p:sp>
    </p:spTree>
    <p:extLst>
      <p:ext uri="{BB962C8B-B14F-4D97-AF65-F5344CB8AC3E}">
        <p14:creationId xmlns:p14="http://schemas.microsoft.com/office/powerpoint/2010/main" val="4177424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5460880" cy="1442674"/>
          </a:xfrm>
        </p:spPr>
        <p:txBody>
          <a:bodyPr/>
          <a:lstStyle/>
          <a:p>
            <a:r>
              <a:rPr lang="it-IT" b="1" dirty="0"/>
              <a:t>La forza di Attrito</a:t>
            </a:r>
            <a:r>
              <a:rPr lang="it-IT" dirty="0"/>
              <a:t/>
            </a:r>
            <a:br>
              <a:rPr lang="it-IT" dirty="0"/>
            </a:br>
            <a:endParaRPr lang="it-IT"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0192" y="188640"/>
            <a:ext cx="2186690" cy="232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323528" y="2690336"/>
            <a:ext cx="8496944" cy="3754874"/>
          </a:xfrm>
          <a:prstGeom prst="rect">
            <a:avLst/>
          </a:prstGeom>
        </p:spPr>
        <p:txBody>
          <a:bodyPr wrap="square">
            <a:spAutoFit/>
          </a:bodyPr>
          <a:lstStyle/>
          <a:p>
            <a:pPr algn="just"/>
            <a:r>
              <a:rPr lang="it-IT" sz="2000" dirty="0"/>
              <a:t>La forza di attrito (o semplicemente attrito) è una forza di contatto dovuta alle irregolarità ed asperità presenti sulle superfici degli oggetti che ne ostacolano il </a:t>
            </a:r>
            <a:r>
              <a:rPr lang="it-IT" sz="2000" dirty="0" smtClean="0"/>
              <a:t>moto</a:t>
            </a:r>
          </a:p>
          <a:p>
            <a:pPr algn="just"/>
            <a:endParaRPr lang="it-IT" sz="2000" dirty="0" smtClean="0"/>
          </a:p>
          <a:p>
            <a:pPr algn="just"/>
            <a:r>
              <a:rPr lang="it-IT" sz="2000" dirty="0"/>
              <a:t>L’attrito è dovuto a tre motivi fondamentali: </a:t>
            </a:r>
            <a:endParaRPr lang="it-IT" sz="2000" dirty="0" smtClean="0"/>
          </a:p>
          <a:p>
            <a:pPr marL="285750" indent="-285750" algn="just">
              <a:buFont typeface="Arial" pitchFamily="34" charset="0"/>
              <a:buChar char="•"/>
            </a:pPr>
            <a:r>
              <a:rPr lang="it-IT" sz="2000" dirty="0" smtClean="0"/>
              <a:t>la </a:t>
            </a:r>
            <a:r>
              <a:rPr lang="it-IT" sz="2000" dirty="0"/>
              <a:t>menzionata irregolarità delle superfici di </a:t>
            </a:r>
            <a:r>
              <a:rPr lang="it-IT" sz="2000" dirty="0" smtClean="0"/>
              <a:t>contatto; </a:t>
            </a:r>
          </a:p>
          <a:p>
            <a:pPr marL="285750" indent="-285750" algn="just">
              <a:buFont typeface="Arial" pitchFamily="34" charset="0"/>
              <a:buChar char="•"/>
            </a:pPr>
            <a:r>
              <a:rPr lang="it-IT" sz="2000" dirty="0" smtClean="0"/>
              <a:t>la </a:t>
            </a:r>
            <a:r>
              <a:rPr lang="it-IT" sz="2000" dirty="0"/>
              <a:t>interazione tra i punti di contatto dovuta alla forza con cui le molecole dei due corpi si attraggono o si respingono (fenomeno particolarmente importante quando si ha a che fare con metalli); </a:t>
            </a:r>
            <a:endParaRPr lang="it-IT" sz="2000" dirty="0" smtClean="0"/>
          </a:p>
          <a:p>
            <a:pPr marL="285750" indent="-285750" algn="just">
              <a:buFont typeface="Arial" pitchFamily="34" charset="0"/>
              <a:buChar char="•"/>
            </a:pPr>
            <a:r>
              <a:rPr lang="it-IT" sz="2000" dirty="0" smtClean="0"/>
              <a:t>infine </a:t>
            </a:r>
            <a:r>
              <a:rPr lang="it-IT" sz="2000" dirty="0"/>
              <a:t>il cosiddetto effetto “aratro” cioè l’azione che materiali più resistenti esercitano su materiali meno resistenti.</a:t>
            </a:r>
          </a:p>
          <a:p>
            <a:endParaRPr lang="it-IT" dirty="0"/>
          </a:p>
        </p:txBody>
      </p:sp>
    </p:spTree>
    <p:extLst>
      <p:ext uri="{BB962C8B-B14F-4D97-AF65-F5344CB8AC3E}">
        <p14:creationId xmlns:p14="http://schemas.microsoft.com/office/powerpoint/2010/main" val="2405562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2796584" cy="1442674"/>
          </a:xfrm>
        </p:spPr>
        <p:txBody>
          <a:bodyPr/>
          <a:lstStyle/>
          <a:p>
            <a:r>
              <a:rPr lang="it-IT" dirty="0" smtClean="0"/>
              <a:t>Esempi</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505389363"/>
              </p:ext>
            </p:extLst>
          </p:nvPr>
        </p:nvGraphicFramePr>
        <p:xfrm>
          <a:off x="838200" y="2038350"/>
          <a:ext cx="7467600"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0455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436563"/>
            <a:ext cx="2952328" cy="1442674"/>
          </a:xfrm>
        </p:spPr>
        <p:txBody>
          <a:bodyPr/>
          <a:lstStyle/>
          <a:p>
            <a:r>
              <a:rPr lang="it-IT" dirty="0" smtClean="0"/>
              <a:t>Esempi </a:t>
            </a:r>
            <a:endParaRPr lang="it-IT" dirty="0"/>
          </a:p>
        </p:txBody>
      </p:sp>
      <p:graphicFrame>
        <p:nvGraphicFramePr>
          <p:cNvPr id="6" name="Diagramma 5"/>
          <p:cNvGraphicFramePr/>
          <p:nvPr>
            <p:extLst>
              <p:ext uri="{D42A27DB-BD31-4B8C-83A1-F6EECF244321}">
                <p14:modId xmlns:p14="http://schemas.microsoft.com/office/powerpoint/2010/main" val="4037872575"/>
              </p:ext>
            </p:extLst>
          </p:nvPr>
        </p:nvGraphicFramePr>
        <p:xfrm>
          <a:off x="755576" y="32657"/>
          <a:ext cx="8172400"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771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Risolvere i problemi con le leggi di Newton</a:t>
            </a:r>
            <a:endParaRPr lang="it-IT"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038350"/>
            <a:ext cx="5270717"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CasellaDiTesto 3"/>
              <p:cNvSpPr txBox="1"/>
              <p:nvPr/>
            </p:nvSpPr>
            <p:spPr>
              <a:xfrm>
                <a:off x="5436096" y="2402538"/>
                <a:ext cx="3384376" cy="3474734"/>
              </a:xfrm>
              <a:prstGeom prst="rect">
                <a:avLst/>
              </a:prstGeom>
              <a:noFill/>
            </p:spPr>
            <p:txBody>
              <a:bodyPr wrap="square" rtlCol="0">
                <a:spAutoFit/>
              </a:bodyPr>
              <a:lstStyle/>
              <a:p>
                <a:pPr algn="just"/>
                <a:r>
                  <a:rPr lang="it-IT" dirty="0" smtClean="0"/>
                  <a:t>Le forze si sommano come vettori. Per esempio, se ho due forze uguali in modulo (100N ciascuna) che agiscono su un oggetto ad angolo retto una rispetto all’altra, la forza risultante sarà orientata di 45° in accordo con il teorema di Pitagora..</a:t>
                </a:r>
              </a:p>
              <a:p>
                <a:pPr algn="just"/>
                <a:endParaRPr lang="it-IT" dirty="0" smtClean="0"/>
              </a:p>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b="0" i="1" smtClean="0">
                              <a:latin typeface="Cambria Math"/>
                            </a:rPr>
                            <m:t>𝐹</m:t>
                          </m:r>
                        </m:e>
                        <m:sub>
                          <m:r>
                            <a:rPr lang="it-IT" b="0" i="1" smtClean="0">
                              <a:latin typeface="Cambria Math"/>
                            </a:rPr>
                            <m:t>𝑅</m:t>
                          </m:r>
                        </m:sub>
                      </m:sSub>
                      <m:r>
                        <a:rPr lang="it-IT" b="0" i="1" smtClean="0">
                          <a:latin typeface="Cambria Math"/>
                        </a:rPr>
                        <m:t>=</m:t>
                      </m:r>
                      <m:rad>
                        <m:radPr>
                          <m:degHide m:val="on"/>
                          <m:ctrlPr>
                            <a:rPr lang="it-IT" b="0" i="1" smtClean="0">
                              <a:latin typeface="Cambria Math"/>
                            </a:rPr>
                          </m:ctrlPr>
                        </m:radPr>
                        <m:deg/>
                        <m:e>
                          <m:sSup>
                            <m:sSupPr>
                              <m:ctrlPr>
                                <a:rPr lang="it-IT" b="0" i="1" smtClean="0">
                                  <a:latin typeface="Cambria Math"/>
                                </a:rPr>
                              </m:ctrlPr>
                            </m:sSupPr>
                            <m:e>
                              <m:d>
                                <m:dPr>
                                  <m:ctrlPr>
                                    <a:rPr lang="it-IT" b="0" i="1" smtClean="0">
                                      <a:latin typeface="Cambria Math"/>
                                    </a:rPr>
                                  </m:ctrlPr>
                                </m:dPr>
                                <m:e>
                                  <m:r>
                                    <a:rPr lang="it-IT" b="0" i="1" smtClean="0">
                                      <a:latin typeface="Cambria Math"/>
                                    </a:rPr>
                                    <m:t>100</m:t>
                                  </m:r>
                                  <m:r>
                                    <a:rPr lang="it-IT" b="0" i="1" smtClean="0">
                                      <a:latin typeface="Cambria Math"/>
                                    </a:rPr>
                                    <m:t>𝑁</m:t>
                                  </m:r>
                                </m:e>
                              </m:d>
                            </m:e>
                            <m:sup>
                              <m:r>
                                <a:rPr lang="it-IT" b="0" i="1" smtClean="0">
                                  <a:latin typeface="Cambria Math"/>
                                </a:rPr>
                                <m:t>2</m:t>
                              </m:r>
                            </m:sup>
                          </m:sSup>
                          <m:r>
                            <a:rPr lang="it-IT" b="0" i="1" smtClean="0">
                              <a:latin typeface="Cambria Math"/>
                            </a:rPr>
                            <m:t>+</m:t>
                          </m:r>
                          <m:sSup>
                            <m:sSupPr>
                              <m:ctrlPr>
                                <a:rPr lang="it-IT" b="0" i="1" smtClean="0">
                                  <a:latin typeface="Cambria Math"/>
                                </a:rPr>
                              </m:ctrlPr>
                            </m:sSupPr>
                            <m:e>
                              <m:d>
                                <m:dPr>
                                  <m:ctrlPr>
                                    <a:rPr lang="it-IT" b="0" i="1" smtClean="0">
                                      <a:latin typeface="Cambria Math"/>
                                    </a:rPr>
                                  </m:ctrlPr>
                                </m:dPr>
                                <m:e>
                                  <m:r>
                                    <a:rPr lang="it-IT" b="0" i="1" smtClean="0">
                                      <a:latin typeface="Cambria Math"/>
                                    </a:rPr>
                                    <m:t>100</m:t>
                                  </m:r>
                                  <m:r>
                                    <a:rPr lang="it-IT" b="0" i="1" smtClean="0">
                                      <a:latin typeface="Cambria Math"/>
                                    </a:rPr>
                                    <m:t>𝑁</m:t>
                                  </m:r>
                                </m:e>
                              </m:d>
                            </m:e>
                            <m:sup>
                              <m:r>
                                <a:rPr lang="it-IT" b="0" i="1" smtClean="0">
                                  <a:latin typeface="Cambria Math"/>
                                </a:rPr>
                                <m:t>2</m:t>
                              </m:r>
                            </m:sup>
                          </m:sSup>
                        </m:e>
                      </m:rad>
                      <m:r>
                        <a:rPr lang="it-IT" b="0" i="1" smtClean="0">
                          <a:latin typeface="Cambria Math"/>
                        </a:rPr>
                        <m:t>==141</m:t>
                      </m:r>
                      <m:r>
                        <a:rPr lang="it-IT" b="0" i="1" smtClean="0">
                          <a:latin typeface="Cambria Math"/>
                        </a:rPr>
                        <m:t>𝑁</m:t>
                      </m:r>
                    </m:oMath>
                  </m:oMathPara>
                </a14:m>
                <a:endParaRPr lang="it-IT"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5436096" y="2402538"/>
                <a:ext cx="3384376" cy="3474734"/>
              </a:xfrm>
              <a:prstGeom prst="rect">
                <a:avLst/>
              </a:prstGeom>
              <a:blipFill rotWithShape="1">
                <a:blip r:embed="rId3"/>
                <a:stretch>
                  <a:fillRect l="-1622" t="-1053" r="-1441"/>
                </a:stretch>
              </a:blipFill>
            </p:spPr>
            <p:txBody>
              <a:bodyPr/>
              <a:lstStyle/>
              <a:p>
                <a:r>
                  <a:rPr lang="it-IT">
                    <a:noFill/>
                  </a:rPr>
                  <a:t> </a:t>
                </a:r>
              </a:p>
            </p:txBody>
          </p:sp>
        </mc:Fallback>
      </mc:AlternateContent>
    </p:spTree>
    <p:extLst>
      <p:ext uri="{BB962C8B-B14F-4D97-AF65-F5344CB8AC3E}">
        <p14:creationId xmlns:p14="http://schemas.microsoft.com/office/powerpoint/2010/main" val="2929604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4624"/>
            <a:ext cx="8041440" cy="1442674"/>
          </a:xfrm>
        </p:spPr>
        <p:txBody>
          <a:bodyPr/>
          <a:lstStyle/>
          <a:p>
            <a:r>
              <a:rPr lang="it-IT" dirty="0" smtClean="0"/>
              <a:t>Somma di vettori forza</a:t>
            </a:r>
            <a:endParaRPr lang="it-IT"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170" y="1844824"/>
            <a:ext cx="6429046"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CasellaDiTesto 3"/>
              <p:cNvSpPr txBox="1"/>
              <p:nvPr/>
            </p:nvSpPr>
            <p:spPr>
              <a:xfrm>
                <a:off x="5436096" y="1484784"/>
                <a:ext cx="3528392" cy="5222135"/>
              </a:xfrm>
              <a:prstGeom prst="rect">
                <a:avLst/>
              </a:prstGeom>
              <a:solidFill>
                <a:schemeClr val="bg2">
                  <a:lumMod val="50000"/>
                </a:schemeClr>
              </a:solidFill>
            </p:spPr>
            <p:txBody>
              <a:bodyPr wrap="square" rtlCol="0">
                <a:spAutoFit/>
              </a:bodyPr>
              <a:lstStyle/>
              <a:p>
                <a:r>
                  <a:rPr lang="it-IT" dirty="0" smtClean="0"/>
                  <a:t>Calcolare la somma delle  due forze che agiscono sulla barca mostrata in figura</a:t>
                </a:r>
              </a:p>
              <a:p>
                <a:endParaRPr lang="it-IT" dirty="0" smtClean="0"/>
              </a:p>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b="0" i="1" smtClean="0">
                              <a:latin typeface="Cambria Math"/>
                            </a:rPr>
                            <m:t>𝐹</m:t>
                          </m:r>
                        </m:e>
                        <m:sub>
                          <m:r>
                            <a:rPr lang="it-IT" b="0" i="1" smtClean="0">
                              <a:latin typeface="Cambria Math"/>
                            </a:rPr>
                            <m:t>1</m:t>
                          </m:r>
                          <m:r>
                            <a:rPr lang="it-IT" b="0" i="1" smtClean="0">
                              <a:latin typeface="Cambria Math"/>
                            </a:rPr>
                            <m:t>𝑥</m:t>
                          </m:r>
                        </m:sub>
                      </m:sSub>
                      <m:r>
                        <a:rPr lang="it-IT" b="0" i="1" smtClean="0">
                          <a:latin typeface="Cambria Math"/>
                        </a:rPr>
                        <m:t>=</m:t>
                      </m:r>
                      <m:sSub>
                        <m:sSubPr>
                          <m:ctrlPr>
                            <a:rPr lang="it-IT" b="0" i="1" smtClean="0">
                              <a:latin typeface="Cambria Math"/>
                            </a:rPr>
                          </m:ctrlPr>
                        </m:sSubPr>
                        <m:e>
                          <m:r>
                            <a:rPr lang="it-IT" b="0" i="1" smtClean="0">
                              <a:latin typeface="Cambria Math"/>
                            </a:rPr>
                            <m:t>𝐹</m:t>
                          </m:r>
                        </m:e>
                        <m:sub>
                          <m:r>
                            <a:rPr lang="it-IT" b="0" i="1" smtClean="0">
                              <a:latin typeface="Cambria Math"/>
                            </a:rPr>
                            <m:t>1</m:t>
                          </m:r>
                        </m:sub>
                      </m:sSub>
                      <m:r>
                        <a:rPr lang="it-IT" b="0" i="1" smtClean="0">
                          <a:latin typeface="Cambria Math"/>
                        </a:rPr>
                        <m:t>𝑐𝑜𝑠</m:t>
                      </m:r>
                      <m:r>
                        <a:rPr lang="it-IT" b="0" i="1" smtClean="0">
                          <a:latin typeface="Cambria Math"/>
                        </a:rPr>
                        <m:t>45=28.3</m:t>
                      </m:r>
                      <m:r>
                        <a:rPr lang="it-IT" b="0" i="1" smtClean="0">
                          <a:latin typeface="Cambria Math"/>
                        </a:rPr>
                        <m:t>𝑁</m:t>
                      </m:r>
                    </m:oMath>
                  </m:oMathPara>
                </a14:m>
                <a:endParaRPr lang="it-IT" b="0" dirty="0" smtClean="0"/>
              </a:p>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b="0" i="1" smtClean="0">
                              <a:latin typeface="Cambria Math"/>
                            </a:rPr>
                            <m:t>𝐹</m:t>
                          </m:r>
                        </m:e>
                        <m:sub>
                          <m:r>
                            <a:rPr lang="it-IT" b="0" i="1" smtClean="0">
                              <a:latin typeface="Cambria Math"/>
                            </a:rPr>
                            <m:t>1</m:t>
                          </m:r>
                          <m:r>
                            <a:rPr lang="it-IT" b="0" i="1" smtClean="0">
                              <a:latin typeface="Cambria Math"/>
                            </a:rPr>
                            <m:t>𝑦</m:t>
                          </m:r>
                        </m:sub>
                      </m:sSub>
                      <m:r>
                        <a:rPr lang="it-IT" b="0" i="1" smtClean="0">
                          <a:latin typeface="Cambria Math"/>
                        </a:rPr>
                        <m:t>=</m:t>
                      </m:r>
                      <m:sSub>
                        <m:sSubPr>
                          <m:ctrlPr>
                            <a:rPr lang="it-IT" b="0" i="1" smtClean="0">
                              <a:latin typeface="Cambria Math"/>
                            </a:rPr>
                          </m:ctrlPr>
                        </m:sSubPr>
                        <m:e>
                          <m:r>
                            <a:rPr lang="it-IT" b="0" i="1" smtClean="0">
                              <a:latin typeface="Cambria Math"/>
                            </a:rPr>
                            <m:t>𝐹</m:t>
                          </m:r>
                        </m:e>
                        <m:sub>
                          <m:r>
                            <a:rPr lang="it-IT" b="0" i="1" smtClean="0">
                              <a:latin typeface="Cambria Math"/>
                            </a:rPr>
                            <m:t>1</m:t>
                          </m:r>
                        </m:sub>
                      </m:sSub>
                      <m:r>
                        <a:rPr lang="it-IT" b="0" i="1" smtClean="0">
                          <a:latin typeface="Cambria Math"/>
                        </a:rPr>
                        <m:t>𝑠𝑖𝑛</m:t>
                      </m:r>
                      <m:r>
                        <a:rPr lang="it-IT" b="0" i="1" smtClean="0">
                          <a:latin typeface="Cambria Math"/>
                        </a:rPr>
                        <m:t>45=28.3</m:t>
                      </m:r>
                      <m:r>
                        <a:rPr lang="it-IT" b="0" i="1" smtClean="0">
                          <a:latin typeface="Cambria Math"/>
                        </a:rPr>
                        <m:t>𝑁</m:t>
                      </m:r>
                    </m:oMath>
                  </m:oMathPara>
                </a14:m>
                <a:endParaRPr lang="it-IT" dirty="0" smtClean="0"/>
              </a:p>
              <a:p>
                <a:endParaRPr lang="it-IT" dirty="0"/>
              </a:p>
              <a:p>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r>
                            <a:rPr lang="it-IT" i="1">
                              <a:latin typeface="Cambria Math"/>
                            </a:rPr>
                            <m:t>𝐹</m:t>
                          </m:r>
                        </m:e>
                        <m:sub>
                          <m:r>
                            <a:rPr lang="it-IT" b="0" i="1" smtClean="0">
                              <a:latin typeface="Cambria Math"/>
                            </a:rPr>
                            <m:t>2</m:t>
                          </m:r>
                          <m:r>
                            <a:rPr lang="it-IT" i="1">
                              <a:latin typeface="Cambria Math"/>
                            </a:rPr>
                            <m:t>𝑥</m:t>
                          </m:r>
                        </m:sub>
                      </m:sSub>
                      <m:r>
                        <a:rPr lang="it-IT" i="1">
                          <a:latin typeface="Cambria Math"/>
                        </a:rPr>
                        <m:t>=</m:t>
                      </m:r>
                      <m:sSub>
                        <m:sSubPr>
                          <m:ctrlPr>
                            <a:rPr lang="it-IT" i="1">
                              <a:latin typeface="Cambria Math"/>
                            </a:rPr>
                          </m:ctrlPr>
                        </m:sSubPr>
                        <m:e>
                          <m:r>
                            <a:rPr lang="it-IT" i="1">
                              <a:latin typeface="Cambria Math"/>
                            </a:rPr>
                            <m:t>𝐹</m:t>
                          </m:r>
                        </m:e>
                        <m:sub>
                          <m:r>
                            <a:rPr lang="it-IT" b="0" i="1" smtClean="0">
                              <a:latin typeface="Cambria Math"/>
                            </a:rPr>
                            <m:t>2</m:t>
                          </m:r>
                        </m:sub>
                      </m:sSub>
                      <m:r>
                        <a:rPr lang="it-IT" i="1">
                          <a:latin typeface="Cambria Math"/>
                        </a:rPr>
                        <m:t>𝑐𝑜𝑠</m:t>
                      </m:r>
                      <m:r>
                        <a:rPr lang="it-IT" b="0" i="1" smtClean="0">
                          <a:latin typeface="Cambria Math"/>
                        </a:rPr>
                        <m:t>37</m:t>
                      </m:r>
                      <m:r>
                        <a:rPr lang="it-IT" i="1">
                          <a:latin typeface="Cambria Math"/>
                        </a:rPr>
                        <m:t>=2</m:t>
                      </m:r>
                      <m:r>
                        <a:rPr lang="it-IT" b="0" i="1" smtClean="0">
                          <a:latin typeface="Cambria Math"/>
                        </a:rPr>
                        <m:t>4</m:t>
                      </m:r>
                      <m:r>
                        <a:rPr lang="it-IT" i="1">
                          <a:latin typeface="Cambria Math"/>
                        </a:rPr>
                        <m:t>.</m:t>
                      </m:r>
                      <m:r>
                        <a:rPr lang="it-IT" b="0" i="1" smtClean="0">
                          <a:latin typeface="Cambria Math"/>
                        </a:rPr>
                        <m:t>0</m:t>
                      </m:r>
                      <m:r>
                        <a:rPr lang="it-IT" i="1">
                          <a:latin typeface="Cambria Math"/>
                        </a:rPr>
                        <m:t>𝑁</m:t>
                      </m:r>
                    </m:oMath>
                  </m:oMathPara>
                </a14:m>
                <a:endParaRPr lang="it-IT" dirty="0" smtClean="0"/>
              </a:p>
              <a:p>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r>
                            <a:rPr lang="it-IT" i="1">
                              <a:latin typeface="Cambria Math"/>
                            </a:rPr>
                            <m:t>𝐹</m:t>
                          </m:r>
                        </m:e>
                        <m:sub>
                          <m:r>
                            <a:rPr lang="it-IT" b="0" i="1" smtClean="0">
                              <a:latin typeface="Cambria Math"/>
                            </a:rPr>
                            <m:t>2</m:t>
                          </m:r>
                          <m:r>
                            <a:rPr lang="it-IT" b="0" i="1" smtClean="0">
                              <a:latin typeface="Cambria Math"/>
                            </a:rPr>
                            <m:t>𝑦</m:t>
                          </m:r>
                        </m:sub>
                      </m:sSub>
                      <m:r>
                        <a:rPr lang="it-IT" i="1">
                          <a:latin typeface="Cambria Math"/>
                        </a:rPr>
                        <m:t>=</m:t>
                      </m:r>
                      <m:sSub>
                        <m:sSubPr>
                          <m:ctrlPr>
                            <a:rPr lang="it-IT" i="1">
                              <a:latin typeface="Cambria Math"/>
                            </a:rPr>
                          </m:ctrlPr>
                        </m:sSubPr>
                        <m:e>
                          <m:r>
                            <a:rPr lang="it-IT" i="1">
                              <a:latin typeface="Cambria Math"/>
                            </a:rPr>
                            <m:t>𝐹</m:t>
                          </m:r>
                        </m:e>
                        <m:sub>
                          <m:r>
                            <a:rPr lang="it-IT" b="0" i="1" smtClean="0">
                              <a:latin typeface="Cambria Math"/>
                            </a:rPr>
                            <m:t>2</m:t>
                          </m:r>
                        </m:sub>
                      </m:sSub>
                      <m:r>
                        <a:rPr lang="it-IT" b="0" i="1" smtClean="0">
                          <a:latin typeface="Cambria Math"/>
                        </a:rPr>
                        <m:t>𝑠𝑖𝑛</m:t>
                      </m:r>
                      <m:r>
                        <a:rPr lang="it-IT" b="0" i="1" smtClean="0">
                          <a:latin typeface="Cambria Math"/>
                        </a:rPr>
                        <m:t>37=−18.1</m:t>
                      </m:r>
                      <m:r>
                        <a:rPr lang="it-IT" i="1">
                          <a:latin typeface="Cambria Math"/>
                        </a:rPr>
                        <m:t>𝑁</m:t>
                      </m:r>
                    </m:oMath>
                  </m:oMathPara>
                </a14:m>
                <a:endParaRPr lang="it-IT" dirty="0" smtClean="0"/>
              </a:p>
              <a:p>
                <a:endParaRPr lang="it-IT" dirty="0"/>
              </a:p>
              <a:p>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r>
                            <a:rPr lang="it-IT" i="1">
                              <a:latin typeface="Cambria Math"/>
                            </a:rPr>
                            <m:t>𝐹</m:t>
                          </m:r>
                        </m:e>
                        <m:sub>
                          <m:r>
                            <a:rPr lang="it-IT" b="0" i="1" smtClean="0">
                              <a:latin typeface="Cambria Math"/>
                            </a:rPr>
                            <m:t>𝑅</m:t>
                          </m:r>
                          <m:r>
                            <a:rPr lang="it-IT" i="1">
                              <a:latin typeface="Cambria Math"/>
                            </a:rPr>
                            <m:t>𝑥</m:t>
                          </m:r>
                        </m:sub>
                      </m:sSub>
                      <m:r>
                        <a:rPr lang="it-IT" i="1">
                          <a:latin typeface="Cambria Math"/>
                        </a:rPr>
                        <m:t>=</m:t>
                      </m:r>
                      <m:sSub>
                        <m:sSubPr>
                          <m:ctrlPr>
                            <a:rPr lang="it-IT" i="1">
                              <a:latin typeface="Cambria Math"/>
                            </a:rPr>
                          </m:ctrlPr>
                        </m:sSubPr>
                        <m:e>
                          <m:r>
                            <a:rPr lang="it-IT" i="1">
                              <a:latin typeface="Cambria Math"/>
                            </a:rPr>
                            <m:t>𝐹</m:t>
                          </m:r>
                        </m:e>
                        <m:sub>
                          <m:r>
                            <a:rPr lang="it-IT" i="1">
                              <a:latin typeface="Cambria Math"/>
                            </a:rPr>
                            <m:t>1</m:t>
                          </m:r>
                          <m:r>
                            <a:rPr lang="it-IT" b="0" i="1" smtClean="0">
                              <a:latin typeface="Cambria Math"/>
                            </a:rPr>
                            <m:t>𝑥</m:t>
                          </m:r>
                        </m:sub>
                      </m:sSub>
                      <m:r>
                        <a:rPr lang="it-IT" b="0" i="1" smtClean="0">
                          <a:latin typeface="Cambria Math"/>
                        </a:rPr>
                        <m:t>+</m:t>
                      </m:r>
                      <m:sSub>
                        <m:sSubPr>
                          <m:ctrlPr>
                            <a:rPr lang="it-IT" i="1">
                              <a:latin typeface="Cambria Math"/>
                            </a:rPr>
                          </m:ctrlPr>
                        </m:sSubPr>
                        <m:e>
                          <m:r>
                            <a:rPr lang="it-IT" i="1">
                              <a:latin typeface="Cambria Math"/>
                            </a:rPr>
                            <m:t>𝐹</m:t>
                          </m:r>
                        </m:e>
                        <m:sub>
                          <m:r>
                            <a:rPr lang="it-IT" b="0" i="1" smtClean="0">
                              <a:latin typeface="Cambria Math"/>
                            </a:rPr>
                            <m:t>2</m:t>
                          </m:r>
                          <m:r>
                            <a:rPr lang="it-IT" i="1">
                              <a:latin typeface="Cambria Math"/>
                            </a:rPr>
                            <m:t>𝑥</m:t>
                          </m:r>
                        </m:sub>
                      </m:sSub>
                      <m:r>
                        <a:rPr lang="it-IT" i="1">
                          <a:latin typeface="Cambria Math"/>
                        </a:rPr>
                        <m:t>=</m:t>
                      </m:r>
                      <m:r>
                        <a:rPr lang="it-IT" b="0" i="1" smtClean="0">
                          <a:latin typeface="Cambria Math"/>
                        </a:rPr>
                        <m:t>52</m:t>
                      </m:r>
                      <m:r>
                        <a:rPr lang="it-IT" i="1">
                          <a:latin typeface="Cambria Math"/>
                        </a:rPr>
                        <m:t>.3</m:t>
                      </m:r>
                      <m:r>
                        <a:rPr lang="it-IT" i="1">
                          <a:latin typeface="Cambria Math"/>
                        </a:rPr>
                        <m:t>𝑁</m:t>
                      </m:r>
                    </m:oMath>
                  </m:oMathPara>
                </a14:m>
                <a:endParaRPr lang="it-IT" dirty="0"/>
              </a:p>
              <a:p>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r>
                            <a:rPr lang="it-IT" i="1">
                              <a:latin typeface="Cambria Math"/>
                            </a:rPr>
                            <m:t>𝐹</m:t>
                          </m:r>
                        </m:e>
                        <m:sub>
                          <m:r>
                            <a:rPr lang="it-IT" i="1">
                              <a:latin typeface="Cambria Math"/>
                            </a:rPr>
                            <m:t>𝑅</m:t>
                          </m:r>
                          <m:r>
                            <a:rPr lang="it-IT" b="0" i="1" smtClean="0">
                              <a:latin typeface="Cambria Math"/>
                            </a:rPr>
                            <m:t>𝑦</m:t>
                          </m:r>
                        </m:sub>
                      </m:sSub>
                      <m:r>
                        <a:rPr lang="it-IT" i="1">
                          <a:latin typeface="Cambria Math"/>
                        </a:rPr>
                        <m:t>=</m:t>
                      </m:r>
                      <m:sSub>
                        <m:sSubPr>
                          <m:ctrlPr>
                            <a:rPr lang="it-IT" i="1">
                              <a:latin typeface="Cambria Math"/>
                            </a:rPr>
                          </m:ctrlPr>
                        </m:sSubPr>
                        <m:e>
                          <m:r>
                            <a:rPr lang="it-IT" i="1">
                              <a:latin typeface="Cambria Math"/>
                            </a:rPr>
                            <m:t>𝐹</m:t>
                          </m:r>
                        </m:e>
                        <m:sub>
                          <m:r>
                            <a:rPr lang="it-IT" i="1">
                              <a:latin typeface="Cambria Math"/>
                            </a:rPr>
                            <m:t>1</m:t>
                          </m:r>
                          <m:r>
                            <a:rPr lang="it-IT" b="0" i="1" smtClean="0">
                              <a:latin typeface="Cambria Math"/>
                            </a:rPr>
                            <m:t>𝑦</m:t>
                          </m:r>
                        </m:sub>
                      </m:sSub>
                      <m:r>
                        <a:rPr lang="it-IT" i="1">
                          <a:latin typeface="Cambria Math"/>
                        </a:rPr>
                        <m:t>+</m:t>
                      </m:r>
                      <m:sSub>
                        <m:sSubPr>
                          <m:ctrlPr>
                            <a:rPr lang="it-IT" i="1">
                              <a:latin typeface="Cambria Math"/>
                            </a:rPr>
                          </m:ctrlPr>
                        </m:sSubPr>
                        <m:e>
                          <m:r>
                            <a:rPr lang="it-IT" i="1">
                              <a:latin typeface="Cambria Math"/>
                            </a:rPr>
                            <m:t>𝐹</m:t>
                          </m:r>
                        </m:e>
                        <m:sub>
                          <m:r>
                            <a:rPr lang="it-IT" i="1">
                              <a:latin typeface="Cambria Math"/>
                            </a:rPr>
                            <m:t>2</m:t>
                          </m:r>
                          <m:r>
                            <a:rPr lang="it-IT" b="0" i="1" smtClean="0">
                              <a:latin typeface="Cambria Math"/>
                            </a:rPr>
                            <m:t>𝑦</m:t>
                          </m:r>
                        </m:sub>
                      </m:sSub>
                      <m:r>
                        <a:rPr lang="it-IT" i="1">
                          <a:latin typeface="Cambria Math"/>
                        </a:rPr>
                        <m:t>=</m:t>
                      </m:r>
                      <m:r>
                        <a:rPr lang="it-IT" b="0" i="1" smtClean="0">
                          <a:latin typeface="Cambria Math"/>
                        </a:rPr>
                        <m:t>10</m:t>
                      </m:r>
                      <m:r>
                        <a:rPr lang="it-IT" i="1">
                          <a:latin typeface="Cambria Math"/>
                        </a:rPr>
                        <m:t>.</m:t>
                      </m:r>
                      <m:r>
                        <a:rPr lang="it-IT" b="0" i="1" smtClean="0">
                          <a:latin typeface="Cambria Math"/>
                        </a:rPr>
                        <m:t>2</m:t>
                      </m:r>
                      <m:r>
                        <a:rPr lang="it-IT" i="1">
                          <a:latin typeface="Cambria Math"/>
                        </a:rPr>
                        <m:t>𝑁</m:t>
                      </m:r>
                    </m:oMath>
                  </m:oMathPara>
                </a14:m>
                <a:endParaRPr lang="it-IT" dirty="0" smtClean="0"/>
              </a:p>
              <a:p>
                <a:endParaRPr lang="it-IT" dirty="0"/>
              </a:p>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b="0" i="1" smtClean="0">
                              <a:latin typeface="Cambria Math"/>
                            </a:rPr>
                            <m:t>𝐹</m:t>
                          </m:r>
                        </m:e>
                        <m:sub>
                          <m:r>
                            <a:rPr lang="it-IT" b="0" i="1" smtClean="0">
                              <a:latin typeface="Cambria Math"/>
                            </a:rPr>
                            <m:t>𝑅</m:t>
                          </m:r>
                        </m:sub>
                      </m:sSub>
                      <m:r>
                        <a:rPr lang="it-IT" b="0" i="1" smtClean="0">
                          <a:latin typeface="Cambria Math"/>
                        </a:rPr>
                        <m:t>=</m:t>
                      </m:r>
                      <m:rad>
                        <m:radPr>
                          <m:degHide m:val="on"/>
                          <m:ctrlPr>
                            <a:rPr lang="it-IT" b="0" i="1" smtClean="0">
                              <a:latin typeface="Cambria Math"/>
                            </a:rPr>
                          </m:ctrlPr>
                        </m:radPr>
                        <m:deg/>
                        <m:e>
                          <m:sSubSup>
                            <m:sSubSupPr>
                              <m:ctrlPr>
                                <a:rPr lang="it-IT" b="0" i="1" smtClean="0">
                                  <a:latin typeface="Cambria Math"/>
                                </a:rPr>
                              </m:ctrlPr>
                            </m:sSubSupPr>
                            <m:e>
                              <m:r>
                                <a:rPr lang="it-IT" b="0" i="1" smtClean="0">
                                  <a:latin typeface="Cambria Math"/>
                                </a:rPr>
                                <m:t>𝐹</m:t>
                              </m:r>
                            </m:e>
                            <m:sub>
                              <m:r>
                                <a:rPr lang="it-IT" b="0" i="1" smtClean="0">
                                  <a:latin typeface="Cambria Math"/>
                                </a:rPr>
                                <m:t>𝑅𝑥</m:t>
                              </m:r>
                            </m:sub>
                            <m:sup>
                              <m:r>
                                <a:rPr lang="it-IT" b="0" i="1" smtClean="0">
                                  <a:latin typeface="Cambria Math"/>
                                </a:rPr>
                                <m:t>2</m:t>
                              </m:r>
                            </m:sup>
                          </m:sSubSup>
                          <m:r>
                            <a:rPr lang="it-IT" b="0" i="1" smtClean="0">
                              <a:latin typeface="Cambria Math"/>
                            </a:rPr>
                            <m:t>+</m:t>
                          </m:r>
                          <m:sSubSup>
                            <m:sSubSupPr>
                              <m:ctrlPr>
                                <a:rPr lang="it-IT" i="1">
                                  <a:latin typeface="Cambria Math"/>
                                </a:rPr>
                              </m:ctrlPr>
                            </m:sSubSupPr>
                            <m:e>
                              <m:r>
                                <a:rPr lang="it-IT" i="1">
                                  <a:latin typeface="Cambria Math"/>
                                </a:rPr>
                                <m:t>𝐹</m:t>
                              </m:r>
                            </m:e>
                            <m:sub>
                              <m:r>
                                <a:rPr lang="it-IT" i="1">
                                  <a:latin typeface="Cambria Math"/>
                                </a:rPr>
                                <m:t>𝑅</m:t>
                              </m:r>
                              <m:r>
                                <a:rPr lang="it-IT" b="0" i="1" smtClean="0">
                                  <a:latin typeface="Cambria Math"/>
                                </a:rPr>
                                <m:t>𝑦</m:t>
                              </m:r>
                            </m:sub>
                            <m:sup>
                              <m:r>
                                <a:rPr lang="it-IT" i="1">
                                  <a:latin typeface="Cambria Math"/>
                                </a:rPr>
                                <m:t>2</m:t>
                              </m:r>
                            </m:sup>
                          </m:sSubSup>
                        </m:e>
                      </m:rad>
                      <m:r>
                        <a:rPr lang="it-IT" b="0" i="1" smtClean="0">
                          <a:latin typeface="Cambria Math"/>
                        </a:rPr>
                        <m:t>=53.3</m:t>
                      </m:r>
                      <m:r>
                        <a:rPr lang="it-IT" b="0" i="1" smtClean="0">
                          <a:latin typeface="Cambria Math"/>
                        </a:rPr>
                        <m:t>𝑁</m:t>
                      </m:r>
                    </m:oMath>
                  </m:oMathPara>
                </a14:m>
                <a:endParaRPr lang="it-IT" b="0" dirty="0" smtClean="0"/>
              </a:p>
              <a:p>
                <a:endParaRPr lang="it-IT" dirty="0" smtClean="0"/>
              </a:p>
              <a:p>
                <a:pPr/>
                <a14:m>
                  <m:oMathPara xmlns:m="http://schemas.openxmlformats.org/officeDocument/2006/math">
                    <m:oMathParaPr>
                      <m:jc m:val="centerGroup"/>
                    </m:oMathParaPr>
                    <m:oMath xmlns:m="http://schemas.openxmlformats.org/officeDocument/2006/math">
                      <m:r>
                        <a:rPr lang="it-IT" i="1" smtClean="0">
                          <a:latin typeface="Cambria Math"/>
                          <a:ea typeface="Cambria Math"/>
                        </a:rPr>
                        <m:t>𝜃</m:t>
                      </m:r>
                      <m:r>
                        <a:rPr lang="it-IT" b="0" i="1" smtClean="0">
                          <a:latin typeface="Cambria Math"/>
                          <a:ea typeface="Cambria Math"/>
                        </a:rPr>
                        <m:t>=</m:t>
                      </m:r>
                      <m:r>
                        <m:rPr>
                          <m:sty m:val="p"/>
                        </m:rPr>
                        <a:rPr lang="it-IT" b="0" i="0" smtClean="0">
                          <a:latin typeface="Cambria Math"/>
                          <a:ea typeface="Cambria Math"/>
                        </a:rPr>
                        <m:t>arctan</m:t>
                      </m:r>
                      <m:r>
                        <a:rPr lang="it-IT" b="0" i="1" smtClean="0">
                          <a:latin typeface="Cambria Math"/>
                          <a:ea typeface="Cambria Math"/>
                        </a:rPr>
                        <m:t>⁡</m:t>
                      </m:r>
                      <m:d>
                        <m:dPr>
                          <m:ctrlPr>
                            <a:rPr lang="it-IT" b="0" i="1" smtClean="0">
                              <a:latin typeface="Cambria Math"/>
                              <a:ea typeface="Cambria Math"/>
                            </a:rPr>
                          </m:ctrlPr>
                        </m:dPr>
                        <m:e>
                          <m:f>
                            <m:fPr>
                              <m:ctrlPr>
                                <a:rPr lang="it-IT" b="0" i="1" smtClean="0">
                                  <a:latin typeface="Cambria Math"/>
                                  <a:ea typeface="Cambria Math"/>
                                </a:rPr>
                              </m:ctrlPr>
                            </m:fPr>
                            <m:num>
                              <m:sSub>
                                <m:sSubPr>
                                  <m:ctrlPr>
                                    <a:rPr lang="it-IT" b="0" i="1" smtClean="0">
                                      <a:latin typeface="Cambria Math"/>
                                      <a:ea typeface="Cambria Math"/>
                                    </a:rPr>
                                  </m:ctrlPr>
                                </m:sSubPr>
                                <m:e>
                                  <m:r>
                                    <a:rPr lang="it-IT" b="0" i="1" smtClean="0">
                                      <a:latin typeface="Cambria Math"/>
                                      <a:ea typeface="Cambria Math"/>
                                    </a:rPr>
                                    <m:t>𝐹</m:t>
                                  </m:r>
                                </m:e>
                                <m:sub>
                                  <m:r>
                                    <a:rPr lang="it-IT" b="0" i="1" smtClean="0">
                                      <a:latin typeface="Cambria Math"/>
                                      <a:ea typeface="Cambria Math"/>
                                    </a:rPr>
                                    <m:t>𝑅𝑦</m:t>
                                  </m:r>
                                </m:sub>
                              </m:sSub>
                            </m:num>
                            <m:den>
                              <m:sSub>
                                <m:sSubPr>
                                  <m:ctrlPr>
                                    <a:rPr lang="it-IT" b="0" i="1" smtClean="0">
                                      <a:latin typeface="Cambria Math"/>
                                      <a:ea typeface="Cambria Math"/>
                                    </a:rPr>
                                  </m:ctrlPr>
                                </m:sSubPr>
                                <m:e>
                                  <m:r>
                                    <a:rPr lang="it-IT" b="0" i="1" smtClean="0">
                                      <a:latin typeface="Cambria Math"/>
                                      <a:ea typeface="Cambria Math"/>
                                    </a:rPr>
                                    <m:t>𝐹</m:t>
                                  </m:r>
                                </m:e>
                                <m:sub>
                                  <m:r>
                                    <a:rPr lang="it-IT" b="0" i="1" smtClean="0">
                                      <a:latin typeface="Cambria Math"/>
                                      <a:ea typeface="Cambria Math"/>
                                    </a:rPr>
                                    <m:t>𝑅𝑥</m:t>
                                  </m:r>
                                </m:sub>
                              </m:sSub>
                            </m:den>
                          </m:f>
                        </m:e>
                      </m:d>
                    </m:oMath>
                  </m:oMathPara>
                </a14:m>
                <a:endParaRPr lang="it-IT"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5436096" y="1484784"/>
                <a:ext cx="3528392" cy="5222135"/>
              </a:xfrm>
              <a:prstGeom prst="rect">
                <a:avLst/>
              </a:prstGeom>
              <a:blipFill rotWithShape="1">
                <a:blip r:embed="rId3"/>
                <a:stretch>
                  <a:fillRect l="-1554" t="-701"/>
                </a:stretch>
              </a:blipFill>
            </p:spPr>
            <p:txBody>
              <a:bodyPr/>
              <a:lstStyle/>
              <a:p>
                <a:r>
                  <a:rPr lang="it-IT">
                    <a:noFill/>
                  </a:rPr>
                  <a:t> </a:t>
                </a:r>
              </a:p>
            </p:txBody>
          </p:sp>
        </mc:Fallback>
      </mc:AlternateContent>
    </p:spTree>
    <p:extLst>
      <p:ext uri="{BB962C8B-B14F-4D97-AF65-F5344CB8AC3E}">
        <p14:creationId xmlns:p14="http://schemas.microsoft.com/office/powerpoint/2010/main" val="391504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63" y="-762"/>
            <a:ext cx="8989507" cy="6742130"/>
          </a:xfrm>
          <a:prstGeom prst="rect">
            <a:avLst/>
          </a:prstGeom>
        </p:spPr>
      </p:pic>
      <p:sp>
        <p:nvSpPr>
          <p:cNvPr id="2" name="Titolo 1"/>
          <p:cNvSpPr>
            <a:spLocks noGrp="1"/>
          </p:cNvSpPr>
          <p:nvPr>
            <p:ph type="title"/>
          </p:nvPr>
        </p:nvSpPr>
        <p:spPr/>
        <p:txBody>
          <a:bodyPr/>
          <a:lstStyle/>
          <a:p>
            <a:r>
              <a:rPr lang="it-IT" dirty="0" smtClean="0"/>
              <a:t>Isaac Newton</a:t>
            </a:r>
            <a:endParaRPr lang="it-IT" dirty="0"/>
          </a:p>
        </p:txBody>
      </p:sp>
    </p:spTree>
    <p:extLst>
      <p:ext uri="{BB962C8B-B14F-4D97-AF65-F5344CB8AC3E}">
        <p14:creationId xmlns:p14="http://schemas.microsoft.com/office/powerpoint/2010/main" val="2591448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235746"/>
            <a:ext cx="8784977" cy="550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olo 1"/>
          <p:cNvSpPr>
            <a:spLocks noGrp="1"/>
          </p:cNvSpPr>
          <p:nvPr>
            <p:ph type="title"/>
          </p:nvPr>
        </p:nvSpPr>
        <p:spPr>
          <a:xfrm>
            <a:off x="551280" y="44624"/>
            <a:ext cx="8041440" cy="1442674"/>
          </a:xfrm>
        </p:spPr>
        <p:txBody>
          <a:bodyPr/>
          <a:lstStyle/>
          <a:p>
            <a:r>
              <a:rPr lang="it-IT" sz="3600" dirty="0" smtClean="0"/>
              <a:t>Consigli per la risoluzione dei problemi</a:t>
            </a:r>
            <a:endParaRPr lang="it-IT" sz="3600" dirty="0"/>
          </a:p>
        </p:txBody>
      </p:sp>
    </p:spTree>
    <p:extLst>
      <p:ext uri="{BB962C8B-B14F-4D97-AF65-F5344CB8AC3E}">
        <p14:creationId xmlns:p14="http://schemas.microsoft.com/office/powerpoint/2010/main" val="263089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Tirando la scatola misteriosa</a:t>
            </a:r>
            <a:endParaRPr lang="it-IT"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30" y="1736862"/>
            <a:ext cx="6662518" cy="499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CasellaDiTesto 3"/>
              <p:cNvSpPr txBox="1"/>
              <p:nvPr/>
            </p:nvSpPr>
            <p:spPr>
              <a:xfrm>
                <a:off x="5436096" y="1916832"/>
                <a:ext cx="3312368" cy="4401205"/>
              </a:xfrm>
              <a:prstGeom prst="rect">
                <a:avLst/>
              </a:prstGeom>
              <a:noFill/>
            </p:spPr>
            <p:txBody>
              <a:bodyPr wrap="square" rtlCol="0">
                <a:spAutoFit/>
              </a:bodyPr>
              <a:lstStyle/>
              <a:p>
                <a:pPr algn="just"/>
                <a:r>
                  <a:rPr lang="it-IT" sz="2000" dirty="0" smtClean="0"/>
                  <a:t>«</a:t>
                </a:r>
                <a:r>
                  <a:rPr lang="it-IT" sz="2000" dirty="0" err="1" smtClean="0"/>
                  <a:t>Scavicchi</a:t>
                </a:r>
                <a:r>
                  <a:rPr lang="it-IT" sz="2000" dirty="0" smtClean="0"/>
                  <a:t> ma non apra» reclamava Bonolis al gioco dei pacchi. Supponiamo di dover vedere cosa c’è dentro il pacco di 10.0Kg e di tirare il pacco con una forza di 40.0N che forma un angolo di 30.0° rispetto alla direzione orizzontale. Si calcoli l’accelerazione della scatola; il modulo della forza  </a:t>
                </a:r>
                <a14:m>
                  <m:oMath xmlns:m="http://schemas.openxmlformats.org/officeDocument/2006/math">
                    <m:sSub>
                      <m:sSubPr>
                        <m:ctrlPr>
                          <a:rPr lang="it-IT" sz="2000" i="1" smtClean="0">
                            <a:latin typeface="Cambria Math"/>
                          </a:rPr>
                        </m:ctrlPr>
                      </m:sSubPr>
                      <m:e>
                        <m:r>
                          <a:rPr lang="it-IT" sz="2000" b="0" i="1" smtClean="0">
                            <a:latin typeface="Cambria Math"/>
                          </a:rPr>
                          <m:t>𝐹</m:t>
                        </m:r>
                      </m:e>
                      <m:sub>
                        <m:r>
                          <a:rPr lang="it-IT" sz="2000" b="0" i="1" smtClean="0">
                            <a:latin typeface="Cambria Math"/>
                          </a:rPr>
                          <m:t>𝑁</m:t>
                        </m:r>
                      </m:sub>
                    </m:sSub>
                  </m:oMath>
                </a14:m>
                <a:r>
                  <a:rPr lang="it-IT" sz="2000" dirty="0" smtClean="0"/>
                  <a:t> diretta verso l’alto esercitata dal tavolo sul pacco. Si trascuri l’attrito </a:t>
                </a:r>
                <a:endParaRPr lang="it-IT" sz="2000"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5436096" y="1916832"/>
                <a:ext cx="3312368" cy="4401205"/>
              </a:xfrm>
              <a:prstGeom prst="rect">
                <a:avLst/>
              </a:prstGeom>
              <a:blipFill rotWithShape="1">
                <a:blip r:embed="rId3"/>
                <a:stretch>
                  <a:fillRect l="-2026" t="-693" r="-1842" b="-1524"/>
                </a:stretch>
              </a:blipFill>
            </p:spPr>
            <p:txBody>
              <a:bodyPr/>
              <a:lstStyle/>
              <a:p>
                <a:r>
                  <a:rPr lang="it-IT">
                    <a:noFill/>
                  </a:rPr>
                  <a:t> </a:t>
                </a:r>
              </a:p>
            </p:txBody>
          </p:sp>
        </mc:Fallback>
      </mc:AlternateContent>
    </p:spTree>
    <p:extLst>
      <p:ext uri="{BB962C8B-B14F-4D97-AF65-F5344CB8AC3E}">
        <p14:creationId xmlns:p14="http://schemas.microsoft.com/office/powerpoint/2010/main" val="526103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4624"/>
            <a:ext cx="8640960" cy="1442674"/>
          </a:xfrm>
        </p:spPr>
        <p:txBody>
          <a:bodyPr/>
          <a:lstStyle/>
          <a:p>
            <a:r>
              <a:rPr lang="it-IT" sz="4400" dirty="0" smtClean="0"/>
              <a:t>Due scatole collegate da una corda</a:t>
            </a:r>
            <a:endParaRPr lang="it-IT" sz="4400"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268760"/>
            <a:ext cx="7107935"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5652120" y="2327389"/>
            <a:ext cx="3384376" cy="3477875"/>
          </a:xfrm>
          <a:prstGeom prst="rect">
            <a:avLst/>
          </a:prstGeom>
          <a:noFill/>
        </p:spPr>
        <p:txBody>
          <a:bodyPr wrap="square" rtlCol="0">
            <a:spAutoFit/>
          </a:bodyPr>
          <a:lstStyle/>
          <a:p>
            <a:pPr algn="just"/>
            <a:r>
              <a:rPr lang="it-IT" sz="2000" dirty="0" smtClean="0"/>
              <a:t>Due scatole sono collegate da una corda leggera e sono ferme su un tavolo. Le scatole hanno massa di 12.0 Kg e 10.0 Kg. Una forza orizzontale di 40.0 N viene applicata da una persona alla scatola da 10.0 Kg. Si calcoli l’accelerazione di ciascuna scatola e la tensione della corda</a:t>
            </a:r>
            <a:endParaRPr lang="it-IT" sz="2000" dirty="0"/>
          </a:p>
        </p:txBody>
      </p:sp>
    </p:spTree>
    <p:extLst>
      <p:ext uri="{BB962C8B-B14F-4D97-AF65-F5344CB8AC3E}">
        <p14:creationId xmlns:p14="http://schemas.microsoft.com/office/powerpoint/2010/main" val="3196787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44624"/>
            <a:ext cx="7099385" cy="532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it-IT" dirty="0" smtClean="0"/>
              <a:t>Ascensore e contrappeso</a:t>
            </a:r>
            <a:endParaRPr lang="it-IT" dirty="0"/>
          </a:p>
        </p:txBody>
      </p:sp>
      <p:sp>
        <p:nvSpPr>
          <p:cNvPr id="4" name="CasellaDiTesto 3"/>
          <p:cNvSpPr txBox="1"/>
          <p:nvPr/>
        </p:nvSpPr>
        <p:spPr>
          <a:xfrm>
            <a:off x="0" y="5264040"/>
            <a:ext cx="9036496" cy="1477328"/>
          </a:xfrm>
          <a:prstGeom prst="rect">
            <a:avLst/>
          </a:prstGeom>
          <a:noFill/>
        </p:spPr>
        <p:txBody>
          <a:bodyPr wrap="square" rtlCol="0">
            <a:spAutoFit/>
          </a:bodyPr>
          <a:lstStyle/>
          <a:p>
            <a:pPr algn="just"/>
            <a:r>
              <a:rPr lang="it-IT" dirty="0" smtClean="0"/>
              <a:t>Un marchingegno costituito da due masse sospese a una carrucola  per mezzo di un cavo è solitamente chiamato macchina di </a:t>
            </a:r>
            <a:r>
              <a:rPr lang="it-IT" dirty="0" err="1" smtClean="0"/>
              <a:t>Atwood</a:t>
            </a:r>
            <a:r>
              <a:rPr lang="it-IT" dirty="0" smtClean="0"/>
              <a:t>. L’ascensore ne è una applicazione. Per minimizzare il lavoro del motore e far salire e scendere l’ascensore in maniera sicura i due contrappesi hanno massa simile.. Si calcoli l’accelerazione del sistema e la tensione della fune.</a:t>
            </a:r>
            <a:endParaRPr lang="it-IT" dirty="0"/>
          </a:p>
        </p:txBody>
      </p:sp>
    </p:spTree>
    <p:extLst>
      <p:ext uri="{BB962C8B-B14F-4D97-AF65-F5344CB8AC3E}">
        <p14:creationId xmlns:p14="http://schemas.microsoft.com/office/powerpoint/2010/main" val="920810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vantaggio della carrucola</a:t>
            </a:r>
            <a:endParaRPr lang="it-IT" dirty="0"/>
          </a:p>
        </p:txBody>
      </p:sp>
      <p:pic>
        <p:nvPicPr>
          <p:cNvPr id="4" name="Picture 2" descr="C:\Documents and Settings\Manuele\Desktop\fisica\300ppt\4.2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1588602"/>
            <a:ext cx="6774344" cy="508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3" name="CasellaDiTesto 2"/>
              <p:cNvSpPr txBox="1"/>
              <p:nvPr/>
            </p:nvSpPr>
            <p:spPr>
              <a:xfrm>
                <a:off x="4860032" y="1484784"/>
                <a:ext cx="3960440" cy="5170454"/>
              </a:xfrm>
              <a:prstGeom prst="rect">
                <a:avLst/>
              </a:prstGeom>
              <a:noFill/>
            </p:spPr>
            <p:txBody>
              <a:bodyPr wrap="square" rtlCol="0">
                <a:spAutoFit/>
              </a:bodyPr>
              <a:lstStyle/>
              <a:p>
                <a:pPr algn="just"/>
                <a:r>
                  <a:rPr lang="it-IT" dirty="0" smtClean="0"/>
                  <a:t>Per sollevare un pianoforte fino al secondo piano di un palazzo, si utilizza una fune passante attorno a due carrucole. Se il peso del pianoforte è 2000N, quanto di questo peso deve effettivamente sollevare con la fune.</a:t>
                </a:r>
              </a:p>
              <a:p>
                <a:pPr algn="just"/>
                <a:endParaRPr lang="it-IT" dirty="0"/>
              </a:p>
              <a:p>
                <a:pPr algn="just"/>
                <a:r>
                  <a:rPr lang="it-IT" dirty="0" smtClean="0"/>
                  <a:t>Soluzione: La tensione della corda tira verso l’alto due volte. Quindi la seconda legge di newton da’:</a:t>
                </a:r>
              </a:p>
              <a:p>
                <a:endParaRPr lang="it-IT" dirty="0" smtClean="0"/>
              </a:p>
              <a:p>
                <a14:m>
                  <m:oMathPara xmlns:m="http://schemas.openxmlformats.org/officeDocument/2006/math">
                    <m:oMathParaPr>
                      <m:jc m:val="centerGroup"/>
                    </m:oMathParaPr>
                    <m:oMath xmlns:m="http://schemas.openxmlformats.org/officeDocument/2006/math">
                      <m:r>
                        <a:rPr lang="it-IT" b="0" i="1" smtClean="0">
                          <a:latin typeface="Cambria Math"/>
                        </a:rPr>
                        <m:t>2</m:t>
                      </m:r>
                      <m:sSub>
                        <m:sSubPr>
                          <m:ctrlPr>
                            <a:rPr lang="it-IT" b="0" i="1" smtClean="0">
                              <a:latin typeface="Cambria Math"/>
                            </a:rPr>
                          </m:ctrlPr>
                        </m:sSubPr>
                        <m:e>
                          <m:r>
                            <a:rPr lang="it-IT" b="0" i="1" smtClean="0">
                              <a:latin typeface="Cambria Math"/>
                            </a:rPr>
                            <m:t>𝐹</m:t>
                          </m:r>
                        </m:e>
                        <m:sub>
                          <m:r>
                            <a:rPr lang="it-IT" b="0" i="1" smtClean="0">
                              <a:latin typeface="Cambria Math"/>
                            </a:rPr>
                            <m:t>𝑇</m:t>
                          </m:r>
                        </m:sub>
                      </m:sSub>
                      <m:r>
                        <a:rPr lang="it-IT" b="0" i="1" smtClean="0">
                          <a:latin typeface="Cambria Math"/>
                        </a:rPr>
                        <m:t>−</m:t>
                      </m:r>
                      <m:r>
                        <a:rPr lang="it-IT" b="0" i="1" smtClean="0">
                          <a:latin typeface="Cambria Math"/>
                        </a:rPr>
                        <m:t>𝑚𝑔</m:t>
                      </m:r>
                      <m:r>
                        <a:rPr lang="it-IT" b="0" i="1" smtClean="0">
                          <a:latin typeface="Cambria Math"/>
                        </a:rPr>
                        <m:t>=</m:t>
                      </m:r>
                      <m:r>
                        <a:rPr lang="it-IT" b="0" i="1" smtClean="0">
                          <a:latin typeface="Cambria Math"/>
                        </a:rPr>
                        <m:t>𝑚𝑎</m:t>
                      </m:r>
                    </m:oMath>
                  </m:oMathPara>
                </a14:m>
                <a:endParaRPr lang="it-IT" dirty="0" smtClean="0"/>
              </a:p>
              <a:p>
                <a:endParaRPr lang="it-IT" dirty="0" smtClean="0"/>
              </a:p>
              <a:p>
                <a:pPr algn="just"/>
                <a:r>
                  <a:rPr lang="it-IT" dirty="0" smtClean="0"/>
                  <a:t>Per far muovere il pianoforte con velocità costante è necessaria una tensione </a:t>
                </a:r>
              </a:p>
              <a:p>
                <a:pPr algn="ctr"/>
                <a:r>
                  <a:rPr lang="it-IT" dirty="0" smtClean="0"/>
                  <a:t> </a:t>
                </a:r>
                <a14:m>
                  <m:oMath xmlns:m="http://schemas.openxmlformats.org/officeDocument/2006/math">
                    <m:sSub>
                      <m:sSubPr>
                        <m:ctrlPr>
                          <a:rPr lang="it-IT" i="1" smtClean="0">
                            <a:latin typeface="Cambria Math"/>
                          </a:rPr>
                        </m:ctrlPr>
                      </m:sSubPr>
                      <m:e>
                        <m:r>
                          <a:rPr lang="it-IT" b="0" i="1" smtClean="0">
                            <a:latin typeface="Cambria Math"/>
                          </a:rPr>
                          <m:t>𝐹</m:t>
                        </m:r>
                      </m:e>
                      <m:sub>
                        <m:r>
                          <a:rPr lang="it-IT" b="0" i="1" smtClean="0">
                            <a:latin typeface="Cambria Math"/>
                          </a:rPr>
                          <m:t>𝑇</m:t>
                        </m:r>
                      </m:sub>
                    </m:sSub>
                    <m:r>
                      <a:rPr lang="it-IT" b="0" i="1" smtClean="0">
                        <a:latin typeface="Cambria Math"/>
                      </a:rPr>
                      <m:t>=</m:t>
                    </m:r>
                    <m:f>
                      <m:fPr>
                        <m:ctrlPr>
                          <a:rPr lang="it-IT" b="0" i="1" smtClean="0">
                            <a:latin typeface="Cambria Math"/>
                          </a:rPr>
                        </m:ctrlPr>
                      </m:fPr>
                      <m:num>
                        <m:r>
                          <a:rPr lang="it-IT" b="0" i="1" smtClean="0">
                            <a:latin typeface="Cambria Math"/>
                          </a:rPr>
                          <m:t>𝑚𝑔</m:t>
                        </m:r>
                      </m:num>
                      <m:den>
                        <m:r>
                          <a:rPr lang="it-IT" b="0" i="1" smtClean="0">
                            <a:latin typeface="Cambria Math"/>
                          </a:rPr>
                          <m:t>2</m:t>
                        </m:r>
                      </m:den>
                    </m:f>
                  </m:oMath>
                </a14:m>
                <a:endParaRPr lang="it-IT" b="0" dirty="0" smtClean="0"/>
              </a:p>
              <a:p>
                <a:endParaRPr lang="it-IT" dirty="0"/>
              </a:p>
            </p:txBody>
          </p:sp>
        </mc:Choice>
        <mc:Fallback>
          <p:sp>
            <p:nvSpPr>
              <p:cNvPr id="3" name="CasellaDiTesto 2"/>
              <p:cNvSpPr txBox="1">
                <a:spLocks noRot="1" noChangeAspect="1" noMove="1" noResize="1" noEditPoints="1" noAdjustHandles="1" noChangeArrowheads="1" noChangeShapeType="1" noTextEdit="1"/>
              </p:cNvSpPr>
              <p:nvPr/>
            </p:nvSpPr>
            <p:spPr>
              <a:xfrm>
                <a:off x="4860032" y="1484784"/>
                <a:ext cx="3960440" cy="5170454"/>
              </a:xfrm>
              <a:prstGeom prst="rect">
                <a:avLst/>
              </a:prstGeom>
              <a:blipFill rotWithShape="1">
                <a:blip r:embed="rId3"/>
                <a:stretch>
                  <a:fillRect l="-1231" t="-708" r="-1385"/>
                </a:stretch>
              </a:blipFill>
            </p:spPr>
            <p:txBody>
              <a:bodyPr/>
              <a:lstStyle/>
              <a:p>
                <a:r>
                  <a:rPr lang="it-IT">
                    <a:noFill/>
                  </a:rPr>
                  <a:t> </a:t>
                </a:r>
              </a:p>
            </p:txBody>
          </p:sp>
        </mc:Fallback>
      </mc:AlternateContent>
    </p:spTree>
    <p:extLst>
      <p:ext uri="{BB962C8B-B14F-4D97-AF65-F5344CB8AC3E}">
        <p14:creationId xmlns:p14="http://schemas.microsoft.com/office/powerpoint/2010/main" val="2461667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436563"/>
            <a:ext cx="8856984" cy="1442674"/>
          </a:xfrm>
        </p:spPr>
        <p:txBody>
          <a:bodyPr/>
          <a:lstStyle/>
          <a:p>
            <a:r>
              <a:rPr lang="it-IT" sz="4400" dirty="0" smtClean="0"/>
              <a:t>Liberare l’automobile impantanata</a:t>
            </a:r>
            <a:endParaRPr lang="it-IT" sz="4400" dirty="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772816"/>
            <a:ext cx="6429046"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5364088" y="2163628"/>
            <a:ext cx="3707904" cy="3785652"/>
          </a:xfrm>
          <a:prstGeom prst="rect">
            <a:avLst/>
          </a:prstGeom>
          <a:noFill/>
        </p:spPr>
        <p:txBody>
          <a:bodyPr wrap="square" rtlCol="0">
            <a:spAutoFit/>
          </a:bodyPr>
          <a:lstStyle/>
          <a:p>
            <a:pPr algn="just"/>
            <a:r>
              <a:rPr lang="it-IT" sz="2000" dirty="0" smtClean="0"/>
              <a:t>Trovando la sua auto impantanata nel fango, il professore di fisica lega un capo di una robusta fune al paraurti posteriore dell’automobile e l’altro capo a un albero. Egli tira nel punto di mezzo della fune con tutta la sua forza, di circa 300N. L’ automobile comincia a muoversi con la fune a un angolo di 5°. Con che forza la fune sta tirando l’automobile? </a:t>
            </a:r>
            <a:endParaRPr lang="it-IT" sz="2000" dirty="0"/>
          </a:p>
        </p:txBody>
      </p:sp>
    </p:spTree>
    <p:extLst>
      <p:ext uri="{BB962C8B-B14F-4D97-AF65-F5344CB8AC3E}">
        <p14:creationId xmlns:p14="http://schemas.microsoft.com/office/powerpoint/2010/main" val="2292939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Attrito e Normale</a:t>
            </a:r>
            <a:endParaRPr lang="it-IT" dirty="0"/>
          </a:p>
        </p:txBody>
      </p:sp>
      <p:pic>
        <p:nvPicPr>
          <p:cNvPr id="4" name="Picture 2" descr="C:\Documents and Settings\Manuele\Desktop\fisica\300ppt\4.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550954"/>
            <a:ext cx="4531101" cy="339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554" y="2060848"/>
            <a:ext cx="4889667"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357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nuele\Desktop\fisica\300ppt\4.3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6552728" cy="491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it-IT" dirty="0" smtClean="0"/>
              <a:t>Conviene spingere o tirare una slitta?</a:t>
            </a:r>
            <a:endParaRPr lang="it-IT" dirty="0"/>
          </a:p>
        </p:txBody>
      </p:sp>
      <p:sp>
        <p:nvSpPr>
          <p:cNvPr id="3" name="CasellaDiTesto 2"/>
          <p:cNvSpPr txBox="1"/>
          <p:nvPr/>
        </p:nvSpPr>
        <p:spPr>
          <a:xfrm>
            <a:off x="5796136" y="4277995"/>
            <a:ext cx="3168352" cy="2031325"/>
          </a:xfrm>
          <a:prstGeom prst="rect">
            <a:avLst/>
          </a:prstGeom>
          <a:noFill/>
        </p:spPr>
        <p:txBody>
          <a:bodyPr wrap="square" rtlCol="0">
            <a:spAutoFit/>
          </a:bodyPr>
          <a:lstStyle/>
          <a:p>
            <a:pPr algn="just"/>
            <a:r>
              <a:rPr lang="it-IT" dirty="0" smtClean="0"/>
              <a:t>Supponendo di essere su un terreno pianeggiante servirà una forza minore spingendo oppure tirando una slitta assumendo che l’angolo di inclinazione della forza sia lo stesso</a:t>
            </a:r>
            <a:endParaRPr lang="it-IT" dirty="0"/>
          </a:p>
        </p:txBody>
      </p:sp>
    </p:spTree>
    <p:extLst>
      <p:ext uri="{BB962C8B-B14F-4D97-AF65-F5344CB8AC3E}">
        <p14:creationId xmlns:p14="http://schemas.microsoft.com/office/powerpoint/2010/main" val="135823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moto lungo un piano inclinato con attrito</a:t>
            </a:r>
            <a:endParaRPr lang="it-IT" dirty="0"/>
          </a:p>
        </p:txBody>
      </p:sp>
      <p:pic>
        <p:nvPicPr>
          <p:cNvPr id="4" name="Picture 2" descr="C:\Documents and Settings\Manuele\Desktop\fisica\300ppt\4.3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060848"/>
            <a:ext cx="595266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312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nuele\Desktop\fisica\300ppt\4.3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3706"/>
            <a:ext cx="864096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467544" y="260648"/>
            <a:ext cx="8208912" cy="923330"/>
          </a:xfrm>
          <a:prstGeom prst="rect">
            <a:avLst/>
          </a:prstGeom>
          <a:noFill/>
        </p:spPr>
        <p:txBody>
          <a:bodyPr wrap="square" rtlCol="0">
            <a:spAutoFit/>
          </a:bodyPr>
          <a:lstStyle/>
          <a:p>
            <a:pPr algn="just"/>
            <a:r>
              <a:rPr lang="it-IT" dirty="0" smtClean="0"/>
              <a:t>Lo sciatore in figura si imbatte in una discesa inclinata di 30°. Supponendo che il coefficiente di attrito dinamico sia 0,10, si disegni il diagramma di corpo libero, si calcoli l’accelerazione e la velocità raggiunta dopo 4.0s</a:t>
            </a:r>
            <a:endParaRPr lang="it-IT" dirty="0"/>
          </a:p>
        </p:txBody>
      </p:sp>
      <p:sp>
        <p:nvSpPr>
          <p:cNvPr id="3" name="CasellaDiTesto 2"/>
          <p:cNvSpPr txBox="1"/>
          <p:nvPr/>
        </p:nvSpPr>
        <p:spPr>
          <a:xfrm>
            <a:off x="467544" y="4797152"/>
            <a:ext cx="8208912" cy="923330"/>
          </a:xfrm>
          <a:prstGeom prst="rect">
            <a:avLst/>
          </a:prstGeom>
          <a:noFill/>
        </p:spPr>
        <p:txBody>
          <a:bodyPr wrap="square" rtlCol="0">
            <a:spAutoFit/>
          </a:bodyPr>
          <a:lstStyle/>
          <a:p>
            <a:pPr algn="just"/>
            <a:r>
              <a:rPr lang="it-IT" dirty="0" smtClean="0"/>
              <a:t>Supponendo successivamente che la neve sia parzialmente sciolta e lo sciatore scenda lungo una discesa di 30° a velocità costante, cosa si può dire del coefficiente di attrito dinamico?</a:t>
            </a:r>
            <a:endParaRPr lang="it-IT" dirty="0"/>
          </a:p>
        </p:txBody>
      </p:sp>
    </p:spTree>
    <p:extLst>
      <p:ext uri="{BB962C8B-B14F-4D97-AF65-F5344CB8AC3E}">
        <p14:creationId xmlns:p14="http://schemas.microsoft.com/office/powerpoint/2010/main" val="119172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r>
            <a:br>
              <a:rPr lang="it-IT" dirty="0"/>
            </a:br>
            <a:r>
              <a:rPr lang="it-IT" dirty="0"/>
              <a:t> </a:t>
            </a:r>
            <a:r>
              <a:rPr lang="it-IT" b="1" dirty="0"/>
              <a:t>Primo principio o principio di inerzia </a:t>
            </a:r>
            <a:r>
              <a:rPr lang="it-IT" dirty="0"/>
              <a:t/>
            </a:r>
            <a:br>
              <a:rPr lang="it-IT" dirty="0"/>
            </a:br>
            <a:endParaRPr lang="it-IT" dirty="0"/>
          </a:p>
        </p:txBody>
      </p:sp>
      <p:sp>
        <p:nvSpPr>
          <p:cNvPr id="3" name="Segnaposto contenuto 2"/>
          <p:cNvSpPr>
            <a:spLocks noGrp="1"/>
          </p:cNvSpPr>
          <p:nvPr>
            <p:ph idx="1"/>
          </p:nvPr>
        </p:nvSpPr>
        <p:spPr>
          <a:xfrm>
            <a:off x="323528" y="2038388"/>
            <a:ext cx="8496944" cy="4486956"/>
          </a:xfrm>
        </p:spPr>
        <p:txBody>
          <a:bodyPr>
            <a:normAutofit fontScale="92500" lnSpcReduction="20000"/>
          </a:bodyPr>
          <a:lstStyle/>
          <a:p>
            <a:endParaRPr lang="it-IT" dirty="0"/>
          </a:p>
          <a:p>
            <a:pPr algn="just"/>
            <a:r>
              <a:rPr lang="it-IT" dirty="0"/>
              <a:t> Questo fondamentale principio fu scoperto da Galileo Galilei e dettagliatamente descritto in due sue opere, rispettivamente, nel 1632 e nel 1638: “Il Dialogo sopra i due massimi sistemi del mondo” e “Discorsi e dimostrazioni matematiche intorno a due nuove scienze attenenti alla </a:t>
            </a:r>
            <a:r>
              <a:rPr lang="it-IT" dirty="0" err="1"/>
              <a:t>mecanica</a:t>
            </a:r>
            <a:r>
              <a:rPr lang="it-IT" dirty="0"/>
              <a:t> et i movimenti locali”. La sua prima enunciazione formale è di Isaac Newton ("</a:t>
            </a:r>
            <a:r>
              <a:rPr lang="it-IT" i="1" dirty="0" err="1"/>
              <a:t>Philosophiae</a:t>
            </a:r>
            <a:r>
              <a:rPr lang="it-IT" i="1" dirty="0"/>
              <a:t> </a:t>
            </a:r>
            <a:r>
              <a:rPr lang="it-IT" i="1" dirty="0" err="1"/>
              <a:t>Naturalis</a:t>
            </a:r>
            <a:r>
              <a:rPr lang="it-IT" i="1" dirty="0"/>
              <a:t> Principia </a:t>
            </a:r>
            <a:r>
              <a:rPr lang="it-IT" i="1" dirty="0" err="1"/>
              <a:t>Mathematica</a:t>
            </a:r>
            <a:r>
              <a:rPr lang="it-IT" dirty="0"/>
              <a:t>"): </a:t>
            </a:r>
            <a:endParaRPr lang="it-IT" dirty="0" smtClean="0"/>
          </a:p>
          <a:p>
            <a:pPr algn="just"/>
            <a:endParaRPr lang="it-IT" dirty="0"/>
          </a:p>
          <a:p>
            <a:pPr algn="just"/>
            <a:r>
              <a:rPr lang="it-IT" dirty="0"/>
              <a:t> </a:t>
            </a:r>
            <a:r>
              <a:rPr lang="it-IT" b="1" i="1" dirty="0"/>
              <a:t>« </a:t>
            </a:r>
            <a:r>
              <a:rPr lang="it-IT" i="1" dirty="0"/>
              <a:t>Corpus </a:t>
            </a:r>
            <a:r>
              <a:rPr lang="it-IT" i="1" dirty="0" err="1"/>
              <a:t>omne</a:t>
            </a:r>
            <a:r>
              <a:rPr lang="it-IT" i="1" dirty="0"/>
              <a:t> perseverare in statu suo </a:t>
            </a:r>
            <a:r>
              <a:rPr lang="it-IT" i="1" dirty="0" err="1"/>
              <a:t>quiescendi</a:t>
            </a:r>
            <a:r>
              <a:rPr lang="it-IT" i="1" dirty="0"/>
              <a:t> </a:t>
            </a:r>
            <a:r>
              <a:rPr lang="it-IT" i="1" dirty="0" err="1"/>
              <a:t>vel</a:t>
            </a:r>
            <a:r>
              <a:rPr lang="it-IT" i="1" dirty="0"/>
              <a:t> </a:t>
            </a:r>
            <a:r>
              <a:rPr lang="it-IT" i="1" dirty="0" err="1"/>
              <a:t>movendi</a:t>
            </a:r>
            <a:r>
              <a:rPr lang="it-IT" i="1" dirty="0"/>
              <a:t> </a:t>
            </a:r>
            <a:r>
              <a:rPr lang="it-IT" i="1" dirty="0" err="1"/>
              <a:t>uniformiter</a:t>
            </a:r>
            <a:r>
              <a:rPr lang="it-IT" i="1" dirty="0"/>
              <a:t> in </a:t>
            </a:r>
            <a:r>
              <a:rPr lang="it-IT" i="1" dirty="0" err="1"/>
              <a:t>directum</a:t>
            </a:r>
            <a:r>
              <a:rPr lang="it-IT" i="1" dirty="0"/>
              <a:t>, </a:t>
            </a:r>
            <a:r>
              <a:rPr lang="it-IT" i="1" dirty="0" err="1"/>
              <a:t>nisi</a:t>
            </a:r>
            <a:r>
              <a:rPr lang="it-IT" i="1" dirty="0"/>
              <a:t> </a:t>
            </a:r>
            <a:r>
              <a:rPr lang="it-IT" i="1" dirty="0" err="1"/>
              <a:t>quatenus</a:t>
            </a:r>
            <a:r>
              <a:rPr lang="it-IT" i="1" dirty="0"/>
              <a:t> a </a:t>
            </a:r>
            <a:r>
              <a:rPr lang="it-IT" i="1" dirty="0" err="1"/>
              <a:t>viribus</a:t>
            </a:r>
            <a:r>
              <a:rPr lang="it-IT" i="1" dirty="0"/>
              <a:t> </a:t>
            </a:r>
            <a:r>
              <a:rPr lang="it-IT" i="1" dirty="0" err="1"/>
              <a:t>impressis</a:t>
            </a:r>
            <a:r>
              <a:rPr lang="it-IT" i="1" dirty="0"/>
              <a:t> </a:t>
            </a:r>
            <a:r>
              <a:rPr lang="it-IT" i="1" dirty="0" err="1"/>
              <a:t>cogitur</a:t>
            </a:r>
            <a:r>
              <a:rPr lang="it-IT" i="1" dirty="0"/>
              <a:t> </a:t>
            </a:r>
            <a:r>
              <a:rPr lang="it-IT" i="1" dirty="0" err="1"/>
              <a:t>statum</a:t>
            </a:r>
            <a:r>
              <a:rPr lang="it-IT" i="1" dirty="0"/>
              <a:t> </a:t>
            </a:r>
            <a:r>
              <a:rPr lang="it-IT" i="1" dirty="0" err="1"/>
              <a:t>illum</a:t>
            </a:r>
            <a:r>
              <a:rPr lang="it-IT" i="1" dirty="0"/>
              <a:t> mutare. </a:t>
            </a:r>
            <a:r>
              <a:rPr lang="it-IT" b="1" i="1" dirty="0"/>
              <a:t>» </a:t>
            </a:r>
            <a:r>
              <a:rPr lang="it-IT" dirty="0"/>
              <a:t>	</a:t>
            </a:r>
          </a:p>
          <a:p>
            <a:pPr algn="just"/>
            <a:r>
              <a:rPr lang="it-IT" dirty="0"/>
              <a:t>Ovvero: ciascun corpo persevera nel suo stato di quiete o di moto rettilineo uniforme, a meno che sia costretto a mutare tale stato da forze impresse (esterne). </a:t>
            </a:r>
          </a:p>
        </p:txBody>
      </p:sp>
    </p:spTree>
    <p:extLst>
      <p:ext uri="{BB962C8B-B14F-4D97-AF65-F5344CB8AC3E}">
        <p14:creationId xmlns:p14="http://schemas.microsoft.com/office/powerpoint/2010/main" val="20472207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Carrucola e piano inclinato</a:t>
            </a:r>
            <a:endParaRPr lang="it-IT" dirty="0"/>
          </a:p>
        </p:txBody>
      </p:sp>
      <p:pic>
        <p:nvPicPr>
          <p:cNvPr id="4" name="Picture 2" descr="C:\Documents and Settings\Manuele\Desktop\fisica\300ppt\4.5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0107" y="2204864"/>
            <a:ext cx="5088565"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4860032" y="1700808"/>
            <a:ext cx="3888432" cy="4524315"/>
          </a:xfrm>
          <a:prstGeom prst="rect">
            <a:avLst/>
          </a:prstGeom>
          <a:noFill/>
        </p:spPr>
        <p:txBody>
          <a:bodyPr wrap="square" rtlCol="0">
            <a:spAutoFit/>
          </a:bodyPr>
          <a:lstStyle/>
          <a:p>
            <a:pPr algn="just"/>
            <a:r>
              <a:rPr lang="it-IT" dirty="0" smtClean="0"/>
              <a:t>Un blocco che giace su un piano inclinato privo di attrito è collegato a una seconda massa sospesa attraverso una corda priva di massa che passa attorno a una carrucola. Si calcoli l’accelerazione del sistema</a:t>
            </a:r>
          </a:p>
          <a:p>
            <a:pPr algn="just"/>
            <a:endParaRPr lang="it-IT" dirty="0"/>
          </a:p>
          <a:p>
            <a:pPr algn="just"/>
            <a:r>
              <a:rPr lang="it-IT" dirty="0" smtClean="0"/>
              <a:t>Si supponga che il coefficiente di attrito tra il blocco e il piano inclinato sia 0.15 e che le masse siano uguali a 2.7 Kg. Si calcoli l’accelerazione supponendo che l’angolo sia 25°</a:t>
            </a:r>
          </a:p>
          <a:p>
            <a:pPr algn="just"/>
            <a:endParaRPr lang="it-IT" dirty="0"/>
          </a:p>
          <a:p>
            <a:pPr algn="just"/>
            <a:r>
              <a:rPr lang="it-IT" dirty="0" smtClean="0"/>
              <a:t>Qual è il più piccolo calore del coefficiente di attrito che impedirebbe al sistema di accelerare? </a:t>
            </a:r>
            <a:endParaRPr lang="it-IT" dirty="0"/>
          </a:p>
        </p:txBody>
      </p:sp>
    </p:spTree>
    <p:extLst>
      <p:ext uri="{BB962C8B-B14F-4D97-AF65-F5344CB8AC3E}">
        <p14:creationId xmlns:p14="http://schemas.microsoft.com/office/powerpoint/2010/main" val="62126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primo principio</a:t>
            </a:r>
            <a:endParaRPr lang="it-IT" dirty="0"/>
          </a:p>
        </p:txBody>
      </p:sp>
      <p:sp>
        <p:nvSpPr>
          <p:cNvPr id="3" name="Segnaposto contenuto 2"/>
          <p:cNvSpPr>
            <a:spLocks noGrp="1"/>
          </p:cNvSpPr>
          <p:nvPr>
            <p:ph idx="1"/>
          </p:nvPr>
        </p:nvSpPr>
        <p:spPr/>
        <p:txBody>
          <a:bodyPr>
            <a:normAutofit fontScale="92500"/>
          </a:bodyPr>
          <a:lstStyle/>
          <a:p>
            <a:pPr algn="just"/>
            <a:r>
              <a:rPr lang="it-IT" dirty="0"/>
              <a:t>Si parla di principio e non di legge perché si tratta di un assioma, un fondamento del moto dei corpi, ricavato per induzione da moltissime esperienze e osservazioni. Ciò significa che qualunque teoria o legge riguardante il movimento dei corpi non può entrare in contrasto con questo fondamentale principio, per il semplice motivo che sarebbe erronea. </a:t>
            </a:r>
            <a:endParaRPr lang="it-IT" dirty="0" smtClean="0"/>
          </a:p>
          <a:p>
            <a:pPr algn="just"/>
            <a:r>
              <a:rPr lang="it-IT" dirty="0"/>
              <a:t>Se una persona sta lavorando al computer essa è in uno stato d’inerzia; se la stessa persona sta lavorando al computer trasportata su un camion che si muove a velocità costante, non avvertirà nessuna differenza del suo stato </a:t>
            </a:r>
          </a:p>
        </p:txBody>
      </p:sp>
    </p:spTree>
    <p:extLst>
      <p:ext uri="{BB962C8B-B14F-4D97-AF65-F5344CB8AC3E}">
        <p14:creationId xmlns:p14="http://schemas.microsoft.com/office/powerpoint/2010/main" val="55351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Sistemi  inerziali</a:t>
            </a:r>
            <a:endParaRPr lang="it-IT" dirty="0"/>
          </a:p>
        </p:txBody>
      </p:sp>
      <p:sp>
        <p:nvSpPr>
          <p:cNvPr id="3" name="Segnaposto contenuto 2"/>
          <p:cNvSpPr>
            <a:spLocks noGrp="1"/>
          </p:cNvSpPr>
          <p:nvPr>
            <p:ph idx="1"/>
          </p:nvPr>
        </p:nvSpPr>
        <p:spPr/>
        <p:txBody>
          <a:bodyPr>
            <a:normAutofit lnSpcReduction="10000"/>
          </a:bodyPr>
          <a:lstStyle/>
          <a:p>
            <a:pPr algn="just"/>
            <a:r>
              <a:rPr lang="it-IT" dirty="0"/>
              <a:t>Il principio di inerzia vale nei </a:t>
            </a:r>
            <a:r>
              <a:rPr lang="it-IT" b="1" dirty="0"/>
              <a:t>sistemi di riferimento </a:t>
            </a:r>
            <a:r>
              <a:rPr lang="it-IT" dirty="0"/>
              <a:t>detti, appunto, </a:t>
            </a:r>
            <a:r>
              <a:rPr lang="it-IT" b="1" dirty="0"/>
              <a:t>inerziali</a:t>
            </a:r>
            <a:r>
              <a:rPr lang="it-IT" dirty="0"/>
              <a:t>. In questi sistemi l'accelerazione dei corpi è dovuta a </a:t>
            </a:r>
            <a:r>
              <a:rPr lang="it-IT" b="1" dirty="0"/>
              <a:t>forze reali</a:t>
            </a:r>
            <a:r>
              <a:rPr lang="it-IT" dirty="0"/>
              <a:t>, ossia a forze causate dall'azione o interazione di un corpo fisico su un altro; alcuni esempi sono la forza di gravità, il pallone calciato da un giocatore, una navicella che si muove nello spazio, lontana da stelle e pianeti (i quali applicherebbero alla navicella, in caso contrario, una forza gravitazionale), dopo aver spento i motori, ecc.). Nei sistemi inerziali, quindi, lo studio dei fenomeni fisici è particolarmente semplice. </a:t>
            </a:r>
          </a:p>
        </p:txBody>
      </p:sp>
    </p:spTree>
    <p:extLst>
      <p:ext uri="{BB962C8B-B14F-4D97-AF65-F5344CB8AC3E}">
        <p14:creationId xmlns:p14="http://schemas.microsoft.com/office/powerpoint/2010/main" val="421364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Sistemi non inerziali</a:t>
            </a:r>
            <a:endParaRPr lang="it-IT" dirty="0"/>
          </a:p>
        </p:txBody>
      </p:sp>
      <p:sp>
        <p:nvSpPr>
          <p:cNvPr id="3" name="Segnaposto contenuto 2"/>
          <p:cNvSpPr>
            <a:spLocks noGrp="1"/>
          </p:cNvSpPr>
          <p:nvPr>
            <p:ph idx="1"/>
          </p:nvPr>
        </p:nvSpPr>
        <p:spPr/>
        <p:txBody>
          <a:bodyPr/>
          <a:lstStyle/>
          <a:p>
            <a:pPr algn="just"/>
            <a:r>
              <a:rPr lang="it-IT" dirty="0"/>
              <a:t>Nei </a:t>
            </a:r>
            <a:r>
              <a:rPr lang="it-IT" b="1" dirty="0"/>
              <a:t>sistemi non inerziali (o accelerati) </a:t>
            </a:r>
            <a:r>
              <a:rPr lang="it-IT" dirty="0"/>
              <a:t>i corpi non vengono accelerati da forze reali ma da </a:t>
            </a:r>
            <a:r>
              <a:rPr lang="it-IT" b="1" dirty="0"/>
              <a:t>forze apparenti</a:t>
            </a:r>
            <a:r>
              <a:rPr lang="it-IT" dirty="0"/>
              <a:t>, come ad esempio la </a:t>
            </a:r>
            <a:r>
              <a:rPr lang="it-IT" i="1" dirty="0"/>
              <a:t>forza centrifuga </a:t>
            </a:r>
            <a:r>
              <a:rPr lang="it-IT" dirty="0"/>
              <a:t>che noi percepiamo a bordo di una vettura affrontando una curva a velocità sostenuta. In realtà la forza in gioco è sempre quella d'inerzia, per cui il nostro corpo tende a proseguire dritto, nella stessa direzione che aveva la vettura prima di affrontare la curva; nel mezzo della curva, però, si ha la sensazione che ci sia una forza che ci spinge all'esterno. </a:t>
            </a:r>
          </a:p>
        </p:txBody>
      </p:sp>
    </p:spTree>
    <p:extLst>
      <p:ext uri="{BB962C8B-B14F-4D97-AF65-F5344CB8AC3E}">
        <p14:creationId xmlns:p14="http://schemas.microsoft.com/office/powerpoint/2010/main" val="82532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7584" y="692696"/>
            <a:ext cx="7467600" cy="4896544"/>
          </a:xfrm>
        </p:spPr>
        <p:txBody>
          <a:bodyPr>
            <a:normAutofit/>
          </a:bodyPr>
          <a:lstStyle/>
          <a:p>
            <a:pPr algn="just"/>
            <a:r>
              <a:rPr lang="it-IT" dirty="0" smtClean="0"/>
              <a:t>Di solito, per molti scopi, supponiamo che un sistema di riferimento fissato sulla Terra sia un sistema inerziale. Questa asserzione non è completamente vera, a causa della rotazione della Terra, ma l’approssimazione è verosimile.</a:t>
            </a:r>
          </a:p>
          <a:p>
            <a:pPr algn="just"/>
            <a:r>
              <a:rPr lang="it-IT" dirty="0" smtClean="0"/>
              <a:t>Ogni sistema di riferimento che si muova con velocità costante relativamente a un sistema di riferimento inerziale è anch’esso un sistema di riferimento inerziale.</a:t>
            </a:r>
          </a:p>
          <a:p>
            <a:pPr algn="just"/>
            <a:r>
              <a:rPr lang="it-IT" dirty="0" smtClean="0"/>
              <a:t>Come possiamo essere sicuri che un sistema di riferimento sia inerziale? Controllando se la legge di Newton è valida. </a:t>
            </a:r>
            <a:endParaRPr lang="it-IT" dirty="0"/>
          </a:p>
        </p:txBody>
      </p:sp>
      <p:sp>
        <p:nvSpPr>
          <p:cNvPr id="4" name="Callout 1 3"/>
          <p:cNvSpPr/>
          <p:nvPr/>
        </p:nvSpPr>
        <p:spPr>
          <a:xfrm>
            <a:off x="3707904" y="5229200"/>
            <a:ext cx="4896544" cy="1224136"/>
          </a:xfrm>
          <a:prstGeom prst="borderCallout1">
            <a:avLst>
              <a:gd name="adj1" fmla="val 48947"/>
              <a:gd name="adj2" fmla="val -4360"/>
              <a:gd name="adj3" fmla="val 9831"/>
              <a:gd name="adj4" fmla="val -312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 prima legge di Newton serve come definizione di sistema di riferimento inerziale</a:t>
            </a:r>
            <a:endParaRPr lang="it-IT" dirty="0"/>
          </a:p>
        </p:txBody>
      </p:sp>
    </p:spTree>
    <p:extLst>
      <p:ext uri="{BB962C8B-B14F-4D97-AF65-F5344CB8AC3E}">
        <p14:creationId xmlns:p14="http://schemas.microsoft.com/office/powerpoint/2010/main" val="2715805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4624"/>
            <a:ext cx="8041440" cy="1442674"/>
          </a:xfrm>
        </p:spPr>
        <p:txBody>
          <a:bodyPr/>
          <a:lstStyle/>
          <a:p>
            <a:r>
              <a:rPr lang="it-IT" dirty="0" smtClean="0"/>
              <a:t>La massa</a:t>
            </a:r>
            <a:endParaRPr lang="it-IT"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3371" y="2790080"/>
            <a:ext cx="5270717"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umetto 2 3"/>
          <p:cNvSpPr/>
          <p:nvPr/>
        </p:nvSpPr>
        <p:spPr>
          <a:xfrm>
            <a:off x="2483768" y="1556792"/>
            <a:ext cx="3744416" cy="1296144"/>
          </a:xfrm>
          <a:prstGeom prst="wedgeRoundRectCallout">
            <a:avLst>
              <a:gd name="adj1" fmla="val -53567"/>
              <a:gd name="adj2" fmla="val 940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 massa è la quantità di materia posseduta da un corpo </a:t>
            </a:r>
            <a:endParaRPr lang="it-IT"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212976"/>
            <a:ext cx="387069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umetto 2 4"/>
          <p:cNvSpPr/>
          <p:nvPr/>
        </p:nvSpPr>
        <p:spPr>
          <a:xfrm>
            <a:off x="6907230" y="368660"/>
            <a:ext cx="1967513" cy="2376264"/>
          </a:xfrm>
          <a:prstGeom prst="wedgeRoundRectCallout">
            <a:avLst>
              <a:gd name="adj1" fmla="val -51213"/>
              <a:gd name="adj2" fmla="val 698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 massa è la misura d’inerzia di un corpo</a:t>
            </a:r>
            <a:endParaRPr lang="it-IT" dirty="0"/>
          </a:p>
        </p:txBody>
      </p:sp>
    </p:spTree>
    <p:extLst>
      <p:ext uri="{BB962C8B-B14F-4D97-AF65-F5344CB8AC3E}">
        <p14:creationId xmlns:p14="http://schemas.microsoft.com/office/powerpoint/2010/main" val="16555715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TotalTime>
  <Words>2303</Words>
  <Application>Microsoft Office PowerPoint</Application>
  <PresentationFormat>Presentazione su schermo (4:3)</PresentationFormat>
  <Paragraphs>148</Paragraphs>
  <Slides>40</Slides>
  <Notes>0</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Sketchbook</vt:lpstr>
      <vt:lpstr>Dinamica del punto materiale</vt:lpstr>
      <vt:lpstr>Introduzione</vt:lpstr>
      <vt:lpstr>Isaac Newton</vt:lpstr>
      <vt:lpstr>  Primo principio o principio di inerzia  </vt:lpstr>
      <vt:lpstr>Il primo principio</vt:lpstr>
      <vt:lpstr>Sistemi  inerziali</vt:lpstr>
      <vt:lpstr>Sistemi non inerziali</vt:lpstr>
      <vt:lpstr>Presentazione standard di PowerPoint</vt:lpstr>
      <vt:lpstr>La massa</vt:lpstr>
      <vt:lpstr>La massa</vt:lpstr>
      <vt:lpstr>Secondo principio o principio di proporzionalità </vt:lpstr>
      <vt:lpstr>Il secondo principio</vt:lpstr>
      <vt:lpstr>Unità di misura</vt:lpstr>
      <vt:lpstr>Terzo principio o principio di azione e reazione </vt:lpstr>
      <vt:lpstr>Azione e reazione</vt:lpstr>
      <vt:lpstr>La forza</vt:lpstr>
      <vt:lpstr>Effetti statici e dinamici</vt:lpstr>
      <vt:lpstr>La forza è un vettore</vt:lpstr>
      <vt:lpstr>Esempio</vt:lpstr>
      <vt:lpstr>Presentazione standard di PowerPoint</vt:lpstr>
      <vt:lpstr>La forza peso</vt:lpstr>
      <vt:lpstr>La forza Normale</vt:lpstr>
      <vt:lpstr>Normale e Peso</vt:lpstr>
      <vt:lpstr>La Tensione</vt:lpstr>
      <vt:lpstr>La forza di Attrito </vt:lpstr>
      <vt:lpstr>Esempi</vt:lpstr>
      <vt:lpstr>Esempi </vt:lpstr>
      <vt:lpstr>Risolvere i problemi con le leggi di Newton</vt:lpstr>
      <vt:lpstr>Somma di vettori forza</vt:lpstr>
      <vt:lpstr>Consigli per la risoluzione dei problemi</vt:lpstr>
      <vt:lpstr>Tirando la scatola misteriosa</vt:lpstr>
      <vt:lpstr>Due scatole collegate da una corda</vt:lpstr>
      <vt:lpstr>Ascensore e contrappeso</vt:lpstr>
      <vt:lpstr>Il vantaggio della carrucola</vt:lpstr>
      <vt:lpstr>Liberare l’automobile impantanata</vt:lpstr>
      <vt:lpstr>Attrito e Normale</vt:lpstr>
      <vt:lpstr>Conviene spingere o tirare una slitta?</vt:lpstr>
      <vt:lpstr>Il moto lungo un piano inclinato con attrito</vt:lpstr>
      <vt:lpstr>Presentazione standard di PowerPoint</vt:lpstr>
      <vt:lpstr>Carrucola e piano inclinato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Dinamica del punto materiale</dc:title>
  <dc:creator>Roberto</dc:creator>
  <cp:lastModifiedBy>Roberto Capone</cp:lastModifiedBy>
  <cp:revision>28</cp:revision>
  <dcterms:created xsi:type="dcterms:W3CDTF">2011-09-25T11:29:42Z</dcterms:created>
  <dcterms:modified xsi:type="dcterms:W3CDTF">2013-10-27T22:25:07Z</dcterms:modified>
</cp:coreProperties>
</file>