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4" r:id="rId3"/>
    <p:sldId id="257" r:id="rId4"/>
    <p:sldId id="297" r:id="rId5"/>
    <p:sldId id="298" r:id="rId6"/>
    <p:sldId id="299" r:id="rId7"/>
    <p:sldId id="300" r:id="rId8"/>
    <p:sldId id="301" r:id="rId9"/>
    <p:sldId id="302" r:id="rId10"/>
    <p:sldId id="303" r:id="rId11"/>
    <p:sldId id="295" r:id="rId12"/>
    <p:sldId id="296" r:id="rId13"/>
    <p:sldId id="258" r:id="rId14"/>
    <p:sldId id="304" r:id="rId15"/>
    <p:sldId id="305" r:id="rId16"/>
    <p:sldId id="306" r:id="rId17"/>
    <p:sldId id="307" r:id="rId18"/>
    <p:sldId id="260" r:id="rId19"/>
    <p:sldId id="261" r:id="rId20"/>
    <p:sldId id="262" r:id="rId21"/>
    <p:sldId id="263" r:id="rId22"/>
    <p:sldId id="265" r:id="rId23"/>
    <p:sldId id="266" r:id="rId24"/>
    <p:sldId id="315" r:id="rId25"/>
    <p:sldId id="309" r:id="rId26"/>
    <p:sldId id="310" r:id="rId27"/>
    <p:sldId id="308" r:id="rId28"/>
    <p:sldId id="311" r:id="rId29"/>
    <p:sldId id="268" r:id="rId30"/>
    <p:sldId id="312" r:id="rId31"/>
    <p:sldId id="269" r:id="rId32"/>
    <p:sldId id="270" r:id="rId33"/>
    <p:sldId id="273" r:id="rId34"/>
    <p:sldId id="274" r:id="rId35"/>
    <p:sldId id="313" r:id="rId36"/>
    <p:sldId id="276" r:id="rId37"/>
    <p:sldId id="277" r:id="rId38"/>
    <p:sldId id="314" r:id="rId39"/>
    <p:sldId id="281" r:id="rId40"/>
    <p:sldId id="282" r:id="rId41"/>
    <p:sldId id="283" r:id="rId42"/>
    <p:sldId id="288" r:id="rId43"/>
    <p:sldId id="290" r:id="rId44"/>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7249" autoAdjust="0"/>
    <p:restoredTop sz="90929"/>
  </p:normalViewPr>
  <p:slideViewPr>
    <p:cSldViewPr>
      <p:cViewPr varScale="1">
        <p:scale>
          <a:sx n="78" d="100"/>
          <a:sy n="78" d="100"/>
        </p:scale>
        <p:origin x="-13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53601-6D75-4F76-99ED-977C746B912D}" type="doc">
      <dgm:prSet loTypeId="urn:diagrams.loki3.com/VaryingWidthList+Icon" loCatId="list" qsTypeId="urn:microsoft.com/office/officeart/2005/8/quickstyle/simple1" qsCatId="simple" csTypeId="urn:microsoft.com/office/officeart/2005/8/colors/accent1_2" csCatId="accent1" phldr="1"/>
      <dgm:spPr/>
    </dgm:pt>
    <dgm:pt modelId="{D67C66F8-2C89-43D4-A1DC-CA61BCEED103}">
      <dgm:prSet phldrT="[Testo]"/>
      <dgm:spPr/>
      <dgm:t>
        <a:bodyPr/>
        <a:lstStyle/>
        <a:p>
          <a:r>
            <a:rPr lang="it-IT" dirty="0" smtClean="0"/>
            <a:t>Uniforme</a:t>
          </a:r>
        </a:p>
        <a:p>
          <a:r>
            <a:rPr lang="it-IT" dirty="0" smtClean="0"/>
            <a:t>Il punto materiale percorre archi uguali in tempi uguali ovvero la sua velocità è costante</a:t>
          </a:r>
          <a:endParaRPr lang="it-IT" dirty="0"/>
        </a:p>
      </dgm:t>
    </dgm:pt>
    <dgm:pt modelId="{93C89CC9-5C85-45F1-9877-89748AC119E1}" type="parTrans" cxnId="{EF822F42-F403-4E0A-B538-3EAB5104AF0F}">
      <dgm:prSet/>
      <dgm:spPr/>
      <dgm:t>
        <a:bodyPr/>
        <a:lstStyle/>
        <a:p>
          <a:endParaRPr lang="it-IT"/>
        </a:p>
      </dgm:t>
    </dgm:pt>
    <dgm:pt modelId="{21CA01CB-A289-4305-B9B2-CA2293153C24}" type="sibTrans" cxnId="{EF822F42-F403-4E0A-B538-3EAB5104AF0F}">
      <dgm:prSet/>
      <dgm:spPr/>
      <dgm:t>
        <a:bodyPr/>
        <a:lstStyle/>
        <a:p>
          <a:endParaRPr lang="it-IT"/>
        </a:p>
      </dgm:t>
    </dgm:pt>
    <dgm:pt modelId="{2306AC23-F7D2-468A-A013-D596CBA00802}">
      <dgm:prSet phldrT="[Testo]"/>
      <dgm:spPr/>
      <dgm:t>
        <a:bodyPr/>
        <a:lstStyle/>
        <a:p>
          <a:r>
            <a:rPr lang="it-IT" dirty="0" smtClean="0"/>
            <a:t>Non uniforme</a:t>
          </a:r>
        </a:p>
        <a:p>
          <a:r>
            <a:rPr lang="it-IT" dirty="0" smtClean="0"/>
            <a:t>Il punto materiale si muove con accelerazione costante</a:t>
          </a:r>
          <a:endParaRPr lang="it-IT" dirty="0"/>
        </a:p>
      </dgm:t>
    </dgm:pt>
    <dgm:pt modelId="{A28C4639-F575-48F7-A728-E76BBDE2BD46}" type="parTrans" cxnId="{25CAF6B2-18A5-483D-B0C4-6B0D2B81BD83}">
      <dgm:prSet/>
      <dgm:spPr/>
      <dgm:t>
        <a:bodyPr/>
        <a:lstStyle/>
        <a:p>
          <a:endParaRPr lang="it-IT"/>
        </a:p>
      </dgm:t>
    </dgm:pt>
    <dgm:pt modelId="{6D41A77D-85F3-472A-BE9D-B48BD233A454}" type="sibTrans" cxnId="{25CAF6B2-18A5-483D-B0C4-6B0D2B81BD83}">
      <dgm:prSet/>
      <dgm:spPr/>
      <dgm:t>
        <a:bodyPr/>
        <a:lstStyle/>
        <a:p>
          <a:endParaRPr lang="it-IT"/>
        </a:p>
      </dgm:t>
    </dgm:pt>
    <dgm:pt modelId="{C4A42F3A-1A0F-4F76-AE6D-519FD8998D04}" type="pres">
      <dgm:prSet presAssocID="{3AB53601-6D75-4F76-99ED-977C746B912D}" presName="Name0" presStyleCnt="0">
        <dgm:presLayoutVars>
          <dgm:resizeHandles/>
        </dgm:presLayoutVars>
      </dgm:prSet>
      <dgm:spPr/>
    </dgm:pt>
    <dgm:pt modelId="{23072EF1-9CE3-4753-A7B6-EBAB9D8EB96A}" type="pres">
      <dgm:prSet presAssocID="{D67C66F8-2C89-43D4-A1DC-CA61BCEED103}" presName="text" presStyleLbl="node1" presStyleIdx="0" presStyleCnt="2">
        <dgm:presLayoutVars>
          <dgm:bulletEnabled val="1"/>
        </dgm:presLayoutVars>
      </dgm:prSet>
      <dgm:spPr/>
      <dgm:t>
        <a:bodyPr/>
        <a:lstStyle/>
        <a:p>
          <a:endParaRPr lang="it-IT"/>
        </a:p>
      </dgm:t>
    </dgm:pt>
    <dgm:pt modelId="{3D065B43-6184-4589-BBB9-4548ACB39606}" type="pres">
      <dgm:prSet presAssocID="{21CA01CB-A289-4305-B9B2-CA2293153C24}" presName="space" presStyleCnt="0"/>
      <dgm:spPr/>
    </dgm:pt>
    <dgm:pt modelId="{EF9C55F6-B476-435F-83B8-156B7194E716}" type="pres">
      <dgm:prSet presAssocID="{2306AC23-F7D2-468A-A013-D596CBA00802}" presName="text" presStyleLbl="node1" presStyleIdx="1" presStyleCnt="2" custScaleX="142238">
        <dgm:presLayoutVars>
          <dgm:bulletEnabled val="1"/>
        </dgm:presLayoutVars>
      </dgm:prSet>
      <dgm:spPr/>
      <dgm:t>
        <a:bodyPr/>
        <a:lstStyle/>
        <a:p>
          <a:endParaRPr lang="it-IT"/>
        </a:p>
      </dgm:t>
    </dgm:pt>
  </dgm:ptLst>
  <dgm:cxnLst>
    <dgm:cxn modelId="{25CAF6B2-18A5-483D-B0C4-6B0D2B81BD83}" srcId="{3AB53601-6D75-4F76-99ED-977C746B912D}" destId="{2306AC23-F7D2-468A-A013-D596CBA00802}" srcOrd="1" destOrd="0" parTransId="{A28C4639-F575-48F7-A728-E76BBDE2BD46}" sibTransId="{6D41A77D-85F3-472A-BE9D-B48BD233A454}"/>
    <dgm:cxn modelId="{EF822F42-F403-4E0A-B538-3EAB5104AF0F}" srcId="{3AB53601-6D75-4F76-99ED-977C746B912D}" destId="{D67C66F8-2C89-43D4-A1DC-CA61BCEED103}" srcOrd="0" destOrd="0" parTransId="{93C89CC9-5C85-45F1-9877-89748AC119E1}" sibTransId="{21CA01CB-A289-4305-B9B2-CA2293153C24}"/>
    <dgm:cxn modelId="{BED11C83-0BD7-4534-ADBD-F58031B99265}" type="presOf" srcId="{3AB53601-6D75-4F76-99ED-977C746B912D}" destId="{C4A42F3A-1A0F-4F76-AE6D-519FD8998D04}" srcOrd="0" destOrd="0" presId="urn:diagrams.loki3.com/VaryingWidthList+Icon"/>
    <dgm:cxn modelId="{027527A6-C7F6-4124-B549-23BBCEAFF257}" type="presOf" srcId="{D67C66F8-2C89-43D4-A1DC-CA61BCEED103}" destId="{23072EF1-9CE3-4753-A7B6-EBAB9D8EB96A}" srcOrd="0" destOrd="0" presId="urn:diagrams.loki3.com/VaryingWidthList+Icon"/>
    <dgm:cxn modelId="{7C83B627-AB03-44BB-8BEF-0B3AEE00D8CD}" type="presOf" srcId="{2306AC23-F7D2-468A-A013-D596CBA00802}" destId="{EF9C55F6-B476-435F-83B8-156B7194E716}" srcOrd="0" destOrd="0" presId="urn:diagrams.loki3.com/VaryingWidthList+Icon"/>
    <dgm:cxn modelId="{F47235F7-8251-41F2-A4D0-4F74FCECB0EB}" type="presParOf" srcId="{C4A42F3A-1A0F-4F76-AE6D-519FD8998D04}" destId="{23072EF1-9CE3-4753-A7B6-EBAB9D8EB96A}" srcOrd="0" destOrd="0" presId="urn:diagrams.loki3.com/VaryingWidthList+Icon"/>
    <dgm:cxn modelId="{9ECDA620-1B77-4E7F-B5D6-562B77A8E629}" type="presParOf" srcId="{C4A42F3A-1A0F-4F76-AE6D-519FD8998D04}" destId="{3D065B43-6184-4589-BBB9-4548ACB39606}" srcOrd="1" destOrd="0" presId="urn:diagrams.loki3.com/VaryingWidthList+Icon"/>
    <dgm:cxn modelId="{85621CAB-CEFE-4203-B44B-37BABE90B673}" type="presParOf" srcId="{C4A42F3A-1A0F-4F76-AE6D-519FD8998D04}" destId="{EF9C55F6-B476-435F-83B8-156B7194E716}" srcOrd="2"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72EF1-9CE3-4753-A7B6-EBAB9D8EB96A}">
      <dsp:nvSpPr>
        <dsp:cNvPr id="0" name=""/>
        <dsp:cNvSpPr/>
      </dsp:nvSpPr>
      <dsp:spPr>
        <a:xfrm>
          <a:off x="160" y="26"/>
          <a:ext cx="2880000" cy="10725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it-IT" sz="1700" kern="1200" dirty="0" smtClean="0"/>
            <a:t>Uniforme</a:t>
          </a:r>
        </a:p>
        <a:p>
          <a:pPr lvl="0" algn="ctr" defTabSz="755650">
            <a:lnSpc>
              <a:spcPct val="90000"/>
            </a:lnSpc>
            <a:spcBef>
              <a:spcPct val="0"/>
            </a:spcBef>
            <a:spcAft>
              <a:spcPct val="35000"/>
            </a:spcAft>
          </a:pPr>
          <a:r>
            <a:rPr lang="it-IT" sz="1700" kern="1200" dirty="0" smtClean="0"/>
            <a:t>Il punto materiale percorre archi uguali in tempi uguali ovvero la sua velocità è costante</a:t>
          </a:r>
          <a:endParaRPr lang="it-IT" sz="1700" kern="1200" dirty="0"/>
        </a:p>
      </dsp:txBody>
      <dsp:txXfrm>
        <a:off x="160" y="26"/>
        <a:ext cx="2880000" cy="1072537"/>
      </dsp:txXfrm>
    </dsp:sp>
    <dsp:sp modelId="{EF9C55F6-B476-435F-83B8-156B7194E716}">
      <dsp:nvSpPr>
        <dsp:cNvPr id="0" name=""/>
        <dsp:cNvSpPr/>
      </dsp:nvSpPr>
      <dsp:spPr>
        <a:xfrm>
          <a:off x="0" y="1126191"/>
          <a:ext cx="2880319" cy="10725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it-IT" sz="1700" kern="1200" dirty="0" smtClean="0"/>
            <a:t>Non uniforme</a:t>
          </a:r>
        </a:p>
        <a:p>
          <a:pPr lvl="0" algn="ctr" defTabSz="755650">
            <a:lnSpc>
              <a:spcPct val="90000"/>
            </a:lnSpc>
            <a:spcBef>
              <a:spcPct val="0"/>
            </a:spcBef>
            <a:spcAft>
              <a:spcPct val="35000"/>
            </a:spcAft>
          </a:pPr>
          <a:r>
            <a:rPr lang="it-IT" sz="1700" kern="1200" dirty="0" smtClean="0"/>
            <a:t>Il punto materiale si muove con accelerazione costante</a:t>
          </a:r>
          <a:endParaRPr lang="it-IT" sz="1700" kern="1200" dirty="0"/>
        </a:p>
      </dsp:txBody>
      <dsp:txXfrm>
        <a:off x="0" y="1126191"/>
        <a:ext cx="2880319" cy="1072537"/>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Elenco a larghezza variabile"/>
  <dgm:desc val="Evidenzia elementi di larghezza diversa. Risultati ottimali con grandi quantità di testo di livello 1. La larghezza di ogni forma viene determinata in modo indipendente in base al relativo tes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F07390CF-08FF-4399-ABC6-6CCE4E205185}" type="slidenum">
              <a:rPr lang="it-IT" altLang="it-IT"/>
              <a:pPr>
                <a:defRPr/>
              </a:pPr>
              <a:t>‹N›</a:t>
            </a:fld>
            <a:endParaRPr lang="it-IT" altLang="it-IT"/>
          </a:p>
        </p:txBody>
      </p:sp>
    </p:spTree>
    <p:extLst>
      <p:ext uri="{BB962C8B-B14F-4D97-AF65-F5344CB8AC3E}">
        <p14:creationId xmlns:p14="http://schemas.microsoft.com/office/powerpoint/2010/main" val="379849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5BF5980-765B-4CD5-936D-D1D2BD5A29EF}" type="slidenum">
              <a:rPr lang="it-IT" altLang="it-IT"/>
              <a:pPr>
                <a:defRPr/>
              </a:pPr>
              <a:t>‹N›</a:t>
            </a:fld>
            <a:endParaRPr lang="it-IT" altLang="it-IT"/>
          </a:p>
        </p:txBody>
      </p:sp>
    </p:spTree>
    <p:extLst>
      <p:ext uri="{BB962C8B-B14F-4D97-AF65-F5344CB8AC3E}">
        <p14:creationId xmlns:p14="http://schemas.microsoft.com/office/powerpoint/2010/main" val="93978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1E48D79F-D6B5-49EF-925A-5797ABFAC4A6}" type="slidenum">
              <a:rPr lang="it-IT" altLang="it-IT"/>
              <a:pPr>
                <a:defRPr/>
              </a:pPr>
              <a:t>‹N›</a:t>
            </a:fld>
            <a:endParaRPr lang="it-IT" altLang="it-IT"/>
          </a:p>
        </p:txBody>
      </p:sp>
    </p:spTree>
    <p:extLst>
      <p:ext uri="{BB962C8B-B14F-4D97-AF65-F5344CB8AC3E}">
        <p14:creationId xmlns:p14="http://schemas.microsoft.com/office/powerpoint/2010/main" val="27083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3"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7"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fontAlgn="base">
              <a:spcBef>
                <a:spcPct val="0"/>
              </a:spcBef>
              <a:spcAft>
                <a:spcPct val="0"/>
              </a:spcAft>
              <a:defRPr sz="2200" smtClean="0">
                <a:solidFill>
                  <a:srgbClr val="A63212"/>
                </a:solidFill>
              </a:defRPr>
            </a:lvl1pPr>
          </a:lstStyle>
          <a:p>
            <a:pPr>
              <a:defRPr/>
            </a:pPr>
            <a:fld id="{836633B8-3D52-4346-861E-C3A95DC6956B}" type="datetimeFigureOut">
              <a:rPr lang="it-IT"/>
              <a:pPr>
                <a:defRPr/>
              </a:pPr>
              <a:t>02/11/2013</a:t>
            </a:fld>
            <a:endParaRPr lang="it-IT"/>
          </a:p>
        </p:txBody>
      </p:sp>
      <p:sp>
        <p:nvSpPr>
          <p:cNvPr id="13" name="Footer Placeholder 4"/>
          <p:cNvSpPr>
            <a:spLocks noGrp="1"/>
          </p:cNvSpPr>
          <p:nvPr>
            <p:ph type="ftr" sz="quarter" idx="11"/>
          </p:nvPr>
        </p:nvSpPr>
        <p:spPr>
          <a:xfrm rot="20520000">
            <a:off x="647700" y="4135438"/>
            <a:ext cx="2085975" cy="835025"/>
          </a:xfrm>
        </p:spPr>
        <p:txBody>
          <a:bodyPr/>
          <a:lstStyle>
            <a:lvl1pPr algn="l" fontAlgn="base">
              <a:spcBef>
                <a:spcPct val="0"/>
              </a:spcBef>
              <a:spcAft>
                <a:spcPct val="0"/>
              </a:spcAft>
              <a:defRPr sz="1600">
                <a:solidFill>
                  <a:srgbClr val="4E66B2">
                    <a:lumMod val="50000"/>
                  </a:srgbClr>
                </a:solidFill>
              </a:defRPr>
            </a:lvl1pPr>
          </a:lstStyle>
          <a:p>
            <a:pPr>
              <a:defRPr/>
            </a:pPr>
            <a:endParaRPr lang="it-IT"/>
          </a:p>
        </p:txBody>
      </p:sp>
      <p:sp>
        <p:nvSpPr>
          <p:cNvPr id="14" name="Slide Number Placeholder 5"/>
          <p:cNvSpPr>
            <a:spLocks noGrp="1"/>
          </p:cNvSpPr>
          <p:nvPr>
            <p:ph type="sldNum" sz="quarter" idx="12"/>
          </p:nvPr>
        </p:nvSpPr>
        <p:spPr>
          <a:xfrm rot="20520000">
            <a:off x="1981200" y="5510213"/>
            <a:ext cx="738188" cy="425450"/>
          </a:xfrm>
        </p:spPr>
        <p:txBody>
          <a:bodyPr/>
          <a:lstStyle>
            <a:lvl1pPr algn="r" fontAlgn="base">
              <a:spcBef>
                <a:spcPct val="0"/>
              </a:spcBef>
              <a:spcAft>
                <a:spcPct val="0"/>
              </a:spcAft>
              <a:defRPr smtClean="0">
                <a:solidFill>
                  <a:srgbClr val="A63212">
                    <a:lumMod val="75000"/>
                  </a:srgbClr>
                </a:solidFill>
              </a:defRPr>
            </a:lvl1pPr>
          </a:lstStyle>
          <a:p>
            <a:pPr>
              <a:defRPr/>
            </a:pPr>
            <a:fld id="{DA8DE629-989C-44D6-A53F-40C0412D7A13}" type="slidenum">
              <a:rPr lang="it-IT"/>
              <a:pPr>
                <a:defRPr/>
              </a:pPr>
              <a:t>‹N›</a:t>
            </a:fld>
            <a:endParaRPr lang="it-IT"/>
          </a:p>
        </p:txBody>
      </p:sp>
    </p:spTree>
    <p:extLst>
      <p:ext uri="{BB962C8B-B14F-4D97-AF65-F5344CB8AC3E}">
        <p14:creationId xmlns:p14="http://schemas.microsoft.com/office/powerpoint/2010/main" val="425076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11CA960B-5BB5-4201-8DE1-F20E286B16C4}" type="datetimeFigureOut">
              <a:rPr lang="it-IT"/>
              <a:pPr>
                <a:defRPr/>
              </a:pPr>
              <a:t>02/11/2013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6DBA883C-870E-4D8B-8093-31035A9160DC}" type="slidenum">
              <a:rPr lang="it-IT"/>
              <a:pPr>
                <a:defRPr/>
              </a:pPr>
              <a:t>‹N›</a:t>
            </a:fld>
            <a:endParaRPr lang="it-IT"/>
          </a:p>
        </p:txBody>
      </p:sp>
    </p:spTree>
    <p:extLst>
      <p:ext uri="{BB962C8B-B14F-4D97-AF65-F5344CB8AC3E}">
        <p14:creationId xmlns:p14="http://schemas.microsoft.com/office/powerpoint/2010/main" val="1602277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7E7D2DB6-99BF-44CE-AD10-EF5C0A5C552F}" type="datetimeFigureOut">
              <a:rPr lang="it-IT"/>
              <a:pPr>
                <a:defRPr/>
              </a:pPr>
              <a:t>02/11/2013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3C0B79F9-4BB9-4D61-B381-1BAE7B009D0F}" type="slidenum">
              <a:rPr lang="it-IT"/>
              <a:pPr>
                <a:defRPr/>
              </a:pPr>
              <a:t>‹N›</a:t>
            </a:fld>
            <a:endParaRPr lang="it-IT"/>
          </a:p>
        </p:txBody>
      </p:sp>
    </p:spTree>
    <p:extLst>
      <p:ext uri="{BB962C8B-B14F-4D97-AF65-F5344CB8AC3E}">
        <p14:creationId xmlns:p14="http://schemas.microsoft.com/office/powerpoint/2010/main" val="277995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5"/>
          </p:nvPr>
        </p:nvSpPr>
        <p:spPr/>
        <p:txBody>
          <a:bodyPr/>
          <a:lstStyle>
            <a:lvl1pPr fontAlgn="base">
              <a:spcBef>
                <a:spcPct val="0"/>
              </a:spcBef>
              <a:spcAft>
                <a:spcPct val="0"/>
              </a:spcAft>
              <a:defRPr/>
            </a:lvl1pPr>
          </a:lstStyle>
          <a:p>
            <a:pPr>
              <a:defRPr/>
            </a:pPr>
            <a:fld id="{EC42F064-C5DA-49A1-9375-ECB3DC248151}" type="datetimeFigureOut">
              <a:rPr lang="it-IT"/>
              <a:pPr>
                <a:defRPr/>
              </a:pPr>
              <a:t>02/11/2013</a:t>
            </a:fld>
            <a:endParaRPr lang="it-IT"/>
          </a:p>
        </p:txBody>
      </p:sp>
      <p:sp>
        <p:nvSpPr>
          <p:cNvPr id="6" name="Footer Placeholder 5"/>
          <p:cNvSpPr>
            <a:spLocks noGrp="1"/>
          </p:cNvSpPr>
          <p:nvPr>
            <p:ph type="ftr" sz="quarter" idx="16"/>
          </p:nvPr>
        </p:nvSpPr>
        <p:spPr/>
        <p:txBody>
          <a:bodyPr/>
          <a:lstStyle>
            <a:lvl1pPr fontAlgn="base">
              <a:spcBef>
                <a:spcPct val="0"/>
              </a:spcBef>
              <a:spcAft>
                <a:spcPct val="0"/>
              </a:spcAft>
              <a:defRPr/>
            </a:lvl1pPr>
          </a:lstStyle>
          <a:p>
            <a:pPr>
              <a:defRPr/>
            </a:pPr>
            <a:endParaRPr lang="it-IT"/>
          </a:p>
        </p:txBody>
      </p:sp>
      <p:sp>
        <p:nvSpPr>
          <p:cNvPr id="7" name="Slide Number Placeholder 6"/>
          <p:cNvSpPr>
            <a:spLocks noGrp="1"/>
          </p:cNvSpPr>
          <p:nvPr>
            <p:ph type="sldNum" sz="quarter" idx="17"/>
          </p:nvPr>
        </p:nvSpPr>
        <p:spPr/>
        <p:txBody>
          <a:bodyPr/>
          <a:lstStyle>
            <a:lvl1pPr fontAlgn="base">
              <a:spcBef>
                <a:spcPct val="0"/>
              </a:spcBef>
              <a:spcAft>
                <a:spcPct val="0"/>
              </a:spcAft>
              <a:defRPr/>
            </a:lvl1pPr>
          </a:lstStyle>
          <a:p>
            <a:pPr>
              <a:defRPr/>
            </a:pPr>
            <a:fld id="{7072154C-3A38-4E8F-B91A-A3DDA0EFF0A9}" type="slidenum">
              <a:rPr lang="it-IT"/>
              <a:pPr>
                <a:defRPr/>
              </a:pPr>
              <a:t>‹N›</a:t>
            </a:fld>
            <a:endParaRPr lang="it-IT"/>
          </a:p>
        </p:txBody>
      </p:sp>
    </p:spTree>
    <p:extLst>
      <p:ext uri="{BB962C8B-B14F-4D97-AF65-F5344CB8AC3E}">
        <p14:creationId xmlns:p14="http://schemas.microsoft.com/office/powerpoint/2010/main" val="3105380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38412 w 1288494"/>
              <a:gd name="T1" fmla="*/ 443436 h 722529"/>
              <a:gd name="T2" fmla="*/ 457051 w 1288494"/>
              <a:gd name="T3" fmla="*/ 488168 h 722529"/>
              <a:gd name="T4" fmla="*/ 141977 w 1288494"/>
              <a:gd name="T5" fmla="*/ 301459 h 722529"/>
              <a:gd name="T6" fmla="*/ 1075528 w 1288494"/>
              <a:gd name="T7" fmla="*/ 637925 h 722529"/>
              <a:gd name="T8" fmla="*/ 35008 w 1288494"/>
              <a:gd name="T9" fmla="*/ 156564 h 722529"/>
              <a:gd name="T10" fmla="*/ 26256 w 1288494"/>
              <a:gd name="T11" fmla="*/ 137115 h 722529"/>
              <a:gd name="T12" fmla="*/ 1235982 w 1288494"/>
              <a:gd name="T13" fmla="*/ 670016 h 722529"/>
              <a:gd name="T14" fmla="*/ 1229174 w 1288494"/>
              <a:gd name="T15" fmla="*/ 655429 h 722529"/>
              <a:gd name="T16" fmla="*/ 1048299 w 1288494"/>
              <a:gd name="T17" fmla="*/ 592221 h 722529"/>
              <a:gd name="T18" fmla="*/ 1234036 w 1288494"/>
              <a:gd name="T19" fmla="*/ 618476 h 722529"/>
              <a:gd name="T20" fmla="*/ 14587 w 1288494"/>
              <a:gd name="T21" fmla="*/ 105024 h 722529"/>
              <a:gd name="T22" fmla="*/ 2917 w 1288494"/>
              <a:gd name="T23" fmla="*/ 9724 h 722529"/>
              <a:gd name="T24" fmla="*/ 9725 w 1288494"/>
              <a:gd name="T25" fmla="*/ 44732 h 722529"/>
              <a:gd name="T26" fmla="*/ 23339 w 1288494"/>
              <a:gd name="T27" fmla="*/ 100162 h 722529"/>
              <a:gd name="T28" fmla="*/ 59319 w 1288494"/>
              <a:gd name="T29" fmla="*/ 179902 h 722529"/>
              <a:gd name="T30" fmla="*/ 142950 w 1288494"/>
              <a:gd name="T31" fmla="*/ 282982 h 722529"/>
              <a:gd name="T32" fmla="*/ 220746 w 1288494"/>
              <a:gd name="T33" fmla="*/ 352026 h 722529"/>
              <a:gd name="T34" fmla="*/ 282010 w 1288494"/>
              <a:gd name="T35" fmla="*/ 393841 h 722529"/>
              <a:gd name="T36" fmla="*/ 414263 w 1288494"/>
              <a:gd name="T37" fmla="*/ 467747 h 722529"/>
              <a:gd name="T38" fmla="*/ 480389 w 1288494"/>
              <a:gd name="T39" fmla="*/ 499838 h 722529"/>
              <a:gd name="T40" fmla="*/ 565965 w 1288494"/>
              <a:gd name="T41" fmla="*/ 532901 h 722529"/>
              <a:gd name="T42" fmla="*/ 684604 w 1288494"/>
              <a:gd name="T43" fmla="*/ 565964 h 722529"/>
              <a:gd name="T44" fmla="*/ 969531 w 1288494"/>
              <a:gd name="T45" fmla="*/ 621394 h 722529"/>
              <a:gd name="T46" fmla="*/ 1243275 w 1288494"/>
              <a:gd name="T47" fmla="*/ 638898 h 722529"/>
              <a:gd name="T48" fmla="*/ 1106646 w 1288494"/>
              <a:gd name="T49" fmla="*/ 640843 h 722529"/>
              <a:gd name="T50" fmla="*/ 1028850 w 1288494"/>
              <a:gd name="T51" fmla="*/ 635008 h 722529"/>
              <a:gd name="T52" fmla="*/ 949110 w 1288494"/>
              <a:gd name="T53" fmla="*/ 628201 h 722529"/>
              <a:gd name="T54" fmla="*/ 908267 w 1288494"/>
              <a:gd name="T55" fmla="*/ 623339 h 722529"/>
              <a:gd name="T56" fmla="*/ 814912 w 1288494"/>
              <a:gd name="T57" fmla="*/ 605834 h 722529"/>
              <a:gd name="T58" fmla="*/ 781848 w 1288494"/>
              <a:gd name="T59" fmla="*/ 599027 h 722529"/>
              <a:gd name="T60" fmla="*/ 727392 w 1288494"/>
              <a:gd name="T61" fmla="*/ 588331 h 722529"/>
              <a:gd name="T62" fmla="*/ 682659 w 1288494"/>
              <a:gd name="T63" fmla="*/ 574716 h 722529"/>
              <a:gd name="T64" fmla="*/ 641816 w 1288494"/>
              <a:gd name="T65" fmla="*/ 564992 h 722529"/>
              <a:gd name="T66" fmla="*/ 595139 w 1288494"/>
              <a:gd name="T67" fmla="*/ 553323 h 722529"/>
              <a:gd name="T68" fmla="*/ 554296 w 1288494"/>
              <a:gd name="T69" fmla="*/ 538735 h 722529"/>
              <a:gd name="T70" fmla="*/ 526095 w 1288494"/>
              <a:gd name="T71" fmla="*/ 529011 h 722529"/>
              <a:gd name="T72" fmla="*/ 494004 w 1288494"/>
              <a:gd name="T73" fmla="*/ 517342 h 722529"/>
              <a:gd name="T74" fmla="*/ 448299 w 1288494"/>
              <a:gd name="T75" fmla="*/ 498865 h 722529"/>
              <a:gd name="T76" fmla="*/ 423015 w 1288494"/>
              <a:gd name="T77" fmla="*/ 486223 h 722529"/>
              <a:gd name="T78" fmla="*/ 391897 w 1288494"/>
              <a:gd name="T79" fmla="*/ 469692 h 722529"/>
              <a:gd name="T80" fmla="*/ 353971 w 1288494"/>
              <a:gd name="T81" fmla="*/ 450243 h 722529"/>
              <a:gd name="T82" fmla="*/ 327715 w 1288494"/>
              <a:gd name="T83" fmla="*/ 436628 h 722529"/>
              <a:gd name="T84" fmla="*/ 293679 w 1288494"/>
              <a:gd name="T85" fmla="*/ 415235 h 722529"/>
              <a:gd name="T86" fmla="*/ 241167 w 1288494"/>
              <a:gd name="T87" fmla="*/ 380227 h 722529"/>
              <a:gd name="T88" fmla="*/ 211021 w 1288494"/>
              <a:gd name="T89" fmla="*/ 360777 h 722529"/>
              <a:gd name="T90" fmla="*/ 148785 w 1288494"/>
              <a:gd name="T91" fmla="*/ 308265 h 722529"/>
              <a:gd name="T92" fmla="*/ 135170 w 1288494"/>
              <a:gd name="T93" fmla="*/ 292706 h 722529"/>
              <a:gd name="T94" fmla="*/ 132253 w 1288494"/>
              <a:gd name="T95" fmla="*/ 287844 h 722529"/>
              <a:gd name="T96" fmla="*/ 122529 w 1288494"/>
              <a:gd name="T97" fmla="*/ 279092 h 722529"/>
              <a:gd name="T98" fmla="*/ 108914 w 1288494"/>
              <a:gd name="T99" fmla="*/ 266451 h 722529"/>
              <a:gd name="T100" fmla="*/ 91410 w 1288494"/>
              <a:gd name="T101" fmla="*/ 243111 h 722529"/>
              <a:gd name="T102" fmla="*/ 84603 w 1288494"/>
              <a:gd name="T103" fmla="*/ 234359 h 722529"/>
              <a:gd name="T104" fmla="*/ 70016 w 1288494"/>
              <a:gd name="T105" fmla="*/ 215883 h 722529"/>
              <a:gd name="T106" fmla="*/ 63209 w 1288494"/>
              <a:gd name="T107" fmla="*/ 199351 h 722529"/>
              <a:gd name="T108" fmla="*/ 46678 w 1288494"/>
              <a:gd name="T109" fmla="*/ 175040 h 722529"/>
              <a:gd name="T110" fmla="*/ 36953 w 1288494"/>
              <a:gd name="T111" fmla="*/ 160453 h 722529"/>
              <a:gd name="T112" fmla="*/ 34036 w 1288494"/>
              <a:gd name="T113" fmla="*/ 143921 h 722529"/>
              <a:gd name="T114" fmla="*/ 16532 w 1288494"/>
              <a:gd name="T115" fmla="*/ 101134 h 722529"/>
              <a:gd name="T116" fmla="*/ 4863 w 1288494"/>
              <a:gd name="T117" fmla="*/ 50566 h 722529"/>
              <a:gd name="T118" fmla="*/ 1884 w 1288494"/>
              <a:gd name="T119" fmla="*/ 3039 h 72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 name="Freeform 33"/>
          <p:cNvSpPr>
            <a:spLocks/>
          </p:cNvSpPr>
          <p:nvPr/>
        </p:nvSpPr>
        <p:spPr bwMode="auto">
          <a:xfrm rot="9377604">
            <a:off x="3925888" y="3316288"/>
            <a:ext cx="1289050" cy="722312"/>
          </a:xfrm>
          <a:custGeom>
            <a:avLst/>
            <a:gdLst>
              <a:gd name="T0" fmla="*/ 14586 w 1288494"/>
              <a:gd name="T1" fmla="*/ 108914 h 722529"/>
              <a:gd name="T2" fmla="*/ 32090 w 1288494"/>
              <a:gd name="T3" fmla="*/ 149757 h 722529"/>
              <a:gd name="T4" fmla="*/ 36953 w 1288494"/>
              <a:gd name="T5" fmla="*/ 159481 h 722529"/>
              <a:gd name="T6" fmla="*/ 49595 w 1288494"/>
              <a:gd name="T7" fmla="*/ 184765 h 722529"/>
              <a:gd name="T8" fmla="*/ 1137764 w 1288494"/>
              <a:gd name="T9" fmla="*/ 708915 h 722529"/>
              <a:gd name="T10" fmla="*/ 1226257 w 1288494"/>
              <a:gd name="T11" fmla="*/ 630147 h 722529"/>
              <a:gd name="T12" fmla="*/ 1058996 w 1288494"/>
              <a:gd name="T13" fmla="*/ 577635 h 722529"/>
              <a:gd name="T14" fmla="*/ 1287522 w 1288494"/>
              <a:gd name="T15" fmla="*/ 637927 h 722529"/>
              <a:gd name="T16" fmla="*/ 909238 w 1288494"/>
              <a:gd name="T17" fmla="*/ 622367 h 722529"/>
              <a:gd name="T18" fmla="*/ 244084 w 1288494"/>
              <a:gd name="T19" fmla="*/ 368557 h 722529"/>
              <a:gd name="T20" fmla="*/ 334521 w 1288494"/>
              <a:gd name="T21" fmla="*/ 440519 h 722529"/>
              <a:gd name="T22" fmla="*/ 439546 w 1288494"/>
              <a:gd name="T23" fmla="*/ 492059 h 722529"/>
              <a:gd name="T24" fmla="*/ 392869 w 1288494"/>
              <a:gd name="T25" fmla="*/ 470665 h 722529"/>
              <a:gd name="T26" fmla="*/ 367585 w 1288494"/>
              <a:gd name="T27" fmla="*/ 458995 h 722529"/>
              <a:gd name="T28" fmla="*/ 347164 w 1288494"/>
              <a:gd name="T29" fmla="*/ 447326 h 722529"/>
              <a:gd name="T30" fmla="*/ 306320 w 1288494"/>
              <a:gd name="T31" fmla="*/ 424960 h 722529"/>
              <a:gd name="T32" fmla="*/ 270340 w 1288494"/>
              <a:gd name="T33" fmla="*/ 402593 h 722529"/>
              <a:gd name="T34" fmla="*/ 225607 w 1288494"/>
              <a:gd name="T35" fmla="*/ 371475 h 722529"/>
              <a:gd name="T36" fmla="*/ 195461 w 1288494"/>
              <a:gd name="T37" fmla="*/ 349109 h 722529"/>
              <a:gd name="T38" fmla="*/ 141977 w 1288494"/>
              <a:gd name="T39" fmla="*/ 300486 h 722529"/>
              <a:gd name="T40" fmla="*/ 140032 w 1288494"/>
              <a:gd name="T41" fmla="*/ 290762 h 722529"/>
              <a:gd name="T42" fmla="*/ 129335 w 1288494"/>
              <a:gd name="T43" fmla="*/ 285899 h 722529"/>
              <a:gd name="T44" fmla="*/ 113776 w 1288494"/>
              <a:gd name="T45" fmla="*/ 273258 h 722529"/>
              <a:gd name="T46" fmla="*/ 104051 w 1288494"/>
              <a:gd name="T47" fmla="*/ 260616 h 722529"/>
              <a:gd name="T48" fmla="*/ 89465 w 1288494"/>
              <a:gd name="T49" fmla="*/ 243112 h 722529"/>
              <a:gd name="T50" fmla="*/ 74878 w 1288494"/>
              <a:gd name="T51" fmla="*/ 224635 h 722529"/>
              <a:gd name="T52" fmla="*/ 67098 w 1288494"/>
              <a:gd name="T53" fmla="*/ 206159 h 722529"/>
              <a:gd name="T54" fmla="*/ 54457 w 1288494"/>
              <a:gd name="T55" fmla="*/ 189627 h 722529"/>
              <a:gd name="T56" fmla="*/ 42787 w 1288494"/>
              <a:gd name="T57" fmla="*/ 171151 h 722529"/>
              <a:gd name="T58" fmla="*/ 36953 w 1288494"/>
              <a:gd name="T59" fmla="*/ 155592 h 722529"/>
              <a:gd name="T60" fmla="*/ 28200 w 1288494"/>
              <a:gd name="T61" fmla="*/ 130308 h 722529"/>
              <a:gd name="T62" fmla="*/ 7779 w 1288494"/>
              <a:gd name="T63" fmla="*/ 70016 h 722529"/>
              <a:gd name="T64" fmla="*/ 4862 w 1288494"/>
              <a:gd name="T65" fmla="*/ 34035 h 722529"/>
              <a:gd name="T66" fmla="*/ 1944 w 1288494"/>
              <a:gd name="T67" fmla="*/ 13614 h 722529"/>
              <a:gd name="T68" fmla="*/ 5834 w 1288494"/>
              <a:gd name="T69" fmla="*/ 40843 h 722529"/>
              <a:gd name="T70" fmla="*/ 32091 w 1288494"/>
              <a:gd name="T71" fmla="*/ 123501 h 722529"/>
              <a:gd name="T72" fmla="*/ 70015 w 1288494"/>
              <a:gd name="T73" fmla="*/ 194489 h 722529"/>
              <a:gd name="T74" fmla="*/ 165316 w 1288494"/>
              <a:gd name="T75" fmla="*/ 303404 h 722529"/>
              <a:gd name="T76" fmla="*/ 241795 w 1288494"/>
              <a:gd name="T77" fmla="*/ 366956 h 722529"/>
              <a:gd name="T78" fmla="*/ 304375 w 1288494"/>
              <a:gd name="T79" fmla="*/ 407455 h 722529"/>
              <a:gd name="T80" fmla="*/ 430794 w 1288494"/>
              <a:gd name="T81" fmla="*/ 475527 h 722529"/>
              <a:gd name="T82" fmla="*/ 487196 w 1288494"/>
              <a:gd name="T83" fmla="*/ 502755 h 722529"/>
              <a:gd name="T84" fmla="*/ 570826 w 1288494"/>
              <a:gd name="T85" fmla="*/ 533874 h 722529"/>
              <a:gd name="T86" fmla="*/ 819773 w 1288494"/>
              <a:gd name="T87" fmla="*/ 596111 h 722529"/>
              <a:gd name="T88" fmla="*/ 971475 w 1288494"/>
              <a:gd name="T89" fmla="*/ 621395 h 722529"/>
              <a:gd name="T90" fmla="*/ 1243761 w 1288494"/>
              <a:gd name="T91" fmla="*/ 639871 h 722529"/>
              <a:gd name="T92" fmla="*/ 1088169 w 1288494"/>
              <a:gd name="T93" fmla="*/ 637926 h 722529"/>
              <a:gd name="T94" fmla="*/ 1028849 w 1288494"/>
              <a:gd name="T95" fmla="*/ 635009 h 722529"/>
              <a:gd name="T96" fmla="*/ 947164 w 1288494"/>
              <a:gd name="T97" fmla="*/ 628202 h 722529"/>
              <a:gd name="T98" fmla="*/ 911183 w 1288494"/>
              <a:gd name="T99" fmla="*/ 621395 h 722529"/>
              <a:gd name="T100" fmla="*/ 807131 w 1288494"/>
              <a:gd name="T101" fmla="*/ 603891 h 722529"/>
              <a:gd name="T102" fmla="*/ 771151 w 1288494"/>
              <a:gd name="T103" fmla="*/ 597084 h 722529"/>
              <a:gd name="T104" fmla="*/ 708914 w 1288494"/>
              <a:gd name="T105" fmla="*/ 582497 h 722529"/>
              <a:gd name="T106" fmla="*/ 670989 w 1288494"/>
              <a:gd name="T107" fmla="*/ 573745 h 722529"/>
              <a:gd name="T108" fmla="*/ 633063 w 1288494"/>
              <a:gd name="T109" fmla="*/ 564021 h 722529"/>
              <a:gd name="T110" fmla="*/ 587358 w 1288494"/>
              <a:gd name="T111" fmla="*/ 549433 h 722529"/>
              <a:gd name="T112" fmla="*/ 554295 w 1288494"/>
              <a:gd name="T113" fmla="*/ 538736 h 722529"/>
              <a:gd name="T114" fmla="*/ 526094 w 1288494"/>
              <a:gd name="T115" fmla="*/ 529011 h 722529"/>
              <a:gd name="T116" fmla="*/ 494003 w 1288494"/>
              <a:gd name="T117" fmla="*/ 517342 h 722529"/>
              <a:gd name="T118" fmla="*/ 448298 w 1288494"/>
              <a:gd name="T119" fmla="*/ 498866 h 72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12"/>
          <p:cNvSpPr>
            <a:spLocks noGrp="1"/>
          </p:cNvSpPr>
          <p:nvPr>
            <p:ph sz="quarter" idx="13"/>
          </p:nvPr>
        </p:nvSpPr>
        <p:spPr>
          <a:xfrm>
            <a:off x="841248" y="2743199"/>
            <a:ext cx="3017520" cy="3246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6"/>
          <p:cNvSpPr>
            <a:spLocks noGrp="1"/>
          </p:cNvSpPr>
          <p:nvPr>
            <p:ph type="dt" sz="half" idx="15"/>
          </p:nvPr>
        </p:nvSpPr>
        <p:spPr/>
        <p:txBody>
          <a:bodyPr/>
          <a:lstStyle>
            <a:lvl1pPr fontAlgn="base">
              <a:spcBef>
                <a:spcPct val="0"/>
              </a:spcBef>
              <a:spcAft>
                <a:spcPct val="0"/>
              </a:spcAft>
              <a:defRPr/>
            </a:lvl1pPr>
          </a:lstStyle>
          <a:p>
            <a:pPr>
              <a:defRPr/>
            </a:pPr>
            <a:fld id="{E2DAB663-3E14-495F-A58F-B56CD899BCD3}" type="datetimeFigureOut">
              <a:rPr lang="it-IT"/>
              <a:pPr>
                <a:defRPr/>
              </a:pPr>
              <a:t>02/11/2013</a:t>
            </a:fld>
            <a:endParaRPr lang="it-IT"/>
          </a:p>
        </p:txBody>
      </p:sp>
      <p:sp>
        <p:nvSpPr>
          <p:cNvPr id="10" name="Footer Placeholder 7"/>
          <p:cNvSpPr>
            <a:spLocks noGrp="1"/>
          </p:cNvSpPr>
          <p:nvPr>
            <p:ph type="ftr" sz="quarter" idx="16"/>
          </p:nvPr>
        </p:nvSpPr>
        <p:spPr/>
        <p:txBody>
          <a:bodyPr/>
          <a:lstStyle>
            <a:lvl1pPr fontAlgn="base">
              <a:spcBef>
                <a:spcPct val="0"/>
              </a:spcBef>
              <a:spcAft>
                <a:spcPct val="0"/>
              </a:spcAft>
              <a:defRPr/>
            </a:lvl1pPr>
          </a:lstStyle>
          <a:p>
            <a:pPr>
              <a:defRPr/>
            </a:pPr>
            <a:endParaRPr lang="it-IT"/>
          </a:p>
        </p:txBody>
      </p:sp>
      <p:sp>
        <p:nvSpPr>
          <p:cNvPr id="11" name="Slide Number Placeholder 8"/>
          <p:cNvSpPr>
            <a:spLocks noGrp="1"/>
          </p:cNvSpPr>
          <p:nvPr>
            <p:ph type="sldNum" sz="quarter" idx="17"/>
          </p:nvPr>
        </p:nvSpPr>
        <p:spPr/>
        <p:txBody>
          <a:bodyPr/>
          <a:lstStyle>
            <a:lvl1pPr fontAlgn="base">
              <a:spcBef>
                <a:spcPct val="0"/>
              </a:spcBef>
              <a:spcAft>
                <a:spcPct val="0"/>
              </a:spcAft>
              <a:defRPr/>
            </a:lvl1pPr>
          </a:lstStyle>
          <a:p>
            <a:pPr>
              <a:defRPr/>
            </a:pPr>
            <a:fld id="{91B2179E-C448-4405-AA21-15B6CFCDAD07}" type="slidenum">
              <a:rPr lang="it-IT"/>
              <a:pPr>
                <a:defRPr/>
              </a:pPr>
              <a:t>‹N›</a:t>
            </a:fld>
            <a:endParaRPr lang="it-IT"/>
          </a:p>
        </p:txBody>
      </p:sp>
    </p:spTree>
    <p:extLst>
      <p:ext uri="{BB962C8B-B14F-4D97-AF65-F5344CB8AC3E}">
        <p14:creationId xmlns:p14="http://schemas.microsoft.com/office/powerpoint/2010/main" val="3595456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vl1pPr>
          </a:lstStyle>
          <a:p>
            <a:pPr>
              <a:defRPr/>
            </a:pPr>
            <a:fld id="{3C1B36EA-CCB1-4553-B6E9-EFE0920FF2DD}" type="datetimeFigureOut">
              <a:rPr lang="it-IT"/>
              <a:pPr>
                <a:defRPr/>
              </a:pPr>
              <a:t>02/11/2013</a:t>
            </a:fld>
            <a:endParaRPr lang="it-IT"/>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C2FF0834-8F1E-46E7-8CA3-3C5F64C88ACE}" type="slidenum">
              <a:rPr lang="it-IT"/>
              <a:pPr>
                <a:defRPr/>
              </a:pPr>
              <a:t>‹N›</a:t>
            </a:fld>
            <a:endParaRPr lang="it-IT"/>
          </a:p>
        </p:txBody>
      </p:sp>
    </p:spTree>
    <p:extLst>
      <p:ext uri="{BB962C8B-B14F-4D97-AF65-F5344CB8AC3E}">
        <p14:creationId xmlns:p14="http://schemas.microsoft.com/office/powerpoint/2010/main" val="138544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5630ACBD-1364-460F-B8F6-18988FD407D3}" type="datetimeFigureOut">
              <a:rPr lang="it-IT"/>
              <a:pPr>
                <a:defRPr/>
              </a:pPr>
              <a:t>02/11/2013</a:t>
            </a:fld>
            <a:endParaRPr lang="it-IT"/>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AE98D3E6-F76B-4799-977D-9A1D10923DBD}" type="slidenum">
              <a:rPr lang="it-IT"/>
              <a:pPr>
                <a:defRPr/>
              </a:pPr>
              <a:t>‹N›</a:t>
            </a:fld>
            <a:endParaRPr lang="it-IT"/>
          </a:p>
        </p:txBody>
      </p:sp>
    </p:spTree>
    <p:extLst>
      <p:ext uri="{BB962C8B-B14F-4D97-AF65-F5344CB8AC3E}">
        <p14:creationId xmlns:p14="http://schemas.microsoft.com/office/powerpoint/2010/main" val="3832658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AE0A2FD6-3DE1-492D-AE17-A457C3F3A917}" type="datetimeFigureOut">
              <a:rPr lang="it-IT"/>
              <a:pPr>
                <a:defRPr/>
              </a:pPr>
              <a:t>02/11/2013</a:t>
            </a:fld>
            <a:endParaRPr lang="it-IT"/>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68594054-ACE1-4295-87DB-23F75E5032F7}" type="slidenum">
              <a:rPr lang="it-IT"/>
              <a:pPr>
                <a:defRPr/>
              </a:pPr>
              <a:t>‹N›</a:t>
            </a:fld>
            <a:endParaRPr lang="it-IT"/>
          </a:p>
        </p:txBody>
      </p:sp>
    </p:spTree>
    <p:extLst>
      <p:ext uri="{BB962C8B-B14F-4D97-AF65-F5344CB8AC3E}">
        <p14:creationId xmlns:p14="http://schemas.microsoft.com/office/powerpoint/2010/main" val="77256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69C0528-6950-45B9-A74F-A463D1354598}" type="slidenum">
              <a:rPr lang="it-IT" altLang="it-IT"/>
              <a:pPr>
                <a:defRPr/>
              </a:pPr>
              <a:t>‹N›</a:t>
            </a:fld>
            <a:endParaRPr lang="it-IT" altLang="it-IT"/>
          </a:p>
        </p:txBody>
      </p:sp>
    </p:spTree>
    <p:extLst>
      <p:ext uri="{BB962C8B-B14F-4D97-AF65-F5344CB8AC3E}">
        <p14:creationId xmlns:p14="http://schemas.microsoft.com/office/powerpoint/2010/main" val="2133531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fontAlgn="base">
              <a:spcBef>
                <a:spcPct val="0"/>
              </a:spcBef>
              <a:spcAft>
                <a:spcPct val="0"/>
              </a:spcAft>
              <a:defRPr/>
            </a:lvl1pPr>
          </a:lstStyle>
          <a:p>
            <a:pPr>
              <a:defRPr/>
            </a:pPr>
            <a:fld id="{B377EF87-32B4-4DF0-B296-77754DBCE203}" type="datetimeFigureOut">
              <a:rPr lang="it-IT"/>
              <a:pPr>
                <a:defRPr/>
              </a:pPr>
              <a:t>02/11/2013</a:t>
            </a:fld>
            <a:endParaRPr lang="it-IT"/>
          </a:p>
        </p:txBody>
      </p:sp>
      <p:sp>
        <p:nvSpPr>
          <p:cNvPr id="7"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8"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887846A5-31FE-4BED-9661-E6601259DE76}" type="slidenum">
              <a:rPr lang="it-IT"/>
              <a:pPr>
                <a:defRPr/>
              </a:pPr>
              <a:t>‹N›</a:t>
            </a:fld>
            <a:endParaRPr lang="it-IT"/>
          </a:p>
        </p:txBody>
      </p:sp>
    </p:spTree>
    <p:extLst>
      <p:ext uri="{BB962C8B-B14F-4D97-AF65-F5344CB8AC3E}">
        <p14:creationId xmlns:p14="http://schemas.microsoft.com/office/powerpoint/2010/main" val="748204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4BCF241E-6FAA-4A11-AC8A-4D06A0109AD2}" type="datetimeFigureOut">
              <a:rPr lang="it-IT"/>
              <a:pPr>
                <a:defRPr/>
              </a:pPr>
              <a:t>02/11/2013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4C2AA7CC-2E7E-411D-B5E3-F4051334192D}" type="slidenum">
              <a:rPr lang="it-IT"/>
              <a:pPr>
                <a:defRPr/>
              </a:pPr>
              <a:t>‹N›</a:t>
            </a:fld>
            <a:endParaRPr lang="it-IT"/>
          </a:p>
        </p:txBody>
      </p:sp>
    </p:spTree>
    <p:extLst>
      <p:ext uri="{BB962C8B-B14F-4D97-AF65-F5344CB8AC3E}">
        <p14:creationId xmlns:p14="http://schemas.microsoft.com/office/powerpoint/2010/main" val="3718915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44408600-D551-417C-9133-DAA2494FCB9F}" type="datetimeFigureOut">
              <a:rPr lang="it-IT"/>
              <a:pPr>
                <a:defRPr/>
              </a:pPr>
              <a:t>02/11/2013</a:t>
            </a:fld>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it-IT"/>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456FF577-70C7-4895-91DA-8F38FADEA9E0}" type="slidenum">
              <a:rPr lang="it-IT"/>
              <a:pPr>
                <a:defRPr/>
              </a:pPr>
              <a:t>‹N›</a:t>
            </a:fld>
            <a:endParaRPr lang="it-IT"/>
          </a:p>
        </p:txBody>
      </p:sp>
    </p:spTree>
    <p:extLst>
      <p:ext uri="{BB962C8B-B14F-4D97-AF65-F5344CB8AC3E}">
        <p14:creationId xmlns:p14="http://schemas.microsoft.com/office/powerpoint/2010/main" val="238294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735DEA0-1970-41E3-A4E6-7CAE5039C1E2}" type="slidenum">
              <a:rPr lang="it-IT" altLang="it-IT"/>
              <a:pPr>
                <a:defRPr/>
              </a:pPr>
              <a:t>‹N›</a:t>
            </a:fld>
            <a:endParaRPr lang="it-IT" altLang="it-IT"/>
          </a:p>
        </p:txBody>
      </p:sp>
    </p:spTree>
    <p:extLst>
      <p:ext uri="{BB962C8B-B14F-4D97-AF65-F5344CB8AC3E}">
        <p14:creationId xmlns:p14="http://schemas.microsoft.com/office/powerpoint/2010/main" val="13817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84BD7154-6CD7-40C5-AF7B-ECE520C2A38B}" type="slidenum">
              <a:rPr lang="it-IT" altLang="it-IT"/>
              <a:pPr>
                <a:defRPr/>
              </a:pPr>
              <a:t>‹N›</a:t>
            </a:fld>
            <a:endParaRPr lang="it-IT" altLang="it-IT"/>
          </a:p>
        </p:txBody>
      </p:sp>
    </p:spTree>
    <p:extLst>
      <p:ext uri="{BB962C8B-B14F-4D97-AF65-F5344CB8AC3E}">
        <p14:creationId xmlns:p14="http://schemas.microsoft.com/office/powerpoint/2010/main" val="328343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24C1DE0B-9865-4C9E-A542-2E4DE98DA3D6}" type="slidenum">
              <a:rPr lang="it-IT" altLang="it-IT"/>
              <a:pPr>
                <a:defRPr/>
              </a:pPr>
              <a:t>‹N›</a:t>
            </a:fld>
            <a:endParaRPr lang="it-IT" altLang="it-IT"/>
          </a:p>
        </p:txBody>
      </p:sp>
    </p:spTree>
    <p:extLst>
      <p:ext uri="{BB962C8B-B14F-4D97-AF65-F5344CB8AC3E}">
        <p14:creationId xmlns:p14="http://schemas.microsoft.com/office/powerpoint/2010/main" val="66564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EEAAF125-DF07-47A8-8834-2FB750387A01}" type="slidenum">
              <a:rPr lang="it-IT" altLang="it-IT"/>
              <a:pPr>
                <a:defRPr/>
              </a:pPr>
              <a:t>‹N›</a:t>
            </a:fld>
            <a:endParaRPr lang="it-IT" altLang="it-IT"/>
          </a:p>
        </p:txBody>
      </p:sp>
    </p:spTree>
    <p:extLst>
      <p:ext uri="{BB962C8B-B14F-4D97-AF65-F5344CB8AC3E}">
        <p14:creationId xmlns:p14="http://schemas.microsoft.com/office/powerpoint/2010/main" val="27184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CE59067B-2366-4089-83BD-E84D9EA3EF51}" type="slidenum">
              <a:rPr lang="it-IT" altLang="it-IT"/>
              <a:pPr>
                <a:defRPr/>
              </a:pPr>
              <a:t>‹N›</a:t>
            </a:fld>
            <a:endParaRPr lang="it-IT" altLang="it-IT"/>
          </a:p>
        </p:txBody>
      </p:sp>
    </p:spTree>
    <p:extLst>
      <p:ext uri="{BB962C8B-B14F-4D97-AF65-F5344CB8AC3E}">
        <p14:creationId xmlns:p14="http://schemas.microsoft.com/office/powerpoint/2010/main" val="35192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49B703EC-6459-482C-BC2D-5DB0A9ED34A6}" type="slidenum">
              <a:rPr lang="it-IT" altLang="it-IT"/>
              <a:pPr>
                <a:defRPr/>
              </a:pPr>
              <a:t>‹N›</a:t>
            </a:fld>
            <a:endParaRPr lang="it-IT" altLang="it-IT"/>
          </a:p>
        </p:txBody>
      </p:sp>
    </p:spTree>
    <p:extLst>
      <p:ext uri="{BB962C8B-B14F-4D97-AF65-F5344CB8AC3E}">
        <p14:creationId xmlns:p14="http://schemas.microsoft.com/office/powerpoint/2010/main" val="322906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1DA22AC-AD9A-43D4-8E98-0BF09C877734}" type="slidenum">
              <a:rPr lang="it-IT" altLang="it-IT"/>
              <a:pPr>
                <a:defRPr/>
              </a:pPr>
              <a:t>‹N›</a:t>
            </a:fld>
            <a:endParaRPr lang="it-IT" altLang="it-IT"/>
          </a:p>
        </p:txBody>
      </p:sp>
    </p:spTree>
    <p:extLst>
      <p:ext uri="{BB962C8B-B14F-4D97-AF65-F5344CB8AC3E}">
        <p14:creationId xmlns:p14="http://schemas.microsoft.com/office/powerpoint/2010/main" val="247322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defRPr>
            </a:lvl1pPr>
          </a:lstStyle>
          <a:p>
            <a:pPr>
              <a:defRPr/>
            </a:pPr>
            <a:endParaRPr lang="it-IT" alt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Times New Roman" charset="0"/>
              </a:defRPr>
            </a:lvl1pPr>
          </a:lstStyle>
          <a:p>
            <a:pPr>
              <a:defRPr/>
            </a:pPr>
            <a:fld id="{4BBC7790-1FDE-4263-B1B8-E5D3BADC6EE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50" name="Picture 6" descr="Interior-Overlay.png"/>
          <p:cNvPicPr>
            <a:picLocks noChangeAspect="1"/>
          </p:cNvPicPr>
          <p:nvPr/>
        </p:nvPicPr>
        <p:blipFill>
          <a:blip r:embed="rId13">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2052"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fontAlgn="auto">
              <a:spcBef>
                <a:spcPts val="0"/>
              </a:spcBef>
              <a:spcAft>
                <a:spcPts val="0"/>
              </a:spcAft>
              <a:defRPr sz="1400" b="0" smtClean="0">
                <a:solidFill>
                  <a:prstClr val="black">
                    <a:lumMod val="50000"/>
                    <a:lumOff val="50000"/>
                  </a:prstClr>
                </a:solidFill>
                <a:latin typeface="Rage Italic" pitchFamily="66" charset="0"/>
                <a:cs typeface="Rage Italic" pitchFamily="66" charset="0"/>
              </a:defRPr>
            </a:lvl1pPr>
          </a:lstStyle>
          <a:p>
            <a:pPr>
              <a:defRPr/>
            </a:pPr>
            <a:fld id="{FEA855B0-198C-400F-8A65-5138CF0E27FA}" type="datetimeFigureOut">
              <a:rPr lang="it-IT"/>
              <a:pPr>
                <a:defRPr/>
              </a:pPr>
              <a:t>02/11/2013</a:t>
            </a:fld>
            <a:endParaRPr lang="it-IT"/>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a:solidFill>
                  <a:prstClr val="black">
                    <a:lumMod val="50000"/>
                    <a:lumOff val="50000"/>
                  </a:prstClr>
                </a:solidFill>
                <a:latin typeface="Rage Italic" pitchFamily="66" charset="0"/>
                <a:cs typeface="Rage Italic" pitchFamily="66" charset="0"/>
              </a:defRPr>
            </a:lvl1pPr>
          </a:lstStyle>
          <a:p>
            <a:pPr>
              <a:defRPr/>
            </a:pPr>
            <a:endParaRPr lang="it-IT"/>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fontAlgn="auto">
              <a:spcBef>
                <a:spcPts val="0"/>
              </a:spcBef>
              <a:spcAft>
                <a:spcPts val="0"/>
              </a:spcAft>
              <a:defRPr sz="1400" b="0" smtClean="0">
                <a:solidFill>
                  <a:prstClr val="black">
                    <a:lumMod val="50000"/>
                    <a:lumOff val="50000"/>
                  </a:prstClr>
                </a:solidFill>
                <a:latin typeface="Rage Italic" pitchFamily="66" charset="0"/>
                <a:cs typeface="Rage Italic" pitchFamily="66" charset="0"/>
              </a:defRPr>
            </a:lvl1pPr>
          </a:lstStyle>
          <a:p>
            <a:pPr>
              <a:defRPr/>
            </a:pPr>
            <a:fld id="{40B73AE8-52F5-49AA-A337-301059F1784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fontAlgn="base">
        <a:spcBef>
          <a:spcPct val="0"/>
        </a:spcBef>
        <a:spcAft>
          <a:spcPct val="0"/>
        </a:spcAft>
        <a:defRPr sz="4800" kern="1200">
          <a:solidFill>
            <a:srgbClr val="262626"/>
          </a:solidFill>
          <a:latin typeface="+mj-lt"/>
          <a:ea typeface="+mj-ea"/>
          <a:cs typeface="+mj-cs"/>
        </a:defRPr>
      </a:lvl1pPr>
      <a:lvl2pPr algn="ctr" defTabSz="457200" rtl="0" fontAlgn="base">
        <a:spcBef>
          <a:spcPct val="0"/>
        </a:spcBef>
        <a:spcAft>
          <a:spcPct val="0"/>
        </a:spcAft>
        <a:defRPr sz="4800">
          <a:solidFill>
            <a:srgbClr val="262626"/>
          </a:solidFill>
          <a:latin typeface="Cambria" pitchFamily="18" charset="0"/>
        </a:defRPr>
      </a:lvl2pPr>
      <a:lvl3pPr algn="ctr" defTabSz="457200" rtl="0" fontAlgn="base">
        <a:spcBef>
          <a:spcPct val="0"/>
        </a:spcBef>
        <a:spcAft>
          <a:spcPct val="0"/>
        </a:spcAft>
        <a:defRPr sz="4800">
          <a:solidFill>
            <a:srgbClr val="262626"/>
          </a:solidFill>
          <a:latin typeface="Cambria" pitchFamily="18" charset="0"/>
        </a:defRPr>
      </a:lvl3pPr>
      <a:lvl4pPr algn="ctr" defTabSz="457200" rtl="0" fontAlgn="base">
        <a:spcBef>
          <a:spcPct val="0"/>
        </a:spcBef>
        <a:spcAft>
          <a:spcPct val="0"/>
        </a:spcAft>
        <a:defRPr sz="4800">
          <a:solidFill>
            <a:srgbClr val="262626"/>
          </a:solidFill>
          <a:latin typeface="Cambria" pitchFamily="18" charset="0"/>
        </a:defRPr>
      </a:lvl4pPr>
      <a:lvl5pPr algn="ctr" defTabSz="457200" rtl="0" fontAlgn="base">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fontAlgn="base">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fontAlgn="base">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fontAlgn="base">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fontAlgn="base">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fontAlgn="base">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360000">
            <a:off x="3327400" y="3030538"/>
            <a:ext cx="4846638" cy="1598612"/>
          </a:xfrm>
        </p:spPr>
        <p:txBody>
          <a:bodyPr rtlCol="0" anchor="ctr">
            <a:noAutofit/>
          </a:bodyPr>
          <a:lstStyle/>
          <a:p>
            <a:pPr fontAlgn="auto">
              <a:spcAft>
                <a:spcPts val="0"/>
              </a:spcAft>
              <a:defRPr/>
            </a:pPr>
            <a:r>
              <a:rPr lang="it-IT" dirty="0" smtClean="0"/>
              <a:t>Meccanica del moto circolare</a:t>
            </a:r>
            <a:endParaRPr lang="it-IT" dirty="0"/>
          </a:p>
        </p:txBody>
      </p:sp>
      <p:sp>
        <p:nvSpPr>
          <p:cNvPr id="14339" name="CasellaDiTesto 4"/>
          <p:cNvSpPr txBox="1">
            <a:spLocks noChangeArrowheads="1"/>
          </p:cNvSpPr>
          <p:nvPr/>
        </p:nvSpPr>
        <p:spPr bwMode="auto">
          <a:xfrm rot="358809">
            <a:off x="3287713" y="2684463"/>
            <a:ext cx="2044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altLang="it-IT" sz="1600" i="1">
                <a:solidFill>
                  <a:srgbClr val="000000"/>
                </a:solidFill>
                <a:latin typeface="Cambria" pitchFamily="18" charset="0"/>
              </a:rPr>
              <a:t>Prof. Roberto Capone</a:t>
            </a:r>
          </a:p>
        </p:txBody>
      </p:sp>
      <p:sp>
        <p:nvSpPr>
          <p:cNvPr id="7" name="Sottotitolo 2"/>
          <p:cNvSpPr txBox="1">
            <a:spLocks/>
          </p:cNvSpPr>
          <p:nvPr/>
        </p:nvSpPr>
        <p:spPr>
          <a:xfrm rot="360000">
            <a:off x="3173413" y="4614863"/>
            <a:ext cx="4835525" cy="1039812"/>
          </a:xfrm>
          <a:prstGeom prst="rect">
            <a:avLst/>
          </a:prstGeom>
        </p:spPr>
        <p:txBody>
          <a:bodyPr>
            <a:normAutofit fontScale="92500" lnSpcReduction="10000"/>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pPr fontAlgn="auto">
              <a:spcAft>
                <a:spcPts val="0"/>
              </a:spcAft>
              <a:buClr>
                <a:srgbClr val="A63212"/>
              </a:buClr>
              <a:defRPr/>
            </a:pPr>
            <a:r>
              <a:rPr lang="it-IT" sz="2400" smtClean="0"/>
              <a:t>Corso di Fisica e Geologia –mod. Fisica 2013/2014</a:t>
            </a:r>
            <a:br>
              <a:rPr lang="it-IT" sz="2400" smtClean="0"/>
            </a:br>
            <a:r>
              <a:rPr lang="it-IT" sz="2400" smtClean="0"/>
              <a:t>Corso di laurea in Ingegneria edile</a:t>
            </a:r>
            <a:endParaRPr lang="it-IT" sz="2400" dirty="0"/>
          </a:p>
        </p:txBody>
      </p:sp>
      <p:pic>
        <p:nvPicPr>
          <p:cNvPr id="1434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0738">
            <a:off x="723900" y="4414838"/>
            <a:ext cx="21494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685800" y="44450"/>
            <a:ext cx="7772400" cy="1143000"/>
          </a:xfrm>
        </p:spPr>
        <p:txBody>
          <a:bodyPr/>
          <a:lstStyle/>
          <a:p>
            <a:pPr eaLnBrk="1" hangingPunct="1"/>
            <a:r>
              <a:rPr lang="it-IT" altLang="it-IT" smtClean="0"/>
              <a:t>L’accelerazione centripeta</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2652712"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a:spLocks noRot="1" noChangeAspect="1" noMove="1" noResize="1" noEditPoints="1" noAdjustHandles="1" noChangeArrowheads="1" noChangeShapeType="1" noTextEdit="1"/>
          </p:cNvSpPr>
          <p:nvPr/>
        </p:nvSpPr>
        <p:spPr>
          <a:xfrm>
            <a:off x="3347864" y="1412776"/>
            <a:ext cx="5544616" cy="4401205"/>
          </a:xfrm>
          <a:prstGeom prst="rect">
            <a:avLst/>
          </a:prstGeom>
          <a:blipFill rotWithShape="1">
            <a:blip r:embed="rId3"/>
            <a:stretch>
              <a:fillRect l="-1099" t="-693" r="-1099" b="-1524"/>
            </a:stretch>
          </a:blipFill>
        </p:spPr>
        <p:txBody>
          <a:bodyPr/>
          <a:lstStyle/>
          <a:p>
            <a:r>
              <a:rPr lang="it-IT">
                <a:noFill/>
              </a:rPr>
              <a:t> </a:t>
            </a:r>
          </a:p>
        </p:txBody>
      </p:sp>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665663"/>
            <a:ext cx="2652712"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685800" y="44450"/>
            <a:ext cx="7772400" cy="1143000"/>
          </a:xfrm>
        </p:spPr>
        <p:txBody>
          <a:bodyPr/>
          <a:lstStyle/>
          <a:p>
            <a:pPr eaLnBrk="1" hangingPunct="1"/>
            <a:r>
              <a:rPr lang="it-IT" altLang="it-IT" smtClean="0"/>
              <a:t>L’accelerazione centripeta</a:t>
            </a:r>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3019425"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1196975"/>
            <a:ext cx="209867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ccia a destra con strisce 4"/>
          <p:cNvSpPr/>
          <p:nvPr/>
        </p:nvSpPr>
        <p:spPr>
          <a:xfrm>
            <a:off x="3779838" y="1773238"/>
            <a:ext cx="1512887" cy="7191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CasellaDiTesto 5"/>
          <p:cNvSpPr txBox="1">
            <a:spLocks noRot="1" noChangeAspect="1" noMove="1" noResize="1" noEditPoints="1" noAdjustHandles="1" noChangeArrowheads="1" noChangeShapeType="1" noTextEdit="1"/>
          </p:cNvSpPr>
          <p:nvPr/>
        </p:nvSpPr>
        <p:spPr>
          <a:xfrm>
            <a:off x="0" y="3075943"/>
            <a:ext cx="9144000" cy="3809441"/>
          </a:xfrm>
          <a:prstGeom prst="rect">
            <a:avLst/>
          </a:prstGeom>
          <a:blipFill rotWithShape="1">
            <a:blip r:embed="rId4"/>
            <a:stretch>
              <a:fillRect l="-667" t="-801"/>
            </a:stretch>
          </a:blipFill>
        </p:spPr>
        <p:txBody>
          <a:bodyPr/>
          <a:lstStyle/>
          <a:p>
            <a:r>
              <a:rPr lang="it-IT">
                <a:no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1192213" y="44450"/>
            <a:ext cx="7772400" cy="1143000"/>
          </a:xfrm>
        </p:spPr>
        <p:txBody>
          <a:bodyPr/>
          <a:lstStyle/>
          <a:p>
            <a:pPr algn="r" eaLnBrk="1" hangingPunct="1"/>
            <a:r>
              <a:rPr lang="it-IT" altLang="it-IT" smtClean="0"/>
              <a:t>Il moto circolare uniforme</a:t>
            </a:r>
          </a:p>
        </p:txBody>
      </p:sp>
      <p:sp>
        <p:nvSpPr>
          <p:cNvPr id="6" name="CasellaDiTesto 5"/>
          <p:cNvSpPr txBox="1">
            <a:spLocks noRot="1" noChangeAspect="1" noMove="1" noResize="1" noEditPoints="1" noAdjustHandles="1" noChangeArrowheads="1" noChangeShapeType="1" noTextEdit="1"/>
          </p:cNvSpPr>
          <p:nvPr/>
        </p:nvSpPr>
        <p:spPr>
          <a:xfrm>
            <a:off x="3203848" y="1196752"/>
            <a:ext cx="5472608" cy="5821337"/>
          </a:xfrm>
          <a:prstGeom prst="rect">
            <a:avLst/>
          </a:prstGeom>
          <a:blipFill rotWithShape="1">
            <a:blip r:embed="rId2"/>
            <a:stretch>
              <a:fillRect l="-1226" t="-524" r="-1226"/>
            </a:stretch>
          </a:blipFill>
        </p:spPr>
        <p:txBody>
          <a:bodyPr/>
          <a:lstStyle/>
          <a:p>
            <a:r>
              <a:rPr lang="it-IT">
                <a:noFill/>
              </a:rPr>
              <a:t> </a:t>
            </a: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3375"/>
            <a:ext cx="2636837" cy="641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685800" y="44450"/>
            <a:ext cx="7772400" cy="1143000"/>
          </a:xfrm>
        </p:spPr>
        <p:txBody>
          <a:bodyPr/>
          <a:lstStyle/>
          <a:p>
            <a:pPr eaLnBrk="1" hangingPunct="1"/>
            <a:r>
              <a:rPr lang="it-IT" altLang="it-IT" smtClean="0"/>
              <a:t>Il moto circolare uniforme</a:t>
            </a:r>
          </a:p>
        </p:txBody>
      </p:sp>
      <p:sp>
        <p:nvSpPr>
          <p:cNvPr id="4" name="CasellaDiTesto 3"/>
          <p:cNvSpPr txBox="1">
            <a:spLocks noRot="1" noChangeAspect="1" noMove="1" noResize="1" noEditPoints="1" noAdjustHandles="1" noChangeArrowheads="1" noChangeShapeType="1" noTextEdit="1"/>
          </p:cNvSpPr>
          <p:nvPr/>
        </p:nvSpPr>
        <p:spPr>
          <a:xfrm>
            <a:off x="539552" y="1412776"/>
            <a:ext cx="8352928" cy="5016758"/>
          </a:xfrm>
          <a:prstGeom prst="rect">
            <a:avLst/>
          </a:prstGeom>
          <a:blipFill rotWithShape="1">
            <a:blip r:embed="rId2"/>
            <a:stretch>
              <a:fillRect l="-803" t="-608" r="-730"/>
            </a:stretch>
          </a:blipFill>
        </p:spPr>
        <p:txBody>
          <a:bodyPr/>
          <a:lstStyle/>
          <a:p>
            <a:r>
              <a:rPr lang="it-IT">
                <a:no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685800" y="44450"/>
            <a:ext cx="7772400" cy="1143000"/>
          </a:xfrm>
        </p:spPr>
        <p:txBody>
          <a:bodyPr/>
          <a:lstStyle/>
          <a:p>
            <a:pPr eaLnBrk="1" hangingPunct="1"/>
            <a:r>
              <a:rPr lang="it-IT" altLang="it-IT" smtClean="0"/>
              <a:t>Il moto circolare uniforme</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052513"/>
            <a:ext cx="32385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a:spLocks noRot="1" noChangeAspect="1" noMove="1" noResize="1" noEditPoints="1" noAdjustHandles="1" noChangeArrowheads="1" noChangeShapeType="1" noTextEdit="1"/>
          </p:cNvSpPr>
          <p:nvPr/>
        </p:nvSpPr>
        <p:spPr>
          <a:xfrm>
            <a:off x="3995936" y="1628800"/>
            <a:ext cx="4464496" cy="3436390"/>
          </a:xfrm>
          <a:prstGeom prst="rect">
            <a:avLst/>
          </a:prstGeom>
          <a:blipFill rotWithShape="1">
            <a:blip r:embed="rId3"/>
            <a:stretch>
              <a:fillRect l="-1503" t="-887" r="-1366"/>
            </a:stretch>
          </a:blipFill>
        </p:spPr>
        <p:txBody>
          <a:bodyPr/>
          <a:lstStyle/>
          <a:p>
            <a:r>
              <a:rPr lang="it-IT">
                <a:noFill/>
              </a:rPr>
              <a:t> </a:t>
            </a:r>
          </a:p>
        </p:txBody>
      </p:sp>
      <p:pic>
        <p:nvPicPr>
          <p:cNvPr id="276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3892550"/>
            <a:ext cx="301307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323850" y="44450"/>
            <a:ext cx="8351838" cy="1143000"/>
          </a:xfrm>
        </p:spPr>
        <p:txBody>
          <a:bodyPr/>
          <a:lstStyle/>
          <a:p>
            <a:pPr eaLnBrk="1" hangingPunct="1"/>
            <a:r>
              <a:rPr lang="it-IT" altLang="it-IT" smtClean="0"/>
              <a:t>Dalla legge oraria alla velocità</a:t>
            </a:r>
          </a:p>
        </p:txBody>
      </p:sp>
      <p:sp>
        <p:nvSpPr>
          <p:cNvPr id="4" name="CasellaDiTesto 3"/>
          <p:cNvSpPr txBox="1">
            <a:spLocks noRot="1" noChangeAspect="1" noMove="1" noResize="1" noEditPoints="1" noAdjustHandles="1" noChangeArrowheads="1" noChangeShapeType="1" noTextEdit="1"/>
          </p:cNvSpPr>
          <p:nvPr/>
        </p:nvSpPr>
        <p:spPr>
          <a:xfrm>
            <a:off x="179512" y="1196752"/>
            <a:ext cx="8640960" cy="5645135"/>
          </a:xfrm>
          <a:prstGeom prst="rect">
            <a:avLst/>
          </a:prstGeom>
          <a:blipFill rotWithShape="1">
            <a:blip r:embed="rId2"/>
            <a:stretch>
              <a:fillRect l="-705" t="-540" r="-705"/>
            </a:stretch>
          </a:blipFill>
        </p:spPr>
        <p:txBody>
          <a:bodyPr/>
          <a:lstStyle/>
          <a:p>
            <a:r>
              <a:rPr lang="it-IT">
                <a:no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3"/>
          <p:cNvSpPr>
            <a:spLocks noGrp="1"/>
          </p:cNvSpPr>
          <p:nvPr>
            <p:ph type="title"/>
          </p:nvPr>
        </p:nvSpPr>
        <p:spPr>
          <a:xfrm>
            <a:off x="685800" y="44450"/>
            <a:ext cx="7772400" cy="1143000"/>
          </a:xfrm>
        </p:spPr>
        <p:txBody>
          <a:bodyPr/>
          <a:lstStyle/>
          <a:p>
            <a:pPr eaLnBrk="1" hangingPunct="1"/>
            <a:r>
              <a:rPr lang="it-IT" altLang="it-IT" smtClean="0"/>
              <a:t>Dalla velocità all’accelerazione</a:t>
            </a:r>
          </a:p>
        </p:txBody>
      </p:sp>
      <p:sp>
        <p:nvSpPr>
          <p:cNvPr id="6" name="CasellaDiTesto 5"/>
          <p:cNvSpPr txBox="1">
            <a:spLocks noRot="1" noChangeAspect="1" noMove="1" noResize="1" noEditPoints="1" noAdjustHandles="1" noChangeArrowheads="1" noChangeShapeType="1" noTextEdit="1"/>
          </p:cNvSpPr>
          <p:nvPr/>
        </p:nvSpPr>
        <p:spPr>
          <a:xfrm>
            <a:off x="611560" y="1570193"/>
            <a:ext cx="7704856" cy="4163063"/>
          </a:xfrm>
          <a:prstGeom prst="rect">
            <a:avLst/>
          </a:prstGeom>
          <a:blipFill rotWithShape="1">
            <a:blip r:embed="rId2"/>
            <a:stretch>
              <a:fillRect l="-791" t="-733"/>
            </a:stretch>
          </a:blipFill>
        </p:spPr>
        <p:txBody>
          <a:bodyPr/>
          <a:lstStyle/>
          <a:p>
            <a:r>
              <a:rPr lang="it-IT">
                <a:no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Manuele\Desktop\fisica\300ppt\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588"/>
            <a:ext cx="4957763"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itolo 1"/>
          <p:cNvSpPr>
            <a:spLocks noGrp="1"/>
          </p:cNvSpPr>
          <p:nvPr>
            <p:ph type="title"/>
          </p:nvPr>
        </p:nvSpPr>
        <p:spPr>
          <a:xfrm>
            <a:off x="685800" y="44450"/>
            <a:ext cx="7772400" cy="1143000"/>
          </a:xfrm>
        </p:spPr>
        <p:txBody>
          <a:bodyPr/>
          <a:lstStyle/>
          <a:p>
            <a:pPr eaLnBrk="1" hangingPunct="1"/>
            <a:r>
              <a:rPr lang="it-IT" altLang="it-IT" smtClean="0"/>
              <a:t>La dinamica del moto circolare</a:t>
            </a:r>
          </a:p>
        </p:txBody>
      </p:sp>
      <mc:AlternateContent xmlns:mc="http://schemas.openxmlformats.org/markup-compatibility/2006">
        <mc:Choice xmlns:a14="http://schemas.microsoft.com/office/drawing/2010/main" Requires="a14">
          <p:sp>
            <p:nvSpPr>
              <p:cNvPr id="2" name="CasellaDiTesto 1"/>
              <p:cNvSpPr txBox="1"/>
              <p:nvPr/>
            </p:nvSpPr>
            <p:spPr>
              <a:xfrm>
                <a:off x="4499992" y="1412776"/>
                <a:ext cx="4248472" cy="4248792"/>
              </a:xfrm>
              <a:prstGeom prst="rect">
                <a:avLst/>
              </a:prstGeom>
              <a:noFill/>
            </p:spPr>
            <p:txBody>
              <a:bodyPr wrap="square" rtlCol="0">
                <a:spAutoFit/>
              </a:bodyPr>
              <a:lstStyle/>
              <a:p>
                <a:pPr algn="just"/>
                <a:r>
                  <a:rPr lang="it-IT" sz="2000" dirty="0" smtClean="0"/>
                  <a:t>In accordo con la seconda legge di Newton, un oggetto accelerato deve avere una forza risultante non nulla agente su di esso. Se una pallina legata a un filo è vincolata a muoversi lungo una circonferenza, è necessaria una forza non nulla per fornire l’accelerazione centripeta. Avremo:</a:t>
                </a:r>
              </a:p>
              <a:p>
                <a:pPr algn="just"/>
                <a14:m>
                  <m:oMathPara xmlns:m="http://schemas.openxmlformats.org/officeDocument/2006/math">
                    <m:oMathParaPr>
                      <m:jc m:val="centerGroup"/>
                    </m:oMathParaPr>
                    <m:oMath xmlns:m="http://schemas.openxmlformats.org/officeDocument/2006/math">
                      <m:nary>
                        <m:naryPr>
                          <m:chr m:val="∑"/>
                          <m:subHide m:val="on"/>
                          <m:supHide m:val="on"/>
                          <m:ctrlPr>
                            <a:rPr lang="it-IT" sz="2000" i="1" smtClean="0">
                              <a:latin typeface="Cambria Math"/>
                            </a:rPr>
                          </m:ctrlPr>
                        </m:naryPr>
                        <m:sub/>
                        <m:sup/>
                        <m:e>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𝑅</m:t>
                              </m:r>
                            </m:sub>
                          </m:sSub>
                          <m:r>
                            <a:rPr lang="it-IT" sz="2000" b="0" i="1" smtClean="0">
                              <a:latin typeface="Cambria Math"/>
                            </a:rPr>
                            <m:t>=</m:t>
                          </m:r>
                          <m:r>
                            <a:rPr lang="it-IT" sz="2000" b="0" i="1" smtClean="0">
                              <a:latin typeface="Cambria Math"/>
                            </a:rPr>
                            <m:t>𝑚</m:t>
                          </m:r>
                          <m:r>
                            <a:rPr lang="it-IT" sz="2000" b="0" i="1" smtClean="0">
                              <a:latin typeface="Cambria Math"/>
                              <a:ea typeface="Cambria Math"/>
                            </a:rPr>
                            <m:t>∙</m:t>
                          </m:r>
                          <m:sSub>
                            <m:sSubPr>
                              <m:ctrlPr>
                                <a:rPr lang="it-IT" sz="2000" b="0" i="1" smtClean="0">
                                  <a:latin typeface="Cambria Math"/>
                                  <a:ea typeface="Cambria Math"/>
                                </a:rPr>
                              </m:ctrlPr>
                            </m:sSubPr>
                            <m:e>
                              <m:r>
                                <a:rPr lang="it-IT" sz="2000" b="0" i="1" smtClean="0">
                                  <a:latin typeface="Cambria Math"/>
                                  <a:ea typeface="Cambria Math"/>
                                </a:rPr>
                                <m:t>𝑎</m:t>
                              </m:r>
                            </m:e>
                            <m:sub>
                              <m:r>
                                <a:rPr lang="it-IT" sz="2000" b="0" i="1" smtClean="0">
                                  <a:latin typeface="Cambria Math"/>
                                  <a:ea typeface="Cambria Math"/>
                                </a:rPr>
                                <m:t>𝑅</m:t>
                              </m:r>
                            </m:sub>
                          </m:sSub>
                          <m:r>
                            <a:rPr lang="it-IT" sz="2000" b="0" i="1" smtClean="0">
                              <a:latin typeface="Cambria Math"/>
                              <a:ea typeface="Cambria Math"/>
                            </a:rPr>
                            <m:t>=</m:t>
                          </m:r>
                          <m:r>
                            <a:rPr lang="it-IT" sz="2000" b="0" i="1" smtClean="0">
                              <a:latin typeface="Cambria Math"/>
                              <a:ea typeface="Cambria Math"/>
                            </a:rPr>
                            <m:t>𝑚</m:t>
                          </m:r>
                          <m:r>
                            <a:rPr lang="it-IT" sz="2000" b="0" i="1" smtClean="0">
                              <a:latin typeface="Cambria Math"/>
                              <a:ea typeface="Cambria Math"/>
                            </a:rPr>
                            <m:t>∙</m:t>
                          </m:r>
                          <m:f>
                            <m:fPr>
                              <m:ctrlPr>
                                <a:rPr lang="it-IT" sz="2000" b="0" i="1" smtClean="0">
                                  <a:latin typeface="Cambria Math"/>
                                  <a:ea typeface="Cambria Math"/>
                                </a:rPr>
                              </m:ctrlPr>
                            </m:fPr>
                            <m:num>
                              <m:sSup>
                                <m:sSupPr>
                                  <m:ctrlPr>
                                    <a:rPr lang="it-IT" sz="2000" b="0" i="1" smtClean="0">
                                      <a:latin typeface="Cambria Math"/>
                                      <a:ea typeface="Cambria Math"/>
                                    </a:rPr>
                                  </m:ctrlPr>
                                </m:sSupPr>
                                <m:e>
                                  <m:r>
                                    <a:rPr lang="it-IT" sz="2000" b="0" i="1" smtClean="0">
                                      <a:latin typeface="Cambria Math"/>
                                      <a:ea typeface="Cambria Math"/>
                                    </a:rPr>
                                    <m:t>𝑣</m:t>
                                  </m:r>
                                </m:e>
                                <m:sup>
                                  <m:r>
                                    <a:rPr lang="it-IT" sz="2000" b="0" i="1" smtClean="0">
                                      <a:latin typeface="Cambria Math"/>
                                      <a:ea typeface="Cambria Math"/>
                                    </a:rPr>
                                    <m:t>2</m:t>
                                  </m:r>
                                </m:sup>
                              </m:sSup>
                            </m:num>
                            <m:den>
                              <m:r>
                                <a:rPr lang="it-IT" sz="2000" b="0" i="1" smtClean="0">
                                  <a:latin typeface="Cambria Math"/>
                                  <a:ea typeface="Cambria Math"/>
                                </a:rPr>
                                <m:t>𝑅</m:t>
                              </m:r>
                            </m:den>
                          </m:f>
                        </m:e>
                      </m:nary>
                    </m:oMath>
                  </m:oMathPara>
                </a14:m>
                <a:endParaRPr lang="it-IT" sz="2000" dirty="0" smtClean="0"/>
              </a:p>
              <a:p>
                <a:pPr algn="just"/>
                <a:r>
                  <a:rPr lang="it-IT" sz="2000" dirty="0"/>
                  <a:t>d</a:t>
                </a:r>
                <a:r>
                  <a:rPr lang="it-IT" sz="2000" dirty="0" smtClean="0"/>
                  <a:t>ove </a:t>
                </a:r>
                <a14:m>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𝑅</m:t>
                        </m:r>
                      </m:sub>
                    </m:sSub>
                  </m:oMath>
                </a14:m>
                <a:r>
                  <a:rPr lang="it-IT" sz="2000" dirty="0" smtClean="0"/>
                  <a:t> è la forza radiale ed ha la stessa direzione di </a:t>
                </a:r>
                <a14:m>
                  <m:oMath xmlns:m="http://schemas.openxmlformats.org/officeDocument/2006/math">
                    <m:sSub>
                      <m:sSubPr>
                        <m:ctrlPr>
                          <a:rPr lang="it-IT" sz="2000" b="0" i="1" smtClean="0">
                            <a:latin typeface="Cambria Math"/>
                            <a:ea typeface="Cambria Math"/>
                          </a:rPr>
                        </m:ctrlPr>
                      </m:sSubPr>
                      <m:e>
                        <m:r>
                          <a:rPr lang="it-IT" sz="2000" b="0" i="1" smtClean="0">
                            <a:latin typeface="Cambria Math"/>
                            <a:ea typeface="Cambria Math"/>
                          </a:rPr>
                          <m:t>𝑎</m:t>
                        </m:r>
                      </m:e>
                      <m:sub>
                        <m:r>
                          <a:rPr lang="it-IT" sz="2000" b="0" i="1" smtClean="0">
                            <a:latin typeface="Cambria Math"/>
                            <a:ea typeface="Cambria Math"/>
                          </a:rPr>
                          <m:t>𝑅</m:t>
                        </m:r>
                      </m:sub>
                    </m:sSub>
                  </m:oMath>
                </a14:m>
                <a:r>
                  <a:rPr lang="it-IT" sz="2000" dirty="0" smtClean="0"/>
                  <a:t> cioè verso il centro della circonferenza </a:t>
                </a:r>
                <a:endParaRPr lang="it-IT" sz="2000" dirty="0"/>
              </a:p>
            </p:txBody>
          </p:sp>
        </mc:Choice>
        <mc:Fallback>
          <p:sp>
            <p:nvSpPr>
              <p:cNvPr id="2" name="CasellaDiTesto 1"/>
              <p:cNvSpPr txBox="1">
                <a:spLocks noRot="1" noChangeAspect="1" noMove="1" noResize="1" noEditPoints="1" noAdjustHandles="1" noChangeArrowheads="1" noChangeShapeType="1" noTextEdit="1"/>
              </p:cNvSpPr>
              <p:nvPr/>
            </p:nvSpPr>
            <p:spPr>
              <a:xfrm>
                <a:off x="4499992" y="1412776"/>
                <a:ext cx="4248472" cy="4248792"/>
              </a:xfrm>
              <a:prstGeom prst="rect">
                <a:avLst/>
              </a:prstGeom>
              <a:blipFill rotWithShape="1">
                <a:blip r:embed="rId3"/>
                <a:stretch>
                  <a:fillRect l="-1435" t="-717" r="-1578" b="-1578"/>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Manuele\Desktop\fisica\300ppt\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36096" cy="407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95536" y="4437112"/>
            <a:ext cx="8136904" cy="2246769"/>
          </a:xfrm>
          <a:prstGeom prst="rect">
            <a:avLst/>
          </a:prstGeom>
          <a:noFill/>
        </p:spPr>
        <p:txBody>
          <a:bodyPr wrap="square" rtlCol="0">
            <a:spAutoFit/>
          </a:bodyPr>
          <a:lstStyle/>
          <a:p>
            <a:pPr algn="just"/>
            <a:r>
              <a:rPr lang="it-IT" sz="2000" dirty="0" smtClean="0"/>
              <a:t>Comunemente si pensa, in modo erroneo, che un oggetto che si muova lungo una circonferenza abbia una forza agente su di esso diretta verso l’esterno, la cosiddetta forza centrifuga.</a:t>
            </a:r>
          </a:p>
          <a:p>
            <a:pPr algn="just"/>
            <a:r>
              <a:rPr lang="it-IT" sz="2000" dirty="0" smtClean="0"/>
              <a:t>NON esiste nessuna forza (reale) diretta verso l’esterno.</a:t>
            </a:r>
          </a:p>
          <a:p>
            <a:pPr algn="just"/>
            <a:r>
              <a:rPr lang="it-IT" sz="2000" dirty="0" smtClean="0"/>
              <a:t>Per costringere la palla a muoversi  lungo la circonferenza si tira la corda verso l’interno ma la palla a sua volta esercita una forza uguale e contraria e questa è la forza «sentita» dalla mano</a:t>
            </a:r>
            <a:endParaRPr lang="it-IT"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Manuele\Desktop\fisica\300ppt\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23528" y="620688"/>
            <a:ext cx="3240360" cy="2862322"/>
          </a:xfrm>
          <a:prstGeom prst="rect">
            <a:avLst/>
          </a:prstGeom>
          <a:noFill/>
        </p:spPr>
        <p:txBody>
          <a:bodyPr wrap="square" rtlCol="0">
            <a:spAutoFit/>
          </a:bodyPr>
          <a:lstStyle/>
          <a:p>
            <a:pPr algn="just"/>
            <a:r>
              <a:rPr lang="it-IT" sz="2000" dirty="0" smtClean="0"/>
              <a:t>Se esistesse la forza centrifuga, la palla, appena rilasciata, volerebbe via.</a:t>
            </a:r>
          </a:p>
          <a:p>
            <a:pPr algn="just"/>
            <a:r>
              <a:rPr lang="it-IT" sz="2000" dirty="0" smtClean="0"/>
              <a:t>In realtà, la palla si allontana tangenzialmente.</a:t>
            </a:r>
          </a:p>
          <a:p>
            <a:pPr algn="just"/>
            <a:r>
              <a:rPr lang="it-IT" sz="2000" dirty="0" smtClean="0"/>
              <a:t>Sotto si può vedere come le scintille si allontanino lungo rette tangenti al bordo della ruota della mola</a:t>
            </a:r>
            <a:endParaRPr lang="it-IT"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Documents and Settings\Manuele\Desktop\fisica\300ppt\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5292725" cy="396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itolo 1"/>
          <p:cNvSpPr>
            <a:spLocks noGrp="1"/>
          </p:cNvSpPr>
          <p:nvPr>
            <p:ph type="title"/>
          </p:nvPr>
        </p:nvSpPr>
        <p:spPr>
          <a:xfrm>
            <a:off x="685800" y="44450"/>
            <a:ext cx="7772400" cy="1143000"/>
          </a:xfrm>
        </p:spPr>
        <p:txBody>
          <a:bodyPr/>
          <a:lstStyle/>
          <a:p>
            <a:pPr eaLnBrk="1" hangingPunct="1"/>
            <a:r>
              <a:rPr lang="it-IT" altLang="it-IT" smtClean="0"/>
              <a:t>Il moto circolare: cinematica</a:t>
            </a:r>
          </a:p>
        </p:txBody>
      </p:sp>
      <p:sp>
        <p:nvSpPr>
          <p:cNvPr id="15364" name="CasellaDiTesto 5"/>
          <p:cNvSpPr txBox="1">
            <a:spLocks noChangeArrowheads="1"/>
          </p:cNvSpPr>
          <p:nvPr/>
        </p:nvSpPr>
        <p:spPr bwMode="auto">
          <a:xfrm>
            <a:off x="4932363" y="1052513"/>
            <a:ext cx="3887787"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altLang="it-IT" sz="2000" dirty="0"/>
              <a:t>Un oggetto si muove in linea retta se la forza risultante agente su di esso ha la stessa direzione del moto o è nulla. Se la forza totale agisce formando un certo angolo rispetto alla direzione del moto, allora l’oggetto si muove lungo un cammino curvilineo. Un oggetto che si muove lungo  una circonferenza si muove di moto circolare.</a:t>
            </a:r>
          </a:p>
        </p:txBody>
      </p:sp>
      <p:graphicFrame>
        <p:nvGraphicFramePr>
          <p:cNvPr id="7" name="Diagramma 6"/>
          <p:cNvGraphicFramePr/>
          <p:nvPr/>
        </p:nvGraphicFramePr>
        <p:xfrm>
          <a:off x="5652120" y="4542612"/>
          <a:ext cx="2880320" cy="219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Manuele\Desktop\fisica\300ppt\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7092280" cy="53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Palle che girano!</a:t>
            </a:r>
            <a:endParaRPr lang="it-IT" dirty="0"/>
          </a:p>
        </p:txBody>
      </p:sp>
      <p:sp>
        <p:nvSpPr>
          <p:cNvPr id="4" name="CasellaDiTesto 3"/>
          <p:cNvSpPr txBox="1"/>
          <p:nvPr/>
        </p:nvSpPr>
        <p:spPr>
          <a:xfrm>
            <a:off x="0" y="1268760"/>
            <a:ext cx="9144000" cy="1015663"/>
          </a:xfrm>
          <a:prstGeom prst="rect">
            <a:avLst/>
          </a:prstGeom>
          <a:noFill/>
        </p:spPr>
        <p:txBody>
          <a:bodyPr wrap="square" rtlCol="0">
            <a:spAutoFit/>
          </a:bodyPr>
          <a:lstStyle/>
          <a:p>
            <a:pPr algn="just"/>
            <a:r>
              <a:rPr lang="it-IT" sz="2000" dirty="0" smtClean="0"/>
              <a:t>Si valuti la forza che una persona deve esercitare su una corda attaccata a una palla di 0,150Kg per farla roteare su una circonferenza orizzontale di raggio 0,600m. La palla compie 2 rivoluzioni al secondo</a:t>
            </a:r>
            <a:endParaRPr lang="it-IT" sz="2000" dirty="0"/>
          </a:p>
        </p:txBody>
      </p:sp>
      <mc:AlternateContent xmlns:mc="http://schemas.openxmlformats.org/markup-compatibility/2006">
        <mc:Choice xmlns:a14="http://schemas.microsoft.com/office/drawing/2010/main" Requires="a14">
          <p:sp>
            <p:nvSpPr>
              <p:cNvPr id="5" name="CasellaDiTesto 4"/>
              <p:cNvSpPr txBox="1"/>
              <p:nvPr/>
            </p:nvSpPr>
            <p:spPr>
              <a:xfrm>
                <a:off x="4860032" y="3717032"/>
                <a:ext cx="4176464" cy="2992101"/>
              </a:xfrm>
              <a:prstGeom prst="rect">
                <a:avLst/>
              </a:prstGeom>
              <a:solidFill>
                <a:schemeClr val="accent1">
                  <a:lumMod val="40000"/>
                  <a:lumOff val="60000"/>
                </a:schemeClr>
              </a:solidFill>
            </p:spPr>
            <p:txBody>
              <a:bodyPr wrap="square" rtlCol="0">
                <a:spAutoFit/>
              </a:bodyPr>
              <a:lstStyle/>
              <a:p>
                <a:pPr algn="just"/>
                <a:r>
                  <a:rPr lang="it-IT" sz="2000" dirty="0" smtClean="0"/>
                  <a:t>Tracciamo il diagramma di corpo libero per la palla in modo da evidenziare le forze agenti. Applichiamo la II legge della dinamica:</a:t>
                </a:r>
              </a:p>
              <a:p>
                <a:pPr algn="just"/>
                <a14:m>
                  <m:oMathPara xmlns:m="http://schemas.openxmlformats.org/officeDocument/2006/math">
                    <m:oMathParaPr>
                      <m:jc m:val="centerGroup"/>
                    </m:oMathParaPr>
                    <m:oMath xmlns:m="http://schemas.openxmlformats.org/officeDocument/2006/math">
                      <m:nary>
                        <m:naryPr>
                          <m:chr m:val="∑"/>
                          <m:subHide m:val="on"/>
                          <m:supHide m:val="on"/>
                          <m:ctrlPr>
                            <a:rPr lang="it-IT" sz="2000" i="1" smtClean="0">
                              <a:latin typeface="Cambria Math"/>
                            </a:rPr>
                          </m:ctrlPr>
                        </m:naryPr>
                        <m:sub/>
                        <m:sup/>
                        <m:e>
                          <m:r>
                            <a:rPr lang="it-IT" sz="2000" b="0" i="1" smtClean="0">
                              <a:latin typeface="Cambria Math"/>
                            </a:rPr>
                            <m:t>𝐹</m:t>
                          </m:r>
                        </m:e>
                      </m:nary>
                      <m:r>
                        <a:rPr lang="it-IT" sz="2000" b="0" i="1" smtClean="0">
                          <a:latin typeface="Cambria Math"/>
                        </a:rPr>
                        <m:t>=</m:t>
                      </m:r>
                      <m:r>
                        <a:rPr lang="it-IT" sz="2000" b="0" i="1" smtClean="0">
                          <a:latin typeface="Cambria Math"/>
                        </a:rPr>
                        <m:t>𝑚𝑎</m:t>
                      </m:r>
                    </m:oMath>
                  </m:oMathPara>
                </a14:m>
                <a:endParaRPr lang="it-IT" sz="2000" b="0" dirty="0" smtClean="0"/>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𝑇</m:t>
                      </m:r>
                      <m:r>
                        <a:rPr lang="it-IT" sz="2000" b="0" i="1" smtClean="0">
                          <a:latin typeface="Cambria Math"/>
                        </a:rPr>
                        <m:t>=</m:t>
                      </m:r>
                      <m:r>
                        <a:rPr lang="it-IT" sz="2000" b="0" i="1" smtClean="0">
                          <a:latin typeface="Cambria Math"/>
                        </a:rPr>
                        <m:t>𝑚</m:t>
                      </m:r>
                      <m:f>
                        <m:fPr>
                          <m:ctrlPr>
                            <a:rPr lang="it-IT" sz="2000" b="0" i="1" smtClean="0">
                              <a:latin typeface="Cambria Math"/>
                            </a:rPr>
                          </m:ctrlPr>
                        </m:fPr>
                        <m:num>
                          <m:sSup>
                            <m:sSupPr>
                              <m:ctrlPr>
                                <a:rPr lang="it-IT" sz="2000" b="0" i="1" smtClean="0">
                                  <a:latin typeface="Cambria Math"/>
                                </a:rPr>
                              </m:ctrlPr>
                            </m:sSupPr>
                            <m:e>
                              <m:r>
                                <a:rPr lang="it-IT" sz="2000" b="0" i="1" smtClean="0">
                                  <a:latin typeface="Cambria Math"/>
                                </a:rPr>
                                <m:t>𝑣</m:t>
                              </m:r>
                            </m:e>
                            <m:sup>
                              <m:r>
                                <a:rPr lang="it-IT" sz="2000" b="0" i="1" smtClean="0">
                                  <a:latin typeface="Cambria Math"/>
                                </a:rPr>
                                <m:t>2</m:t>
                              </m:r>
                            </m:sup>
                          </m:sSup>
                        </m:num>
                        <m:den>
                          <m:r>
                            <a:rPr lang="it-IT" sz="2000" b="0" i="1" smtClean="0">
                              <a:latin typeface="Cambria Math"/>
                            </a:rPr>
                            <m:t>𝑟</m:t>
                          </m:r>
                        </m:den>
                      </m:f>
                      <m:r>
                        <a:rPr lang="it-IT" sz="2000" b="0" i="1" smtClean="0">
                          <a:latin typeface="Cambria Math"/>
                        </a:rPr>
                        <m:t>=14</m:t>
                      </m:r>
                      <m:r>
                        <a:rPr lang="it-IT" sz="2000" b="0" i="1" smtClean="0">
                          <a:latin typeface="Cambria Math"/>
                        </a:rPr>
                        <m:t>𝑁</m:t>
                      </m:r>
                    </m:oMath>
                  </m:oMathPara>
                </a14:m>
                <a:endParaRPr lang="it-IT" sz="2000" dirty="0"/>
              </a:p>
            </p:txBody>
          </p:sp>
        </mc:Choice>
        <mc:Fallback>
          <p:sp>
            <p:nvSpPr>
              <p:cNvPr id="5" name="CasellaDiTesto 4"/>
              <p:cNvSpPr txBox="1">
                <a:spLocks noRot="1" noChangeAspect="1" noMove="1" noResize="1" noEditPoints="1" noAdjustHandles="1" noChangeArrowheads="1" noChangeShapeType="1" noTextEdit="1"/>
              </p:cNvSpPr>
              <p:nvPr/>
            </p:nvSpPr>
            <p:spPr>
              <a:xfrm>
                <a:off x="4860032" y="3717032"/>
                <a:ext cx="4176464" cy="2992101"/>
              </a:xfrm>
              <a:prstGeom prst="rect">
                <a:avLst/>
              </a:prstGeom>
              <a:blipFill rotWithShape="1">
                <a:blip r:embed="rId3"/>
                <a:stretch>
                  <a:fillRect l="-1460" t="-1018" r="-1606"/>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Manuele\Desktop\fisica\300ppt\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00808"/>
            <a:ext cx="5726768" cy="42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La ruota panoramica</a:t>
            </a:r>
            <a:endParaRPr lang="it-IT" dirty="0"/>
          </a:p>
        </p:txBody>
      </p:sp>
      <p:sp>
        <p:nvSpPr>
          <p:cNvPr id="4" name="CasellaDiTesto 3"/>
          <p:cNvSpPr txBox="1"/>
          <p:nvPr/>
        </p:nvSpPr>
        <p:spPr>
          <a:xfrm>
            <a:off x="4644008" y="2530639"/>
            <a:ext cx="4320480" cy="2554545"/>
          </a:xfrm>
          <a:prstGeom prst="rect">
            <a:avLst/>
          </a:prstGeom>
          <a:noFill/>
        </p:spPr>
        <p:txBody>
          <a:bodyPr wrap="square" rtlCol="0">
            <a:spAutoFit/>
          </a:bodyPr>
          <a:lstStyle/>
          <a:p>
            <a:pPr algn="just"/>
            <a:r>
              <a:rPr lang="it-IT" sz="2000" dirty="0" smtClean="0"/>
              <a:t>Un turista, su una ruota panoramica, si muove descrivendo una circonferenza di raggio r a velocità costante v. La forza Normale che il seggiolino esercita sul turista nel punto più alto della circonferenza è minore, maggiore o uguale a quella che il seggiolino esercita nel punto più basso?</a:t>
            </a:r>
            <a:endParaRPr lang="it-IT"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Massa legata a una corda</a:t>
            </a:r>
            <a:endParaRPr lang="it-IT" dirty="0"/>
          </a:p>
        </p:txBody>
      </p:sp>
      <p:sp>
        <p:nvSpPr>
          <p:cNvPr id="4" name="CasellaDiTesto 3"/>
          <p:cNvSpPr txBox="1"/>
          <p:nvPr/>
        </p:nvSpPr>
        <p:spPr>
          <a:xfrm>
            <a:off x="179512" y="1196752"/>
            <a:ext cx="8568952" cy="2246769"/>
          </a:xfrm>
          <a:prstGeom prst="rect">
            <a:avLst/>
          </a:prstGeom>
          <a:noFill/>
        </p:spPr>
        <p:txBody>
          <a:bodyPr wrap="square" rtlCol="0">
            <a:spAutoFit/>
          </a:bodyPr>
          <a:lstStyle/>
          <a:p>
            <a:pPr algn="just"/>
            <a:r>
              <a:rPr lang="it-IT" sz="2000" dirty="0" smtClean="0"/>
              <a:t>Una massa di 0,150 Kg è legata all’estremità di una corda lunga 1,10 m (di massa trascurabile) viene fatta roteare descrivendo una circonferenza. Si determini la velocità minima che la massa deve avere nel punto più alto della sua traiettoria, affinché possa continuare a muoversi descrivendo una circonferenza. Si calcoli la tensione della corda nel punto più basso della traiettoria assumendo che la massa si stia muovendo con una velocità doppia rispetto a quella calcolata nel punto precedente.</a:t>
            </a:r>
            <a:endParaRPr lang="it-IT" sz="2000" dirty="0"/>
          </a:p>
        </p:txBody>
      </p:sp>
      <mc:AlternateContent xmlns:mc="http://schemas.openxmlformats.org/markup-compatibility/2006">
        <mc:Choice xmlns:a14="http://schemas.microsoft.com/office/drawing/2010/main" Requires="a14">
          <p:sp>
            <p:nvSpPr>
              <p:cNvPr id="5" name="CasellaDiTesto 4"/>
              <p:cNvSpPr txBox="1"/>
              <p:nvPr/>
            </p:nvSpPr>
            <p:spPr>
              <a:xfrm>
                <a:off x="3923928" y="3212976"/>
                <a:ext cx="4824536" cy="3539880"/>
              </a:xfrm>
              <a:prstGeom prst="rect">
                <a:avLst/>
              </a:prstGeom>
              <a:solidFill>
                <a:schemeClr val="accent1">
                  <a:lumMod val="40000"/>
                  <a:lumOff val="60000"/>
                </a:schemeClr>
              </a:solidFill>
            </p:spPr>
            <p:txBody>
              <a:bodyPr wrap="square" rtlCol="0">
                <a:spAutoFit/>
              </a:bodyPr>
              <a:lstStyle/>
              <a:p>
                <a:pPr algn="just"/>
                <a14:m>
                  <m:oMathPara xmlns:m="http://schemas.openxmlformats.org/officeDocument/2006/math">
                    <m:oMathParaPr>
                      <m:jc m:val="centerGroup"/>
                    </m:oMathParaPr>
                    <m:oMath xmlns:m="http://schemas.openxmlformats.org/officeDocument/2006/math">
                      <m:nary>
                        <m:naryPr>
                          <m:chr m:val="∑"/>
                          <m:subHide m:val="on"/>
                          <m:supHide m:val="on"/>
                          <m:ctrlPr>
                            <a:rPr lang="it-IT" sz="1800" i="1" smtClean="0">
                              <a:latin typeface="Cambria Math"/>
                            </a:rPr>
                          </m:ctrlPr>
                        </m:naryPr>
                        <m:sub/>
                        <m:sup/>
                        <m:e>
                          <m:sSub>
                            <m:sSubPr>
                              <m:ctrlPr>
                                <a:rPr lang="it-IT" sz="1800" i="1" smtClean="0">
                                  <a:latin typeface="Cambria Math"/>
                                </a:rPr>
                              </m:ctrlPr>
                            </m:sSubPr>
                            <m:e>
                              <m:r>
                                <a:rPr lang="it-IT" sz="1800" b="0" i="1" smtClean="0">
                                  <a:latin typeface="Cambria Math"/>
                                </a:rPr>
                                <m:t>𝐹</m:t>
                              </m:r>
                            </m:e>
                            <m:sub>
                              <m:r>
                                <a:rPr lang="it-IT" sz="1800" b="0" i="1" smtClean="0">
                                  <a:latin typeface="Cambria Math"/>
                                </a:rPr>
                                <m:t>𝑅</m:t>
                              </m:r>
                            </m:sub>
                          </m:sSub>
                          <m:r>
                            <a:rPr lang="it-IT" sz="1800" b="0" i="1" smtClean="0">
                              <a:latin typeface="Cambria Math"/>
                            </a:rPr>
                            <m:t>=</m:t>
                          </m:r>
                          <m:r>
                            <a:rPr lang="it-IT" sz="1800" b="0" i="1" smtClean="0">
                              <a:latin typeface="Cambria Math"/>
                            </a:rPr>
                            <m:t>𝑚</m:t>
                          </m:r>
                          <m:sSub>
                            <m:sSubPr>
                              <m:ctrlPr>
                                <a:rPr lang="it-IT" sz="1800" b="0" i="1" smtClean="0">
                                  <a:latin typeface="Cambria Math"/>
                                </a:rPr>
                              </m:ctrlPr>
                            </m:sSubPr>
                            <m:e>
                              <m:r>
                                <a:rPr lang="it-IT" sz="1800" b="0" i="1" smtClean="0">
                                  <a:latin typeface="Cambria Math"/>
                                </a:rPr>
                                <m:t>𝑎</m:t>
                              </m:r>
                            </m:e>
                            <m:sub>
                              <m:r>
                                <a:rPr lang="it-IT" sz="1800" b="0" i="1" smtClean="0">
                                  <a:latin typeface="Cambria Math"/>
                                </a:rPr>
                                <m:t>𝑅</m:t>
                              </m:r>
                            </m:sub>
                          </m:sSub>
                        </m:e>
                      </m:nary>
                    </m:oMath>
                  </m:oMathPara>
                </a14:m>
                <a:endParaRPr lang="it-IT" sz="1800" dirty="0" smtClean="0"/>
              </a:p>
              <a:p>
                <a:pPr algn="just"/>
                <a14:m>
                  <m:oMathPara xmlns:m="http://schemas.openxmlformats.org/officeDocument/2006/math">
                    <m:oMathParaPr>
                      <m:jc m:val="centerGroup"/>
                    </m:oMathParaPr>
                    <m:oMath xmlns:m="http://schemas.openxmlformats.org/officeDocument/2006/math">
                      <m:sSub>
                        <m:sSubPr>
                          <m:ctrlPr>
                            <a:rPr lang="it-IT" sz="1800" i="1" smtClean="0">
                              <a:latin typeface="Cambria Math"/>
                            </a:rPr>
                          </m:ctrlPr>
                        </m:sSubPr>
                        <m:e>
                          <m:r>
                            <a:rPr lang="it-IT" sz="1800" b="0" i="1" smtClean="0">
                              <a:latin typeface="Cambria Math"/>
                            </a:rPr>
                            <m:t>𝐹</m:t>
                          </m:r>
                        </m:e>
                        <m:sub>
                          <m:r>
                            <a:rPr lang="it-IT" sz="1800" b="0" i="1" smtClean="0">
                              <a:latin typeface="Cambria Math"/>
                            </a:rPr>
                            <m:t>𝑇𝐴</m:t>
                          </m:r>
                        </m:sub>
                      </m:sSub>
                      <m:r>
                        <a:rPr lang="it-IT" sz="1800" b="0" i="1" smtClean="0">
                          <a:latin typeface="Cambria Math"/>
                        </a:rPr>
                        <m:t>+</m:t>
                      </m:r>
                      <m:r>
                        <a:rPr lang="it-IT" sz="1800" b="0" i="1" smtClean="0">
                          <a:latin typeface="Cambria Math"/>
                        </a:rPr>
                        <m:t>𝑚𝑔</m:t>
                      </m:r>
                      <m:r>
                        <a:rPr lang="it-IT" sz="1800" b="0" i="1" smtClean="0">
                          <a:latin typeface="Cambria Math"/>
                        </a:rPr>
                        <m:t>=</m:t>
                      </m:r>
                      <m:r>
                        <a:rPr lang="it-IT" sz="1800" b="0" i="1" smtClean="0">
                          <a:latin typeface="Cambria Math"/>
                        </a:rPr>
                        <m:t>𝑚</m:t>
                      </m:r>
                      <m:f>
                        <m:fPr>
                          <m:ctrlPr>
                            <a:rPr lang="it-IT" sz="1800" b="0" i="1" smtClean="0">
                              <a:latin typeface="Cambria Math"/>
                            </a:rPr>
                          </m:ctrlPr>
                        </m:fPr>
                        <m:num>
                          <m:sSubSup>
                            <m:sSubSupPr>
                              <m:ctrlPr>
                                <a:rPr lang="it-IT" sz="1800" b="0" i="1" smtClean="0">
                                  <a:latin typeface="Cambria Math"/>
                                </a:rPr>
                              </m:ctrlPr>
                            </m:sSubSupPr>
                            <m:e>
                              <m:r>
                                <a:rPr lang="it-IT" sz="1800" b="0" i="1" smtClean="0">
                                  <a:latin typeface="Cambria Math"/>
                                </a:rPr>
                                <m:t>𝑣</m:t>
                              </m:r>
                            </m:e>
                            <m:sub>
                              <m:r>
                                <a:rPr lang="it-IT" sz="1800" b="0" i="1" smtClean="0">
                                  <a:latin typeface="Cambria Math"/>
                                </a:rPr>
                                <m:t>𝐴</m:t>
                              </m:r>
                            </m:sub>
                            <m:sup>
                              <m:r>
                                <a:rPr lang="it-IT" sz="1800" b="0" i="1" smtClean="0">
                                  <a:latin typeface="Cambria Math"/>
                                </a:rPr>
                                <m:t>2</m:t>
                              </m:r>
                            </m:sup>
                          </m:sSubSup>
                        </m:num>
                        <m:den>
                          <m:r>
                            <a:rPr lang="it-IT" sz="1800" b="0" i="1" smtClean="0">
                              <a:latin typeface="Cambria Math"/>
                            </a:rPr>
                            <m:t>𝑟</m:t>
                          </m:r>
                        </m:den>
                      </m:f>
                    </m:oMath>
                  </m:oMathPara>
                </a14:m>
                <a:endParaRPr lang="it-IT" sz="1800" dirty="0" smtClean="0"/>
              </a:p>
              <a:p>
                <a:pPr algn="just"/>
                <a:r>
                  <a:rPr lang="it-IT" sz="1800" dirty="0" smtClean="0"/>
                  <a:t>La velocità minima si ottiene imponendo </a:t>
                </a:r>
                <a14:m>
                  <m:oMath xmlns:m="http://schemas.openxmlformats.org/officeDocument/2006/math">
                    <m:sSub>
                      <m:sSubPr>
                        <m:ctrlPr>
                          <a:rPr lang="it-IT" sz="1800" i="1" smtClean="0">
                            <a:latin typeface="Cambria Math"/>
                          </a:rPr>
                        </m:ctrlPr>
                      </m:sSubPr>
                      <m:e>
                        <m:r>
                          <a:rPr lang="it-IT" sz="1800" b="0" i="1" smtClean="0">
                            <a:latin typeface="Cambria Math"/>
                          </a:rPr>
                          <m:t>𝐹</m:t>
                        </m:r>
                      </m:e>
                      <m:sub>
                        <m:r>
                          <a:rPr lang="it-IT" sz="1800" b="0" i="1" smtClean="0">
                            <a:latin typeface="Cambria Math"/>
                          </a:rPr>
                          <m:t>𝑇𝐴</m:t>
                        </m:r>
                      </m:sub>
                    </m:sSub>
                  </m:oMath>
                </a14:m>
                <a:r>
                  <a:rPr lang="it-IT" sz="1800" dirty="0" smtClean="0"/>
                  <a:t>=0</a:t>
                </a:r>
              </a:p>
              <a:p>
                <a:pPr algn="just"/>
                <a:r>
                  <a:rPr lang="it-IT" sz="1800" dirty="0" smtClean="0"/>
                  <a:t>Da cui:</a:t>
                </a:r>
              </a:p>
              <a:p>
                <a:pPr algn="just"/>
                <a14:m>
                  <m:oMathPara xmlns:m="http://schemas.openxmlformats.org/officeDocument/2006/math">
                    <m:oMathParaPr>
                      <m:jc m:val="centerGroup"/>
                    </m:oMathParaPr>
                    <m:oMath xmlns:m="http://schemas.openxmlformats.org/officeDocument/2006/math">
                      <m:sSub>
                        <m:sSubPr>
                          <m:ctrlPr>
                            <a:rPr lang="it-IT" sz="1800" i="1" smtClean="0">
                              <a:latin typeface="Cambria Math"/>
                            </a:rPr>
                          </m:ctrlPr>
                        </m:sSubPr>
                        <m:e>
                          <m:r>
                            <a:rPr lang="it-IT" sz="1800" b="0" i="1" smtClean="0">
                              <a:latin typeface="Cambria Math"/>
                            </a:rPr>
                            <m:t>𝑣</m:t>
                          </m:r>
                        </m:e>
                        <m:sub>
                          <m:r>
                            <a:rPr lang="it-IT" sz="1800" b="0" i="1" smtClean="0">
                              <a:latin typeface="Cambria Math"/>
                            </a:rPr>
                            <m:t>𝐴</m:t>
                          </m:r>
                        </m:sub>
                      </m:sSub>
                      <m:r>
                        <a:rPr lang="it-IT" sz="1800" b="0" i="1" smtClean="0">
                          <a:latin typeface="Cambria Math"/>
                        </a:rPr>
                        <m:t>=</m:t>
                      </m:r>
                      <m:rad>
                        <m:radPr>
                          <m:degHide m:val="on"/>
                          <m:ctrlPr>
                            <a:rPr lang="it-IT" sz="1800" b="0" i="1" smtClean="0">
                              <a:latin typeface="Cambria Math"/>
                            </a:rPr>
                          </m:ctrlPr>
                        </m:radPr>
                        <m:deg/>
                        <m:e>
                          <m:r>
                            <a:rPr lang="it-IT" sz="1800" b="0" i="1" smtClean="0">
                              <a:latin typeface="Cambria Math"/>
                            </a:rPr>
                            <m:t>𝑔𝑟</m:t>
                          </m:r>
                        </m:e>
                      </m:rad>
                      <m:r>
                        <a:rPr lang="it-IT" sz="1800" b="0" i="1" smtClean="0">
                          <a:latin typeface="Cambria Math"/>
                        </a:rPr>
                        <m:t>=</m:t>
                      </m:r>
                      <m:f>
                        <m:fPr>
                          <m:ctrlPr>
                            <a:rPr lang="it-IT" sz="1800" b="0" i="1" smtClean="0">
                              <a:latin typeface="Cambria Math"/>
                            </a:rPr>
                          </m:ctrlPr>
                        </m:fPr>
                        <m:num>
                          <m:r>
                            <a:rPr lang="it-IT" sz="1800" b="0" i="1" smtClean="0">
                              <a:latin typeface="Cambria Math"/>
                            </a:rPr>
                            <m:t>3.28</m:t>
                          </m:r>
                          <m:r>
                            <a:rPr lang="it-IT" sz="1800" b="0" i="1" smtClean="0">
                              <a:latin typeface="Cambria Math"/>
                            </a:rPr>
                            <m:t>𝑚</m:t>
                          </m:r>
                        </m:num>
                        <m:den>
                          <m:sSup>
                            <m:sSupPr>
                              <m:ctrlPr>
                                <a:rPr lang="it-IT" sz="1800" b="0" i="1" smtClean="0">
                                  <a:latin typeface="Cambria Math"/>
                                </a:rPr>
                              </m:ctrlPr>
                            </m:sSupPr>
                            <m:e>
                              <m:r>
                                <a:rPr lang="it-IT" sz="1800" b="0" i="1" smtClean="0">
                                  <a:latin typeface="Cambria Math"/>
                                </a:rPr>
                                <m:t>𝑠</m:t>
                              </m:r>
                            </m:e>
                            <m:sup>
                              <m:r>
                                <a:rPr lang="it-IT" sz="1800" b="0" i="1" smtClean="0">
                                  <a:latin typeface="Cambria Math"/>
                                </a:rPr>
                                <m:t>2</m:t>
                              </m:r>
                            </m:sup>
                          </m:sSup>
                        </m:den>
                      </m:f>
                    </m:oMath>
                  </m:oMathPara>
                </a14:m>
                <a:endParaRPr lang="it-IT" sz="1800" b="0" dirty="0" smtClean="0"/>
              </a:p>
              <a:p>
                <a:pPr algn="just"/>
                <a:r>
                  <a:rPr lang="it-IT" sz="1800" dirty="0" smtClean="0"/>
                  <a:t>Nel punto più basso della circonferenza si ha:</a:t>
                </a:r>
              </a:p>
              <a:p>
                <a:pPr algn="just"/>
                <a14:m>
                  <m:oMathPara xmlns:m="http://schemas.openxmlformats.org/officeDocument/2006/math">
                    <m:oMathParaPr>
                      <m:jc m:val="centerGroup"/>
                    </m:oMathParaPr>
                    <m:oMath xmlns:m="http://schemas.openxmlformats.org/officeDocument/2006/math">
                      <m:sSub>
                        <m:sSubPr>
                          <m:ctrlPr>
                            <a:rPr lang="it-IT" sz="1800" i="1" smtClean="0">
                              <a:latin typeface="Cambria Math"/>
                            </a:rPr>
                          </m:ctrlPr>
                        </m:sSubPr>
                        <m:e>
                          <m:r>
                            <a:rPr lang="it-IT" sz="1800" b="0" i="1" smtClean="0">
                              <a:latin typeface="Cambria Math"/>
                            </a:rPr>
                            <m:t>𝐹</m:t>
                          </m:r>
                        </m:e>
                        <m:sub>
                          <m:r>
                            <a:rPr lang="it-IT" sz="1800" b="0" i="1" smtClean="0">
                              <a:latin typeface="Cambria Math"/>
                            </a:rPr>
                            <m:t>𝑇</m:t>
                          </m:r>
                          <m:r>
                            <a:rPr lang="it-IT" sz="1800" b="0" i="1" smtClean="0">
                              <a:latin typeface="Cambria Math"/>
                            </a:rPr>
                            <m:t>𝐵</m:t>
                          </m:r>
                        </m:sub>
                      </m:sSub>
                      <m:r>
                        <a:rPr lang="it-IT" sz="1800" b="0" i="1" smtClean="0">
                          <a:latin typeface="Cambria Math"/>
                        </a:rPr>
                        <m:t>=</m:t>
                      </m:r>
                      <m:r>
                        <a:rPr lang="it-IT" sz="1800" b="0" i="1" smtClean="0">
                          <a:latin typeface="Cambria Math"/>
                        </a:rPr>
                        <m:t>𝑚𝑔</m:t>
                      </m:r>
                      <m:r>
                        <a:rPr lang="it-IT" sz="1800" b="0" i="1" smtClean="0">
                          <a:latin typeface="Cambria Math"/>
                        </a:rPr>
                        <m:t>+</m:t>
                      </m:r>
                      <m:r>
                        <a:rPr lang="it-IT" sz="1800" b="0" i="1" smtClean="0">
                          <a:latin typeface="Cambria Math"/>
                        </a:rPr>
                        <m:t>𝑚</m:t>
                      </m:r>
                      <m:f>
                        <m:fPr>
                          <m:ctrlPr>
                            <a:rPr lang="it-IT" sz="1800" b="0" i="1" smtClean="0">
                              <a:latin typeface="Cambria Math"/>
                            </a:rPr>
                          </m:ctrlPr>
                        </m:fPr>
                        <m:num>
                          <m:sSubSup>
                            <m:sSubSupPr>
                              <m:ctrlPr>
                                <a:rPr lang="it-IT" sz="1800" b="0" i="1" smtClean="0">
                                  <a:latin typeface="Cambria Math"/>
                                </a:rPr>
                              </m:ctrlPr>
                            </m:sSubSupPr>
                            <m:e>
                              <m:r>
                                <a:rPr lang="it-IT" sz="1800" b="0" i="1" smtClean="0">
                                  <a:latin typeface="Cambria Math"/>
                                </a:rPr>
                                <m:t>𝑣</m:t>
                              </m:r>
                            </m:e>
                            <m:sub>
                              <m:r>
                                <a:rPr lang="it-IT" sz="1800" b="0" i="1" smtClean="0">
                                  <a:latin typeface="Cambria Math"/>
                                </a:rPr>
                                <m:t>𝐵</m:t>
                              </m:r>
                            </m:sub>
                            <m:sup>
                              <m:r>
                                <a:rPr lang="it-IT" sz="1800" b="0" i="1" smtClean="0">
                                  <a:latin typeface="Cambria Math"/>
                                </a:rPr>
                                <m:t>2</m:t>
                              </m:r>
                            </m:sup>
                          </m:sSubSup>
                        </m:num>
                        <m:den>
                          <m:r>
                            <a:rPr lang="it-IT" sz="1800" b="0" i="1" smtClean="0">
                              <a:latin typeface="Cambria Math"/>
                            </a:rPr>
                            <m:t>𝑟</m:t>
                          </m:r>
                        </m:den>
                      </m:f>
                      <m:r>
                        <a:rPr lang="it-IT" sz="1800" b="0" i="1" smtClean="0">
                          <a:latin typeface="Cambria Math"/>
                        </a:rPr>
                        <m:t>=7.34</m:t>
                      </m:r>
                      <m:r>
                        <a:rPr lang="it-IT" sz="1800" b="0" i="1" smtClean="0">
                          <a:latin typeface="Cambria Math"/>
                        </a:rPr>
                        <m:t>𝑁</m:t>
                      </m:r>
                    </m:oMath>
                  </m:oMathPara>
                </a14:m>
                <a:endParaRPr lang="it-IT" sz="1800" b="0" dirty="0" smtClean="0"/>
              </a:p>
              <a:p>
                <a:pPr algn="just"/>
                <a:endParaRPr lang="it-IT" sz="2000" b="0" dirty="0" smtClean="0"/>
              </a:p>
            </p:txBody>
          </p:sp>
        </mc:Choice>
        <mc:Fallback>
          <p:sp>
            <p:nvSpPr>
              <p:cNvPr id="5" name="CasellaDiTesto 4"/>
              <p:cNvSpPr txBox="1">
                <a:spLocks noRot="1" noChangeAspect="1" noMove="1" noResize="1" noEditPoints="1" noAdjustHandles="1" noChangeArrowheads="1" noChangeShapeType="1" noTextEdit="1"/>
              </p:cNvSpPr>
              <p:nvPr/>
            </p:nvSpPr>
            <p:spPr>
              <a:xfrm>
                <a:off x="3923928" y="3212976"/>
                <a:ext cx="4824536" cy="3539880"/>
              </a:xfrm>
              <a:prstGeom prst="rect">
                <a:avLst/>
              </a:prstGeom>
              <a:blipFill rotWithShape="1">
                <a:blip r:embed="rId2"/>
                <a:stretch>
                  <a:fillRect l="-1138"/>
                </a:stretch>
              </a:blipFill>
            </p:spPr>
            <p:txBody>
              <a:bodyPr/>
              <a:lstStyle/>
              <a:p>
                <a:r>
                  <a:rPr lang="it-IT">
                    <a:noFill/>
                  </a:rPr>
                  <a:t> </a:t>
                </a:r>
              </a:p>
            </p:txBody>
          </p:sp>
        </mc:Fallback>
      </mc:AlternateContent>
      <p:pic>
        <p:nvPicPr>
          <p:cNvPr id="36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 y="3604352"/>
            <a:ext cx="3677866" cy="275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fade">
                                      <p:cBhvr>
                                        <p:cTn id="12" dur="5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Il pendolo conico</a:t>
            </a:r>
            <a:endParaRPr lang="it-IT" dirty="0"/>
          </a:p>
        </p:txBody>
      </p:sp>
      <p:pic>
        <p:nvPicPr>
          <p:cNvPr id="4" name="Picture 2" descr="C:\Documents and Settings\Manuele\Desktop\fisica\300ppt\5.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852936"/>
            <a:ext cx="441852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467544" y="1124744"/>
            <a:ext cx="8280920" cy="1631216"/>
          </a:xfrm>
          <a:prstGeom prst="rect">
            <a:avLst/>
          </a:prstGeom>
          <a:noFill/>
        </p:spPr>
        <p:txBody>
          <a:bodyPr wrap="square" rtlCol="0">
            <a:spAutoFit/>
          </a:bodyPr>
          <a:lstStyle/>
          <a:p>
            <a:pPr algn="just"/>
            <a:r>
              <a:rPr lang="it-IT" sz="2000" dirty="0" smtClean="0"/>
              <a:t>Il pendolo conico è costituito da una massa m=1.5 Kg  che si muove lungo una circonferenza orizzontale a velocità costante v legata a un estremo di una corda di lunghezza L. la corda forma un angolo di 37°. Mentre il peso percorre il cerchio, la corda genera la superficie di un cono. Trovare il periodo del pendolo.</a:t>
            </a:r>
            <a:endParaRPr lang="it-IT" sz="2000" dirty="0"/>
          </a:p>
        </p:txBody>
      </p:sp>
      <mc:AlternateContent xmlns:mc="http://schemas.openxmlformats.org/markup-compatibility/2006">
        <mc:Choice xmlns:a14="http://schemas.microsoft.com/office/drawing/2010/main" Requires="a14">
          <p:sp>
            <p:nvSpPr>
              <p:cNvPr id="7" name="CasellaDiTesto 6"/>
              <p:cNvSpPr txBox="1"/>
              <p:nvPr/>
            </p:nvSpPr>
            <p:spPr>
              <a:xfrm>
                <a:off x="3384376" y="2618638"/>
                <a:ext cx="5724128" cy="4194738"/>
              </a:xfrm>
              <a:prstGeom prst="rect">
                <a:avLst/>
              </a:prstGeom>
              <a:solidFill>
                <a:schemeClr val="accent1">
                  <a:lumMod val="40000"/>
                  <a:lumOff val="60000"/>
                </a:schemeClr>
              </a:solidFill>
            </p:spPr>
            <p:txBody>
              <a:bodyPr wrap="square" rtlCol="0">
                <a:spAutoFit/>
              </a:bodyPr>
              <a:lstStyle/>
              <a:p>
                <a:r>
                  <a:rPr lang="it-IT" sz="2000" dirty="0" smtClean="0"/>
                  <a:t>Scriviamo la seconda legge della dinamica lungo x e lungo y</a:t>
                </a:r>
              </a:p>
              <a:p>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𝑇</m:t>
                          </m:r>
                        </m:sub>
                      </m:sSub>
                      <m:r>
                        <a:rPr lang="it-IT" sz="2000" b="0" i="1" smtClean="0">
                          <a:latin typeface="Cambria Math"/>
                        </a:rPr>
                        <m:t>𝑐𝑜𝑠</m:t>
                      </m:r>
                      <m:r>
                        <a:rPr lang="it-IT" sz="2000" b="0" i="1" smtClean="0">
                          <a:latin typeface="Cambria Math"/>
                          <a:ea typeface="Cambria Math"/>
                        </a:rPr>
                        <m:t>𝜃</m:t>
                      </m:r>
                      <m:r>
                        <a:rPr lang="it-IT" sz="2000" b="0" i="1" smtClean="0">
                          <a:latin typeface="Cambria Math"/>
                          <a:ea typeface="Cambria Math"/>
                        </a:rPr>
                        <m:t>−</m:t>
                      </m:r>
                      <m:r>
                        <a:rPr lang="it-IT" sz="2000" b="0" i="1" smtClean="0">
                          <a:latin typeface="Cambria Math"/>
                          <a:ea typeface="Cambria Math"/>
                        </a:rPr>
                        <m:t>𝑚𝑔</m:t>
                      </m:r>
                      <m:r>
                        <a:rPr lang="it-IT" sz="2000" b="0" i="1" smtClean="0">
                          <a:latin typeface="Cambria Math"/>
                          <a:ea typeface="Cambria Math"/>
                        </a:rPr>
                        <m:t>=0</m:t>
                      </m:r>
                    </m:oMath>
                  </m:oMathPara>
                </a14:m>
                <a:endParaRPr lang="it-IT" sz="2000" b="0" dirty="0" smtClean="0">
                  <a:ea typeface="Cambria Math"/>
                </a:endParaRPr>
              </a:p>
              <a:p>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𝑇</m:t>
                          </m:r>
                        </m:sub>
                      </m:sSub>
                      <m:r>
                        <a:rPr lang="it-IT" sz="2000" b="0" i="1" smtClean="0">
                          <a:latin typeface="Cambria Math"/>
                        </a:rPr>
                        <m:t>𝑠𝑖𝑛</m:t>
                      </m:r>
                      <m:r>
                        <a:rPr lang="it-IT" sz="2000" b="0" i="1" smtClean="0">
                          <a:latin typeface="Cambria Math"/>
                          <a:ea typeface="Cambria Math"/>
                        </a:rPr>
                        <m:t>𝜃</m:t>
                      </m:r>
                      <m:r>
                        <a:rPr lang="it-IT" sz="2000" b="0" i="1" smtClean="0">
                          <a:latin typeface="Cambria Math"/>
                          <a:ea typeface="Cambria Math"/>
                        </a:rPr>
                        <m:t>=</m:t>
                      </m:r>
                      <m:r>
                        <a:rPr lang="it-IT" sz="2000" b="0" i="1" smtClean="0">
                          <a:latin typeface="Cambria Math"/>
                          <a:ea typeface="Cambria Math"/>
                        </a:rPr>
                        <m:t>𝑚</m:t>
                      </m:r>
                      <m:sSub>
                        <m:sSubPr>
                          <m:ctrlPr>
                            <a:rPr lang="it-IT" sz="2000" b="0" i="1" smtClean="0">
                              <a:latin typeface="Cambria Math"/>
                              <a:ea typeface="Cambria Math"/>
                            </a:rPr>
                          </m:ctrlPr>
                        </m:sSubPr>
                        <m:e>
                          <m:r>
                            <a:rPr lang="it-IT" sz="2000" b="0" i="1" smtClean="0">
                              <a:latin typeface="Cambria Math"/>
                              <a:ea typeface="Cambria Math"/>
                            </a:rPr>
                            <m:t>𝑎</m:t>
                          </m:r>
                        </m:e>
                        <m:sub>
                          <m:r>
                            <a:rPr lang="it-IT" sz="2000" b="0" i="1" smtClean="0">
                              <a:latin typeface="Cambria Math"/>
                              <a:ea typeface="Cambria Math"/>
                            </a:rPr>
                            <m:t>𝑟</m:t>
                          </m:r>
                        </m:sub>
                      </m:sSub>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𝑚</m:t>
                          </m:r>
                          <m:sSup>
                            <m:sSupPr>
                              <m:ctrlPr>
                                <a:rPr lang="it-IT" sz="2000" b="0" i="1" smtClean="0">
                                  <a:latin typeface="Cambria Math"/>
                                  <a:ea typeface="Cambria Math"/>
                                </a:rPr>
                              </m:ctrlPr>
                            </m:sSupPr>
                            <m:e>
                              <m:r>
                                <a:rPr lang="it-IT" sz="2000" b="0" i="1" smtClean="0">
                                  <a:latin typeface="Cambria Math"/>
                                  <a:ea typeface="Cambria Math"/>
                                </a:rPr>
                                <m:t>𝑣</m:t>
                              </m:r>
                            </m:e>
                            <m:sup>
                              <m:r>
                                <a:rPr lang="it-IT" sz="2000" b="0" i="1" smtClean="0">
                                  <a:latin typeface="Cambria Math"/>
                                  <a:ea typeface="Cambria Math"/>
                                </a:rPr>
                                <m:t>2</m:t>
                              </m:r>
                            </m:sup>
                          </m:sSup>
                        </m:num>
                        <m:den>
                          <m:r>
                            <a:rPr lang="it-IT" sz="2000" b="0" i="1" smtClean="0">
                              <a:latin typeface="Cambria Math"/>
                              <a:ea typeface="Cambria Math"/>
                            </a:rPr>
                            <m:t>𝑅</m:t>
                          </m:r>
                        </m:den>
                      </m:f>
                    </m:oMath>
                  </m:oMathPara>
                </a14:m>
                <a:endParaRPr lang="it-IT" sz="2000" dirty="0" smtClean="0"/>
              </a:p>
              <a:p>
                <a:r>
                  <a:rPr lang="it-IT" sz="2000" dirty="0" smtClean="0"/>
                  <a:t>Da qui si ricava:</a:t>
                </a:r>
              </a:p>
              <a:p>
                <a14:m>
                  <m:oMathPara xmlns:m="http://schemas.openxmlformats.org/officeDocument/2006/math">
                    <m:oMathParaPr>
                      <m:jc m:val="centerGroup"/>
                    </m:oMathParaPr>
                    <m:oMath xmlns:m="http://schemas.openxmlformats.org/officeDocument/2006/math">
                      <m:r>
                        <a:rPr lang="it-IT" sz="2000" b="0" i="1" smtClean="0">
                          <a:latin typeface="Cambria Math"/>
                        </a:rPr>
                        <m:t>𝑣</m:t>
                      </m:r>
                      <m:r>
                        <a:rPr lang="it-IT" sz="2000" b="0" i="1" smtClean="0">
                          <a:latin typeface="Cambria Math"/>
                        </a:rPr>
                        <m:t>=</m:t>
                      </m:r>
                      <m:rad>
                        <m:radPr>
                          <m:degHide m:val="on"/>
                          <m:ctrlPr>
                            <a:rPr lang="it-IT" sz="2000" b="0" i="1" smtClean="0">
                              <a:latin typeface="Cambria Math"/>
                            </a:rPr>
                          </m:ctrlPr>
                        </m:radPr>
                        <m:deg/>
                        <m:e>
                          <m:f>
                            <m:fPr>
                              <m:ctrlPr>
                                <a:rPr lang="it-IT" sz="2000" b="0" i="1" smtClean="0">
                                  <a:latin typeface="Cambria Math"/>
                                </a:rPr>
                              </m:ctrlPr>
                            </m:fPr>
                            <m:num>
                              <m:r>
                                <a:rPr lang="it-IT" sz="2000" b="0" i="1" smtClean="0">
                                  <a:latin typeface="Cambria Math"/>
                                </a:rPr>
                                <m:t>𝑔𝑅𝑠𝑖𝑛</m:t>
                              </m:r>
                              <m:r>
                                <a:rPr lang="it-IT" sz="2000" b="0" i="1" smtClean="0">
                                  <a:latin typeface="Cambria Math"/>
                                  <a:ea typeface="Cambria Math"/>
                                </a:rPr>
                                <m:t>𝜃</m:t>
                              </m:r>
                            </m:num>
                            <m:den>
                              <m:r>
                                <a:rPr lang="it-IT" sz="2000" b="0" i="1" smtClean="0">
                                  <a:latin typeface="Cambria Math"/>
                                </a:rPr>
                                <m:t>𝑐𝑜𝑠</m:t>
                              </m:r>
                              <m:r>
                                <a:rPr lang="it-IT" sz="2000" b="0" i="1" smtClean="0">
                                  <a:latin typeface="Cambria Math"/>
                                  <a:ea typeface="Cambria Math"/>
                                </a:rPr>
                                <m:t>𝜃</m:t>
                              </m:r>
                            </m:den>
                          </m:f>
                        </m:e>
                      </m:rad>
                    </m:oMath>
                  </m:oMathPara>
                </a14:m>
                <a:endParaRPr lang="it-IT" sz="2000" dirty="0" smtClean="0"/>
              </a:p>
              <a:p>
                <a:r>
                  <a:rPr lang="it-IT" sz="2000" dirty="0" smtClean="0"/>
                  <a:t>Essendo </a:t>
                </a:r>
                <a14:m>
                  <m:oMath xmlns:m="http://schemas.openxmlformats.org/officeDocument/2006/math">
                    <m:r>
                      <m:rPr>
                        <m:sty m:val="p"/>
                      </m:rPr>
                      <a:rPr lang="it-IT" sz="2000" b="0" i="0" smtClean="0">
                        <a:latin typeface="Cambria Math"/>
                      </a:rPr>
                      <m:t>L</m:t>
                    </m:r>
                    <m:r>
                      <a:rPr lang="it-IT" sz="2000" b="0" i="0" smtClean="0">
                        <a:latin typeface="Cambria Math"/>
                      </a:rPr>
                      <m:t>=</m:t>
                    </m:r>
                    <m:r>
                      <a:rPr lang="it-IT" sz="2000" b="0" i="1" smtClean="0">
                        <a:latin typeface="Cambria Math"/>
                      </a:rPr>
                      <m:t>𝑅𝑠𝑖𝑛</m:t>
                    </m:r>
                    <m:r>
                      <a:rPr lang="it-IT" sz="2000" b="0" i="1" smtClean="0">
                        <a:latin typeface="Cambria Math"/>
                        <a:ea typeface="Cambria Math"/>
                      </a:rPr>
                      <m:t>𝜃</m:t>
                    </m:r>
                  </m:oMath>
                </a14:m>
                <a:r>
                  <a:rPr lang="it-IT" sz="2000" dirty="0" smtClean="0"/>
                  <a:t> e ricordando che </a:t>
                </a:r>
                <a14:m>
                  <m:oMath xmlns:m="http://schemas.openxmlformats.org/officeDocument/2006/math">
                    <m:r>
                      <a:rPr lang="it-IT" sz="2000" b="0" i="1" smtClean="0">
                        <a:latin typeface="Cambria Math"/>
                      </a:rPr>
                      <m:t>𝑣</m:t>
                    </m:r>
                    <m:r>
                      <a:rPr lang="it-IT" sz="2000" b="0" i="1" smtClean="0">
                        <a:latin typeface="Cambria Math"/>
                      </a:rPr>
                      <m:t>=</m:t>
                    </m:r>
                    <m:f>
                      <m:fPr>
                        <m:ctrlPr>
                          <a:rPr lang="it-IT" sz="2000" b="0" i="1" smtClean="0">
                            <a:latin typeface="Cambria Math"/>
                          </a:rPr>
                        </m:ctrlPr>
                      </m:fPr>
                      <m:num>
                        <m:r>
                          <a:rPr lang="it-IT" sz="2000" b="0" i="1" smtClean="0">
                            <a:latin typeface="Cambria Math"/>
                          </a:rPr>
                          <m:t>2</m:t>
                        </m:r>
                        <m:r>
                          <a:rPr lang="it-IT" sz="2000" b="0" i="1" smtClean="0">
                            <a:latin typeface="Cambria Math"/>
                            <a:ea typeface="Cambria Math"/>
                          </a:rPr>
                          <m:t>𝜋</m:t>
                        </m:r>
                        <m:r>
                          <a:rPr lang="it-IT" sz="2000" b="0" i="1" smtClean="0">
                            <a:latin typeface="Cambria Math"/>
                            <a:ea typeface="Cambria Math"/>
                          </a:rPr>
                          <m:t>𝑅</m:t>
                        </m:r>
                      </m:num>
                      <m:den>
                        <m:r>
                          <a:rPr lang="it-IT" sz="2000" b="0" i="1" smtClean="0">
                            <a:latin typeface="Cambria Math"/>
                            <a:ea typeface="Cambria Math"/>
                          </a:rPr>
                          <m:t>𝜏</m:t>
                        </m:r>
                      </m:den>
                    </m:f>
                  </m:oMath>
                </a14:m>
                <a:r>
                  <a:rPr lang="it-IT" sz="2000" dirty="0" smtClean="0"/>
                  <a:t>, si ha:</a:t>
                </a:r>
              </a:p>
              <a:p>
                <a14:m>
                  <m:oMathPara xmlns:m="http://schemas.openxmlformats.org/officeDocument/2006/math">
                    <m:oMathParaPr>
                      <m:jc m:val="centerGroup"/>
                    </m:oMathParaPr>
                    <m:oMath xmlns:m="http://schemas.openxmlformats.org/officeDocument/2006/math">
                      <m:r>
                        <a:rPr lang="it-IT" sz="2000" i="1" smtClean="0">
                          <a:latin typeface="Cambria Math"/>
                          <a:ea typeface="Cambria Math"/>
                        </a:rPr>
                        <m:t>𝜏</m:t>
                      </m:r>
                      <m:r>
                        <a:rPr lang="it-IT" sz="2000" b="0" i="1" smtClean="0">
                          <a:latin typeface="Cambria Math"/>
                          <a:ea typeface="Cambria Math"/>
                        </a:rPr>
                        <m:t>=2</m:t>
                      </m:r>
                      <m:r>
                        <a:rPr lang="it-IT" sz="2000" b="0" i="1" smtClean="0">
                          <a:latin typeface="Cambria Math"/>
                          <a:ea typeface="Cambria Math"/>
                        </a:rPr>
                        <m:t>𝜋</m:t>
                      </m:r>
                      <m:rad>
                        <m:radPr>
                          <m:degHide m:val="on"/>
                          <m:ctrlPr>
                            <a:rPr lang="it-IT" sz="2000" b="0" i="1" smtClean="0">
                              <a:latin typeface="Cambria Math"/>
                              <a:ea typeface="Cambria Math"/>
                            </a:rPr>
                          </m:ctrlPr>
                        </m:radPr>
                        <m:deg/>
                        <m:e>
                          <m:f>
                            <m:fPr>
                              <m:ctrlPr>
                                <a:rPr lang="it-IT" sz="2000" b="0" i="1" smtClean="0">
                                  <a:latin typeface="Cambria Math"/>
                                  <a:ea typeface="Cambria Math"/>
                                </a:rPr>
                              </m:ctrlPr>
                            </m:fPr>
                            <m:num>
                              <m:r>
                                <a:rPr lang="it-IT" sz="2000" b="0" i="1" smtClean="0">
                                  <a:latin typeface="Cambria Math"/>
                                  <a:ea typeface="Cambria Math"/>
                                </a:rPr>
                                <m:t>𝐿𝑐𝑜𝑠</m:t>
                              </m:r>
                              <m:r>
                                <a:rPr lang="it-IT" sz="2000" b="0" i="1" smtClean="0">
                                  <a:latin typeface="Cambria Math"/>
                                  <a:ea typeface="Cambria Math"/>
                                </a:rPr>
                                <m:t>𝜃</m:t>
                              </m:r>
                            </m:num>
                            <m:den>
                              <m:r>
                                <a:rPr lang="it-IT" sz="2000" b="0" i="1" smtClean="0">
                                  <a:latin typeface="Cambria Math"/>
                                  <a:ea typeface="Cambria Math"/>
                                </a:rPr>
                                <m:t>𝑔</m:t>
                              </m:r>
                            </m:den>
                          </m:f>
                        </m:e>
                      </m:rad>
                    </m:oMath>
                  </m:oMathPara>
                </a14:m>
                <a:endParaRPr lang="it-IT" sz="2000" dirty="0" smtClean="0"/>
              </a:p>
            </p:txBody>
          </p:sp>
        </mc:Choice>
        <mc:Fallback>
          <p:sp>
            <p:nvSpPr>
              <p:cNvPr id="7" name="CasellaDiTesto 6"/>
              <p:cNvSpPr txBox="1">
                <a:spLocks noRot="1" noChangeAspect="1" noMove="1" noResize="1" noEditPoints="1" noAdjustHandles="1" noChangeArrowheads="1" noChangeShapeType="1" noTextEdit="1"/>
              </p:cNvSpPr>
              <p:nvPr/>
            </p:nvSpPr>
            <p:spPr>
              <a:xfrm>
                <a:off x="3384376" y="2618638"/>
                <a:ext cx="5724128" cy="4194738"/>
              </a:xfrm>
              <a:prstGeom prst="rect">
                <a:avLst/>
              </a:prstGeom>
              <a:blipFill rotWithShape="1">
                <a:blip r:embed="rId3"/>
                <a:stretch>
                  <a:fillRect l="-1065" t="-727"/>
                </a:stretch>
              </a:blipFill>
            </p:spPr>
            <p:txBody>
              <a:bodyPr/>
              <a:lstStyle/>
              <a:p>
                <a:r>
                  <a:rPr lang="it-IT">
                    <a:noFill/>
                  </a:rPr>
                  <a:t> </a:t>
                </a:r>
              </a:p>
            </p:txBody>
          </p:sp>
        </mc:Fallback>
      </mc:AlternateContent>
    </p:spTree>
    <p:extLst>
      <p:ext uri="{BB962C8B-B14F-4D97-AF65-F5344CB8AC3E}">
        <p14:creationId xmlns:p14="http://schemas.microsoft.com/office/powerpoint/2010/main" val="369922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L’automobile che percorre una curva</a:t>
            </a:r>
            <a:endParaRPr lang="it-IT" dirty="0"/>
          </a:p>
        </p:txBody>
      </p:sp>
      <p:pic>
        <p:nvPicPr>
          <p:cNvPr id="65538" name="Picture 2" descr="G:\FISICA\Halliday immagini\6.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2770584"/>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1340768"/>
            <a:ext cx="8496944" cy="1631216"/>
          </a:xfrm>
          <a:prstGeom prst="rect">
            <a:avLst/>
          </a:prstGeom>
          <a:noFill/>
        </p:spPr>
        <p:txBody>
          <a:bodyPr wrap="square" rtlCol="0">
            <a:spAutoFit/>
          </a:bodyPr>
          <a:lstStyle/>
          <a:p>
            <a:pPr algn="just"/>
            <a:r>
              <a:rPr lang="it-IT" sz="2000" dirty="0" smtClean="0"/>
              <a:t>In questa situazione si ha la sensazione di essere spinti verso l’esterno ma nessuna misteriosa forza centrifuga ci spinge. La strada esercita su un’automobile una forza verso l’interno (attrito contro i pneumatici) per mantenerla in un percorso circolare; a sua volta l’automobile esercita una forza verso l’interno su passeggeri</a:t>
            </a:r>
            <a:endParaRPr lang="it-IT" sz="2000" dirty="0"/>
          </a:p>
        </p:txBody>
      </p:sp>
      <mc:AlternateContent xmlns:mc="http://schemas.openxmlformats.org/markup-compatibility/2006">
        <mc:Choice xmlns:a14="http://schemas.microsoft.com/office/drawing/2010/main" Requires="a14">
          <p:sp>
            <p:nvSpPr>
              <p:cNvPr id="5" name="CasellaDiTesto 4"/>
              <p:cNvSpPr txBox="1"/>
              <p:nvPr/>
            </p:nvSpPr>
            <p:spPr>
              <a:xfrm>
                <a:off x="5220072" y="2971984"/>
                <a:ext cx="3528392" cy="2862322"/>
              </a:xfrm>
              <a:prstGeom prst="rect">
                <a:avLst/>
              </a:prstGeom>
              <a:noFill/>
            </p:spPr>
            <p:txBody>
              <a:bodyPr wrap="square" rtlCol="0">
                <a:spAutoFit/>
              </a:bodyPr>
              <a:lstStyle/>
              <a:p>
                <a:pPr algn="just"/>
                <a:r>
                  <a:rPr lang="it-IT" sz="2000" dirty="0" smtClean="0"/>
                  <a:t>Un’automobile di massa 1000Kg percorre una curva di raggio 50 m su una strada piana a una velocità di 50 Km/h; riuscirà l’automobile a percorrere la curva o sbanderà se il manto stradale è asciutto (</a:t>
                </a:r>
                <a14:m>
                  <m:oMath xmlns:m="http://schemas.openxmlformats.org/officeDocument/2006/math">
                    <m:sSub>
                      <m:sSubPr>
                        <m:ctrlPr>
                          <a:rPr lang="it-IT" sz="2000" i="1" smtClean="0">
                            <a:latin typeface="Cambria Math"/>
                          </a:rPr>
                        </m:ctrlPr>
                      </m:sSubPr>
                      <m:e>
                        <m:r>
                          <a:rPr lang="it-IT" sz="2000" i="1" smtClean="0">
                            <a:latin typeface="Cambria Math"/>
                            <a:ea typeface="Cambria Math"/>
                          </a:rPr>
                          <m:t>𝜇</m:t>
                        </m:r>
                      </m:e>
                      <m:sub>
                        <m:r>
                          <a:rPr lang="it-IT" sz="2000" b="0" i="1" smtClean="0">
                            <a:latin typeface="Cambria Math"/>
                          </a:rPr>
                          <m:t>𝑠</m:t>
                        </m:r>
                      </m:sub>
                    </m:sSub>
                    <m:r>
                      <a:rPr lang="it-IT" sz="2000" b="0" i="1" smtClean="0">
                        <a:latin typeface="Cambria Math"/>
                      </a:rPr>
                      <m:t>=0,60)</m:t>
                    </m:r>
                  </m:oMath>
                </a14:m>
                <a:r>
                  <a:rPr lang="it-IT" sz="2000" dirty="0" smtClean="0"/>
                  <a:t> o è ghiacciato (</a:t>
                </a:r>
                <a14:m>
                  <m:oMath xmlns:m="http://schemas.openxmlformats.org/officeDocument/2006/math">
                    <m:sSub>
                      <m:sSubPr>
                        <m:ctrlPr>
                          <a:rPr lang="it-IT" sz="2000" i="1" smtClean="0">
                            <a:latin typeface="Cambria Math"/>
                          </a:rPr>
                        </m:ctrlPr>
                      </m:sSubPr>
                      <m:e>
                        <m:r>
                          <a:rPr lang="it-IT" sz="2000" i="1" smtClean="0">
                            <a:latin typeface="Cambria Math"/>
                            <a:ea typeface="Cambria Math"/>
                          </a:rPr>
                          <m:t>𝜇</m:t>
                        </m:r>
                      </m:e>
                      <m:sub>
                        <m:r>
                          <a:rPr lang="it-IT" sz="2000" b="0" i="1" smtClean="0">
                            <a:latin typeface="Cambria Math"/>
                          </a:rPr>
                          <m:t>𝑠</m:t>
                        </m:r>
                      </m:sub>
                    </m:sSub>
                    <m:r>
                      <a:rPr lang="it-IT" sz="2000" b="0" i="1" smtClean="0">
                        <a:latin typeface="Cambria Math"/>
                      </a:rPr>
                      <m:t>=0,</m:t>
                    </m:r>
                    <m:r>
                      <a:rPr lang="it-IT" sz="2000" b="0" i="1" smtClean="0">
                        <a:latin typeface="Cambria Math"/>
                      </a:rPr>
                      <m:t>25</m:t>
                    </m:r>
                    <m:r>
                      <a:rPr lang="it-IT" sz="2000" b="0" i="1" smtClean="0">
                        <a:latin typeface="Cambria Math"/>
                      </a:rPr>
                      <m:t>)</m:t>
                    </m:r>
                  </m:oMath>
                </a14:m>
                <a:r>
                  <a:rPr lang="it-IT" sz="2000" dirty="0" smtClean="0"/>
                  <a:t> </a:t>
                </a:r>
                <a:endParaRPr lang="it-IT" sz="2000" dirty="0"/>
              </a:p>
            </p:txBody>
          </p:sp>
        </mc:Choice>
        <mc:Fallback>
          <p:sp>
            <p:nvSpPr>
              <p:cNvPr id="5" name="CasellaDiTesto 4"/>
              <p:cNvSpPr txBox="1">
                <a:spLocks noRot="1" noChangeAspect="1" noMove="1" noResize="1" noEditPoints="1" noAdjustHandles="1" noChangeArrowheads="1" noChangeShapeType="1" noTextEdit="1"/>
              </p:cNvSpPr>
              <p:nvPr/>
            </p:nvSpPr>
            <p:spPr>
              <a:xfrm>
                <a:off x="5220072" y="2971984"/>
                <a:ext cx="3528392" cy="2862322"/>
              </a:xfrm>
              <a:prstGeom prst="rect">
                <a:avLst/>
              </a:prstGeom>
              <a:blipFill rotWithShape="1">
                <a:blip r:embed="rId3"/>
                <a:stretch>
                  <a:fillRect l="-1727" t="-1066" r="-1900" b="-2985"/>
                </a:stretch>
              </a:blipFill>
            </p:spPr>
            <p:txBody>
              <a:bodyPr/>
              <a:lstStyle/>
              <a:p>
                <a:r>
                  <a:rPr lang="it-IT">
                    <a:noFill/>
                  </a:rPr>
                  <a:t> </a:t>
                </a:r>
              </a:p>
            </p:txBody>
          </p:sp>
        </mc:Fallback>
      </mc:AlternateContent>
    </p:spTree>
    <p:extLst>
      <p:ext uri="{BB962C8B-B14F-4D97-AF65-F5344CB8AC3E}">
        <p14:creationId xmlns:p14="http://schemas.microsoft.com/office/powerpoint/2010/main" val="2172306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85800" y="44624"/>
            <a:ext cx="7772400" cy="1143000"/>
          </a:xfrm>
        </p:spPr>
        <p:txBody>
          <a:bodyPr/>
          <a:lstStyle/>
          <a:p>
            <a:r>
              <a:rPr lang="it-IT" dirty="0" smtClean="0"/>
              <a:t>Sbandare in curva</a:t>
            </a:r>
            <a:endParaRPr lang="it-IT" dirty="0"/>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70044"/>
            <a:ext cx="4820452" cy="361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6" name="CasellaDiTesto 5"/>
              <p:cNvSpPr txBox="1"/>
              <p:nvPr/>
            </p:nvSpPr>
            <p:spPr>
              <a:xfrm>
                <a:off x="251520" y="1268760"/>
                <a:ext cx="8712968" cy="3941015"/>
              </a:xfrm>
              <a:prstGeom prst="rect">
                <a:avLst/>
              </a:prstGeom>
              <a:noFill/>
            </p:spPr>
            <p:txBody>
              <a:bodyPr wrap="square" rtlCol="0">
                <a:spAutoFit/>
              </a:bodyPr>
              <a:lstStyle/>
              <a:p>
                <a:pPr algn="just"/>
                <a:r>
                  <a:rPr lang="it-IT" sz="2000" dirty="0" smtClean="0"/>
                  <a:t>Dal diagramma di corpo libero si vede che la forza normale </a:t>
                </a:r>
                <a14:m>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𝑁</m:t>
                        </m:r>
                      </m:sub>
                    </m:sSub>
                    <m:r>
                      <a:rPr lang="it-IT" sz="2000" b="0" i="1" smtClean="0">
                        <a:latin typeface="Cambria Math"/>
                      </a:rPr>
                      <m:t>=</m:t>
                    </m:r>
                    <m:r>
                      <a:rPr lang="it-IT" sz="2000" b="0" i="1" smtClean="0">
                        <a:latin typeface="Cambria Math"/>
                      </a:rPr>
                      <m:t>𝑚𝑔</m:t>
                    </m:r>
                    <m:r>
                      <a:rPr lang="it-IT" sz="2000" b="0" i="1" smtClean="0">
                        <a:latin typeface="Cambria Math"/>
                      </a:rPr>
                      <m:t>.</m:t>
                    </m:r>
                  </m:oMath>
                </a14:m>
                <a:endParaRPr lang="it-IT" sz="2000" dirty="0" smtClean="0"/>
              </a:p>
              <a:p>
                <a:pPr algn="just"/>
                <a:r>
                  <a:rPr lang="it-IT" sz="2000" dirty="0" smtClean="0"/>
                  <a:t>Nella direzione orizzontale l’unica forza agente è l’attrito. Pertanto:</a:t>
                </a:r>
              </a:p>
              <a:p>
                <a:pPr algn="just"/>
                <a14:m>
                  <m:oMathPara xmlns:m="http://schemas.openxmlformats.org/officeDocument/2006/math">
                    <m:oMathParaPr>
                      <m:jc m:val="centerGroup"/>
                    </m:oMathParaPr>
                    <m:oMath xmlns:m="http://schemas.openxmlformats.org/officeDocument/2006/math">
                      <m:nary>
                        <m:naryPr>
                          <m:chr m:val="∑"/>
                          <m:subHide m:val="on"/>
                          <m:supHide m:val="on"/>
                          <m:ctrlPr>
                            <a:rPr lang="it-IT" sz="2000" i="1" smtClean="0">
                              <a:latin typeface="Cambria Math"/>
                            </a:rPr>
                          </m:ctrlPr>
                        </m:naryPr>
                        <m:sub/>
                        <m:sup/>
                        <m:e>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𝑅</m:t>
                              </m:r>
                            </m:sub>
                          </m:sSub>
                          <m:r>
                            <a:rPr lang="it-IT" sz="2000" b="0" i="1" smtClean="0">
                              <a:latin typeface="Cambria Math"/>
                            </a:rPr>
                            <m:t>=</m:t>
                          </m:r>
                          <m:r>
                            <a:rPr lang="it-IT" sz="2000" b="0" i="1" smtClean="0">
                              <a:latin typeface="Cambria Math"/>
                            </a:rPr>
                            <m:t>𝑚</m:t>
                          </m:r>
                          <m:f>
                            <m:fPr>
                              <m:ctrlPr>
                                <a:rPr lang="it-IT" sz="2000" b="0" i="1" smtClean="0">
                                  <a:latin typeface="Cambria Math"/>
                                </a:rPr>
                              </m:ctrlPr>
                            </m:fPr>
                            <m:num>
                              <m:sSup>
                                <m:sSupPr>
                                  <m:ctrlPr>
                                    <a:rPr lang="it-IT" sz="2000" b="0" i="1" smtClean="0">
                                      <a:latin typeface="Cambria Math"/>
                                    </a:rPr>
                                  </m:ctrlPr>
                                </m:sSupPr>
                                <m:e>
                                  <m:r>
                                    <a:rPr lang="it-IT" sz="2000" b="0" i="1" smtClean="0">
                                      <a:latin typeface="Cambria Math"/>
                                    </a:rPr>
                                    <m:t>𝑣</m:t>
                                  </m:r>
                                </m:e>
                                <m:sup>
                                  <m:r>
                                    <a:rPr lang="it-IT" sz="2000" b="0" i="1" smtClean="0">
                                      <a:latin typeface="Cambria Math"/>
                                    </a:rPr>
                                    <m:t>2</m:t>
                                  </m:r>
                                </m:sup>
                              </m:sSup>
                            </m:num>
                            <m:den>
                              <m:r>
                                <a:rPr lang="it-IT" sz="2000" b="0" i="1" smtClean="0">
                                  <a:latin typeface="Cambria Math"/>
                                </a:rPr>
                                <m:t>𝑟</m:t>
                              </m:r>
                            </m:den>
                          </m:f>
                        </m:e>
                      </m:nary>
                      <m:r>
                        <a:rPr lang="it-IT" sz="2000" b="0" i="1" smtClean="0">
                          <a:latin typeface="Cambria Math"/>
                        </a:rPr>
                        <m:t>=3900</m:t>
                      </m:r>
                      <m:r>
                        <a:rPr lang="it-IT" sz="2000" b="0" i="1" smtClean="0">
                          <a:latin typeface="Cambria Math"/>
                        </a:rPr>
                        <m:t>𝑁</m:t>
                      </m:r>
                    </m:oMath>
                  </m:oMathPara>
                </a14:m>
                <a:endParaRPr lang="it-IT" sz="2000" dirty="0" smtClean="0"/>
              </a:p>
              <a:p>
                <a:pPr algn="just"/>
                <a:r>
                  <a:rPr lang="it-IT" sz="2000" dirty="0" smtClean="0"/>
                  <a:t>Nel primo caso la forza di attrito vale:</a:t>
                </a:r>
              </a:p>
              <a:p>
                <a:pPr algn="just"/>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𝑠</m:t>
                          </m:r>
                        </m:sub>
                      </m:sSub>
                      <m:r>
                        <a:rPr lang="it-IT" sz="2000" b="0" i="1" smtClean="0">
                          <a:latin typeface="Cambria Math"/>
                        </a:rPr>
                        <m:t>=</m:t>
                      </m:r>
                      <m:sSub>
                        <m:sSubPr>
                          <m:ctrlPr>
                            <a:rPr lang="it-IT" sz="2000" b="0" i="1" smtClean="0">
                              <a:latin typeface="Cambria Math"/>
                            </a:rPr>
                          </m:ctrlPr>
                        </m:sSubPr>
                        <m:e>
                          <m:r>
                            <a:rPr lang="it-IT" sz="2000" b="0" i="1" smtClean="0">
                              <a:latin typeface="Cambria Math"/>
                              <a:ea typeface="Cambria Math"/>
                            </a:rPr>
                            <m:t>𝜇</m:t>
                          </m:r>
                        </m:e>
                        <m:sub>
                          <m:r>
                            <a:rPr lang="it-IT" sz="2000" b="0" i="1" smtClean="0">
                              <a:latin typeface="Cambria Math"/>
                            </a:rPr>
                            <m:t>𝑠</m:t>
                          </m:r>
                        </m:sub>
                      </m:sSub>
                      <m:sSub>
                        <m:sSubPr>
                          <m:ctrlPr>
                            <a:rPr lang="it-IT" sz="2000" b="0" i="1" smtClean="0">
                              <a:latin typeface="Cambria Math"/>
                            </a:rPr>
                          </m:ctrlPr>
                        </m:sSubPr>
                        <m:e>
                          <m:r>
                            <a:rPr lang="it-IT" sz="2000" b="0" i="1" smtClean="0">
                              <a:latin typeface="Cambria Math"/>
                            </a:rPr>
                            <m:t>𝐹</m:t>
                          </m:r>
                        </m:e>
                        <m:sub>
                          <m:r>
                            <a:rPr lang="it-IT" sz="2000" b="0" i="1" smtClean="0">
                              <a:latin typeface="Cambria Math"/>
                            </a:rPr>
                            <m:t>𝑁</m:t>
                          </m:r>
                        </m:sub>
                      </m:sSub>
                      <m:r>
                        <a:rPr lang="it-IT" sz="2000" b="0" i="1" smtClean="0">
                          <a:latin typeface="Cambria Math"/>
                        </a:rPr>
                        <m:t>=5900</m:t>
                      </m:r>
                      <m:r>
                        <a:rPr lang="it-IT" sz="2000" b="0" i="1" smtClean="0">
                          <a:latin typeface="Cambria Math"/>
                        </a:rPr>
                        <m:t>𝑁</m:t>
                      </m:r>
                    </m:oMath>
                  </m:oMathPara>
                </a14:m>
                <a:endParaRPr lang="it-IT" sz="2000" dirty="0" smtClean="0"/>
              </a:p>
              <a:p>
                <a:pPr algn="just"/>
                <a:r>
                  <a:rPr lang="it-IT" sz="2000" dirty="0" smtClean="0"/>
                  <a:t>Pertanto i quattro pneumatici esercitando una forza di 5900N riusciranno a mantenere un buon assetto essendo necessarie solo 3900N.</a:t>
                </a:r>
              </a:p>
              <a:p>
                <a:pPr algn="just"/>
                <a:r>
                  <a:rPr lang="it-IT" sz="2000" dirty="0" smtClean="0"/>
                  <a:t>Nel secondo caso si avrà:</a:t>
                </a:r>
              </a:p>
              <a:p>
                <a:pPr algn="just"/>
                <a14:m>
                  <m:oMathPara xmlns:m="http://schemas.openxmlformats.org/officeDocument/2006/math">
                    <m:oMathParaPr>
                      <m:jc m:val="left"/>
                    </m:oMathParaPr>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𝑠</m:t>
                          </m:r>
                        </m:sub>
                      </m:sSub>
                      <m:r>
                        <a:rPr lang="it-IT" sz="2000" b="0" i="1" smtClean="0">
                          <a:latin typeface="Cambria Math"/>
                        </a:rPr>
                        <m:t>=</m:t>
                      </m:r>
                      <m:sSub>
                        <m:sSubPr>
                          <m:ctrlPr>
                            <a:rPr lang="it-IT" sz="2000" b="0" i="1" smtClean="0">
                              <a:latin typeface="Cambria Math"/>
                            </a:rPr>
                          </m:ctrlPr>
                        </m:sSubPr>
                        <m:e>
                          <m:r>
                            <a:rPr lang="it-IT" sz="2000" b="0" i="1" smtClean="0">
                              <a:latin typeface="Cambria Math"/>
                              <a:ea typeface="Cambria Math"/>
                            </a:rPr>
                            <m:t>𝜇</m:t>
                          </m:r>
                        </m:e>
                        <m:sub>
                          <m:r>
                            <a:rPr lang="it-IT" sz="2000" b="0" i="1" smtClean="0">
                              <a:latin typeface="Cambria Math"/>
                            </a:rPr>
                            <m:t>𝑠</m:t>
                          </m:r>
                        </m:sub>
                      </m:sSub>
                      <m:sSub>
                        <m:sSubPr>
                          <m:ctrlPr>
                            <a:rPr lang="it-IT" sz="2000" b="0" i="1" smtClean="0">
                              <a:latin typeface="Cambria Math"/>
                            </a:rPr>
                          </m:ctrlPr>
                        </m:sSubPr>
                        <m:e>
                          <m:r>
                            <a:rPr lang="it-IT" sz="2000" b="0" i="1" smtClean="0">
                              <a:latin typeface="Cambria Math"/>
                            </a:rPr>
                            <m:t>𝐹</m:t>
                          </m:r>
                        </m:e>
                        <m:sub>
                          <m:r>
                            <a:rPr lang="it-IT" sz="2000" b="0" i="1" smtClean="0">
                              <a:latin typeface="Cambria Math"/>
                            </a:rPr>
                            <m:t>𝑁</m:t>
                          </m:r>
                        </m:sub>
                      </m:sSub>
                      <m:r>
                        <a:rPr lang="it-IT" sz="2000" b="0" i="1" smtClean="0">
                          <a:latin typeface="Cambria Math"/>
                        </a:rPr>
                        <m:t>=</m:t>
                      </m:r>
                      <m:r>
                        <a:rPr lang="it-IT" sz="2000" b="0" i="1" smtClean="0">
                          <a:latin typeface="Cambria Math"/>
                        </a:rPr>
                        <m:t>25</m:t>
                      </m:r>
                      <m:r>
                        <a:rPr lang="it-IT" sz="2000" b="0" i="1" smtClean="0">
                          <a:latin typeface="Cambria Math"/>
                        </a:rPr>
                        <m:t>00</m:t>
                      </m:r>
                      <m:r>
                        <a:rPr lang="it-IT" sz="2000" b="0" i="1" smtClean="0">
                          <a:latin typeface="Cambria Math"/>
                        </a:rPr>
                        <m:t>𝑁</m:t>
                      </m:r>
                    </m:oMath>
                  </m:oMathPara>
                </a14:m>
                <a:endParaRPr lang="it-IT" sz="2000" dirty="0" smtClean="0"/>
              </a:p>
              <a:p>
                <a:pPr algn="just"/>
                <a:endParaRPr lang="it-IT" sz="2000" dirty="0" smtClean="0"/>
              </a:p>
              <a:p>
                <a:pPr algn="just"/>
                <a:r>
                  <a:rPr lang="it-IT" sz="2000" dirty="0" smtClean="0"/>
                  <a:t>pertanto l’auto sbanderà</a:t>
                </a:r>
                <a:endParaRPr lang="it-IT" sz="2000" dirty="0" smtClean="0"/>
              </a:p>
            </p:txBody>
          </p:sp>
        </mc:Choice>
        <mc:Fallback>
          <p:sp>
            <p:nvSpPr>
              <p:cNvPr id="6" name="CasellaDiTesto 5"/>
              <p:cNvSpPr txBox="1">
                <a:spLocks noRot="1" noChangeAspect="1" noMove="1" noResize="1" noEditPoints="1" noAdjustHandles="1" noChangeArrowheads="1" noChangeShapeType="1" noTextEdit="1"/>
              </p:cNvSpPr>
              <p:nvPr/>
            </p:nvSpPr>
            <p:spPr>
              <a:xfrm>
                <a:off x="251520" y="1268760"/>
                <a:ext cx="8712968" cy="3941015"/>
              </a:xfrm>
              <a:prstGeom prst="rect">
                <a:avLst/>
              </a:prstGeom>
              <a:blipFill rotWithShape="1">
                <a:blip r:embed="rId3"/>
                <a:stretch>
                  <a:fillRect l="-699" t="-773" r="-699" b="-1700"/>
                </a:stretch>
              </a:blipFill>
            </p:spPr>
            <p:txBody>
              <a:bodyPr/>
              <a:lstStyle/>
              <a:p>
                <a:r>
                  <a:rPr lang="it-IT">
                    <a:noFill/>
                  </a:rPr>
                  <a:t> </a:t>
                </a:r>
              </a:p>
            </p:txBody>
          </p:sp>
        </mc:Fallback>
      </mc:AlternateContent>
    </p:spTree>
    <p:extLst>
      <p:ext uri="{BB962C8B-B14F-4D97-AF65-F5344CB8AC3E}">
        <p14:creationId xmlns:p14="http://schemas.microsoft.com/office/powerpoint/2010/main" val="2725606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Curva sopraelevata</a:t>
            </a:r>
            <a:endParaRPr lang="it-IT" dirty="0"/>
          </a:p>
        </p:txBody>
      </p:sp>
      <p:pic>
        <p:nvPicPr>
          <p:cNvPr id="66562" name="Picture 2" descr="G:\FISICA\Halliday immagini\6.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9812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5364088" y="2550383"/>
            <a:ext cx="3312368" cy="3170099"/>
          </a:xfrm>
          <a:prstGeom prst="rect">
            <a:avLst/>
          </a:prstGeom>
          <a:noFill/>
        </p:spPr>
        <p:txBody>
          <a:bodyPr wrap="square" rtlCol="0">
            <a:spAutoFit/>
          </a:bodyPr>
          <a:lstStyle/>
          <a:p>
            <a:pPr algn="just"/>
            <a:r>
              <a:rPr lang="it-IT" sz="2000" dirty="0" smtClean="0"/>
              <a:t>Si determini l’angolo di sopraelevazione della strada in modo che nessun attrito sia necessario per mantenere in strada un’automobile che percorra una curva di raggio r con velocità costante v. Cosa succede all’auto  nel caso in cui il raggio sia 50 m e la velocità sia 50 Km/h.</a:t>
            </a:r>
            <a:endParaRPr lang="it-IT" sz="2000" dirty="0"/>
          </a:p>
        </p:txBody>
      </p:sp>
    </p:spTree>
    <p:extLst>
      <p:ext uri="{BB962C8B-B14F-4D97-AF65-F5344CB8AC3E}">
        <p14:creationId xmlns:p14="http://schemas.microsoft.com/office/powerpoint/2010/main" val="2522001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23" y="1196752"/>
            <a:ext cx="2487017" cy="360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CasellaDiTesto 3"/>
              <p:cNvSpPr txBox="1"/>
              <p:nvPr/>
            </p:nvSpPr>
            <p:spPr>
              <a:xfrm>
                <a:off x="3707904" y="1196752"/>
                <a:ext cx="5184576" cy="5380512"/>
              </a:xfrm>
              <a:prstGeom prst="rect">
                <a:avLst/>
              </a:prstGeom>
              <a:noFill/>
            </p:spPr>
            <p:txBody>
              <a:bodyPr wrap="square" rtlCol="0">
                <a:spAutoFit/>
              </a:bodyPr>
              <a:lstStyle/>
              <a:p>
                <a:pPr algn="just"/>
                <a:r>
                  <a:rPr lang="it-IT" sz="2000" dirty="0" smtClean="0"/>
                  <a:t>Si scelgono gli assi x e y in modo che l’accelerazione radiale sia orizzontale e giaccia lungo l’asse x. Per la direzione orizzontale si ha:</a:t>
                </a:r>
              </a:p>
              <a:p>
                <a:pPr algn="just"/>
                <a:endParaRPr lang="it-IT" sz="2000" dirty="0" smtClean="0"/>
              </a:p>
              <a:p>
                <a:pPr algn="just"/>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𝑁</m:t>
                          </m:r>
                        </m:sub>
                      </m:sSub>
                      <m:r>
                        <a:rPr lang="it-IT" sz="2000" b="0" i="1" smtClean="0">
                          <a:latin typeface="Cambria Math"/>
                        </a:rPr>
                        <m:t>𝑠𝑖𝑛</m:t>
                      </m:r>
                      <m:r>
                        <a:rPr lang="it-IT" sz="2000" b="0" i="1" smtClean="0">
                          <a:latin typeface="Cambria Math"/>
                          <a:ea typeface="Cambria Math"/>
                        </a:rPr>
                        <m:t>𝜃</m:t>
                      </m:r>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𝑚</m:t>
                          </m:r>
                          <m:sSup>
                            <m:sSupPr>
                              <m:ctrlPr>
                                <a:rPr lang="it-IT" sz="2000" b="0" i="1" smtClean="0">
                                  <a:latin typeface="Cambria Math"/>
                                  <a:ea typeface="Cambria Math"/>
                                </a:rPr>
                              </m:ctrlPr>
                            </m:sSupPr>
                            <m:e>
                              <m:r>
                                <a:rPr lang="it-IT" sz="2000" b="0" i="1" smtClean="0">
                                  <a:latin typeface="Cambria Math"/>
                                  <a:ea typeface="Cambria Math"/>
                                </a:rPr>
                                <m:t>𝑣</m:t>
                              </m:r>
                            </m:e>
                            <m:sup>
                              <m:r>
                                <a:rPr lang="it-IT" sz="2000" b="0" i="1" smtClean="0">
                                  <a:latin typeface="Cambria Math"/>
                                  <a:ea typeface="Cambria Math"/>
                                </a:rPr>
                                <m:t>2</m:t>
                              </m:r>
                            </m:sup>
                          </m:sSup>
                        </m:num>
                        <m:den>
                          <m:r>
                            <a:rPr lang="it-IT" sz="2000" b="0" i="1" smtClean="0">
                              <a:latin typeface="Cambria Math"/>
                              <a:ea typeface="Cambria Math"/>
                            </a:rPr>
                            <m:t>𝑟</m:t>
                          </m:r>
                        </m:den>
                      </m:f>
                    </m:oMath>
                  </m:oMathPara>
                </a14:m>
                <a:endParaRPr lang="it-IT" sz="2000" dirty="0" smtClean="0"/>
              </a:p>
              <a:p>
                <a:pPr algn="just"/>
                <a:endParaRPr lang="it-IT" sz="2000" dirty="0" smtClean="0"/>
              </a:p>
              <a:p>
                <a:pPr algn="just"/>
                <a:r>
                  <a:rPr lang="it-IT" sz="2000" dirty="0" smtClean="0"/>
                  <a:t>Nella direzione verticale si avrà:</a:t>
                </a:r>
              </a:p>
              <a:p>
                <a:pPr algn="just"/>
                <a:endParaRPr lang="it-IT" sz="2000" dirty="0" smtClean="0"/>
              </a:p>
              <a:p>
                <a:pPr algn="just"/>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b="0" i="1" smtClean="0">
                              <a:latin typeface="Cambria Math"/>
                            </a:rPr>
                            <m:t>𝐹</m:t>
                          </m:r>
                        </m:e>
                        <m:sub>
                          <m:r>
                            <a:rPr lang="it-IT" sz="2000" b="0" i="1" smtClean="0">
                              <a:latin typeface="Cambria Math"/>
                            </a:rPr>
                            <m:t>𝑁</m:t>
                          </m:r>
                        </m:sub>
                      </m:sSub>
                      <m:r>
                        <a:rPr lang="it-IT" sz="2000" b="0" i="1" smtClean="0">
                          <a:latin typeface="Cambria Math"/>
                        </a:rPr>
                        <m:t>𝑐𝑜𝑠</m:t>
                      </m:r>
                      <m:r>
                        <a:rPr lang="it-IT" sz="2000" b="0" i="1" smtClean="0">
                          <a:latin typeface="Cambria Math"/>
                          <a:ea typeface="Cambria Math"/>
                        </a:rPr>
                        <m:t>𝜃</m:t>
                      </m:r>
                      <m:r>
                        <a:rPr lang="it-IT" sz="2000" b="0" i="1" smtClean="0">
                          <a:latin typeface="Cambria Math"/>
                          <a:ea typeface="Cambria Math"/>
                        </a:rPr>
                        <m:t>=</m:t>
                      </m:r>
                      <m:r>
                        <a:rPr lang="it-IT" sz="2000" b="0" i="1" smtClean="0">
                          <a:latin typeface="Cambria Math"/>
                          <a:ea typeface="Cambria Math"/>
                        </a:rPr>
                        <m:t>𝑚𝑔</m:t>
                      </m:r>
                    </m:oMath>
                  </m:oMathPara>
                </a14:m>
                <a:endParaRPr lang="it-IT" sz="2000" dirty="0" smtClean="0"/>
              </a:p>
              <a:p>
                <a:pPr algn="just"/>
                <a:endParaRPr lang="it-IT" sz="2000" dirty="0" smtClean="0"/>
              </a:p>
              <a:p>
                <a:pPr algn="just"/>
                <a:r>
                  <a:rPr lang="it-IT" sz="2000" dirty="0" smtClean="0"/>
                  <a:t>Dividendo membro a membro si ottiene:</a:t>
                </a:r>
              </a:p>
              <a:p>
                <a:pPr algn="just"/>
                <a:endParaRPr lang="it-IT" sz="2000" dirty="0" smtClean="0"/>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𝑡𝑔</m:t>
                      </m:r>
                      <m:r>
                        <a:rPr lang="it-IT" sz="2000" b="0" i="1" smtClean="0">
                          <a:latin typeface="Cambria Math"/>
                          <a:ea typeface="Cambria Math"/>
                        </a:rPr>
                        <m:t>𝜃</m:t>
                      </m:r>
                      <m:r>
                        <a:rPr lang="it-IT" sz="2000" b="0" i="1" smtClean="0">
                          <a:latin typeface="Cambria Math"/>
                          <a:ea typeface="Cambria Math"/>
                        </a:rPr>
                        <m:t>=</m:t>
                      </m:r>
                      <m:f>
                        <m:fPr>
                          <m:ctrlPr>
                            <a:rPr lang="it-IT" sz="2000" b="0" i="1" smtClean="0">
                              <a:latin typeface="Cambria Math"/>
                              <a:ea typeface="Cambria Math"/>
                            </a:rPr>
                          </m:ctrlPr>
                        </m:fPr>
                        <m:num>
                          <m:sSup>
                            <m:sSupPr>
                              <m:ctrlPr>
                                <a:rPr lang="it-IT" sz="2000" b="0" i="1" smtClean="0">
                                  <a:latin typeface="Cambria Math"/>
                                  <a:ea typeface="Cambria Math"/>
                                </a:rPr>
                              </m:ctrlPr>
                            </m:sSupPr>
                            <m:e>
                              <m:r>
                                <a:rPr lang="it-IT" sz="2000" b="0" i="1" smtClean="0">
                                  <a:latin typeface="Cambria Math"/>
                                  <a:ea typeface="Cambria Math"/>
                                </a:rPr>
                                <m:t>𝑣</m:t>
                              </m:r>
                            </m:e>
                            <m:sup>
                              <m:r>
                                <a:rPr lang="it-IT" sz="2000" b="0" i="1" smtClean="0">
                                  <a:latin typeface="Cambria Math"/>
                                  <a:ea typeface="Cambria Math"/>
                                </a:rPr>
                                <m:t>2</m:t>
                              </m:r>
                            </m:sup>
                          </m:sSup>
                        </m:num>
                        <m:den>
                          <m:r>
                            <a:rPr lang="it-IT" sz="2000" b="0" i="1" smtClean="0">
                              <a:latin typeface="Cambria Math"/>
                              <a:ea typeface="Cambria Math"/>
                            </a:rPr>
                            <m:t>𝑟𝑔</m:t>
                          </m:r>
                        </m:den>
                      </m:f>
                    </m:oMath>
                  </m:oMathPara>
                </a14:m>
                <a:endParaRPr lang="it-IT" sz="2000" dirty="0" smtClean="0"/>
              </a:p>
              <a:p>
                <a:pPr algn="just"/>
                <a:endParaRPr lang="it-IT" sz="2000" dirty="0" smtClean="0"/>
              </a:p>
              <a:p>
                <a:pPr algn="just"/>
                <a:r>
                  <a:rPr lang="it-IT" sz="2000" dirty="0" smtClean="0"/>
                  <a:t>Nel caso in esame si avrà </a:t>
                </a:r>
                <a14:m>
                  <m:oMath xmlns:m="http://schemas.openxmlformats.org/officeDocument/2006/math">
                    <m:r>
                      <a:rPr lang="it-IT" sz="2000" b="0" i="1" smtClean="0">
                        <a:latin typeface="Cambria Math"/>
                        <a:ea typeface="Cambria Math"/>
                      </a:rPr>
                      <m:t>𝜃</m:t>
                    </m:r>
                  </m:oMath>
                </a14:m>
                <a:r>
                  <a:rPr lang="it-IT" sz="2000" dirty="0" smtClean="0"/>
                  <a:t>=0.40</a:t>
                </a:r>
                <a:endParaRPr lang="it-IT" sz="2000" dirty="0"/>
              </a:p>
            </p:txBody>
          </p:sp>
        </mc:Choice>
        <mc:Fallback>
          <p:sp>
            <p:nvSpPr>
              <p:cNvPr id="4" name="CasellaDiTesto 3"/>
              <p:cNvSpPr txBox="1">
                <a:spLocks noRot="1" noChangeAspect="1" noMove="1" noResize="1" noEditPoints="1" noAdjustHandles="1" noChangeArrowheads="1" noChangeShapeType="1" noTextEdit="1"/>
              </p:cNvSpPr>
              <p:nvPr/>
            </p:nvSpPr>
            <p:spPr>
              <a:xfrm>
                <a:off x="3707904" y="1196752"/>
                <a:ext cx="5184576" cy="5380512"/>
              </a:xfrm>
              <a:prstGeom prst="rect">
                <a:avLst/>
              </a:prstGeom>
              <a:blipFill rotWithShape="1">
                <a:blip r:embed="rId3"/>
                <a:stretch>
                  <a:fillRect l="-1175" t="-566" r="-1175" b="-1019"/>
                </a:stretch>
              </a:blipFill>
            </p:spPr>
            <p:txBody>
              <a:bodyPr/>
              <a:lstStyle/>
              <a:p>
                <a:r>
                  <a:rPr lang="it-IT">
                    <a:noFill/>
                  </a:rPr>
                  <a:t> </a:t>
                </a:r>
              </a:p>
            </p:txBody>
          </p:sp>
        </mc:Fallback>
      </mc:AlternateContent>
    </p:spTree>
    <p:extLst>
      <p:ext uri="{BB962C8B-B14F-4D97-AF65-F5344CB8AC3E}">
        <p14:creationId xmlns:p14="http://schemas.microsoft.com/office/powerpoint/2010/main" val="2055076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Manuele\Desktop\fisica\300ppt\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2816"/>
            <a:ext cx="547513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67544" y="44624"/>
            <a:ext cx="8352928" cy="1143000"/>
          </a:xfrm>
        </p:spPr>
        <p:txBody>
          <a:bodyPr/>
          <a:lstStyle/>
          <a:p>
            <a:r>
              <a:rPr lang="it-IT" dirty="0" smtClean="0"/>
              <a:t>Newton</a:t>
            </a:r>
            <a:endParaRPr lang="it-IT" dirty="0"/>
          </a:p>
        </p:txBody>
      </p:sp>
      <p:sp>
        <p:nvSpPr>
          <p:cNvPr id="4" name="CasellaDiTesto 3"/>
          <p:cNvSpPr txBox="1"/>
          <p:nvPr/>
        </p:nvSpPr>
        <p:spPr>
          <a:xfrm>
            <a:off x="4788024" y="1268760"/>
            <a:ext cx="3960440" cy="5324535"/>
          </a:xfrm>
          <a:prstGeom prst="rect">
            <a:avLst/>
          </a:prstGeom>
          <a:noFill/>
        </p:spPr>
        <p:txBody>
          <a:bodyPr wrap="square" rtlCol="0">
            <a:spAutoFit/>
          </a:bodyPr>
          <a:lstStyle/>
          <a:p>
            <a:pPr algn="just"/>
            <a:r>
              <a:rPr lang="it-IT" sz="2000" dirty="0" smtClean="0"/>
              <a:t>In aggiunta allo sviluppo delle tre leggi del moto, Newton esaminò il moto dei pianeti e della Luna. In particolare egli si domandava quale fosse la natura della forza che doveva agire per mantenere la Luna nella sua orbita quasi circolare intorno alla Terra. N. indagò anche il problema della gravità. Poiché i corpi che cadono accelerano, N. giunse alla conclusione che dovesse esistere una forza esercitata su di esso, questa forza deve essere esercitata da qualche altro corpo. Ogni oggetto sulla Terra avverte la forza di gravità sempre diretta verso il centro della Terra.</a:t>
            </a:r>
            <a:endParaRPr lang="it-IT"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8062664" cy="1143000"/>
          </a:xfrm>
        </p:spPr>
        <p:txBody>
          <a:bodyPr/>
          <a:lstStyle/>
          <a:p>
            <a:r>
              <a:rPr lang="it-IT" dirty="0" smtClean="0"/>
              <a:t>La legge di gravitazione universale</a:t>
            </a:r>
            <a:endParaRPr lang="it-IT" dirty="0"/>
          </a:p>
        </p:txBody>
      </p:sp>
      <mc:AlternateContent xmlns:mc="http://schemas.openxmlformats.org/markup-compatibility/2006">
        <mc:Choice xmlns:a14="http://schemas.microsoft.com/office/drawing/2010/main" Requires="a14">
          <p:sp>
            <p:nvSpPr>
              <p:cNvPr id="4" name="CasellaDiTesto 3"/>
              <p:cNvSpPr txBox="1"/>
              <p:nvPr/>
            </p:nvSpPr>
            <p:spPr>
              <a:xfrm>
                <a:off x="755576" y="1268760"/>
                <a:ext cx="7416824" cy="4618508"/>
              </a:xfrm>
              <a:prstGeom prst="rect">
                <a:avLst/>
              </a:prstGeom>
              <a:noFill/>
            </p:spPr>
            <p:txBody>
              <a:bodyPr wrap="square" rtlCol="0">
                <a:spAutoFit/>
              </a:bodyPr>
              <a:lstStyle/>
              <a:p>
                <a:pPr algn="just"/>
                <a:r>
                  <a:rPr lang="it-IT" sz="2000" dirty="0" smtClean="0"/>
                  <a:t>Newton comprese che la forza di gravità agente su un oggetto dipende non solo dalla distanza ma anche dalla massa dell’oggetto. Infatti essa è direttamente proporzionale alla sua massa. Secondo la terza legge di N. quando la Terra esercita la sua forza gravitazionale su un qualsivoglia corpo, come la Luna, quest’altro esercita una forza uguale e contraria sulla Terra.</a:t>
                </a:r>
              </a:p>
              <a:p>
                <a:pPr algn="just"/>
                <a:endParaRPr lang="it-IT" sz="2000" dirty="0" smtClean="0"/>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𝐹</m:t>
                      </m:r>
                      <m:r>
                        <a:rPr lang="it-IT" sz="2000" b="0" i="1" smtClean="0">
                          <a:latin typeface="Cambria Math"/>
                          <a:ea typeface="Cambria Math"/>
                        </a:rPr>
                        <m:t>∝</m:t>
                      </m:r>
                      <m:f>
                        <m:fPr>
                          <m:ctrlPr>
                            <a:rPr lang="it-IT" sz="2000" b="0" i="1" smtClean="0">
                              <a:latin typeface="Cambria Math"/>
                              <a:ea typeface="Cambria Math"/>
                            </a:rPr>
                          </m:ctrlPr>
                        </m:fPr>
                        <m:num>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𝐸</m:t>
                              </m:r>
                            </m:sub>
                          </m:sSub>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𝐵</m:t>
                              </m:r>
                            </m:sub>
                          </m:sSub>
                        </m:num>
                        <m:den>
                          <m:sSup>
                            <m:sSupPr>
                              <m:ctrlPr>
                                <a:rPr lang="it-IT" sz="2000" b="0" i="1" smtClean="0">
                                  <a:latin typeface="Cambria Math"/>
                                  <a:ea typeface="Cambria Math"/>
                                </a:rPr>
                              </m:ctrlPr>
                            </m:sSupPr>
                            <m:e>
                              <m:r>
                                <a:rPr lang="it-IT" sz="2000" b="0" i="1" smtClean="0">
                                  <a:latin typeface="Cambria Math"/>
                                  <a:ea typeface="Cambria Math"/>
                                </a:rPr>
                                <m:t>𝑟</m:t>
                              </m:r>
                            </m:e>
                            <m:sup>
                              <m:r>
                                <a:rPr lang="it-IT" sz="2000" b="0" i="1" smtClean="0">
                                  <a:latin typeface="Cambria Math"/>
                                  <a:ea typeface="Cambria Math"/>
                                </a:rPr>
                                <m:t>2</m:t>
                              </m:r>
                            </m:sup>
                          </m:sSup>
                        </m:den>
                      </m:f>
                    </m:oMath>
                  </m:oMathPara>
                </a14:m>
                <a:endParaRPr lang="it-IT" sz="2000" dirty="0" smtClean="0"/>
              </a:p>
              <a:p>
                <a:pPr algn="just"/>
                <a:endParaRPr lang="it-IT" sz="2000" dirty="0" smtClean="0"/>
              </a:p>
              <a:p>
                <a:pPr algn="just"/>
                <a:r>
                  <a:rPr lang="it-IT" sz="2000" dirty="0" smtClean="0"/>
                  <a:t>dove </a:t>
                </a:r>
                <a14:m>
                  <m:oMath xmlns:m="http://schemas.openxmlformats.org/officeDocument/2006/math">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𝐸</m:t>
                        </m:r>
                      </m:sub>
                    </m:sSub>
                  </m:oMath>
                </a14:m>
                <a:r>
                  <a:rPr lang="it-IT" sz="2000" dirty="0" smtClean="0"/>
                  <a:t> è la massa della Terra e  </a:t>
                </a:r>
                <a14:m>
                  <m:oMath xmlns:m="http://schemas.openxmlformats.org/officeDocument/2006/math">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𝐵</m:t>
                        </m:r>
                      </m:sub>
                    </m:sSub>
                  </m:oMath>
                </a14:m>
                <a:r>
                  <a:rPr lang="it-IT" sz="2000" dirty="0" smtClean="0"/>
                  <a:t> la massa dell’altro oggetto.</a:t>
                </a:r>
              </a:p>
              <a:p>
                <a:pPr algn="just"/>
                <a:r>
                  <a:rPr lang="it-IT" sz="2000" dirty="0" smtClean="0"/>
                  <a:t>Newton compì un ulteriore passo avanti; studiando le orbite dei pianeti, egli osservò che la forza richiesta per mantenere i diversi pianeti nelle loro orbite attorno al Sole sembrava diminuire come l’inverso del quadrato della loro distanza dal Sole.</a:t>
                </a:r>
                <a:endParaRPr lang="it-IT" sz="2000" dirty="0"/>
              </a:p>
            </p:txBody>
          </p:sp>
        </mc:Choice>
        <mc:Fallback>
          <p:sp>
            <p:nvSpPr>
              <p:cNvPr id="4" name="CasellaDiTesto 3"/>
              <p:cNvSpPr txBox="1">
                <a:spLocks noRot="1" noChangeAspect="1" noMove="1" noResize="1" noEditPoints="1" noAdjustHandles="1" noChangeArrowheads="1" noChangeShapeType="1" noTextEdit="1"/>
              </p:cNvSpPr>
              <p:nvPr/>
            </p:nvSpPr>
            <p:spPr>
              <a:xfrm>
                <a:off x="755576" y="1268760"/>
                <a:ext cx="7416824" cy="4618508"/>
              </a:xfrm>
              <a:prstGeom prst="rect">
                <a:avLst/>
              </a:prstGeom>
              <a:blipFill rotWithShape="1">
                <a:blip r:embed="rId2"/>
                <a:stretch>
                  <a:fillRect l="-904" t="-660" r="-740" b="-1451"/>
                </a:stretch>
              </a:blipFill>
            </p:spPr>
            <p:txBody>
              <a:bodyPr/>
              <a:lstStyle/>
              <a:p>
                <a:r>
                  <a:rPr lang="it-IT">
                    <a:noFill/>
                  </a:rPr>
                  <a:t> </a:t>
                </a:r>
              </a:p>
            </p:txBody>
          </p:sp>
        </mc:Fallback>
      </mc:AlternateContent>
    </p:spTree>
    <p:extLst>
      <p:ext uri="{BB962C8B-B14F-4D97-AF65-F5344CB8AC3E}">
        <p14:creationId xmlns:p14="http://schemas.microsoft.com/office/powerpoint/2010/main" val="2265897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685800" y="44450"/>
            <a:ext cx="7772400" cy="1143000"/>
          </a:xfrm>
        </p:spPr>
        <p:txBody>
          <a:bodyPr/>
          <a:lstStyle/>
          <a:p>
            <a:pPr eaLnBrk="1" hangingPunct="1"/>
            <a:r>
              <a:rPr lang="it-IT" altLang="it-IT" smtClean="0"/>
              <a:t>Il vettore posizione</a:t>
            </a:r>
          </a:p>
        </p:txBody>
      </p:sp>
      <p:sp>
        <p:nvSpPr>
          <p:cNvPr id="16387" name="CasellaDiTesto 3"/>
          <p:cNvSpPr txBox="1">
            <a:spLocks noChangeArrowheads="1"/>
          </p:cNvSpPr>
          <p:nvPr/>
        </p:nvSpPr>
        <p:spPr bwMode="auto">
          <a:xfrm>
            <a:off x="3011488" y="1196975"/>
            <a:ext cx="5664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altLang="it-IT" sz="2000"/>
              <a:t>Il vettore posizione r che ha punto di applicazione nell’origine degli assi ha modulo costante R pari al raggio della circonferenza descritta. La sua direzione varia e tale variazione è descritta dall’angolo θ che il raggio vettore forma con l’orizzontale. Pertanto il raggio vettore r può essere espresso in funzione dell’angolo che forma e del suo modulo:</a:t>
            </a:r>
          </a:p>
        </p:txBody>
      </p:sp>
      <p:sp>
        <p:nvSpPr>
          <p:cNvPr id="163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pic>
        <p:nvPicPr>
          <p:cNvPr id="16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3644900"/>
            <a:ext cx="34321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ttangolo 6"/>
          <p:cNvSpPr>
            <a:spLocks noChangeArrowheads="1"/>
          </p:cNvSpPr>
          <p:nvPr/>
        </p:nvSpPr>
        <p:spPr bwMode="auto">
          <a:xfrm>
            <a:off x="600075" y="4508500"/>
            <a:ext cx="80756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altLang="it-IT" sz="2000"/>
              <a:t>Quindi possiamo descrivere la posizione di un punto materiale che si muove su una circonferenza in relazione all’angolo che forma il suo raggio vettore; la grandezza fisica che descrive tale comportamento prende il nome di  posizione angolare.</a:t>
            </a:r>
          </a:p>
        </p:txBody>
      </p:sp>
      <p:pic>
        <p:nvPicPr>
          <p:cNvPr id="163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2760663"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Manuele\Desktop\fisica\300ppt\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8152"/>
            <a:ext cx="5630713" cy="42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8062664" cy="1143000"/>
          </a:xfrm>
        </p:spPr>
        <p:txBody>
          <a:bodyPr/>
          <a:lstStyle/>
          <a:p>
            <a:r>
              <a:rPr lang="it-IT" dirty="0" smtClean="0"/>
              <a:t>La legge di gravitazione universale</a:t>
            </a:r>
            <a:endParaRPr lang="it-IT" dirty="0"/>
          </a:p>
        </p:txBody>
      </p:sp>
      <mc:AlternateContent xmlns:mc="http://schemas.openxmlformats.org/markup-compatibility/2006">
        <mc:Choice xmlns:a14="http://schemas.microsoft.com/office/drawing/2010/main" Requires="a14">
          <p:sp>
            <p:nvSpPr>
              <p:cNvPr id="5" name="CasellaDiTesto 4"/>
              <p:cNvSpPr txBox="1"/>
              <p:nvPr/>
            </p:nvSpPr>
            <p:spPr>
              <a:xfrm>
                <a:off x="4644008" y="3501008"/>
                <a:ext cx="4176464" cy="3184654"/>
              </a:xfrm>
              <a:prstGeom prst="rect">
                <a:avLst/>
              </a:prstGeom>
              <a:solidFill>
                <a:schemeClr val="accent1">
                  <a:lumMod val="60000"/>
                  <a:lumOff val="40000"/>
                </a:schemeClr>
              </a:solidFill>
              <a:ln w="3175">
                <a:solidFill>
                  <a:schemeClr val="tx1"/>
                </a:solidFill>
              </a:ln>
            </p:spPr>
            <p:txBody>
              <a:bodyPr wrap="square" rtlCol="0">
                <a:spAutoFit/>
              </a:bodyPr>
              <a:lstStyle/>
              <a:p>
                <a14:m>
                  <m:oMathPara xmlns:m="http://schemas.openxmlformats.org/officeDocument/2006/math">
                    <m:oMathParaPr>
                      <m:jc m:val="centerGroup"/>
                    </m:oMathParaPr>
                    <m:oMath xmlns:m="http://schemas.openxmlformats.org/officeDocument/2006/math">
                      <m:r>
                        <a:rPr lang="it-IT" b="0" i="1" smtClean="0">
                          <a:latin typeface="Cambria Math"/>
                        </a:rPr>
                        <m:t>𝐹</m:t>
                      </m:r>
                      <m:r>
                        <a:rPr lang="it-IT" b="0" i="1" smtClean="0">
                          <a:latin typeface="Cambria Math"/>
                        </a:rPr>
                        <m:t>=</m:t>
                      </m:r>
                      <m:r>
                        <a:rPr lang="it-IT" b="0" i="1" smtClean="0">
                          <a:latin typeface="Cambria Math"/>
                        </a:rPr>
                        <m:t>𝐺</m:t>
                      </m:r>
                      <m:r>
                        <a:rPr lang="it-IT" b="0" i="1" smtClean="0">
                          <a:latin typeface="Cambria Math"/>
                          <a:ea typeface="Cambria Math"/>
                        </a:rPr>
                        <m:t>∙</m:t>
                      </m:r>
                      <m:f>
                        <m:fPr>
                          <m:ctrlPr>
                            <a:rPr lang="it-IT" b="0" i="1" smtClean="0">
                              <a:latin typeface="Cambria Math"/>
                              <a:ea typeface="Cambria Math"/>
                            </a:rPr>
                          </m:ctrlPr>
                        </m:fPr>
                        <m:num>
                          <m:sSub>
                            <m:sSubPr>
                              <m:ctrlPr>
                                <a:rPr lang="it-IT" b="0" i="1" smtClean="0">
                                  <a:latin typeface="Cambria Math"/>
                                  <a:ea typeface="Cambria Math"/>
                                </a:rPr>
                              </m:ctrlPr>
                            </m:sSubPr>
                            <m:e>
                              <m:r>
                                <a:rPr lang="it-IT" b="0" i="1" smtClean="0">
                                  <a:latin typeface="Cambria Math"/>
                                  <a:ea typeface="Cambria Math"/>
                                </a:rPr>
                                <m:t>𝑚</m:t>
                              </m:r>
                            </m:e>
                            <m:sub>
                              <m:r>
                                <a:rPr lang="it-IT" b="0" i="1" smtClean="0">
                                  <a:latin typeface="Cambria Math"/>
                                  <a:ea typeface="Cambria Math"/>
                                </a:rPr>
                                <m:t>1</m:t>
                              </m:r>
                            </m:sub>
                          </m:sSub>
                          <m:sSub>
                            <m:sSubPr>
                              <m:ctrlPr>
                                <a:rPr lang="it-IT" b="0" i="1" smtClean="0">
                                  <a:latin typeface="Cambria Math"/>
                                  <a:ea typeface="Cambria Math"/>
                                </a:rPr>
                              </m:ctrlPr>
                            </m:sSubPr>
                            <m:e>
                              <m:r>
                                <a:rPr lang="it-IT" b="0" i="1" smtClean="0">
                                  <a:latin typeface="Cambria Math"/>
                                  <a:ea typeface="Cambria Math"/>
                                </a:rPr>
                                <m:t>𝑚</m:t>
                              </m:r>
                            </m:e>
                            <m:sub>
                              <m:r>
                                <a:rPr lang="it-IT" b="0" i="1" smtClean="0">
                                  <a:latin typeface="Cambria Math"/>
                                  <a:ea typeface="Cambria Math"/>
                                </a:rPr>
                                <m:t>2</m:t>
                              </m:r>
                            </m:sub>
                          </m:sSub>
                        </m:num>
                        <m:den>
                          <m:sSup>
                            <m:sSupPr>
                              <m:ctrlPr>
                                <a:rPr lang="it-IT" b="0" i="1" smtClean="0">
                                  <a:latin typeface="Cambria Math"/>
                                  <a:ea typeface="Cambria Math"/>
                                </a:rPr>
                              </m:ctrlPr>
                            </m:sSupPr>
                            <m:e>
                              <m:r>
                                <a:rPr lang="it-IT" b="0" i="1" smtClean="0">
                                  <a:latin typeface="Cambria Math"/>
                                  <a:ea typeface="Cambria Math"/>
                                </a:rPr>
                                <m:t>𝑟</m:t>
                              </m:r>
                            </m:e>
                            <m:sup>
                              <m:r>
                                <a:rPr lang="it-IT" b="0" i="1" smtClean="0">
                                  <a:latin typeface="Cambria Math"/>
                                  <a:ea typeface="Cambria Math"/>
                                </a:rPr>
                                <m:t>2</m:t>
                              </m:r>
                            </m:sup>
                          </m:sSup>
                        </m:den>
                      </m:f>
                    </m:oMath>
                  </m:oMathPara>
                </a14:m>
                <a:endParaRPr lang="it-IT" dirty="0" smtClean="0"/>
              </a:p>
              <a:p>
                <a:endParaRPr lang="it-IT" dirty="0" smtClean="0"/>
              </a:p>
              <a:p>
                <a:pPr algn="just"/>
                <a:r>
                  <a:rPr lang="it-IT" sz="2000" dirty="0" smtClean="0"/>
                  <a:t>Solo 100 anni più tardi </a:t>
                </a:r>
                <a:r>
                  <a:rPr lang="it-IT" sz="2000" dirty="0" err="1" smtClean="0"/>
                  <a:t>Cavendish</a:t>
                </a:r>
                <a:r>
                  <a:rPr lang="it-IT" sz="2000" dirty="0" smtClean="0"/>
                  <a:t> utilizzando una bilancia a torsione riuscì a misurare il valore di G</a:t>
                </a:r>
                <a:r>
                  <a:rPr lang="it-IT" dirty="0" smtClean="0"/>
                  <a:t>:</a:t>
                </a:r>
              </a:p>
              <a:p>
                <a:pPr algn="just"/>
                <a:endParaRPr lang="it-IT" dirty="0" smtClean="0"/>
              </a:p>
              <a:p>
                <a14:m>
                  <m:oMathPara xmlns:m="http://schemas.openxmlformats.org/officeDocument/2006/math">
                    <m:oMathParaPr>
                      <m:jc m:val="centerGroup"/>
                    </m:oMathParaPr>
                    <m:oMath xmlns:m="http://schemas.openxmlformats.org/officeDocument/2006/math">
                      <m:r>
                        <a:rPr lang="it-IT" b="0" i="1" smtClean="0">
                          <a:latin typeface="Cambria Math"/>
                        </a:rPr>
                        <m:t>𝐺</m:t>
                      </m:r>
                      <m:r>
                        <a:rPr lang="it-IT" b="0" i="1" smtClean="0">
                          <a:latin typeface="Cambria Math"/>
                        </a:rPr>
                        <m:t>=6.67∙</m:t>
                      </m:r>
                      <m:sSup>
                        <m:sSupPr>
                          <m:ctrlPr>
                            <a:rPr lang="it-IT" b="0" i="1" smtClean="0">
                              <a:latin typeface="Cambria Math"/>
                              <a:ea typeface="Cambria Math"/>
                            </a:rPr>
                          </m:ctrlPr>
                        </m:sSupPr>
                        <m:e>
                          <m:r>
                            <a:rPr lang="it-IT" b="0" i="1" smtClean="0">
                              <a:latin typeface="Cambria Math"/>
                              <a:ea typeface="Cambria Math"/>
                            </a:rPr>
                            <m:t>10</m:t>
                          </m:r>
                        </m:e>
                        <m:sup>
                          <m:r>
                            <a:rPr lang="it-IT" b="0" i="1" smtClean="0">
                              <a:latin typeface="Cambria Math"/>
                              <a:ea typeface="Cambria Math"/>
                            </a:rPr>
                            <m:t>−11</m:t>
                          </m:r>
                        </m:sup>
                      </m:sSup>
                      <m:r>
                        <a:rPr lang="it-IT" b="0" i="1" smtClean="0">
                          <a:latin typeface="Cambria Math"/>
                          <a:ea typeface="Cambria Math"/>
                        </a:rPr>
                        <m:t> </m:t>
                      </m:r>
                      <m:r>
                        <a:rPr lang="it-IT" b="0" i="1" smtClean="0">
                          <a:latin typeface="Cambria Math"/>
                          <a:ea typeface="Cambria Math"/>
                        </a:rPr>
                        <m:t>𝑁</m:t>
                      </m:r>
                      <m:r>
                        <a:rPr lang="it-IT" b="0" i="1" smtClean="0">
                          <a:latin typeface="Cambria Math"/>
                          <a:ea typeface="Cambria Math"/>
                        </a:rPr>
                        <m:t>∙</m:t>
                      </m:r>
                      <m:r>
                        <a:rPr lang="it-IT" b="0" i="1" smtClean="0">
                          <a:latin typeface="Cambria Math"/>
                          <a:ea typeface="Cambria Math"/>
                        </a:rPr>
                        <m:t>𝑚</m:t>
                      </m:r>
                      <m:r>
                        <a:rPr lang="it-IT" b="0" i="1" smtClean="0">
                          <a:latin typeface="Cambria Math"/>
                          <a:ea typeface="Cambria Math"/>
                        </a:rPr>
                        <m:t>/</m:t>
                      </m:r>
                      <m:sSup>
                        <m:sSupPr>
                          <m:ctrlPr>
                            <a:rPr lang="it-IT" b="0" i="1" smtClean="0">
                              <a:latin typeface="Cambria Math"/>
                              <a:ea typeface="Cambria Math"/>
                            </a:rPr>
                          </m:ctrlPr>
                        </m:sSupPr>
                        <m:e>
                          <m:r>
                            <a:rPr lang="it-IT" b="0" i="1" smtClean="0">
                              <a:latin typeface="Cambria Math"/>
                              <a:ea typeface="Cambria Math"/>
                            </a:rPr>
                            <m:t>𝐾𝑔</m:t>
                          </m:r>
                        </m:e>
                        <m:sup>
                          <m:r>
                            <a:rPr lang="it-IT" b="0" i="1" smtClean="0">
                              <a:latin typeface="Cambria Math"/>
                              <a:ea typeface="Cambria Math"/>
                            </a:rPr>
                            <m:t>2</m:t>
                          </m:r>
                        </m:sup>
                      </m:sSup>
                    </m:oMath>
                  </m:oMathPara>
                </a14:m>
                <a:endParaRPr lang="it-IT" dirty="0" smtClean="0"/>
              </a:p>
              <a:p>
                <a:endParaRPr lang="it-IT" dirty="0"/>
              </a:p>
            </p:txBody>
          </p:sp>
        </mc:Choice>
        <mc:Fallback>
          <p:sp>
            <p:nvSpPr>
              <p:cNvPr id="5" name="CasellaDiTesto 4"/>
              <p:cNvSpPr txBox="1">
                <a:spLocks noRot="1" noChangeAspect="1" noMove="1" noResize="1" noEditPoints="1" noAdjustHandles="1" noChangeArrowheads="1" noChangeShapeType="1" noTextEdit="1"/>
              </p:cNvSpPr>
              <p:nvPr/>
            </p:nvSpPr>
            <p:spPr>
              <a:xfrm>
                <a:off x="4644008" y="3501008"/>
                <a:ext cx="4176464" cy="3184654"/>
              </a:xfrm>
              <a:prstGeom prst="rect">
                <a:avLst/>
              </a:prstGeom>
              <a:blipFill rotWithShape="1">
                <a:blip r:embed="rId3"/>
                <a:stretch>
                  <a:fillRect l="-1603" r="-1312"/>
                </a:stretch>
              </a:blipFill>
              <a:ln w="3175">
                <a:solidFill>
                  <a:schemeClr val="tx1"/>
                </a:solidFill>
              </a:ln>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Manuele\Desktop\fisica\300ppt\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04" y="1046543"/>
            <a:ext cx="7020272" cy="526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Bilancia di torsione</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Manuele\Desktop\fisica\300ppt\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Manuele\Desktop\fisica\300ppt\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836712"/>
            <a:ext cx="3600400" cy="269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 I satelliti artificiali </a:t>
            </a:r>
            <a:endParaRPr lang="it-IT" dirty="0"/>
          </a:p>
        </p:txBody>
      </p:sp>
      <p:pic>
        <p:nvPicPr>
          <p:cNvPr id="450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052736"/>
            <a:ext cx="3312368" cy="248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CasellaDiTesto 3"/>
              <p:cNvSpPr txBox="1"/>
              <p:nvPr/>
            </p:nvSpPr>
            <p:spPr>
              <a:xfrm>
                <a:off x="179512" y="3501008"/>
                <a:ext cx="8712968" cy="3525452"/>
              </a:xfrm>
              <a:prstGeom prst="rect">
                <a:avLst/>
              </a:prstGeom>
              <a:noFill/>
            </p:spPr>
            <p:txBody>
              <a:bodyPr wrap="square" rtlCol="0">
                <a:spAutoFit/>
              </a:bodyPr>
              <a:lstStyle/>
              <a:p>
                <a:pPr algn="just"/>
                <a:r>
                  <a:rPr lang="it-IT" sz="2000" dirty="0" smtClean="0"/>
                  <a:t>Il satellite viene posto in orbita accelerandolo fino a una sufficiente velocità tangenziale mediante l’uso di razzi. Se la velocità è troppo bassa, esso tornerà sulla Terra. Esso dovrà essere lanciato con una velocità ricavabile dalla seconda legge della dinamica:</a:t>
                </a:r>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𝐺</m:t>
                      </m:r>
                      <m:r>
                        <a:rPr lang="it-IT" sz="2000" b="0" i="1" smtClean="0">
                          <a:latin typeface="Cambria Math"/>
                          <a:ea typeface="Cambria Math"/>
                        </a:rPr>
                        <m:t>∙</m:t>
                      </m:r>
                      <m:f>
                        <m:fPr>
                          <m:ctrlPr>
                            <a:rPr lang="it-IT" sz="2000" b="0" i="1" smtClean="0">
                              <a:latin typeface="Cambria Math"/>
                              <a:ea typeface="Cambria Math"/>
                            </a:rPr>
                          </m:ctrlPr>
                        </m:fPr>
                        <m:num>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𝑠𝑎𝑡</m:t>
                              </m:r>
                            </m:sub>
                          </m:sSub>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𝐸</m:t>
                              </m:r>
                            </m:sub>
                          </m:sSub>
                        </m:num>
                        <m:den>
                          <m:sSup>
                            <m:sSupPr>
                              <m:ctrlPr>
                                <a:rPr lang="it-IT" sz="2000" b="0" i="1" smtClean="0">
                                  <a:latin typeface="Cambria Math"/>
                                  <a:ea typeface="Cambria Math"/>
                                </a:rPr>
                              </m:ctrlPr>
                            </m:sSupPr>
                            <m:e>
                              <m:r>
                                <a:rPr lang="it-IT" sz="2000" b="0" i="1" smtClean="0">
                                  <a:latin typeface="Cambria Math"/>
                                  <a:ea typeface="Cambria Math"/>
                                </a:rPr>
                                <m:t>𝑟</m:t>
                              </m:r>
                            </m:e>
                            <m:sup>
                              <m:r>
                                <a:rPr lang="it-IT" sz="2000" b="0" i="1" smtClean="0">
                                  <a:latin typeface="Cambria Math"/>
                                  <a:ea typeface="Cambria Math"/>
                                </a:rPr>
                                <m:t>2</m:t>
                              </m:r>
                            </m:sup>
                          </m:sSup>
                        </m:den>
                      </m:f>
                      <m:r>
                        <a:rPr lang="it-IT" sz="2000" b="0" i="1" smtClean="0">
                          <a:latin typeface="Cambria Math"/>
                          <a:ea typeface="Cambria Math"/>
                        </a:rPr>
                        <m:t>=</m:t>
                      </m:r>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𝑠𝑎𝑡</m:t>
                          </m:r>
                        </m:sub>
                      </m:sSub>
                      <m:f>
                        <m:fPr>
                          <m:ctrlPr>
                            <a:rPr lang="it-IT" sz="2000" b="0" i="1" smtClean="0">
                              <a:latin typeface="Cambria Math"/>
                              <a:ea typeface="Cambria Math"/>
                            </a:rPr>
                          </m:ctrlPr>
                        </m:fPr>
                        <m:num>
                          <m:sSup>
                            <m:sSupPr>
                              <m:ctrlPr>
                                <a:rPr lang="it-IT" sz="2000" b="0" i="1" smtClean="0">
                                  <a:latin typeface="Cambria Math"/>
                                  <a:ea typeface="Cambria Math"/>
                                </a:rPr>
                              </m:ctrlPr>
                            </m:sSupPr>
                            <m:e>
                              <m:r>
                                <a:rPr lang="it-IT" sz="2000" b="0" i="1" smtClean="0">
                                  <a:latin typeface="Cambria Math"/>
                                  <a:ea typeface="Cambria Math"/>
                                </a:rPr>
                                <m:t>𝑣</m:t>
                              </m:r>
                            </m:e>
                            <m:sup>
                              <m:r>
                                <a:rPr lang="it-IT" sz="2000" b="0" i="1" smtClean="0">
                                  <a:latin typeface="Cambria Math"/>
                                  <a:ea typeface="Cambria Math"/>
                                </a:rPr>
                                <m:t>2</m:t>
                              </m:r>
                            </m:sup>
                          </m:sSup>
                        </m:num>
                        <m:den>
                          <m:r>
                            <a:rPr lang="it-IT" sz="2000" b="0" i="1" smtClean="0">
                              <a:latin typeface="Cambria Math"/>
                              <a:ea typeface="Cambria Math"/>
                            </a:rPr>
                            <m:t>𝑟</m:t>
                          </m:r>
                        </m:den>
                      </m:f>
                    </m:oMath>
                  </m:oMathPara>
                </a14:m>
                <a:endParaRPr lang="it-IT" sz="2000" dirty="0" smtClean="0"/>
              </a:p>
              <a:p>
                <a:pPr algn="just"/>
                <a:r>
                  <a:rPr lang="it-IT" sz="2000" dirty="0" smtClean="0"/>
                  <a:t>Da cui:</a:t>
                </a:r>
              </a:p>
              <a:p>
                <a:pPr algn="just"/>
                <a14:m>
                  <m:oMathPara xmlns:m="http://schemas.openxmlformats.org/officeDocument/2006/math">
                    <m:oMathParaPr>
                      <m:jc m:val="centerGroup"/>
                    </m:oMathParaPr>
                    <m:oMath xmlns:m="http://schemas.openxmlformats.org/officeDocument/2006/math">
                      <m:r>
                        <a:rPr lang="it-IT" sz="2000" b="0" i="1" smtClean="0">
                          <a:latin typeface="Cambria Math"/>
                        </a:rPr>
                        <m:t>𝑣</m:t>
                      </m:r>
                      <m:r>
                        <a:rPr lang="it-IT" sz="2000" b="0" i="1" smtClean="0">
                          <a:latin typeface="Cambria Math"/>
                        </a:rPr>
                        <m:t>=</m:t>
                      </m:r>
                      <m:rad>
                        <m:radPr>
                          <m:degHide m:val="on"/>
                          <m:ctrlPr>
                            <a:rPr lang="it-IT" sz="2000" b="0" i="1" smtClean="0">
                              <a:latin typeface="Cambria Math"/>
                            </a:rPr>
                          </m:ctrlPr>
                        </m:radPr>
                        <m:deg/>
                        <m:e>
                          <m:f>
                            <m:fPr>
                              <m:ctrlPr>
                                <a:rPr lang="it-IT" sz="2000" b="0" i="1" smtClean="0">
                                  <a:latin typeface="Cambria Math"/>
                                </a:rPr>
                              </m:ctrlPr>
                            </m:fPr>
                            <m:num>
                              <m:r>
                                <a:rPr lang="it-IT" sz="2000" b="0" i="1" smtClean="0">
                                  <a:latin typeface="Cambria Math"/>
                                </a:rPr>
                                <m:t>𝐺</m:t>
                              </m:r>
                              <m:sSub>
                                <m:sSubPr>
                                  <m:ctrlPr>
                                    <a:rPr lang="it-IT" sz="2000" b="0" i="1" smtClean="0">
                                      <a:latin typeface="Cambria Math"/>
                                    </a:rPr>
                                  </m:ctrlPr>
                                </m:sSubPr>
                                <m:e>
                                  <m:r>
                                    <a:rPr lang="it-IT" sz="2000" b="0" i="1" smtClean="0">
                                      <a:latin typeface="Cambria Math"/>
                                    </a:rPr>
                                    <m:t>𝑚</m:t>
                                  </m:r>
                                </m:e>
                                <m:sub>
                                  <m:r>
                                    <a:rPr lang="it-IT" sz="2000" b="0" i="1" smtClean="0">
                                      <a:latin typeface="Cambria Math"/>
                                    </a:rPr>
                                    <m:t>𝐸</m:t>
                                  </m:r>
                                </m:sub>
                              </m:sSub>
                            </m:num>
                            <m:den>
                              <m:r>
                                <a:rPr lang="it-IT" sz="2000" b="0" i="1" smtClean="0">
                                  <a:latin typeface="Cambria Math"/>
                                </a:rPr>
                                <m:t>𝑟</m:t>
                              </m:r>
                            </m:den>
                          </m:f>
                        </m:e>
                      </m:rad>
                    </m:oMath>
                  </m:oMathPara>
                </a14:m>
                <a:endParaRPr lang="it-IT" sz="2000" dirty="0" smtClean="0"/>
              </a:p>
              <a:p>
                <a:r>
                  <a:rPr lang="it-IT" sz="2000" dirty="0"/>
                  <a:t>c</a:t>
                </a:r>
                <a:r>
                  <a:rPr lang="it-IT" sz="2000" dirty="0" smtClean="0"/>
                  <a:t>he prende il  nome di velocità di fuga</a:t>
                </a:r>
                <a:endParaRPr lang="it-IT" sz="2000" dirty="0"/>
              </a:p>
            </p:txBody>
          </p:sp>
        </mc:Choice>
        <mc:Fallback>
          <p:sp>
            <p:nvSpPr>
              <p:cNvPr id="4" name="CasellaDiTesto 3"/>
              <p:cNvSpPr txBox="1">
                <a:spLocks noRot="1" noChangeAspect="1" noMove="1" noResize="1" noEditPoints="1" noAdjustHandles="1" noChangeArrowheads="1" noChangeShapeType="1" noTextEdit="1"/>
              </p:cNvSpPr>
              <p:nvPr/>
            </p:nvSpPr>
            <p:spPr>
              <a:xfrm>
                <a:off x="179512" y="3501008"/>
                <a:ext cx="8712968" cy="3525452"/>
              </a:xfrm>
              <a:prstGeom prst="rect">
                <a:avLst/>
              </a:prstGeom>
              <a:blipFill rotWithShape="1">
                <a:blip r:embed="rId4"/>
                <a:stretch>
                  <a:fillRect l="-699" t="-864" r="-699" b="-345"/>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I satelliti geostazionari</a:t>
            </a:r>
            <a:endParaRPr lang="it-IT" dirty="0"/>
          </a:p>
        </p:txBody>
      </p:sp>
      <mc:AlternateContent xmlns:mc="http://schemas.openxmlformats.org/markup-compatibility/2006">
        <mc:Choice xmlns:a14="http://schemas.microsoft.com/office/drawing/2010/main" Requires="a14">
          <p:sp>
            <p:nvSpPr>
              <p:cNvPr id="4" name="CasellaDiTesto 3"/>
              <p:cNvSpPr txBox="1"/>
              <p:nvPr/>
            </p:nvSpPr>
            <p:spPr>
              <a:xfrm>
                <a:off x="467544" y="1340768"/>
                <a:ext cx="8208912" cy="5283113"/>
              </a:xfrm>
              <a:prstGeom prst="rect">
                <a:avLst/>
              </a:prstGeom>
              <a:noFill/>
            </p:spPr>
            <p:txBody>
              <a:bodyPr wrap="square" rtlCol="0">
                <a:spAutoFit/>
              </a:bodyPr>
              <a:lstStyle/>
              <a:p>
                <a:pPr algn="just"/>
                <a:r>
                  <a:rPr lang="it-IT" sz="2000" dirty="0" smtClean="0"/>
                  <a:t>Un satellite è geostazionario quando staziona al di sopra dello stesso punto sull’Equatore terrestre. Tali satelliti sono usati per le trasmissioni televisive, previsioni del tempo e telecomunicazioni. L’altezza sulla superficie terrestre a cui un tale satellite deve orbitare:</a:t>
                </a:r>
              </a:p>
              <a:p>
                <a14:m>
                  <m:oMathPara xmlns:m="http://schemas.openxmlformats.org/officeDocument/2006/math">
                    <m:oMathParaPr>
                      <m:jc m:val="centerGroup"/>
                    </m:oMathParaPr>
                    <m:oMath xmlns:m="http://schemas.openxmlformats.org/officeDocument/2006/math">
                      <m:r>
                        <a:rPr lang="it-IT" sz="2000" b="0" i="1" smtClean="0">
                          <a:latin typeface="Cambria Math"/>
                        </a:rPr>
                        <m:t>𝐺</m:t>
                      </m:r>
                      <m:r>
                        <a:rPr lang="it-IT" sz="2000" b="0" i="1" smtClean="0">
                          <a:latin typeface="Cambria Math"/>
                          <a:ea typeface="Cambria Math"/>
                        </a:rPr>
                        <m:t>∙</m:t>
                      </m:r>
                      <m:f>
                        <m:fPr>
                          <m:ctrlPr>
                            <a:rPr lang="it-IT" sz="2000" b="0" i="1" smtClean="0">
                              <a:latin typeface="Cambria Math"/>
                              <a:ea typeface="Cambria Math"/>
                            </a:rPr>
                          </m:ctrlPr>
                        </m:fPr>
                        <m:num>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𝑠𝑎𝑡</m:t>
                              </m:r>
                            </m:sub>
                          </m:sSub>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𝐸</m:t>
                              </m:r>
                            </m:sub>
                          </m:sSub>
                        </m:num>
                        <m:den>
                          <m:sSup>
                            <m:sSupPr>
                              <m:ctrlPr>
                                <a:rPr lang="it-IT" sz="2000" b="0" i="1" smtClean="0">
                                  <a:latin typeface="Cambria Math"/>
                                  <a:ea typeface="Cambria Math"/>
                                </a:rPr>
                              </m:ctrlPr>
                            </m:sSupPr>
                            <m:e>
                              <m:r>
                                <a:rPr lang="it-IT" sz="2000" b="0" i="1" smtClean="0">
                                  <a:latin typeface="Cambria Math"/>
                                  <a:ea typeface="Cambria Math"/>
                                </a:rPr>
                                <m:t>𝑟</m:t>
                              </m:r>
                            </m:e>
                            <m:sup>
                              <m:r>
                                <a:rPr lang="it-IT" sz="2000" b="0" i="1" smtClean="0">
                                  <a:latin typeface="Cambria Math"/>
                                  <a:ea typeface="Cambria Math"/>
                                </a:rPr>
                                <m:t>2</m:t>
                              </m:r>
                            </m:sup>
                          </m:sSup>
                        </m:den>
                      </m:f>
                      <m:r>
                        <a:rPr lang="it-IT" sz="2000" b="0" i="1" smtClean="0">
                          <a:latin typeface="Cambria Math"/>
                          <a:ea typeface="Cambria Math"/>
                        </a:rPr>
                        <m:t>=</m:t>
                      </m:r>
                      <m:sSub>
                        <m:sSubPr>
                          <m:ctrlPr>
                            <a:rPr lang="it-IT" sz="2000" b="0" i="1" smtClean="0">
                              <a:latin typeface="Cambria Math"/>
                              <a:ea typeface="Cambria Math"/>
                            </a:rPr>
                          </m:ctrlPr>
                        </m:sSubPr>
                        <m:e>
                          <m:r>
                            <a:rPr lang="it-IT" sz="2000" b="0" i="1" smtClean="0">
                              <a:latin typeface="Cambria Math"/>
                              <a:ea typeface="Cambria Math"/>
                            </a:rPr>
                            <m:t>𝑚</m:t>
                          </m:r>
                        </m:e>
                        <m:sub>
                          <m:r>
                            <a:rPr lang="it-IT" sz="2000" b="0" i="1" smtClean="0">
                              <a:latin typeface="Cambria Math"/>
                              <a:ea typeface="Cambria Math"/>
                            </a:rPr>
                            <m:t>𝑠𝑎𝑡</m:t>
                          </m:r>
                        </m:sub>
                      </m:sSub>
                      <m:f>
                        <m:fPr>
                          <m:ctrlPr>
                            <a:rPr lang="it-IT" sz="2000" b="0" i="1" smtClean="0">
                              <a:latin typeface="Cambria Math"/>
                              <a:ea typeface="Cambria Math"/>
                            </a:rPr>
                          </m:ctrlPr>
                        </m:fPr>
                        <m:num>
                          <m:sSup>
                            <m:sSupPr>
                              <m:ctrlPr>
                                <a:rPr lang="it-IT" sz="2000" b="0" i="1" smtClean="0">
                                  <a:latin typeface="Cambria Math"/>
                                  <a:ea typeface="Cambria Math"/>
                                </a:rPr>
                              </m:ctrlPr>
                            </m:sSupPr>
                            <m:e>
                              <m:r>
                                <a:rPr lang="it-IT" sz="2000" b="0" i="1" smtClean="0">
                                  <a:latin typeface="Cambria Math"/>
                                  <a:ea typeface="Cambria Math"/>
                                </a:rPr>
                                <m:t>𝑣</m:t>
                              </m:r>
                            </m:e>
                            <m:sup>
                              <m:r>
                                <a:rPr lang="it-IT" sz="2000" b="0" i="1" smtClean="0">
                                  <a:latin typeface="Cambria Math"/>
                                  <a:ea typeface="Cambria Math"/>
                                </a:rPr>
                                <m:t>2</m:t>
                              </m:r>
                            </m:sup>
                          </m:sSup>
                        </m:num>
                        <m:den>
                          <m:r>
                            <a:rPr lang="it-IT" sz="2000" b="0" i="1" smtClean="0">
                              <a:latin typeface="Cambria Math"/>
                              <a:ea typeface="Cambria Math"/>
                            </a:rPr>
                            <m:t>𝑟</m:t>
                          </m:r>
                        </m:den>
                      </m:f>
                    </m:oMath>
                  </m:oMathPara>
                </a14:m>
                <a:endParaRPr lang="it-IT" sz="2000" dirty="0" smtClean="0"/>
              </a:p>
              <a:p>
                <a:r>
                  <a:rPr lang="it-IT" sz="2000" dirty="0" smtClean="0"/>
                  <a:t>Tenendo presente che </a:t>
                </a:r>
                <a14:m>
                  <m:oMath xmlns:m="http://schemas.openxmlformats.org/officeDocument/2006/math">
                    <m:r>
                      <a:rPr lang="it-IT" sz="2000" b="0" i="1" smtClean="0">
                        <a:latin typeface="Cambria Math"/>
                      </a:rPr>
                      <m:t>𝑣</m:t>
                    </m:r>
                    <m:r>
                      <a:rPr lang="it-IT" sz="2000" b="0" i="1" smtClean="0">
                        <a:latin typeface="Cambria Math"/>
                      </a:rPr>
                      <m:t>=</m:t>
                    </m:r>
                    <m:f>
                      <m:fPr>
                        <m:ctrlPr>
                          <a:rPr lang="it-IT" sz="2000" b="0" i="1" smtClean="0">
                            <a:latin typeface="Cambria Math"/>
                          </a:rPr>
                        </m:ctrlPr>
                      </m:fPr>
                      <m:num>
                        <m:r>
                          <a:rPr lang="it-IT" sz="2000" b="0" i="1" smtClean="0">
                            <a:latin typeface="Cambria Math"/>
                          </a:rPr>
                          <m:t>2</m:t>
                        </m:r>
                        <m:r>
                          <a:rPr lang="it-IT" sz="2000" b="0" i="1" smtClean="0">
                            <a:latin typeface="Cambria Math"/>
                            <a:ea typeface="Cambria Math"/>
                          </a:rPr>
                          <m:t>𝜋</m:t>
                        </m:r>
                        <m:r>
                          <a:rPr lang="it-IT" sz="2000" b="0" i="1" smtClean="0">
                            <a:latin typeface="Cambria Math"/>
                            <a:ea typeface="Cambria Math"/>
                          </a:rPr>
                          <m:t>𝑟</m:t>
                        </m:r>
                      </m:num>
                      <m:den>
                        <m:r>
                          <a:rPr lang="it-IT" sz="2000" b="0" i="1" smtClean="0">
                            <a:latin typeface="Cambria Math"/>
                          </a:rPr>
                          <m:t>𝑇</m:t>
                        </m:r>
                      </m:den>
                    </m:f>
                  </m:oMath>
                </a14:m>
                <a:endParaRPr lang="it-IT" sz="2000" dirty="0" smtClean="0"/>
              </a:p>
              <a:p>
                <a:r>
                  <a:rPr lang="it-IT" sz="2000" dirty="0"/>
                  <a:t>d</a:t>
                </a:r>
                <a:r>
                  <a:rPr lang="it-IT" sz="2000" dirty="0" smtClean="0"/>
                  <a:t>ove </a:t>
                </a:r>
                <a14:m>
                  <m:oMath xmlns:m="http://schemas.openxmlformats.org/officeDocument/2006/math">
                    <m:r>
                      <a:rPr lang="it-IT" sz="2000" b="0" i="1" smtClean="0">
                        <a:latin typeface="Cambria Math"/>
                      </a:rPr>
                      <m:t>𝑇</m:t>
                    </m:r>
                    <m:r>
                      <a:rPr lang="it-IT" sz="2000" b="0" i="1" smtClean="0">
                        <a:latin typeface="Cambria Math"/>
                      </a:rPr>
                      <m:t>=1 </m:t>
                    </m:r>
                    <m:r>
                      <a:rPr lang="it-IT" sz="2000" b="0" i="1" smtClean="0">
                        <a:latin typeface="Cambria Math"/>
                      </a:rPr>
                      <m:t>𝑔𝑖𝑜𝑟𝑛𝑜</m:t>
                    </m:r>
                    <m:r>
                      <a:rPr lang="it-IT" sz="2000" b="0" i="1" smtClean="0">
                        <a:latin typeface="Cambria Math"/>
                      </a:rPr>
                      <m:t>=</m:t>
                    </m:r>
                    <m:d>
                      <m:dPr>
                        <m:ctrlPr>
                          <a:rPr lang="it-IT" sz="2000" b="0" i="1" smtClean="0">
                            <a:latin typeface="Cambria Math"/>
                          </a:rPr>
                        </m:ctrlPr>
                      </m:dPr>
                      <m:e>
                        <m:r>
                          <a:rPr lang="it-IT" sz="2000" b="0" i="1" smtClean="0">
                            <a:latin typeface="Cambria Math"/>
                          </a:rPr>
                          <m:t>24</m:t>
                        </m:r>
                        <m:r>
                          <a:rPr lang="it-IT" sz="2000" b="0" i="1" smtClean="0">
                            <a:latin typeface="Cambria Math"/>
                          </a:rPr>
                          <m:t>h</m:t>
                        </m:r>
                      </m:e>
                    </m:d>
                    <m:d>
                      <m:dPr>
                        <m:ctrlPr>
                          <a:rPr lang="it-IT" sz="2000" b="0" i="1" smtClean="0">
                            <a:latin typeface="Cambria Math"/>
                          </a:rPr>
                        </m:ctrlPr>
                      </m:dPr>
                      <m:e>
                        <m:f>
                          <m:fPr>
                            <m:ctrlPr>
                              <a:rPr lang="it-IT" sz="2000" b="0" i="1" smtClean="0">
                                <a:latin typeface="Cambria Math"/>
                              </a:rPr>
                            </m:ctrlPr>
                          </m:fPr>
                          <m:num>
                            <m:r>
                              <a:rPr lang="it-IT" sz="2000" b="0" i="1" smtClean="0">
                                <a:latin typeface="Cambria Math"/>
                              </a:rPr>
                              <m:t>3600</m:t>
                            </m:r>
                            <m:r>
                              <a:rPr lang="it-IT" sz="2000" b="0" i="1" smtClean="0">
                                <a:latin typeface="Cambria Math"/>
                              </a:rPr>
                              <m:t>𝑠</m:t>
                            </m:r>
                          </m:num>
                          <m:den>
                            <m:r>
                              <a:rPr lang="it-IT" sz="2000" b="0" i="1" smtClean="0">
                                <a:latin typeface="Cambria Math"/>
                              </a:rPr>
                              <m:t>h</m:t>
                            </m:r>
                          </m:den>
                        </m:f>
                      </m:e>
                    </m:d>
                    <m:r>
                      <a:rPr lang="it-IT" sz="2000" b="0" i="1" smtClean="0">
                        <a:latin typeface="Cambria Math"/>
                      </a:rPr>
                      <m:t>=86400</m:t>
                    </m:r>
                    <m:r>
                      <a:rPr lang="it-IT" sz="2000" b="0" i="1" smtClean="0">
                        <a:latin typeface="Cambria Math"/>
                      </a:rPr>
                      <m:t>𝑠</m:t>
                    </m:r>
                  </m:oMath>
                </a14:m>
                <a:endParaRPr lang="it-IT" sz="2000" dirty="0" smtClean="0"/>
              </a:p>
              <a:p>
                <a:r>
                  <a:rPr lang="it-IT" sz="2000" dirty="0" smtClean="0"/>
                  <a:t>Risolvendo rispetto a r otteniamo:</a:t>
                </a:r>
              </a:p>
              <a:p>
                <a:endParaRPr lang="it-IT" sz="2000" dirty="0" smtClean="0"/>
              </a:p>
              <a:p>
                <a14:m>
                  <m:oMathPara xmlns:m="http://schemas.openxmlformats.org/officeDocument/2006/math">
                    <m:oMathParaPr>
                      <m:jc m:val="centerGroup"/>
                    </m:oMathParaPr>
                    <m:oMath xmlns:m="http://schemas.openxmlformats.org/officeDocument/2006/math">
                      <m:r>
                        <a:rPr lang="it-IT" sz="2000" b="0" i="1" smtClean="0">
                          <a:latin typeface="Cambria Math"/>
                        </a:rPr>
                        <m:t>𝑟</m:t>
                      </m:r>
                      <m:r>
                        <a:rPr lang="it-IT" sz="2000" b="0" i="1" smtClean="0">
                          <a:latin typeface="Cambria Math"/>
                        </a:rPr>
                        <m:t>=</m:t>
                      </m:r>
                      <m:rad>
                        <m:radPr>
                          <m:ctrlPr>
                            <a:rPr lang="it-IT" sz="2000" b="0" i="1" smtClean="0">
                              <a:latin typeface="Cambria Math"/>
                            </a:rPr>
                          </m:ctrlPr>
                        </m:radPr>
                        <m:deg>
                          <m:r>
                            <a:rPr lang="it-IT" sz="2000" b="0" i="1" smtClean="0">
                              <a:latin typeface="Cambria Math"/>
                            </a:rPr>
                            <m:t>3</m:t>
                          </m:r>
                        </m:deg>
                        <m:e>
                          <m:f>
                            <m:fPr>
                              <m:ctrlPr>
                                <a:rPr lang="it-IT" sz="2000" b="0" i="1" smtClean="0">
                                  <a:latin typeface="Cambria Math"/>
                                </a:rPr>
                              </m:ctrlPr>
                            </m:fPr>
                            <m:num>
                              <m:r>
                                <a:rPr lang="it-IT" sz="2000" b="0" i="1" smtClean="0">
                                  <a:latin typeface="Cambria Math"/>
                                </a:rPr>
                                <m:t>𝐺</m:t>
                              </m:r>
                              <m:sSub>
                                <m:sSubPr>
                                  <m:ctrlPr>
                                    <a:rPr lang="it-IT" sz="2000" b="0" i="1" smtClean="0">
                                      <a:latin typeface="Cambria Math"/>
                                    </a:rPr>
                                  </m:ctrlPr>
                                </m:sSubPr>
                                <m:e>
                                  <m:r>
                                    <a:rPr lang="it-IT" sz="2000" b="0" i="1" smtClean="0">
                                      <a:latin typeface="Cambria Math"/>
                                    </a:rPr>
                                    <m:t>𝑚</m:t>
                                  </m:r>
                                </m:e>
                                <m:sub>
                                  <m:r>
                                    <a:rPr lang="it-IT" sz="2000" b="0" i="1" smtClean="0">
                                      <a:latin typeface="Cambria Math"/>
                                    </a:rPr>
                                    <m:t>𝐸</m:t>
                                  </m:r>
                                </m:sub>
                              </m:sSub>
                              <m:sSup>
                                <m:sSupPr>
                                  <m:ctrlPr>
                                    <a:rPr lang="it-IT" sz="2000" b="0" i="1" smtClean="0">
                                      <a:latin typeface="Cambria Math"/>
                                    </a:rPr>
                                  </m:ctrlPr>
                                </m:sSupPr>
                                <m:e>
                                  <m:r>
                                    <a:rPr lang="it-IT" sz="2000" b="0" i="1" smtClean="0">
                                      <a:latin typeface="Cambria Math"/>
                                    </a:rPr>
                                    <m:t>𝑇</m:t>
                                  </m:r>
                                </m:e>
                                <m:sup>
                                  <m:r>
                                    <a:rPr lang="it-IT" sz="2000" b="0" i="1" smtClean="0">
                                      <a:latin typeface="Cambria Math"/>
                                    </a:rPr>
                                    <m:t>2</m:t>
                                  </m:r>
                                </m:sup>
                              </m:sSup>
                            </m:num>
                            <m:den>
                              <m:r>
                                <a:rPr lang="it-IT" sz="2000" b="0" i="1" smtClean="0">
                                  <a:latin typeface="Cambria Math"/>
                                </a:rPr>
                                <m:t>4</m:t>
                              </m:r>
                              <m:sSup>
                                <m:sSupPr>
                                  <m:ctrlPr>
                                    <a:rPr lang="it-IT" sz="2000" b="0" i="1" smtClean="0">
                                      <a:latin typeface="Cambria Math"/>
                                    </a:rPr>
                                  </m:ctrlPr>
                                </m:sSupPr>
                                <m:e>
                                  <m:r>
                                    <a:rPr lang="it-IT" sz="2000" b="0" i="1" smtClean="0">
                                      <a:latin typeface="Cambria Math"/>
                                      <a:ea typeface="Cambria Math"/>
                                    </a:rPr>
                                    <m:t>𝜋</m:t>
                                  </m:r>
                                </m:e>
                                <m:sup>
                                  <m:r>
                                    <a:rPr lang="it-IT" sz="2000" b="0" i="1" smtClean="0">
                                      <a:latin typeface="Cambria Math"/>
                                    </a:rPr>
                                    <m:t>2</m:t>
                                  </m:r>
                                </m:sup>
                              </m:sSup>
                            </m:den>
                          </m:f>
                        </m:e>
                      </m:rad>
                      <m:r>
                        <a:rPr lang="it-IT" sz="2000" b="0" i="1" smtClean="0">
                          <a:latin typeface="Cambria Math"/>
                        </a:rPr>
                        <m:t>=42300 </m:t>
                      </m:r>
                      <m:r>
                        <a:rPr lang="it-IT" sz="2000" b="0" i="1" smtClean="0">
                          <a:latin typeface="Cambria Math"/>
                        </a:rPr>
                        <m:t>𝐾𝑚</m:t>
                      </m:r>
                    </m:oMath>
                  </m:oMathPara>
                </a14:m>
                <a:endParaRPr lang="it-IT" sz="2000" dirty="0" smtClean="0"/>
              </a:p>
              <a:p>
                <a:pPr algn="just"/>
                <a:r>
                  <a:rPr lang="it-IT" sz="2000" dirty="0" smtClean="0"/>
                  <a:t>Tale distanza è calcolata dal centro della Terra; sottraendo il raggio terrestre si ottiene che il satellite deve orbitare a circa 36000 Km al di sopra della superficie terrestre.</a:t>
                </a:r>
                <a:endParaRPr lang="it-IT" sz="2000" dirty="0"/>
              </a:p>
            </p:txBody>
          </p:sp>
        </mc:Choice>
        <mc:Fallback>
          <p:sp>
            <p:nvSpPr>
              <p:cNvPr id="4" name="CasellaDiTesto 3"/>
              <p:cNvSpPr txBox="1">
                <a:spLocks noRot="1" noChangeAspect="1" noMove="1" noResize="1" noEditPoints="1" noAdjustHandles="1" noChangeArrowheads="1" noChangeShapeType="1" noTextEdit="1"/>
              </p:cNvSpPr>
              <p:nvPr/>
            </p:nvSpPr>
            <p:spPr>
              <a:xfrm>
                <a:off x="467544" y="1340768"/>
                <a:ext cx="8208912" cy="5283113"/>
              </a:xfrm>
              <a:prstGeom prst="rect">
                <a:avLst/>
              </a:prstGeom>
              <a:blipFill rotWithShape="1">
                <a:blip r:embed="rId2"/>
                <a:stretch>
                  <a:fillRect l="-817" t="-577" r="-743" b="-1153"/>
                </a:stretch>
              </a:blipFill>
            </p:spPr>
            <p:txBody>
              <a:bodyPr/>
              <a:lstStyle/>
              <a:p>
                <a:r>
                  <a:rPr lang="it-IT">
                    <a:noFill/>
                  </a:rPr>
                  <a:t> </a:t>
                </a:r>
              </a:p>
            </p:txBody>
          </p:sp>
        </mc:Fallback>
      </mc:AlternateContent>
    </p:spTree>
    <p:extLst>
      <p:ext uri="{BB962C8B-B14F-4D97-AF65-F5344CB8AC3E}">
        <p14:creationId xmlns:p14="http://schemas.microsoft.com/office/powerpoint/2010/main" val="1553368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Manuele\Desktop\fisica\300ppt\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88656"/>
            <a:ext cx="7236296" cy="54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I legge di Keplero</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Manuele\Desktop\fisica\300ppt\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136" y="1550599"/>
            <a:ext cx="7020272" cy="526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685800" y="44624"/>
            <a:ext cx="7772400" cy="1143000"/>
          </a:xfrm>
        </p:spPr>
        <p:txBody>
          <a:bodyPr/>
          <a:lstStyle/>
          <a:p>
            <a:r>
              <a:rPr lang="it-IT" dirty="0" smtClean="0"/>
              <a:t>II legge di Keplero</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624"/>
            <a:ext cx="7772400" cy="1143000"/>
          </a:xfrm>
        </p:spPr>
        <p:txBody>
          <a:bodyPr/>
          <a:lstStyle/>
          <a:p>
            <a:r>
              <a:rPr lang="it-IT" dirty="0" smtClean="0"/>
              <a:t>III legge di Keplero</a:t>
            </a:r>
            <a:endParaRPr lang="it-IT" dirty="0"/>
          </a:p>
        </p:txBody>
      </p:sp>
      <mc:AlternateContent xmlns:mc="http://schemas.openxmlformats.org/markup-compatibility/2006">
        <mc:Choice xmlns:a14="http://schemas.microsoft.com/office/drawing/2010/main" Requires="a14">
          <p:sp>
            <p:nvSpPr>
              <p:cNvPr id="4" name="CasellaDiTesto 3"/>
              <p:cNvSpPr txBox="1"/>
              <p:nvPr/>
            </p:nvSpPr>
            <p:spPr>
              <a:xfrm>
                <a:off x="2863770" y="2191418"/>
                <a:ext cx="2916183" cy="1569725"/>
              </a:xfrm>
              <a:prstGeom prst="rect">
                <a:avLst/>
              </a:prstGeom>
              <a:noFill/>
            </p:spPr>
            <p:txBody>
              <a:bodyPr wrap="none" rtlCol="0">
                <a:spAutoFit/>
              </a:bodyPr>
              <a:lstStyle/>
              <a:p>
                <a:r>
                  <a:rPr lang="it-IT" dirty="0" smtClean="0"/>
                  <a:t>Per ogni pianeta si ha:</a:t>
                </a:r>
              </a:p>
              <a:p>
                <a:endParaRPr lang="it-IT" i="1" dirty="0">
                  <a:latin typeface="Cambria Math"/>
                </a:endParaRPr>
              </a:p>
              <a:p>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p>
                            <m:sSupPr>
                              <m:ctrlPr>
                                <a:rPr lang="it-IT" i="1" smtClean="0">
                                  <a:latin typeface="Cambria Math"/>
                                </a:rPr>
                              </m:ctrlPr>
                            </m:sSupPr>
                            <m:e>
                              <m:r>
                                <a:rPr lang="it-IT" b="0" i="1" smtClean="0">
                                  <a:latin typeface="Cambria Math"/>
                                </a:rPr>
                                <m:t>𝑟</m:t>
                              </m:r>
                            </m:e>
                            <m:sup>
                              <m:r>
                                <a:rPr lang="it-IT" b="0" i="1" smtClean="0">
                                  <a:latin typeface="Cambria Math"/>
                                </a:rPr>
                                <m:t>3</m:t>
                              </m:r>
                            </m:sup>
                          </m:sSup>
                        </m:num>
                        <m:den>
                          <m:sSup>
                            <m:sSupPr>
                              <m:ctrlPr>
                                <a:rPr lang="it-IT" i="1" smtClean="0">
                                  <a:latin typeface="Cambria Math"/>
                                </a:rPr>
                              </m:ctrlPr>
                            </m:sSupPr>
                            <m:e>
                              <m:r>
                                <a:rPr lang="it-IT" b="0" i="1" smtClean="0">
                                  <a:latin typeface="Cambria Math"/>
                                </a:rPr>
                                <m:t>𝑇</m:t>
                              </m:r>
                            </m:e>
                            <m:sup>
                              <m:r>
                                <a:rPr lang="it-IT" b="0" i="1" smtClean="0">
                                  <a:latin typeface="Cambria Math"/>
                                </a:rPr>
                                <m:t>2</m:t>
                              </m:r>
                            </m:sup>
                          </m:sSup>
                        </m:den>
                      </m:f>
                      <m:r>
                        <a:rPr lang="it-IT" b="0" i="1" smtClean="0">
                          <a:latin typeface="Cambria Math"/>
                        </a:rPr>
                        <m:t>=</m:t>
                      </m:r>
                      <m:r>
                        <a:rPr lang="it-IT" b="0" i="1" smtClean="0">
                          <a:latin typeface="Cambria Math"/>
                        </a:rPr>
                        <m:t>𝑐𝑜𝑠𝑡</m:t>
                      </m:r>
                    </m:oMath>
                  </m:oMathPara>
                </a14:m>
                <a:endParaRPr lang="it-IT" dirty="0"/>
              </a:p>
            </p:txBody>
          </p:sp>
        </mc:Choice>
        <mc:Fallback>
          <p:sp>
            <p:nvSpPr>
              <p:cNvPr id="4" name="CasellaDiTesto 3"/>
              <p:cNvSpPr txBox="1">
                <a:spLocks noRot="1" noChangeAspect="1" noMove="1" noResize="1" noEditPoints="1" noAdjustHandles="1" noChangeArrowheads="1" noChangeShapeType="1" noTextEdit="1"/>
              </p:cNvSpPr>
              <p:nvPr/>
            </p:nvSpPr>
            <p:spPr>
              <a:xfrm>
                <a:off x="2863770" y="2191418"/>
                <a:ext cx="2916183" cy="1569725"/>
              </a:xfrm>
              <a:prstGeom prst="rect">
                <a:avLst/>
              </a:prstGeom>
              <a:blipFill rotWithShape="1">
                <a:blip r:embed="rId2"/>
                <a:stretch>
                  <a:fillRect l="-3347" t="-3101" r="-2092"/>
                </a:stretch>
              </a:blipFill>
            </p:spPr>
            <p:txBody>
              <a:bodyPr/>
              <a:lstStyle/>
              <a:p>
                <a:r>
                  <a:rPr lang="it-IT">
                    <a:noFill/>
                  </a:rPr>
                  <a:t> </a:t>
                </a:r>
              </a:p>
            </p:txBody>
          </p:sp>
        </mc:Fallback>
      </mc:AlternateContent>
    </p:spTree>
    <p:extLst>
      <p:ext uri="{BB962C8B-B14F-4D97-AF65-F5344CB8AC3E}">
        <p14:creationId xmlns:p14="http://schemas.microsoft.com/office/powerpoint/2010/main" val="975134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Manuele\Desktop\fisica\300ppt\5.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Manuele\Desktop\fisica\300ppt\5.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55" y="1379299"/>
            <a:ext cx="7308304" cy="547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CasellaDiTesto 1"/>
              <p:cNvSpPr txBox="1"/>
              <p:nvPr/>
            </p:nvSpPr>
            <p:spPr>
              <a:xfrm>
                <a:off x="611561" y="548680"/>
                <a:ext cx="8064896" cy="2414635"/>
              </a:xfrm>
              <a:prstGeom prst="rect">
                <a:avLst/>
              </a:prstGeom>
              <a:noFill/>
            </p:spPr>
            <p:txBody>
              <a:bodyPr wrap="square" rtlCol="0">
                <a:spAutoFit/>
              </a:bodyPr>
              <a:lstStyle/>
              <a:p>
                <a:pPr algn="just"/>
                <a:r>
                  <a:rPr lang="it-IT" sz="2000" dirty="0" smtClean="0"/>
                  <a:t>Un disco piatto (massa M) si muove su una circonferenza su un tavolo ad aria, senza attrito ed è trattenuto in tale orbita da una corda a cui è legata una massa pendente (massa m) attraverso un foro centrale. Si dimostri che la velocità del disco è:</a:t>
                </a:r>
              </a:p>
              <a:p>
                <a14:m>
                  <m:oMathPara xmlns:m="http://schemas.openxmlformats.org/officeDocument/2006/math">
                    <m:oMathParaPr>
                      <m:jc m:val="centerGroup"/>
                    </m:oMathParaPr>
                    <m:oMath xmlns:m="http://schemas.openxmlformats.org/officeDocument/2006/math">
                      <m:r>
                        <a:rPr lang="it-IT" b="0" i="1" smtClean="0">
                          <a:latin typeface="Cambria Math"/>
                        </a:rPr>
                        <m:t>𝑣</m:t>
                      </m:r>
                      <m:r>
                        <a:rPr lang="it-IT" b="0" i="1" smtClean="0">
                          <a:latin typeface="Cambria Math"/>
                        </a:rPr>
                        <m:t>=</m:t>
                      </m:r>
                      <m:rad>
                        <m:radPr>
                          <m:degHide m:val="on"/>
                          <m:ctrlPr>
                            <a:rPr lang="it-IT" b="0" i="1" smtClean="0">
                              <a:latin typeface="Cambria Math"/>
                            </a:rPr>
                          </m:ctrlPr>
                        </m:radPr>
                        <m:deg/>
                        <m:e>
                          <m:f>
                            <m:fPr>
                              <m:ctrlPr>
                                <a:rPr lang="it-IT" b="0" i="1" smtClean="0">
                                  <a:latin typeface="Cambria Math"/>
                                </a:rPr>
                              </m:ctrlPr>
                            </m:fPr>
                            <m:num>
                              <m:r>
                                <a:rPr lang="it-IT" b="0" i="1" smtClean="0">
                                  <a:latin typeface="Cambria Math"/>
                                </a:rPr>
                                <m:t>𝑚𝑔𝑅</m:t>
                              </m:r>
                            </m:num>
                            <m:den>
                              <m:r>
                                <a:rPr lang="it-IT" b="0" i="1" smtClean="0">
                                  <a:latin typeface="Cambria Math"/>
                                </a:rPr>
                                <m:t>𝑀</m:t>
                              </m:r>
                            </m:den>
                          </m:f>
                        </m:e>
                      </m:rad>
                    </m:oMath>
                  </m:oMathPara>
                </a14:m>
                <a:endParaRPr lang="it-IT" dirty="0"/>
              </a:p>
            </p:txBody>
          </p:sp>
        </mc:Choice>
        <mc:Fallback>
          <p:sp>
            <p:nvSpPr>
              <p:cNvPr id="2" name="CasellaDiTesto 1"/>
              <p:cNvSpPr txBox="1">
                <a:spLocks noRot="1" noChangeAspect="1" noMove="1" noResize="1" noEditPoints="1" noAdjustHandles="1" noChangeArrowheads="1" noChangeShapeType="1" noTextEdit="1"/>
              </p:cNvSpPr>
              <p:nvPr/>
            </p:nvSpPr>
            <p:spPr>
              <a:xfrm>
                <a:off x="611561" y="548680"/>
                <a:ext cx="8064896" cy="2414635"/>
              </a:xfrm>
              <a:prstGeom prst="rect">
                <a:avLst/>
              </a:prstGeom>
              <a:blipFill rotWithShape="1">
                <a:blip r:embed="rId3"/>
                <a:stretch>
                  <a:fillRect l="-756" t="-1263" r="-831"/>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685800" y="44450"/>
            <a:ext cx="7772400" cy="1143000"/>
          </a:xfrm>
        </p:spPr>
        <p:txBody>
          <a:bodyPr/>
          <a:lstStyle/>
          <a:p>
            <a:pPr eaLnBrk="1" hangingPunct="1"/>
            <a:r>
              <a:rPr lang="it-IT" altLang="it-IT" smtClean="0"/>
              <a:t>La velocità angolare</a:t>
            </a:r>
          </a:p>
        </p:txBody>
      </p:sp>
      <p:sp>
        <p:nvSpPr>
          <p:cNvPr id="17411" name="CasellaDiTesto 3"/>
          <p:cNvSpPr txBox="1">
            <a:spLocks noChangeArrowheads="1"/>
          </p:cNvSpPr>
          <p:nvPr/>
        </p:nvSpPr>
        <p:spPr bwMode="auto">
          <a:xfrm>
            <a:off x="468313" y="1412875"/>
            <a:ext cx="813593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altLang="it-IT" sz="2000"/>
              <a:t>Il comportamento della posizione angolare nel tempo può essere descritto dalla funzione θ = θ (t) e misurato in radianti.</a:t>
            </a:r>
          </a:p>
          <a:p>
            <a:pPr algn="just" eaLnBrk="1" hangingPunct="1"/>
            <a:r>
              <a:rPr lang="it-IT" altLang="it-IT" sz="2000"/>
              <a:t>La posizione angolare può variare nel tempo; la grandezza fisica che descrive tale cambiamento prende il nome di velocità angolare media e definita come</a:t>
            </a:r>
          </a:p>
          <a:p>
            <a:pPr algn="just" eaLnBrk="1" hangingPunct="1"/>
            <a:endParaRPr lang="it-IT" altLang="it-IT" sz="2000"/>
          </a:p>
          <a:p>
            <a:pPr algn="just" eaLnBrk="1" hangingPunct="1"/>
            <a:endParaRPr lang="it-IT" altLang="it-IT" sz="2000"/>
          </a:p>
          <a:p>
            <a:pPr algn="just" eaLnBrk="1" hangingPunct="1"/>
            <a:endParaRPr lang="it-IT" altLang="it-IT" sz="2000"/>
          </a:p>
          <a:p>
            <a:pPr algn="just" eaLnBrk="1" hangingPunct="1"/>
            <a:endParaRPr lang="it-IT" altLang="it-IT" sz="2000"/>
          </a:p>
          <a:p>
            <a:pPr algn="just" eaLnBrk="1" hangingPunct="1"/>
            <a:r>
              <a:rPr lang="it-IT" altLang="it-IT" sz="2000"/>
              <a:t>e misurata in radianti al secondo (rad/s)</a:t>
            </a:r>
          </a:p>
          <a:p>
            <a:pPr algn="just" eaLnBrk="1" hangingPunct="1"/>
            <a:r>
              <a:rPr lang="it-IT" altLang="it-IT" sz="2000"/>
              <a:t>La velocità angolare istantanea si definisce, analogamente a quanto visto per la velocità (lineare) come:</a:t>
            </a:r>
          </a:p>
          <a:p>
            <a:pPr algn="just" eaLnBrk="1" hangingPunct="1"/>
            <a:endParaRPr lang="it-IT" altLang="it-IT" sz="2000"/>
          </a:p>
          <a:p>
            <a:pPr algn="just" eaLnBrk="1" hangingPunct="1"/>
            <a:endParaRPr lang="it-IT" altLang="it-IT" sz="2000"/>
          </a:p>
          <a:p>
            <a:pPr algn="just" eaLnBrk="1" hangingPunct="1"/>
            <a:endParaRPr lang="it-IT" altLang="it-IT" sz="2000"/>
          </a:p>
          <a:p>
            <a:pPr algn="just" eaLnBrk="1" hangingPunct="1"/>
            <a:r>
              <a:rPr lang="it-IT" altLang="it-IT" sz="2000"/>
              <a:t>ovvero come la derivata temporale della posizione angolare.</a:t>
            </a:r>
          </a:p>
          <a:p>
            <a:pPr eaLnBrk="1" hangingPunct="1"/>
            <a:endParaRPr lang="it-IT" altLang="it-IT"/>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852738"/>
            <a:ext cx="93345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784725"/>
            <a:ext cx="977900"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Manuele\Desktop\fisica\300ppt\5.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144" y="1982448"/>
            <a:ext cx="6444208" cy="483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95536" y="809417"/>
            <a:ext cx="8136904" cy="1323439"/>
          </a:xfrm>
          <a:prstGeom prst="rect">
            <a:avLst/>
          </a:prstGeom>
          <a:noFill/>
        </p:spPr>
        <p:txBody>
          <a:bodyPr wrap="square" rtlCol="0">
            <a:spAutoFit/>
          </a:bodyPr>
          <a:lstStyle/>
          <a:p>
            <a:pPr algn="just"/>
            <a:r>
              <a:rPr lang="it-IT" sz="2000" dirty="0" smtClean="0"/>
              <a:t>Due masse m1 ed m2 connesse tra loro ad un punto centrale mediante funi ruotano a una frequenza f su una superficie orizzontale priva di attrito a distanze r1 ed r2 rispettivamente. Derivare una espressione algebrica per la tensione in ogni tratto di fune</a:t>
            </a:r>
            <a:endParaRPr lang="it-IT"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Documents and Settings\Manuele\Desktop\fisica\300ppt\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36429"/>
            <a:ext cx="6372200" cy="477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67544" y="521385"/>
            <a:ext cx="8064896" cy="1323439"/>
          </a:xfrm>
          <a:prstGeom prst="rect">
            <a:avLst/>
          </a:prstGeom>
          <a:noFill/>
        </p:spPr>
        <p:txBody>
          <a:bodyPr wrap="square" rtlCol="0">
            <a:spAutoFit/>
          </a:bodyPr>
          <a:lstStyle/>
          <a:p>
            <a:pPr algn="just"/>
            <a:r>
              <a:rPr lang="it-IT" sz="2000" dirty="0" smtClean="0"/>
              <a:t>Tarzan pensa di superare una gola oscillando appeso a una liana. Se le sue braccia sono in grado di esercitare una forza di 1400 N sulla fune, qual è la massima velocità che può sopportare nel punto più basso della sua traiettoria? La sua massa è 80 Kg e la liana è lunga 4.8 m</a:t>
            </a:r>
            <a:endParaRPr lang="it-IT"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Documents and Settings\Manuele\Desktop\fisica\300ppt\5.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996952"/>
            <a:ext cx="5112568" cy="383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95536" y="933688"/>
            <a:ext cx="8280920" cy="1631216"/>
          </a:xfrm>
          <a:prstGeom prst="rect">
            <a:avLst/>
          </a:prstGeom>
          <a:noFill/>
        </p:spPr>
        <p:txBody>
          <a:bodyPr wrap="square" rtlCol="0">
            <a:spAutoFit/>
          </a:bodyPr>
          <a:lstStyle/>
          <a:p>
            <a:pPr algn="just"/>
            <a:r>
              <a:rPr lang="it-IT" sz="2000" dirty="0" smtClean="0"/>
              <a:t>Il pilota di un aviogetto fa compiere al suo aereo un giro della morte verticale. Se l’aviogetto si muove a una velocità di 1500 Km/h nel punto più basso, determinare il raggio minimo della circonferenza affinché l’accelerazione centripeta nel punto più basso non superi i 6.0g. Calcolare anche il peso effettivo di un pilota di 80 Kg nel punto più basso e nel punto più alto</a:t>
            </a:r>
            <a:endParaRPr lang="it-IT"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85800" y="44450"/>
            <a:ext cx="7772400" cy="1143000"/>
          </a:xfrm>
        </p:spPr>
        <p:txBody>
          <a:bodyPr/>
          <a:lstStyle/>
          <a:p>
            <a:pPr eaLnBrk="1" hangingPunct="1"/>
            <a:r>
              <a:rPr lang="it-IT" altLang="it-IT" smtClean="0"/>
              <a:t>Grandezze angolari e lineari</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51138"/>
            <a:ext cx="2862262"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a:spLocks noRot="1" noChangeAspect="1" noMove="1" noResize="1" noEditPoints="1" noAdjustHandles="1" noChangeArrowheads="1" noChangeShapeType="1" noTextEdit="1"/>
          </p:cNvSpPr>
          <p:nvPr/>
        </p:nvSpPr>
        <p:spPr>
          <a:xfrm>
            <a:off x="2843808" y="1196752"/>
            <a:ext cx="6192688" cy="5597558"/>
          </a:xfrm>
          <a:prstGeom prst="rect">
            <a:avLst/>
          </a:prstGeom>
          <a:blipFill rotWithShape="1">
            <a:blip r:embed="rId3"/>
            <a:stretch>
              <a:fillRect l="-1084" t="-544" r="-1084" b="-979"/>
            </a:stretch>
          </a:blipFill>
        </p:spPr>
        <p:txBody>
          <a:bodyPr/>
          <a:lstStyle/>
          <a:p>
            <a:r>
              <a:rPr lang="it-IT">
                <a:no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685800" y="44450"/>
            <a:ext cx="7772400" cy="1143000"/>
          </a:xfrm>
        </p:spPr>
        <p:txBody>
          <a:bodyPr/>
          <a:lstStyle/>
          <a:p>
            <a:pPr eaLnBrk="1" hangingPunct="1"/>
            <a:r>
              <a:rPr lang="it-IT" altLang="it-IT" smtClean="0"/>
              <a:t>La legge oraria</a:t>
            </a:r>
          </a:p>
        </p:txBody>
      </p:sp>
      <p:sp>
        <p:nvSpPr>
          <p:cNvPr id="4" name="CasellaDiTesto 3"/>
          <p:cNvSpPr txBox="1">
            <a:spLocks noRot="1" noChangeAspect="1" noMove="1" noResize="1" noEditPoints="1" noAdjustHandles="1" noChangeArrowheads="1" noChangeShapeType="1" noTextEdit="1"/>
          </p:cNvSpPr>
          <p:nvPr/>
        </p:nvSpPr>
        <p:spPr>
          <a:xfrm>
            <a:off x="395536" y="1124744"/>
            <a:ext cx="8352928" cy="5678157"/>
          </a:xfrm>
          <a:prstGeom prst="rect">
            <a:avLst/>
          </a:prstGeom>
          <a:blipFill rotWithShape="1">
            <a:blip r:embed="rId2"/>
            <a:stretch>
              <a:fillRect l="-803" r="-1168" b="-1074"/>
            </a:stretch>
          </a:blipFill>
        </p:spPr>
        <p:txBody>
          <a:bodyPr/>
          <a:lstStyle/>
          <a:p>
            <a:r>
              <a:rPr lang="it-IT">
                <a:no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685800" y="44450"/>
            <a:ext cx="7772400" cy="1143000"/>
          </a:xfrm>
        </p:spPr>
        <p:txBody>
          <a:bodyPr/>
          <a:lstStyle/>
          <a:p>
            <a:pPr eaLnBrk="1" hangingPunct="1"/>
            <a:r>
              <a:rPr lang="it-IT" altLang="it-IT" smtClean="0"/>
              <a:t>Il moto è periodico</a:t>
            </a:r>
          </a:p>
        </p:txBody>
      </p:sp>
      <p:sp>
        <p:nvSpPr>
          <p:cNvPr id="4" name="CasellaDiTesto 3"/>
          <p:cNvSpPr txBox="1">
            <a:spLocks noRot="1" noChangeAspect="1" noMove="1" noResize="1" noEditPoints="1" noAdjustHandles="1" noChangeArrowheads="1" noChangeShapeType="1" noTextEdit="1"/>
          </p:cNvSpPr>
          <p:nvPr/>
        </p:nvSpPr>
        <p:spPr>
          <a:xfrm>
            <a:off x="395536" y="1628800"/>
            <a:ext cx="8280920" cy="4597541"/>
          </a:xfrm>
          <a:prstGeom prst="rect">
            <a:avLst/>
          </a:prstGeom>
          <a:blipFill rotWithShape="1">
            <a:blip r:embed="rId2"/>
            <a:stretch>
              <a:fillRect l="-810" t="-663" r="-736"/>
            </a:stretch>
          </a:blipFill>
        </p:spPr>
        <p:txBody>
          <a:bodyPr/>
          <a:lstStyle/>
          <a:p>
            <a:r>
              <a:rPr lang="it-IT">
                <a:no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85800" y="44450"/>
            <a:ext cx="7772400" cy="1143000"/>
          </a:xfrm>
        </p:spPr>
        <p:txBody>
          <a:bodyPr/>
          <a:lstStyle/>
          <a:p>
            <a:pPr eaLnBrk="1" hangingPunct="1"/>
            <a:r>
              <a:rPr lang="it-IT" altLang="it-IT" smtClean="0"/>
              <a:t>L’accelerazione</a:t>
            </a:r>
          </a:p>
        </p:txBody>
      </p:sp>
      <p:pic>
        <p:nvPicPr>
          <p:cNvPr id="21507" name="Immagin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2484437"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a:spLocks noRot="1" noChangeAspect="1" noMove="1" noResize="1" noEditPoints="1" noAdjustHandles="1" noChangeArrowheads="1" noChangeShapeType="1" noTextEdit="1"/>
          </p:cNvSpPr>
          <p:nvPr/>
        </p:nvSpPr>
        <p:spPr>
          <a:xfrm>
            <a:off x="3203848" y="1196752"/>
            <a:ext cx="5760640" cy="5645263"/>
          </a:xfrm>
          <a:prstGeom prst="rect">
            <a:avLst/>
          </a:prstGeom>
          <a:blipFill rotWithShape="1">
            <a:blip r:embed="rId3"/>
            <a:stretch>
              <a:fillRect l="-1164" t="-540" r="-5079" b="-972"/>
            </a:stretch>
          </a:blipFill>
        </p:spPr>
        <p:txBody>
          <a:bodyPr/>
          <a:lstStyle/>
          <a:p>
            <a:r>
              <a:rPr lang="it-IT">
                <a:noFill/>
              </a:rPr>
              <a:t> </a:t>
            </a:r>
          </a:p>
        </p:txBody>
      </p:sp>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221163"/>
            <a:ext cx="2484437"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350" y="4633913"/>
            <a:ext cx="148748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685800" y="115888"/>
            <a:ext cx="7772400" cy="1143000"/>
          </a:xfrm>
        </p:spPr>
        <p:txBody>
          <a:bodyPr/>
          <a:lstStyle/>
          <a:p>
            <a:pPr eaLnBrk="1" hangingPunct="1"/>
            <a:r>
              <a:rPr lang="it-IT" altLang="it-IT" smtClean="0"/>
              <a:t>L’accelerazione tangenziale</a:t>
            </a:r>
          </a:p>
        </p:txBody>
      </p:sp>
      <p:sp>
        <p:nvSpPr>
          <p:cNvPr id="3" name="Segnaposto contenuto 2"/>
          <p:cNvSpPr>
            <a:spLocks noGrp="1" noRot="1" noChangeAspect="1" noMove="1" noResize="1" noEditPoints="1" noAdjustHandles="1" noChangeArrowheads="1" noChangeShapeType="1" noTextEdit="1"/>
          </p:cNvSpPr>
          <p:nvPr>
            <p:ph idx="1"/>
          </p:nvPr>
        </p:nvSpPr>
        <p:spPr>
          <a:xfrm>
            <a:off x="685800" y="1981200"/>
            <a:ext cx="7772400" cy="2743944"/>
          </a:xfrm>
          <a:blipFill rotWithShape="1">
            <a:blip r:embed="rId2"/>
            <a:stretch>
              <a:fillRect l="-863" t="-1111" r="-784"/>
            </a:stretch>
          </a:blipFill>
          <a:extLst/>
        </p:spPr>
        <p:txBody>
          <a:bodyPr/>
          <a:lstStyle/>
          <a:p>
            <a:r>
              <a:rPr lang="it-IT">
                <a:noFill/>
              </a:rPr>
              <a:t> </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781300"/>
            <a:ext cx="37592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2122</Words>
  <Application>Microsoft Office PowerPoint</Application>
  <PresentationFormat>Presentazione su schermo (4:3)</PresentationFormat>
  <Paragraphs>155</Paragraphs>
  <Slides>42</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42</vt:i4>
      </vt:variant>
    </vt:vector>
  </HeadingPairs>
  <TitlesOfParts>
    <vt:vector size="49" baseType="lpstr">
      <vt:lpstr>Times New Roman</vt:lpstr>
      <vt:lpstr>Arial</vt:lpstr>
      <vt:lpstr>Calibri</vt:lpstr>
      <vt:lpstr>Cambria</vt:lpstr>
      <vt:lpstr>Rage Italic</vt:lpstr>
      <vt:lpstr>Struttura predefinita</vt:lpstr>
      <vt:lpstr>Sketchbook</vt:lpstr>
      <vt:lpstr>Meccanica del moto circolare</vt:lpstr>
      <vt:lpstr>Il moto circolare: cinematica</vt:lpstr>
      <vt:lpstr>Il vettore posizione</vt:lpstr>
      <vt:lpstr>La velocità angolare</vt:lpstr>
      <vt:lpstr>Grandezze angolari e lineari</vt:lpstr>
      <vt:lpstr>La legge oraria</vt:lpstr>
      <vt:lpstr>Il moto è periodico</vt:lpstr>
      <vt:lpstr>L’accelerazione</vt:lpstr>
      <vt:lpstr>L’accelerazione tangenziale</vt:lpstr>
      <vt:lpstr>L’accelerazione centripeta</vt:lpstr>
      <vt:lpstr>L’accelerazione centripeta</vt:lpstr>
      <vt:lpstr>Il moto circolare uniforme</vt:lpstr>
      <vt:lpstr>Il moto circolare uniforme</vt:lpstr>
      <vt:lpstr>Il moto circolare uniforme</vt:lpstr>
      <vt:lpstr>Dalla legge oraria alla velocità</vt:lpstr>
      <vt:lpstr>Dalla velocità all’accelerazione</vt:lpstr>
      <vt:lpstr>La dinamica del moto circolare</vt:lpstr>
      <vt:lpstr>Presentazione standard di PowerPoint</vt:lpstr>
      <vt:lpstr>Presentazione standard di PowerPoint</vt:lpstr>
      <vt:lpstr>Palle che girano!</vt:lpstr>
      <vt:lpstr>La ruota panoramica</vt:lpstr>
      <vt:lpstr>Massa legata a una corda</vt:lpstr>
      <vt:lpstr>Il pendolo conico</vt:lpstr>
      <vt:lpstr>L’automobile che percorre una curva</vt:lpstr>
      <vt:lpstr>Sbandare in curva</vt:lpstr>
      <vt:lpstr>Curva sopraelevata</vt:lpstr>
      <vt:lpstr>Presentazione standard di PowerPoint</vt:lpstr>
      <vt:lpstr>Newton</vt:lpstr>
      <vt:lpstr>La legge di gravitazione universale</vt:lpstr>
      <vt:lpstr>La legge di gravitazione universale</vt:lpstr>
      <vt:lpstr>Bilancia di torsione</vt:lpstr>
      <vt:lpstr>Presentazione standard di PowerPoint</vt:lpstr>
      <vt:lpstr> I satelliti artificiali </vt:lpstr>
      <vt:lpstr>I satelliti geostazionari</vt:lpstr>
      <vt:lpstr>I legge di Keplero</vt:lpstr>
      <vt:lpstr>II legge di Keplero</vt:lpstr>
      <vt:lpstr>III legge di Keplero</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Dieffe Srl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MJ</dc:creator>
  <cp:lastModifiedBy>Roberto</cp:lastModifiedBy>
  <cp:revision>46</cp:revision>
  <dcterms:created xsi:type="dcterms:W3CDTF">2005-04-07T13:25:13Z</dcterms:created>
  <dcterms:modified xsi:type="dcterms:W3CDTF">2013-11-02T23:02:06Z</dcterms:modified>
</cp:coreProperties>
</file>