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304" r:id="rId3"/>
    <p:sldId id="305" r:id="rId4"/>
    <p:sldId id="257" r:id="rId5"/>
    <p:sldId id="306" r:id="rId6"/>
    <p:sldId id="258" r:id="rId7"/>
    <p:sldId id="259" r:id="rId8"/>
    <p:sldId id="260" r:id="rId9"/>
    <p:sldId id="307" r:id="rId10"/>
    <p:sldId id="262" r:id="rId11"/>
    <p:sldId id="308" r:id="rId12"/>
    <p:sldId id="309" r:id="rId13"/>
    <p:sldId id="310" r:id="rId14"/>
    <p:sldId id="311" r:id="rId15"/>
    <p:sldId id="312" r:id="rId16"/>
    <p:sldId id="313" r:id="rId17"/>
    <p:sldId id="314" r:id="rId18"/>
    <p:sldId id="315" r:id="rId19"/>
    <p:sldId id="268" r:id="rId20"/>
    <p:sldId id="269" r:id="rId21"/>
    <p:sldId id="270" r:id="rId22"/>
    <p:sldId id="272" r:id="rId23"/>
    <p:sldId id="316" r:id="rId24"/>
    <p:sldId id="317" r:id="rId25"/>
    <p:sldId id="318" r:id="rId26"/>
    <p:sldId id="273" r:id="rId27"/>
    <p:sldId id="275" r:id="rId28"/>
    <p:sldId id="276" r:id="rId29"/>
    <p:sldId id="277" r:id="rId30"/>
    <p:sldId id="279" r:id="rId31"/>
    <p:sldId id="280" r:id="rId32"/>
    <p:sldId id="323" r:id="rId33"/>
    <p:sldId id="324" r:id="rId34"/>
    <p:sldId id="283" r:id="rId35"/>
    <p:sldId id="325" r:id="rId36"/>
    <p:sldId id="285" r:id="rId37"/>
    <p:sldId id="287" r:id="rId38"/>
    <p:sldId id="319" r:id="rId39"/>
    <p:sldId id="320" r:id="rId40"/>
    <p:sldId id="288" r:id="rId41"/>
    <p:sldId id="321" r:id="rId42"/>
    <p:sldId id="322" r:id="rId43"/>
    <p:sldId id="293" r:id="rId44"/>
    <p:sldId id="294" r:id="rId45"/>
    <p:sldId id="295" r:id="rId46"/>
    <p:sldId id="296" r:id="rId47"/>
    <p:sldId id="297" r:id="rId48"/>
    <p:sldId id="299" r:id="rId49"/>
    <p:sldId id="300" r:id="rId50"/>
    <p:sldId id="301" r:id="rId51"/>
    <p:sldId id="327" r:id="rId52"/>
    <p:sldId id="326" r:id="rId53"/>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49" autoAdjust="0"/>
    <p:restoredTop sz="90929"/>
  </p:normalViewPr>
  <p:slideViewPr>
    <p:cSldViewPr>
      <p:cViewPr varScale="1">
        <p:scale>
          <a:sx n="53" d="100"/>
          <a:sy n="53" d="100"/>
        </p:scale>
        <p:origin x="-90"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A2C0D-0DBA-4B28-A4FE-5BCADD09AC3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it-IT"/>
        </a:p>
      </dgm:t>
    </dgm:pt>
    <dgm:pt modelId="{42426975-CC31-4160-8352-14F1BF51CFDD}">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Energia meccanica</a:t>
          </a:r>
        </a:p>
        <a:p>
          <a:pPr defTabSz="1022350">
            <a:lnSpc>
              <a:spcPct val="90000"/>
            </a:lnSpc>
            <a:spcBef>
              <a:spcPct val="0"/>
            </a:spcBef>
            <a:spcAft>
              <a:spcPct val="35000"/>
            </a:spcAft>
          </a:pPr>
          <a:endParaRPr lang="it-IT" dirty="0"/>
        </a:p>
      </dgm:t>
    </dgm:pt>
    <dgm:pt modelId="{3EF7BE16-0BBF-4188-A713-F0FB913DCE4A}" type="parTrans" cxnId="{975F653D-0503-44BB-B72F-9FA1691C1A22}">
      <dgm:prSet/>
      <dgm:spPr/>
      <dgm:t>
        <a:bodyPr/>
        <a:lstStyle/>
        <a:p>
          <a:endParaRPr lang="it-IT"/>
        </a:p>
      </dgm:t>
    </dgm:pt>
    <dgm:pt modelId="{3037F42A-060C-437C-A20B-FE33F8D3D90B}" type="sibTrans" cxnId="{975F653D-0503-44BB-B72F-9FA1691C1A22}">
      <dgm:prSet/>
      <dgm:spPr/>
      <dgm:t>
        <a:bodyPr/>
        <a:lstStyle/>
        <a:p>
          <a:endParaRPr lang="it-IT"/>
        </a:p>
      </dgm:t>
    </dgm:pt>
    <dgm:pt modelId="{B9B438D4-DC2A-48BB-B234-4C6DE7821F26}">
      <dgm:prSet phldrT="[Testo]"/>
      <dgm:spPr/>
      <dgm:t>
        <a:bodyPr/>
        <a:lstStyle/>
        <a:p>
          <a:r>
            <a:rPr lang="it-IT" dirty="0" smtClean="0"/>
            <a:t>definita classicamente come somma di potenziale e cinetica </a:t>
          </a:r>
          <a:endParaRPr lang="it-IT" dirty="0"/>
        </a:p>
      </dgm:t>
    </dgm:pt>
    <dgm:pt modelId="{58FB9F07-5713-4330-9C57-50284AB15533}" type="parTrans" cxnId="{7BC44F11-1123-4F12-B56C-617FB951F552}">
      <dgm:prSet/>
      <dgm:spPr/>
      <dgm:t>
        <a:bodyPr/>
        <a:lstStyle/>
        <a:p>
          <a:endParaRPr lang="it-IT"/>
        </a:p>
      </dgm:t>
    </dgm:pt>
    <dgm:pt modelId="{FF2F40D7-54D9-4817-8796-62BA302A3CF1}" type="sibTrans" cxnId="{7BC44F11-1123-4F12-B56C-617FB951F552}">
      <dgm:prSet/>
      <dgm:spPr/>
      <dgm:t>
        <a:bodyPr/>
        <a:lstStyle/>
        <a:p>
          <a:endParaRPr lang="it-IT"/>
        </a:p>
      </dgm:t>
    </dgm:pt>
    <dgm:pt modelId="{1225A425-4A2F-4ADB-A912-98F03B9E3B2B}">
      <dgm:prSet phldrT="[Testo]"/>
      <dgm:spPr/>
      <dgm:t>
        <a:bodyPr/>
        <a:lstStyle/>
        <a:p>
          <a:r>
            <a:rPr lang="it-IT" dirty="0" smtClean="0"/>
            <a:t>Energia cinetica </a:t>
          </a:r>
          <a:endParaRPr lang="it-IT" dirty="0"/>
        </a:p>
      </dgm:t>
    </dgm:pt>
    <dgm:pt modelId="{86268C64-4D8B-41C9-BABE-9C35796375F6}" type="parTrans" cxnId="{AC6B5051-B767-4C14-8729-95A7596900AC}">
      <dgm:prSet/>
      <dgm:spPr/>
      <dgm:t>
        <a:bodyPr/>
        <a:lstStyle/>
        <a:p>
          <a:endParaRPr lang="it-IT"/>
        </a:p>
      </dgm:t>
    </dgm:pt>
    <dgm:pt modelId="{1466BA5C-978C-40DB-AE80-3AEE77510F25}" type="sibTrans" cxnId="{AC6B5051-B767-4C14-8729-95A7596900AC}">
      <dgm:prSet/>
      <dgm:spPr/>
      <dgm:t>
        <a:bodyPr/>
        <a:lstStyle/>
        <a:p>
          <a:endParaRPr lang="it-IT"/>
        </a:p>
      </dgm:t>
    </dgm:pt>
    <dgm:pt modelId="{C3368F66-4858-4692-9DE0-C414267B967C}">
      <dgm:prSet phldrT="[Testo]"/>
      <dgm:spPr/>
      <dgm:t>
        <a:bodyPr/>
        <a:lstStyle/>
        <a:p>
          <a:r>
            <a:rPr lang="it-IT" dirty="0" smtClean="0"/>
            <a:t>è l’energia posseduta da un corpo a causa del suo movimento</a:t>
          </a:r>
          <a:endParaRPr lang="it-IT" dirty="0"/>
        </a:p>
      </dgm:t>
    </dgm:pt>
    <dgm:pt modelId="{A3CD7DD8-F48D-4B47-A128-6F394954424D}" type="parTrans" cxnId="{0E3F4DFB-975F-4F73-9E9E-98EB8B8F3C05}">
      <dgm:prSet/>
      <dgm:spPr/>
      <dgm:t>
        <a:bodyPr/>
        <a:lstStyle/>
        <a:p>
          <a:endParaRPr lang="it-IT"/>
        </a:p>
      </dgm:t>
    </dgm:pt>
    <dgm:pt modelId="{00935E4E-9102-45FE-AFB8-282546A80C8B}" type="sibTrans" cxnId="{0E3F4DFB-975F-4F73-9E9E-98EB8B8F3C05}">
      <dgm:prSet/>
      <dgm:spPr/>
      <dgm:t>
        <a:bodyPr/>
        <a:lstStyle/>
        <a:p>
          <a:endParaRPr lang="it-IT"/>
        </a:p>
      </dgm:t>
    </dgm:pt>
    <dgm:pt modelId="{BEA02F18-6054-42E9-B263-66F0D2D69A75}">
      <dgm:prSet phldrT="[Testo]"/>
      <dgm:spPr/>
      <dgm:t>
        <a:bodyPr/>
        <a:lstStyle/>
        <a:p>
          <a:r>
            <a:rPr lang="it-IT" dirty="0" smtClean="0"/>
            <a:t>è l’energia posseduta da un corpo in funzione della sua posizione</a:t>
          </a:r>
          <a:endParaRPr lang="it-IT" dirty="0"/>
        </a:p>
      </dgm:t>
    </dgm:pt>
    <dgm:pt modelId="{04D90095-8CAC-4276-B425-209489C446DB}" type="parTrans" cxnId="{D0DCF76C-4F1D-4C66-AB1D-4E6C2AC9AEED}">
      <dgm:prSet/>
      <dgm:spPr/>
      <dgm:t>
        <a:bodyPr/>
        <a:lstStyle/>
        <a:p>
          <a:endParaRPr lang="it-IT"/>
        </a:p>
      </dgm:t>
    </dgm:pt>
    <dgm:pt modelId="{53027D6F-C934-4271-949F-97EBFEE44446}" type="sibTrans" cxnId="{D0DCF76C-4F1D-4C66-AB1D-4E6C2AC9AEED}">
      <dgm:prSet/>
      <dgm:spPr/>
      <dgm:t>
        <a:bodyPr/>
        <a:lstStyle/>
        <a:p>
          <a:endParaRPr lang="it-IT"/>
        </a:p>
      </dgm:t>
    </dgm:pt>
    <dgm:pt modelId="{A3BE2175-2647-4884-8223-BACF674EAF50}">
      <dgm:prSet phldrT="[Testo]"/>
      <dgm:spPr/>
      <dgm:t>
        <a:bodyPr/>
        <a:lstStyle/>
        <a:p>
          <a:r>
            <a:rPr lang="it-IT" b="1" dirty="0" smtClean="0"/>
            <a:t>Energia potenziale</a:t>
          </a:r>
          <a:r>
            <a:rPr lang="it-IT" dirty="0" smtClean="0"/>
            <a:t> </a:t>
          </a:r>
          <a:endParaRPr lang="it-IT" dirty="0"/>
        </a:p>
      </dgm:t>
    </dgm:pt>
    <dgm:pt modelId="{B04A4967-0C12-4C4B-B7E8-10799374F348}" type="parTrans" cxnId="{DB661D55-AC57-495C-8B60-0CAD6AE8A89D}">
      <dgm:prSet/>
      <dgm:spPr/>
      <dgm:t>
        <a:bodyPr/>
        <a:lstStyle/>
        <a:p>
          <a:endParaRPr lang="it-IT"/>
        </a:p>
      </dgm:t>
    </dgm:pt>
    <dgm:pt modelId="{A68775BC-CB06-42C9-8CBA-0564DF0EE55D}" type="sibTrans" cxnId="{DB661D55-AC57-495C-8B60-0CAD6AE8A89D}">
      <dgm:prSet/>
      <dgm:spPr/>
      <dgm:t>
        <a:bodyPr/>
        <a:lstStyle/>
        <a:p>
          <a:endParaRPr lang="it-IT"/>
        </a:p>
      </dgm:t>
    </dgm:pt>
    <dgm:pt modelId="{57737A7A-D46B-49D2-ADD6-525BA8BE5DCE}" type="pres">
      <dgm:prSet presAssocID="{D37A2C0D-0DBA-4B28-A4FE-5BCADD09AC37}" presName="Name0" presStyleCnt="0">
        <dgm:presLayoutVars>
          <dgm:dir/>
          <dgm:animLvl val="lvl"/>
          <dgm:resizeHandles val="exact"/>
        </dgm:presLayoutVars>
      </dgm:prSet>
      <dgm:spPr/>
      <dgm:t>
        <a:bodyPr/>
        <a:lstStyle/>
        <a:p>
          <a:endParaRPr lang="it-IT"/>
        </a:p>
      </dgm:t>
    </dgm:pt>
    <dgm:pt modelId="{308758EB-C52E-425E-8CAB-6167B035B932}" type="pres">
      <dgm:prSet presAssocID="{42426975-CC31-4160-8352-14F1BF51CFDD}" presName="compositeNode" presStyleCnt="0">
        <dgm:presLayoutVars>
          <dgm:bulletEnabled val="1"/>
        </dgm:presLayoutVars>
      </dgm:prSet>
      <dgm:spPr/>
    </dgm:pt>
    <dgm:pt modelId="{434AD546-8832-42B7-9F01-5BA9F19627D6}" type="pres">
      <dgm:prSet presAssocID="{42426975-CC31-4160-8352-14F1BF51CFDD}" presName="bgRect" presStyleLbl="node1" presStyleIdx="0" presStyleCnt="3"/>
      <dgm:spPr/>
      <dgm:t>
        <a:bodyPr/>
        <a:lstStyle/>
        <a:p>
          <a:endParaRPr lang="it-IT"/>
        </a:p>
      </dgm:t>
    </dgm:pt>
    <dgm:pt modelId="{B0B3CB2A-3532-435B-B4CB-40F2880C978C}" type="pres">
      <dgm:prSet presAssocID="{42426975-CC31-4160-8352-14F1BF51CFDD}" presName="parentNode" presStyleLbl="node1" presStyleIdx="0" presStyleCnt="3">
        <dgm:presLayoutVars>
          <dgm:chMax val="0"/>
          <dgm:bulletEnabled val="1"/>
        </dgm:presLayoutVars>
      </dgm:prSet>
      <dgm:spPr/>
      <dgm:t>
        <a:bodyPr/>
        <a:lstStyle/>
        <a:p>
          <a:endParaRPr lang="it-IT"/>
        </a:p>
      </dgm:t>
    </dgm:pt>
    <dgm:pt modelId="{5C0E933A-837E-47C6-811C-62DC75D89F3A}" type="pres">
      <dgm:prSet presAssocID="{42426975-CC31-4160-8352-14F1BF51CFDD}" presName="childNode" presStyleLbl="node1" presStyleIdx="0" presStyleCnt="3">
        <dgm:presLayoutVars>
          <dgm:bulletEnabled val="1"/>
        </dgm:presLayoutVars>
      </dgm:prSet>
      <dgm:spPr/>
      <dgm:t>
        <a:bodyPr/>
        <a:lstStyle/>
        <a:p>
          <a:endParaRPr lang="it-IT"/>
        </a:p>
      </dgm:t>
    </dgm:pt>
    <dgm:pt modelId="{18DC3DFE-4B3A-4A8A-8125-E98CE5C7322A}" type="pres">
      <dgm:prSet presAssocID="{3037F42A-060C-437C-A20B-FE33F8D3D90B}" presName="hSp" presStyleCnt="0"/>
      <dgm:spPr/>
    </dgm:pt>
    <dgm:pt modelId="{3B2CB8BE-FC41-4376-8A73-563CBF29E233}" type="pres">
      <dgm:prSet presAssocID="{3037F42A-060C-437C-A20B-FE33F8D3D90B}" presName="vProcSp" presStyleCnt="0"/>
      <dgm:spPr/>
    </dgm:pt>
    <dgm:pt modelId="{BB70E597-B3E1-4BF7-9D47-515510573D8B}" type="pres">
      <dgm:prSet presAssocID="{3037F42A-060C-437C-A20B-FE33F8D3D90B}" presName="vSp1" presStyleCnt="0"/>
      <dgm:spPr/>
    </dgm:pt>
    <dgm:pt modelId="{184D2F63-1469-4861-9EE2-1E1522DCE8A3}" type="pres">
      <dgm:prSet presAssocID="{3037F42A-060C-437C-A20B-FE33F8D3D90B}" presName="simulatedConn" presStyleLbl="solidFgAcc1" presStyleIdx="0" presStyleCnt="2"/>
      <dgm:spPr/>
    </dgm:pt>
    <dgm:pt modelId="{524676E8-31DA-4F12-86E1-81869E73DC2A}" type="pres">
      <dgm:prSet presAssocID="{3037F42A-060C-437C-A20B-FE33F8D3D90B}" presName="vSp2" presStyleCnt="0"/>
      <dgm:spPr/>
    </dgm:pt>
    <dgm:pt modelId="{32A62167-127B-48CC-AF76-EC8E26E09709}" type="pres">
      <dgm:prSet presAssocID="{3037F42A-060C-437C-A20B-FE33F8D3D90B}" presName="sibTrans" presStyleCnt="0"/>
      <dgm:spPr/>
    </dgm:pt>
    <dgm:pt modelId="{9D9CA4A4-9030-4420-AFD1-9ED3290767B1}" type="pres">
      <dgm:prSet presAssocID="{1225A425-4A2F-4ADB-A912-98F03B9E3B2B}" presName="compositeNode" presStyleCnt="0">
        <dgm:presLayoutVars>
          <dgm:bulletEnabled val="1"/>
        </dgm:presLayoutVars>
      </dgm:prSet>
      <dgm:spPr/>
    </dgm:pt>
    <dgm:pt modelId="{D039916B-6FC3-4F48-BFBD-37073453426E}" type="pres">
      <dgm:prSet presAssocID="{1225A425-4A2F-4ADB-A912-98F03B9E3B2B}" presName="bgRect" presStyleLbl="node1" presStyleIdx="1" presStyleCnt="3"/>
      <dgm:spPr/>
      <dgm:t>
        <a:bodyPr/>
        <a:lstStyle/>
        <a:p>
          <a:endParaRPr lang="it-IT"/>
        </a:p>
      </dgm:t>
    </dgm:pt>
    <dgm:pt modelId="{3E088799-F05C-4488-B0B8-B531F0B1D934}" type="pres">
      <dgm:prSet presAssocID="{1225A425-4A2F-4ADB-A912-98F03B9E3B2B}" presName="parentNode" presStyleLbl="node1" presStyleIdx="1" presStyleCnt="3">
        <dgm:presLayoutVars>
          <dgm:chMax val="0"/>
          <dgm:bulletEnabled val="1"/>
        </dgm:presLayoutVars>
      </dgm:prSet>
      <dgm:spPr/>
      <dgm:t>
        <a:bodyPr/>
        <a:lstStyle/>
        <a:p>
          <a:endParaRPr lang="it-IT"/>
        </a:p>
      </dgm:t>
    </dgm:pt>
    <dgm:pt modelId="{1810E925-135D-46BC-B01F-59779B4D8EFB}" type="pres">
      <dgm:prSet presAssocID="{1225A425-4A2F-4ADB-A912-98F03B9E3B2B}" presName="childNode" presStyleLbl="node1" presStyleIdx="1" presStyleCnt="3">
        <dgm:presLayoutVars>
          <dgm:bulletEnabled val="1"/>
        </dgm:presLayoutVars>
      </dgm:prSet>
      <dgm:spPr/>
      <dgm:t>
        <a:bodyPr/>
        <a:lstStyle/>
        <a:p>
          <a:endParaRPr lang="it-IT"/>
        </a:p>
      </dgm:t>
    </dgm:pt>
    <dgm:pt modelId="{1158FBE7-C2B1-4638-BD63-FFF206CBA733}" type="pres">
      <dgm:prSet presAssocID="{1466BA5C-978C-40DB-AE80-3AEE77510F25}" presName="hSp" presStyleCnt="0"/>
      <dgm:spPr/>
    </dgm:pt>
    <dgm:pt modelId="{57E4B025-7EF8-4615-B37E-F239651F084C}" type="pres">
      <dgm:prSet presAssocID="{1466BA5C-978C-40DB-AE80-3AEE77510F25}" presName="vProcSp" presStyleCnt="0"/>
      <dgm:spPr/>
    </dgm:pt>
    <dgm:pt modelId="{1B759A10-CAF1-4A9F-8944-2E960270CD86}" type="pres">
      <dgm:prSet presAssocID="{1466BA5C-978C-40DB-AE80-3AEE77510F25}" presName="vSp1" presStyleCnt="0"/>
      <dgm:spPr/>
    </dgm:pt>
    <dgm:pt modelId="{629AA52B-2BCB-4C9D-8964-CEF7441AB85D}" type="pres">
      <dgm:prSet presAssocID="{1466BA5C-978C-40DB-AE80-3AEE77510F25}" presName="simulatedConn" presStyleLbl="solidFgAcc1" presStyleIdx="1" presStyleCnt="2"/>
      <dgm:spPr/>
    </dgm:pt>
    <dgm:pt modelId="{540AFBFB-E4CF-44E9-A90E-39750AA6BD97}" type="pres">
      <dgm:prSet presAssocID="{1466BA5C-978C-40DB-AE80-3AEE77510F25}" presName="vSp2" presStyleCnt="0"/>
      <dgm:spPr/>
    </dgm:pt>
    <dgm:pt modelId="{D5B119F9-CAA6-429B-A9B7-0932056225F3}" type="pres">
      <dgm:prSet presAssocID="{1466BA5C-978C-40DB-AE80-3AEE77510F25}" presName="sibTrans" presStyleCnt="0"/>
      <dgm:spPr/>
    </dgm:pt>
    <dgm:pt modelId="{F2134039-589A-4AB8-B854-6BC6AC69AC78}" type="pres">
      <dgm:prSet presAssocID="{A3BE2175-2647-4884-8223-BACF674EAF50}" presName="compositeNode" presStyleCnt="0">
        <dgm:presLayoutVars>
          <dgm:bulletEnabled val="1"/>
        </dgm:presLayoutVars>
      </dgm:prSet>
      <dgm:spPr/>
    </dgm:pt>
    <dgm:pt modelId="{F60DB840-31F8-4DFF-93F9-E277E667D48E}" type="pres">
      <dgm:prSet presAssocID="{A3BE2175-2647-4884-8223-BACF674EAF50}" presName="bgRect" presStyleLbl="node1" presStyleIdx="2" presStyleCnt="3"/>
      <dgm:spPr/>
      <dgm:t>
        <a:bodyPr/>
        <a:lstStyle/>
        <a:p>
          <a:endParaRPr lang="it-IT"/>
        </a:p>
      </dgm:t>
    </dgm:pt>
    <dgm:pt modelId="{FDEB4A4C-12C6-4A0C-B8DF-E06921EB6ED7}" type="pres">
      <dgm:prSet presAssocID="{A3BE2175-2647-4884-8223-BACF674EAF50}" presName="parentNode" presStyleLbl="node1" presStyleIdx="2" presStyleCnt="3">
        <dgm:presLayoutVars>
          <dgm:chMax val="0"/>
          <dgm:bulletEnabled val="1"/>
        </dgm:presLayoutVars>
      </dgm:prSet>
      <dgm:spPr/>
      <dgm:t>
        <a:bodyPr/>
        <a:lstStyle/>
        <a:p>
          <a:endParaRPr lang="it-IT"/>
        </a:p>
      </dgm:t>
    </dgm:pt>
    <dgm:pt modelId="{D7E290BB-BFC3-43E9-BAF5-F0DDF6CC0A3C}" type="pres">
      <dgm:prSet presAssocID="{A3BE2175-2647-4884-8223-BACF674EAF50}" presName="childNode" presStyleLbl="node1" presStyleIdx="2" presStyleCnt="3">
        <dgm:presLayoutVars>
          <dgm:bulletEnabled val="1"/>
        </dgm:presLayoutVars>
      </dgm:prSet>
      <dgm:spPr/>
      <dgm:t>
        <a:bodyPr/>
        <a:lstStyle/>
        <a:p>
          <a:endParaRPr lang="it-IT"/>
        </a:p>
      </dgm:t>
    </dgm:pt>
  </dgm:ptLst>
  <dgm:cxnLst>
    <dgm:cxn modelId="{0CBFE608-2829-4E0A-945E-FAD77BC2ACCB}" type="presOf" srcId="{D37A2C0D-0DBA-4B28-A4FE-5BCADD09AC37}" destId="{57737A7A-D46B-49D2-ADD6-525BA8BE5DCE}" srcOrd="0" destOrd="0" presId="urn:microsoft.com/office/officeart/2005/8/layout/hProcess7"/>
    <dgm:cxn modelId="{7BC44F11-1123-4F12-B56C-617FB951F552}" srcId="{42426975-CC31-4160-8352-14F1BF51CFDD}" destId="{B9B438D4-DC2A-48BB-B234-4C6DE7821F26}" srcOrd="0" destOrd="0" parTransId="{58FB9F07-5713-4330-9C57-50284AB15533}" sibTransId="{FF2F40D7-54D9-4817-8796-62BA302A3CF1}"/>
    <dgm:cxn modelId="{AC6B5051-B767-4C14-8729-95A7596900AC}" srcId="{D37A2C0D-0DBA-4B28-A4FE-5BCADD09AC37}" destId="{1225A425-4A2F-4ADB-A912-98F03B9E3B2B}" srcOrd="1" destOrd="0" parTransId="{86268C64-4D8B-41C9-BABE-9C35796375F6}" sibTransId="{1466BA5C-978C-40DB-AE80-3AEE77510F25}"/>
    <dgm:cxn modelId="{E41613C0-5083-4D58-AFDD-64A5FE60CCD5}" type="presOf" srcId="{A3BE2175-2647-4884-8223-BACF674EAF50}" destId="{F60DB840-31F8-4DFF-93F9-E277E667D48E}" srcOrd="0" destOrd="0" presId="urn:microsoft.com/office/officeart/2005/8/layout/hProcess7"/>
    <dgm:cxn modelId="{BF017128-34DE-4CB2-B376-BB578008772C}" type="presOf" srcId="{42426975-CC31-4160-8352-14F1BF51CFDD}" destId="{B0B3CB2A-3532-435B-B4CB-40F2880C978C}" srcOrd="1" destOrd="0" presId="urn:microsoft.com/office/officeart/2005/8/layout/hProcess7"/>
    <dgm:cxn modelId="{CF64B0F4-FAE0-488C-BDDE-8E7D1EF75E6B}" type="presOf" srcId="{B9B438D4-DC2A-48BB-B234-4C6DE7821F26}" destId="{5C0E933A-837E-47C6-811C-62DC75D89F3A}" srcOrd="0" destOrd="0" presId="urn:microsoft.com/office/officeart/2005/8/layout/hProcess7"/>
    <dgm:cxn modelId="{DB661D55-AC57-495C-8B60-0CAD6AE8A89D}" srcId="{D37A2C0D-0DBA-4B28-A4FE-5BCADD09AC37}" destId="{A3BE2175-2647-4884-8223-BACF674EAF50}" srcOrd="2" destOrd="0" parTransId="{B04A4967-0C12-4C4B-B7E8-10799374F348}" sibTransId="{A68775BC-CB06-42C9-8CBA-0564DF0EE55D}"/>
    <dgm:cxn modelId="{975F653D-0503-44BB-B72F-9FA1691C1A22}" srcId="{D37A2C0D-0DBA-4B28-A4FE-5BCADD09AC37}" destId="{42426975-CC31-4160-8352-14F1BF51CFDD}" srcOrd="0" destOrd="0" parTransId="{3EF7BE16-0BBF-4188-A713-F0FB913DCE4A}" sibTransId="{3037F42A-060C-437C-A20B-FE33F8D3D90B}"/>
    <dgm:cxn modelId="{0E3F4DFB-975F-4F73-9E9E-98EB8B8F3C05}" srcId="{1225A425-4A2F-4ADB-A912-98F03B9E3B2B}" destId="{C3368F66-4858-4692-9DE0-C414267B967C}" srcOrd="0" destOrd="0" parTransId="{A3CD7DD8-F48D-4B47-A128-6F394954424D}" sibTransId="{00935E4E-9102-45FE-AFB8-282546A80C8B}"/>
    <dgm:cxn modelId="{E21D3DCC-96ED-422E-8BA1-DA4AEE293758}" type="presOf" srcId="{BEA02F18-6054-42E9-B263-66F0D2D69A75}" destId="{D7E290BB-BFC3-43E9-BAF5-F0DDF6CC0A3C}" srcOrd="0" destOrd="0" presId="urn:microsoft.com/office/officeart/2005/8/layout/hProcess7"/>
    <dgm:cxn modelId="{4460D940-4795-48CF-8424-10C28DA53FC0}" type="presOf" srcId="{1225A425-4A2F-4ADB-A912-98F03B9E3B2B}" destId="{D039916B-6FC3-4F48-BFBD-37073453426E}" srcOrd="0" destOrd="0" presId="urn:microsoft.com/office/officeart/2005/8/layout/hProcess7"/>
    <dgm:cxn modelId="{BE9FC30D-9427-407F-8003-19A06556920E}" type="presOf" srcId="{1225A425-4A2F-4ADB-A912-98F03B9E3B2B}" destId="{3E088799-F05C-4488-B0B8-B531F0B1D934}" srcOrd="1" destOrd="0" presId="urn:microsoft.com/office/officeart/2005/8/layout/hProcess7"/>
    <dgm:cxn modelId="{70611D7B-B2AD-464B-8F54-218673B1B467}" type="presOf" srcId="{A3BE2175-2647-4884-8223-BACF674EAF50}" destId="{FDEB4A4C-12C6-4A0C-B8DF-E06921EB6ED7}" srcOrd="1" destOrd="0" presId="urn:microsoft.com/office/officeart/2005/8/layout/hProcess7"/>
    <dgm:cxn modelId="{36307522-28D8-4E6E-B2E1-13C0E5CBA622}" type="presOf" srcId="{C3368F66-4858-4692-9DE0-C414267B967C}" destId="{1810E925-135D-46BC-B01F-59779B4D8EFB}" srcOrd="0" destOrd="0" presId="urn:microsoft.com/office/officeart/2005/8/layout/hProcess7"/>
    <dgm:cxn modelId="{D0DCF76C-4F1D-4C66-AB1D-4E6C2AC9AEED}" srcId="{A3BE2175-2647-4884-8223-BACF674EAF50}" destId="{BEA02F18-6054-42E9-B263-66F0D2D69A75}" srcOrd="0" destOrd="0" parTransId="{04D90095-8CAC-4276-B425-209489C446DB}" sibTransId="{53027D6F-C934-4271-949F-97EBFEE44446}"/>
    <dgm:cxn modelId="{5EF2D54D-7ED9-43E8-B530-C15B97EE4A72}" type="presOf" srcId="{42426975-CC31-4160-8352-14F1BF51CFDD}" destId="{434AD546-8832-42B7-9F01-5BA9F19627D6}" srcOrd="0" destOrd="0" presId="urn:microsoft.com/office/officeart/2005/8/layout/hProcess7"/>
    <dgm:cxn modelId="{7584B793-6C18-4D6D-B929-FABBFA68FF09}" type="presParOf" srcId="{57737A7A-D46B-49D2-ADD6-525BA8BE5DCE}" destId="{308758EB-C52E-425E-8CAB-6167B035B932}" srcOrd="0" destOrd="0" presId="urn:microsoft.com/office/officeart/2005/8/layout/hProcess7"/>
    <dgm:cxn modelId="{5D4F5CCA-B614-4317-B295-095EB42C8A92}" type="presParOf" srcId="{308758EB-C52E-425E-8CAB-6167B035B932}" destId="{434AD546-8832-42B7-9F01-5BA9F19627D6}" srcOrd="0" destOrd="0" presId="urn:microsoft.com/office/officeart/2005/8/layout/hProcess7"/>
    <dgm:cxn modelId="{6E92559E-132F-494F-A95B-121E08D1B87B}" type="presParOf" srcId="{308758EB-C52E-425E-8CAB-6167B035B932}" destId="{B0B3CB2A-3532-435B-B4CB-40F2880C978C}" srcOrd="1" destOrd="0" presId="urn:microsoft.com/office/officeart/2005/8/layout/hProcess7"/>
    <dgm:cxn modelId="{308C93EB-E78A-464F-88C3-FEF2E8DC1A92}" type="presParOf" srcId="{308758EB-C52E-425E-8CAB-6167B035B932}" destId="{5C0E933A-837E-47C6-811C-62DC75D89F3A}" srcOrd="2" destOrd="0" presId="urn:microsoft.com/office/officeart/2005/8/layout/hProcess7"/>
    <dgm:cxn modelId="{930F37E4-A031-45CB-B2C9-19832E78BC7C}" type="presParOf" srcId="{57737A7A-D46B-49D2-ADD6-525BA8BE5DCE}" destId="{18DC3DFE-4B3A-4A8A-8125-E98CE5C7322A}" srcOrd="1" destOrd="0" presId="urn:microsoft.com/office/officeart/2005/8/layout/hProcess7"/>
    <dgm:cxn modelId="{2EED9C54-A73B-40A9-9207-DF7CEA8A6E17}" type="presParOf" srcId="{57737A7A-D46B-49D2-ADD6-525BA8BE5DCE}" destId="{3B2CB8BE-FC41-4376-8A73-563CBF29E233}" srcOrd="2" destOrd="0" presId="urn:microsoft.com/office/officeart/2005/8/layout/hProcess7"/>
    <dgm:cxn modelId="{896F8A2C-C865-4A5C-9813-C4336FA621DB}" type="presParOf" srcId="{3B2CB8BE-FC41-4376-8A73-563CBF29E233}" destId="{BB70E597-B3E1-4BF7-9D47-515510573D8B}" srcOrd="0" destOrd="0" presId="urn:microsoft.com/office/officeart/2005/8/layout/hProcess7"/>
    <dgm:cxn modelId="{5A1BBE4B-8332-44E9-A60A-7248ED4CEBA2}" type="presParOf" srcId="{3B2CB8BE-FC41-4376-8A73-563CBF29E233}" destId="{184D2F63-1469-4861-9EE2-1E1522DCE8A3}" srcOrd="1" destOrd="0" presId="urn:microsoft.com/office/officeart/2005/8/layout/hProcess7"/>
    <dgm:cxn modelId="{7B54075F-0485-4893-9D59-2C19C5C8A6F8}" type="presParOf" srcId="{3B2CB8BE-FC41-4376-8A73-563CBF29E233}" destId="{524676E8-31DA-4F12-86E1-81869E73DC2A}" srcOrd="2" destOrd="0" presId="urn:microsoft.com/office/officeart/2005/8/layout/hProcess7"/>
    <dgm:cxn modelId="{60A59F40-8123-463E-BDB3-99CAB558974B}" type="presParOf" srcId="{57737A7A-D46B-49D2-ADD6-525BA8BE5DCE}" destId="{32A62167-127B-48CC-AF76-EC8E26E09709}" srcOrd="3" destOrd="0" presId="urn:microsoft.com/office/officeart/2005/8/layout/hProcess7"/>
    <dgm:cxn modelId="{922A13B1-ED8E-4A4D-A864-2FA5E97DD87F}" type="presParOf" srcId="{57737A7A-D46B-49D2-ADD6-525BA8BE5DCE}" destId="{9D9CA4A4-9030-4420-AFD1-9ED3290767B1}" srcOrd="4" destOrd="0" presId="urn:microsoft.com/office/officeart/2005/8/layout/hProcess7"/>
    <dgm:cxn modelId="{47C46075-1161-4692-B58D-731776FC4C0B}" type="presParOf" srcId="{9D9CA4A4-9030-4420-AFD1-9ED3290767B1}" destId="{D039916B-6FC3-4F48-BFBD-37073453426E}" srcOrd="0" destOrd="0" presId="urn:microsoft.com/office/officeart/2005/8/layout/hProcess7"/>
    <dgm:cxn modelId="{EBA3B615-A863-400A-821E-7502FE59A62B}" type="presParOf" srcId="{9D9CA4A4-9030-4420-AFD1-9ED3290767B1}" destId="{3E088799-F05C-4488-B0B8-B531F0B1D934}" srcOrd="1" destOrd="0" presId="urn:microsoft.com/office/officeart/2005/8/layout/hProcess7"/>
    <dgm:cxn modelId="{2DA4BB1B-E1FA-4BE5-A48D-74277E800B41}" type="presParOf" srcId="{9D9CA4A4-9030-4420-AFD1-9ED3290767B1}" destId="{1810E925-135D-46BC-B01F-59779B4D8EFB}" srcOrd="2" destOrd="0" presId="urn:microsoft.com/office/officeart/2005/8/layout/hProcess7"/>
    <dgm:cxn modelId="{12E69ADE-B410-4F06-8875-62D1445582DA}" type="presParOf" srcId="{57737A7A-D46B-49D2-ADD6-525BA8BE5DCE}" destId="{1158FBE7-C2B1-4638-BD63-FFF206CBA733}" srcOrd="5" destOrd="0" presId="urn:microsoft.com/office/officeart/2005/8/layout/hProcess7"/>
    <dgm:cxn modelId="{53939CBB-7271-4B5C-A6CF-8599D1B52B48}" type="presParOf" srcId="{57737A7A-D46B-49D2-ADD6-525BA8BE5DCE}" destId="{57E4B025-7EF8-4615-B37E-F239651F084C}" srcOrd="6" destOrd="0" presId="urn:microsoft.com/office/officeart/2005/8/layout/hProcess7"/>
    <dgm:cxn modelId="{1CF73CC5-336D-4ED9-9C9E-0AE016F37AC9}" type="presParOf" srcId="{57E4B025-7EF8-4615-B37E-F239651F084C}" destId="{1B759A10-CAF1-4A9F-8944-2E960270CD86}" srcOrd="0" destOrd="0" presId="urn:microsoft.com/office/officeart/2005/8/layout/hProcess7"/>
    <dgm:cxn modelId="{53F12EF8-F1CD-491B-859E-E956F841373A}" type="presParOf" srcId="{57E4B025-7EF8-4615-B37E-F239651F084C}" destId="{629AA52B-2BCB-4C9D-8964-CEF7441AB85D}" srcOrd="1" destOrd="0" presId="urn:microsoft.com/office/officeart/2005/8/layout/hProcess7"/>
    <dgm:cxn modelId="{8451B8B8-915B-4B76-9EF5-ECBEC0871F60}" type="presParOf" srcId="{57E4B025-7EF8-4615-B37E-F239651F084C}" destId="{540AFBFB-E4CF-44E9-A90E-39750AA6BD97}" srcOrd="2" destOrd="0" presId="urn:microsoft.com/office/officeart/2005/8/layout/hProcess7"/>
    <dgm:cxn modelId="{E9F9939C-AA7D-4AF8-9841-31E55B691F4B}" type="presParOf" srcId="{57737A7A-D46B-49D2-ADD6-525BA8BE5DCE}" destId="{D5B119F9-CAA6-429B-A9B7-0932056225F3}" srcOrd="7" destOrd="0" presId="urn:microsoft.com/office/officeart/2005/8/layout/hProcess7"/>
    <dgm:cxn modelId="{AC93CB44-34AA-4FEF-B4CB-A13AC8F505F1}" type="presParOf" srcId="{57737A7A-D46B-49D2-ADD6-525BA8BE5DCE}" destId="{F2134039-589A-4AB8-B854-6BC6AC69AC78}" srcOrd="8" destOrd="0" presId="urn:microsoft.com/office/officeart/2005/8/layout/hProcess7"/>
    <dgm:cxn modelId="{C42CC025-35D5-4F5E-AE01-A2BD2E8D821B}" type="presParOf" srcId="{F2134039-589A-4AB8-B854-6BC6AC69AC78}" destId="{F60DB840-31F8-4DFF-93F9-E277E667D48E}" srcOrd="0" destOrd="0" presId="urn:microsoft.com/office/officeart/2005/8/layout/hProcess7"/>
    <dgm:cxn modelId="{FF6165C9-5029-4692-9DB4-C0D0C74D97E3}" type="presParOf" srcId="{F2134039-589A-4AB8-B854-6BC6AC69AC78}" destId="{FDEB4A4C-12C6-4A0C-B8DF-E06921EB6ED7}" srcOrd="1" destOrd="0" presId="urn:microsoft.com/office/officeart/2005/8/layout/hProcess7"/>
    <dgm:cxn modelId="{8FC94905-83D3-43B9-BE48-7843B355EEE1}" type="presParOf" srcId="{F2134039-589A-4AB8-B854-6BC6AC69AC78}" destId="{D7E290BB-BFC3-43E9-BAF5-F0DDF6CC0A3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FFC82-CF3F-445E-A96F-831084ACD8F3}" type="doc">
      <dgm:prSet loTypeId="urn:microsoft.com/office/officeart/2009/3/layout/PieProcess" loCatId="list" qsTypeId="urn:microsoft.com/office/officeart/2005/8/quickstyle/3d3" qsCatId="3D" csTypeId="urn:microsoft.com/office/officeart/2005/8/colors/accent1_2" csCatId="accent1" phldr="1"/>
      <dgm:spPr/>
      <dgm:t>
        <a:bodyPr/>
        <a:lstStyle/>
        <a:p>
          <a:endParaRPr lang="it-IT"/>
        </a:p>
      </dgm:t>
    </dgm:pt>
    <dgm:pt modelId="{091FCEAA-F236-46C1-8AB8-D486CE3D99A4}">
      <dgm:prSet phldrT="[Testo]"/>
      <dgm:spPr/>
      <dgm:t>
        <a:bodyPr/>
        <a:lstStyle/>
        <a:p>
          <a:r>
            <a:rPr lang="it-IT" b="1" dirty="0" smtClean="0"/>
            <a:t>Energia termica </a:t>
          </a:r>
          <a:endParaRPr lang="it-IT" b="1" dirty="0"/>
        </a:p>
      </dgm:t>
    </dgm:pt>
    <dgm:pt modelId="{6B3C7F3D-7A6C-40CF-AEC8-D9C83665098B}" type="parTrans" cxnId="{1D6FD1DD-8526-4DED-9A49-2725D4E090A1}">
      <dgm:prSet/>
      <dgm:spPr/>
      <dgm:t>
        <a:bodyPr/>
        <a:lstStyle/>
        <a:p>
          <a:endParaRPr lang="it-IT"/>
        </a:p>
      </dgm:t>
    </dgm:pt>
    <dgm:pt modelId="{A2E1EA87-BDB0-4725-B976-64F65413156A}" type="sibTrans" cxnId="{1D6FD1DD-8526-4DED-9A49-2725D4E090A1}">
      <dgm:prSet/>
      <dgm:spPr/>
      <dgm:t>
        <a:bodyPr/>
        <a:lstStyle/>
        <a:p>
          <a:endParaRPr lang="it-IT"/>
        </a:p>
      </dgm:t>
    </dgm:pt>
    <dgm:pt modelId="{55212A27-681A-4EDA-87C7-116C18B992C9}">
      <dgm:prSet phldrT="[Testo]" custT="1"/>
      <dgm:spPr/>
      <dgm:t>
        <a:bodyPr/>
        <a:lstStyle/>
        <a:p>
          <a:r>
            <a:rPr lang="it-IT" sz="1200" dirty="0" smtClean="0"/>
            <a:t>è la forma di energia posseduta da qualsiasi corpo che abbia una temperatura superiore allo zero assoluto</a:t>
          </a:r>
          <a:endParaRPr lang="it-IT" sz="1200" dirty="0"/>
        </a:p>
      </dgm:t>
    </dgm:pt>
    <dgm:pt modelId="{B5438DEC-DD37-43F3-AB44-B372920C5BA2}" type="parTrans" cxnId="{C384052D-D22B-47C4-B197-30B11E45B86D}">
      <dgm:prSet/>
      <dgm:spPr/>
      <dgm:t>
        <a:bodyPr/>
        <a:lstStyle/>
        <a:p>
          <a:endParaRPr lang="it-IT"/>
        </a:p>
      </dgm:t>
    </dgm:pt>
    <dgm:pt modelId="{A383AF55-3265-4D5E-AC8A-73C55DC79DDC}" type="sibTrans" cxnId="{C384052D-D22B-47C4-B197-30B11E45B86D}">
      <dgm:prSet/>
      <dgm:spPr/>
      <dgm:t>
        <a:bodyPr/>
        <a:lstStyle/>
        <a:p>
          <a:endParaRPr lang="it-IT"/>
        </a:p>
      </dgm:t>
    </dgm:pt>
    <dgm:pt modelId="{B1ACC031-4E88-48E9-84BD-7C2D7EFDE792}">
      <dgm:prSet phldrT="[Testo]"/>
      <dgm:spPr/>
      <dgm:t>
        <a:bodyPr/>
        <a:lstStyle/>
        <a:p>
          <a:r>
            <a:rPr lang="it-IT" b="1" dirty="0" smtClean="0"/>
            <a:t>Energia potenziale gravitazionale</a:t>
          </a:r>
          <a:r>
            <a:rPr lang="it-IT" dirty="0" smtClean="0"/>
            <a:t> </a:t>
          </a:r>
          <a:endParaRPr lang="it-IT" dirty="0"/>
        </a:p>
      </dgm:t>
    </dgm:pt>
    <dgm:pt modelId="{9BFD649B-E511-485E-AA2A-AAEA7F96257E}" type="parTrans" cxnId="{DC9FF7F7-5045-4727-9E4E-C6D87FF8724F}">
      <dgm:prSet/>
      <dgm:spPr/>
      <dgm:t>
        <a:bodyPr/>
        <a:lstStyle/>
        <a:p>
          <a:endParaRPr lang="it-IT"/>
        </a:p>
      </dgm:t>
    </dgm:pt>
    <dgm:pt modelId="{E0E7BEDB-EF30-4E2C-95C3-CA7F3A3E02C4}" type="sibTrans" cxnId="{DC9FF7F7-5045-4727-9E4E-C6D87FF8724F}">
      <dgm:prSet/>
      <dgm:spPr/>
      <dgm:t>
        <a:bodyPr/>
        <a:lstStyle/>
        <a:p>
          <a:endParaRPr lang="it-IT"/>
        </a:p>
      </dgm:t>
    </dgm:pt>
    <dgm:pt modelId="{2C183320-7D60-468D-ACB6-C811C9F5C40F}">
      <dgm:prSet phldrT="[Testo]" custT="1"/>
      <dgm:spPr/>
      <dgm:t>
        <a:bodyPr/>
        <a:lstStyle/>
        <a:p>
          <a:r>
            <a:rPr lang="it-IT" sz="1200" dirty="0" smtClean="0"/>
            <a:t>è l'energia che possiede un corpo ad una certa distanza da un altro corpo dovuta alla presenza della forza di gravità</a:t>
          </a:r>
          <a:endParaRPr lang="it-IT" sz="1200" dirty="0"/>
        </a:p>
      </dgm:t>
    </dgm:pt>
    <dgm:pt modelId="{C9D45BAA-B363-4298-9C69-523A5F39405E}" type="parTrans" cxnId="{4A054D1A-021F-4BD6-8ECA-F1C0E5BE86CD}">
      <dgm:prSet/>
      <dgm:spPr/>
      <dgm:t>
        <a:bodyPr/>
        <a:lstStyle/>
        <a:p>
          <a:endParaRPr lang="it-IT"/>
        </a:p>
      </dgm:t>
    </dgm:pt>
    <dgm:pt modelId="{A7749353-41FD-477D-AD21-B65EFB812991}" type="sibTrans" cxnId="{4A054D1A-021F-4BD6-8ECA-F1C0E5BE86CD}">
      <dgm:prSet/>
      <dgm:spPr/>
      <dgm:t>
        <a:bodyPr/>
        <a:lstStyle/>
        <a:p>
          <a:endParaRPr lang="it-IT"/>
        </a:p>
      </dgm:t>
    </dgm:pt>
    <dgm:pt modelId="{D46184ED-7F6F-49AA-8B8E-A8CD1BD74EA7}">
      <dgm:prSet phldrT="[Testo]"/>
      <dgm:spPr/>
      <dgm:t>
        <a:bodyPr/>
        <a:lstStyle/>
        <a:p>
          <a:r>
            <a:rPr lang="it-IT" dirty="0" smtClean="0"/>
            <a:t> 	</a:t>
          </a:r>
          <a:r>
            <a:rPr lang="it-IT" b="1" dirty="0" smtClean="0"/>
            <a:t>Energia elettrica </a:t>
          </a:r>
          <a:endParaRPr lang="it-IT" b="1" dirty="0"/>
        </a:p>
      </dgm:t>
    </dgm:pt>
    <dgm:pt modelId="{0E7C9F6F-6EA7-4088-B301-BD5E8177EA84}" type="parTrans" cxnId="{29892C5C-1EC7-4644-81B3-B8681F273EFA}">
      <dgm:prSet/>
      <dgm:spPr/>
      <dgm:t>
        <a:bodyPr/>
        <a:lstStyle/>
        <a:p>
          <a:endParaRPr lang="it-IT"/>
        </a:p>
      </dgm:t>
    </dgm:pt>
    <dgm:pt modelId="{6C205374-BCB7-49E6-9646-474D268D20C5}" type="sibTrans" cxnId="{29892C5C-1EC7-4644-81B3-B8681F273EFA}">
      <dgm:prSet/>
      <dgm:spPr/>
      <dgm:t>
        <a:bodyPr/>
        <a:lstStyle/>
        <a:p>
          <a:endParaRPr lang="it-IT"/>
        </a:p>
      </dgm:t>
    </dgm:pt>
    <dgm:pt modelId="{8B53CC6F-9564-46C2-BC31-60D00901FD59}">
      <dgm:prSet phldrT="[Testo]" custT="1"/>
      <dgm:spPr/>
      <dgm:t>
        <a:bodyPr/>
        <a:lstStyle/>
        <a:p>
          <a:r>
            <a:rPr lang="it-IT" sz="1200" dirty="0" smtClean="0"/>
            <a:t>è l’energia posseduta da una distribuzione di carica elettrica, ed è legata alla forza esercitata dal campo generato dalla distribuzione stessa</a:t>
          </a:r>
          <a:endParaRPr lang="it-IT" sz="1200" dirty="0"/>
        </a:p>
      </dgm:t>
    </dgm:pt>
    <dgm:pt modelId="{639ED7C9-342E-4C1F-8754-C1655F76DAB1}" type="parTrans" cxnId="{5A547117-B5BE-4789-B852-95530A81DC1A}">
      <dgm:prSet/>
      <dgm:spPr/>
      <dgm:t>
        <a:bodyPr/>
        <a:lstStyle/>
        <a:p>
          <a:endParaRPr lang="it-IT"/>
        </a:p>
      </dgm:t>
    </dgm:pt>
    <dgm:pt modelId="{05C38472-C5C3-4205-BE94-4CD05B2724D7}" type="sibTrans" cxnId="{5A547117-B5BE-4789-B852-95530A81DC1A}">
      <dgm:prSet/>
      <dgm:spPr/>
      <dgm:t>
        <a:bodyPr/>
        <a:lstStyle/>
        <a:p>
          <a:endParaRPr lang="it-IT"/>
        </a:p>
      </dgm:t>
    </dgm:pt>
    <dgm:pt modelId="{F15CD7B9-ADF5-429E-953E-FA1A6A6B9BA2}">
      <dgm:prSet phldrT="[Testo]"/>
      <dgm:spPr/>
      <dgm:t>
        <a:bodyPr/>
        <a:lstStyle/>
        <a:p>
          <a:endParaRPr lang="it-IT" sz="1700" dirty="0"/>
        </a:p>
      </dgm:t>
    </dgm:pt>
    <dgm:pt modelId="{37CA038E-28C9-4805-ADC8-B32D39871742}" type="parTrans" cxnId="{7A039D5D-A4EE-41A6-B4A4-7D2BA4AA9D8A}">
      <dgm:prSet/>
      <dgm:spPr/>
      <dgm:t>
        <a:bodyPr/>
        <a:lstStyle/>
        <a:p>
          <a:endParaRPr lang="it-IT"/>
        </a:p>
      </dgm:t>
    </dgm:pt>
    <dgm:pt modelId="{1AE47928-65B9-44C2-A6FA-AD95B5B521CC}" type="sibTrans" cxnId="{7A039D5D-A4EE-41A6-B4A4-7D2BA4AA9D8A}">
      <dgm:prSet/>
      <dgm:spPr/>
      <dgm:t>
        <a:bodyPr/>
        <a:lstStyle/>
        <a:p>
          <a:endParaRPr lang="it-IT"/>
        </a:p>
      </dgm:t>
    </dgm:pt>
    <dgm:pt modelId="{596EC7CF-3B66-4934-A227-28115D8D3420}" type="pres">
      <dgm:prSet presAssocID="{7BEFFC82-CF3F-445E-A96F-831084ACD8F3}" presName="Name0" presStyleCnt="0">
        <dgm:presLayoutVars>
          <dgm:chMax val="7"/>
          <dgm:chPref val="7"/>
          <dgm:dir/>
          <dgm:animOne val="branch"/>
          <dgm:animLvl val="lvl"/>
        </dgm:presLayoutVars>
      </dgm:prSet>
      <dgm:spPr/>
      <dgm:t>
        <a:bodyPr/>
        <a:lstStyle/>
        <a:p>
          <a:endParaRPr lang="it-IT"/>
        </a:p>
      </dgm:t>
    </dgm:pt>
    <dgm:pt modelId="{716437A0-7D2E-4681-81F7-C0777110B359}" type="pres">
      <dgm:prSet presAssocID="{091FCEAA-F236-46C1-8AB8-D486CE3D99A4}" presName="ParentComposite" presStyleCnt="0"/>
      <dgm:spPr/>
    </dgm:pt>
    <dgm:pt modelId="{891F1824-150B-48BD-875D-A37F1CD23DF6}" type="pres">
      <dgm:prSet presAssocID="{091FCEAA-F236-46C1-8AB8-D486CE3D99A4}" presName="Chord" presStyleLbl="bgShp" presStyleIdx="0" presStyleCnt="3"/>
      <dgm:spPr/>
    </dgm:pt>
    <dgm:pt modelId="{A775AD43-A056-4A18-BA32-630F071D882C}" type="pres">
      <dgm:prSet presAssocID="{091FCEAA-F236-46C1-8AB8-D486CE3D99A4}" presName="Pie" presStyleLbl="alignNode1" presStyleIdx="0" presStyleCnt="3"/>
      <dgm:spPr/>
    </dgm:pt>
    <dgm:pt modelId="{80010F5A-291F-4B94-BC94-AF8B92465D59}" type="pres">
      <dgm:prSet presAssocID="{091FCEAA-F236-46C1-8AB8-D486CE3D99A4}" presName="Parent" presStyleLbl="revTx" presStyleIdx="0" presStyleCnt="6">
        <dgm:presLayoutVars>
          <dgm:chMax val="1"/>
          <dgm:chPref val="1"/>
          <dgm:bulletEnabled val="1"/>
        </dgm:presLayoutVars>
      </dgm:prSet>
      <dgm:spPr/>
      <dgm:t>
        <a:bodyPr/>
        <a:lstStyle/>
        <a:p>
          <a:endParaRPr lang="it-IT"/>
        </a:p>
      </dgm:t>
    </dgm:pt>
    <dgm:pt modelId="{D84BEBBD-6FE8-4B6F-935B-D451E5A62180}" type="pres">
      <dgm:prSet presAssocID="{A383AF55-3265-4D5E-AC8A-73C55DC79DDC}" presName="negSibTrans" presStyleCnt="0"/>
      <dgm:spPr/>
    </dgm:pt>
    <dgm:pt modelId="{BDF65E3F-3596-41FC-A66E-40BB431D13F2}" type="pres">
      <dgm:prSet presAssocID="{091FCEAA-F236-46C1-8AB8-D486CE3D99A4}" presName="composite" presStyleCnt="0"/>
      <dgm:spPr/>
    </dgm:pt>
    <dgm:pt modelId="{E323D532-EA4E-47ED-9EB0-4E73D0BEED38}" type="pres">
      <dgm:prSet presAssocID="{091FCEAA-F236-46C1-8AB8-D486CE3D99A4}" presName="Child" presStyleLbl="revTx" presStyleIdx="1" presStyleCnt="6">
        <dgm:presLayoutVars>
          <dgm:chMax val="0"/>
          <dgm:chPref val="0"/>
          <dgm:bulletEnabled val="1"/>
        </dgm:presLayoutVars>
      </dgm:prSet>
      <dgm:spPr/>
      <dgm:t>
        <a:bodyPr/>
        <a:lstStyle/>
        <a:p>
          <a:endParaRPr lang="it-IT"/>
        </a:p>
      </dgm:t>
    </dgm:pt>
    <dgm:pt modelId="{54AD0C64-2D73-4C9A-B432-F570DDF3C020}" type="pres">
      <dgm:prSet presAssocID="{A2E1EA87-BDB0-4725-B976-64F65413156A}" presName="sibTrans" presStyleCnt="0"/>
      <dgm:spPr/>
    </dgm:pt>
    <dgm:pt modelId="{8904CF64-7F19-4B95-ABC1-6FB3D3E25078}" type="pres">
      <dgm:prSet presAssocID="{B1ACC031-4E88-48E9-84BD-7C2D7EFDE792}" presName="ParentComposite" presStyleCnt="0"/>
      <dgm:spPr/>
    </dgm:pt>
    <dgm:pt modelId="{89A580AE-D74D-498A-83C3-5889AA2D31E6}" type="pres">
      <dgm:prSet presAssocID="{B1ACC031-4E88-48E9-84BD-7C2D7EFDE792}" presName="Chord" presStyleLbl="bgShp" presStyleIdx="1" presStyleCnt="3"/>
      <dgm:spPr/>
    </dgm:pt>
    <dgm:pt modelId="{37A8435D-D22D-457E-9218-CCF11E46779F}" type="pres">
      <dgm:prSet presAssocID="{B1ACC031-4E88-48E9-84BD-7C2D7EFDE792}" presName="Pie" presStyleLbl="alignNode1" presStyleIdx="1" presStyleCnt="3"/>
      <dgm:spPr/>
    </dgm:pt>
    <dgm:pt modelId="{27537E71-49CC-4A70-8AEC-A4CF1B15C975}" type="pres">
      <dgm:prSet presAssocID="{B1ACC031-4E88-48E9-84BD-7C2D7EFDE792}" presName="Parent" presStyleLbl="revTx" presStyleIdx="2" presStyleCnt="6">
        <dgm:presLayoutVars>
          <dgm:chMax val="1"/>
          <dgm:chPref val="1"/>
          <dgm:bulletEnabled val="1"/>
        </dgm:presLayoutVars>
      </dgm:prSet>
      <dgm:spPr/>
      <dgm:t>
        <a:bodyPr/>
        <a:lstStyle/>
        <a:p>
          <a:endParaRPr lang="it-IT"/>
        </a:p>
      </dgm:t>
    </dgm:pt>
    <dgm:pt modelId="{287B0798-D81C-4F76-9589-C56302E265B4}" type="pres">
      <dgm:prSet presAssocID="{A7749353-41FD-477D-AD21-B65EFB812991}" presName="negSibTrans" presStyleCnt="0"/>
      <dgm:spPr/>
    </dgm:pt>
    <dgm:pt modelId="{ABC13A52-1A7D-4373-AC8A-140F2875D8BF}" type="pres">
      <dgm:prSet presAssocID="{B1ACC031-4E88-48E9-84BD-7C2D7EFDE792}" presName="composite" presStyleCnt="0"/>
      <dgm:spPr/>
    </dgm:pt>
    <dgm:pt modelId="{D3345C11-923A-4ECF-99AC-CADFDAA91CA0}" type="pres">
      <dgm:prSet presAssocID="{B1ACC031-4E88-48E9-84BD-7C2D7EFDE792}" presName="Child" presStyleLbl="revTx" presStyleIdx="3" presStyleCnt="6">
        <dgm:presLayoutVars>
          <dgm:chMax val="0"/>
          <dgm:chPref val="0"/>
          <dgm:bulletEnabled val="1"/>
        </dgm:presLayoutVars>
      </dgm:prSet>
      <dgm:spPr/>
      <dgm:t>
        <a:bodyPr/>
        <a:lstStyle/>
        <a:p>
          <a:endParaRPr lang="it-IT"/>
        </a:p>
      </dgm:t>
    </dgm:pt>
    <dgm:pt modelId="{38DBC04F-4407-468A-B4E3-3FA08490CE75}" type="pres">
      <dgm:prSet presAssocID="{E0E7BEDB-EF30-4E2C-95C3-CA7F3A3E02C4}" presName="sibTrans" presStyleCnt="0"/>
      <dgm:spPr/>
    </dgm:pt>
    <dgm:pt modelId="{73116310-9665-4E0D-8B12-2E6077DFE801}" type="pres">
      <dgm:prSet presAssocID="{D46184ED-7F6F-49AA-8B8E-A8CD1BD74EA7}" presName="ParentComposite" presStyleCnt="0"/>
      <dgm:spPr/>
    </dgm:pt>
    <dgm:pt modelId="{706B1497-BDE0-4CF4-8BB4-656A9D9AE08A}" type="pres">
      <dgm:prSet presAssocID="{D46184ED-7F6F-49AA-8B8E-A8CD1BD74EA7}" presName="Chord" presStyleLbl="bgShp" presStyleIdx="2" presStyleCnt="3"/>
      <dgm:spPr/>
    </dgm:pt>
    <dgm:pt modelId="{9F99A9FA-EC53-48A2-BC28-0150DE90ACC7}" type="pres">
      <dgm:prSet presAssocID="{D46184ED-7F6F-49AA-8B8E-A8CD1BD74EA7}" presName="Pie" presStyleLbl="alignNode1" presStyleIdx="2" presStyleCnt="3"/>
      <dgm:spPr/>
    </dgm:pt>
    <dgm:pt modelId="{16B7964F-6EB7-48B4-89F4-19DC4ABD31D6}" type="pres">
      <dgm:prSet presAssocID="{D46184ED-7F6F-49AA-8B8E-A8CD1BD74EA7}" presName="Parent" presStyleLbl="revTx" presStyleIdx="4" presStyleCnt="6">
        <dgm:presLayoutVars>
          <dgm:chMax val="1"/>
          <dgm:chPref val="1"/>
          <dgm:bulletEnabled val="1"/>
        </dgm:presLayoutVars>
      </dgm:prSet>
      <dgm:spPr/>
      <dgm:t>
        <a:bodyPr/>
        <a:lstStyle/>
        <a:p>
          <a:endParaRPr lang="it-IT"/>
        </a:p>
      </dgm:t>
    </dgm:pt>
    <dgm:pt modelId="{6717200B-5A6A-4832-9480-7C3537327EA7}" type="pres">
      <dgm:prSet presAssocID="{05C38472-C5C3-4205-BE94-4CD05B2724D7}" presName="negSibTrans" presStyleCnt="0"/>
      <dgm:spPr/>
    </dgm:pt>
    <dgm:pt modelId="{F8B8D329-A36A-4D95-B089-36CCC560CC9E}" type="pres">
      <dgm:prSet presAssocID="{D46184ED-7F6F-49AA-8B8E-A8CD1BD74EA7}" presName="composite" presStyleCnt="0"/>
      <dgm:spPr/>
    </dgm:pt>
    <dgm:pt modelId="{657293C4-967E-45DC-87C7-604926416DA3}" type="pres">
      <dgm:prSet presAssocID="{D46184ED-7F6F-49AA-8B8E-A8CD1BD74EA7}" presName="Child" presStyleLbl="revTx" presStyleIdx="5" presStyleCnt="6">
        <dgm:presLayoutVars>
          <dgm:chMax val="0"/>
          <dgm:chPref val="0"/>
          <dgm:bulletEnabled val="1"/>
        </dgm:presLayoutVars>
      </dgm:prSet>
      <dgm:spPr/>
      <dgm:t>
        <a:bodyPr/>
        <a:lstStyle/>
        <a:p>
          <a:endParaRPr lang="it-IT"/>
        </a:p>
      </dgm:t>
    </dgm:pt>
  </dgm:ptLst>
  <dgm:cxnLst>
    <dgm:cxn modelId="{DC9FF7F7-5045-4727-9E4E-C6D87FF8724F}" srcId="{7BEFFC82-CF3F-445E-A96F-831084ACD8F3}" destId="{B1ACC031-4E88-48E9-84BD-7C2D7EFDE792}" srcOrd="1" destOrd="0" parTransId="{9BFD649B-E511-485E-AA2A-AAEA7F96257E}" sibTransId="{E0E7BEDB-EF30-4E2C-95C3-CA7F3A3E02C4}"/>
    <dgm:cxn modelId="{7816372D-DBAF-41D1-BAA9-F98488555171}" type="presOf" srcId="{B1ACC031-4E88-48E9-84BD-7C2D7EFDE792}" destId="{27537E71-49CC-4A70-8AEC-A4CF1B15C975}" srcOrd="0" destOrd="0" presId="urn:microsoft.com/office/officeart/2009/3/layout/PieProcess"/>
    <dgm:cxn modelId="{29892C5C-1EC7-4644-81B3-B8681F273EFA}" srcId="{7BEFFC82-CF3F-445E-A96F-831084ACD8F3}" destId="{D46184ED-7F6F-49AA-8B8E-A8CD1BD74EA7}" srcOrd="2" destOrd="0" parTransId="{0E7C9F6F-6EA7-4088-B301-BD5E8177EA84}" sibTransId="{6C205374-BCB7-49E6-9646-474D268D20C5}"/>
    <dgm:cxn modelId="{6A1A9035-5570-48BC-A959-549278063103}" type="presOf" srcId="{8B53CC6F-9564-46C2-BC31-60D00901FD59}" destId="{657293C4-967E-45DC-87C7-604926416DA3}" srcOrd="0" destOrd="0" presId="urn:microsoft.com/office/officeart/2009/3/layout/PieProcess"/>
    <dgm:cxn modelId="{0111B1DB-65E2-481C-BB71-82C12C839F8D}" type="presOf" srcId="{D46184ED-7F6F-49AA-8B8E-A8CD1BD74EA7}" destId="{16B7964F-6EB7-48B4-89F4-19DC4ABD31D6}" srcOrd="0" destOrd="0" presId="urn:microsoft.com/office/officeart/2009/3/layout/PieProcess"/>
    <dgm:cxn modelId="{F68B7CD2-6B14-4AC2-8D9C-4A065BE402B4}" type="presOf" srcId="{091FCEAA-F236-46C1-8AB8-D486CE3D99A4}" destId="{80010F5A-291F-4B94-BC94-AF8B92465D59}" srcOrd="0" destOrd="0" presId="urn:microsoft.com/office/officeart/2009/3/layout/PieProcess"/>
    <dgm:cxn modelId="{3202D565-F96C-4919-8A2A-1FC85E34EB47}" type="presOf" srcId="{55212A27-681A-4EDA-87C7-116C18B992C9}" destId="{E323D532-EA4E-47ED-9EB0-4E73D0BEED38}" srcOrd="0" destOrd="0" presId="urn:microsoft.com/office/officeart/2009/3/layout/PieProcess"/>
    <dgm:cxn modelId="{1D6FD1DD-8526-4DED-9A49-2725D4E090A1}" srcId="{7BEFFC82-CF3F-445E-A96F-831084ACD8F3}" destId="{091FCEAA-F236-46C1-8AB8-D486CE3D99A4}" srcOrd="0" destOrd="0" parTransId="{6B3C7F3D-7A6C-40CF-AEC8-D9C83665098B}" sibTransId="{A2E1EA87-BDB0-4725-B976-64F65413156A}"/>
    <dgm:cxn modelId="{5A547117-B5BE-4789-B852-95530A81DC1A}" srcId="{D46184ED-7F6F-49AA-8B8E-A8CD1BD74EA7}" destId="{8B53CC6F-9564-46C2-BC31-60D00901FD59}" srcOrd="0" destOrd="0" parTransId="{639ED7C9-342E-4C1F-8754-C1655F76DAB1}" sibTransId="{05C38472-C5C3-4205-BE94-4CD05B2724D7}"/>
    <dgm:cxn modelId="{7A039D5D-A4EE-41A6-B4A4-7D2BA4AA9D8A}" srcId="{D46184ED-7F6F-49AA-8B8E-A8CD1BD74EA7}" destId="{F15CD7B9-ADF5-429E-953E-FA1A6A6B9BA2}" srcOrd="1" destOrd="0" parTransId="{37CA038E-28C9-4805-ADC8-B32D39871742}" sibTransId="{1AE47928-65B9-44C2-A6FA-AD95B5B521CC}"/>
    <dgm:cxn modelId="{78E7F1C6-94D6-4E63-A54A-C9EDD6653C18}" type="presOf" srcId="{7BEFFC82-CF3F-445E-A96F-831084ACD8F3}" destId="{596EC7CF-3B66-4934-A227-28115D8D3420}" srcOrd="0" destOrd="0" presId="urn:microsoft.com/office/officeart/2009/3/layout/PieProcess"/>
    <dgm:cxn modelId="{5929B2C6-CDBE-45DA-9BF8-79E56A0AFA78}" type="presOf" srcId="{2C183320-7D60-468D-ACB6-C811C9F5C40F}" destId="{D3345C11-923A-4ECF-99AC-CADFDAA91CA0}" srcOrd="0" destOrd="0" presId="urn:microsoft.com/office/officeart/2009/3/layout/PieProcess"/>
    <dgm:cxn modelId="{4A054D1A-021F-4BD6-8ECA-F1C0E5BE86CD}" srcId="{B1ACC031-4E88-48E9-84BD-7C2D7EFDE792}" destId="{2C183320-7D60-468D-ACB6-C811C9F5C40F}" srcOrd="0" destOrd="0" parTransId="{C9D45BAA-B363-4298-9C69-523A5F39405E}" sibTransId="{A7749353-41FD-477D-AD21-B65EFB812991}"/>
    <dgm:cxn modelId="{47AC6B00-FD87-4C1F-BD40-F255A9E966AA}" type="presOf" srcId="{F15CD7B9-ADF5-429E-953E-FA1A6A6B9BA2}" destId="{657293C4-967E-45DC-87C7-604926416DA3}" srcOrd="0" destOrd="1" presId="urn:microsoft.com/office/officeart/2009/3/layout/PieProcess"/>
    <dgm:cxn modelId="{C384052D-D22B-47C4-B197-30B11E45B86D}" srcId="{091FCEAA-F236-46C1-8AB8-D486CE3D99A4}" destId="{55212A27-681A-4EDA-87C7-116C18B992C9}" srcOrd="0" destOrd="0" parTransId="{B5438DEC-DD37-43F3-AB44-B372920C5BA2}" sibTransId="{A383AF55-3265-4D5E-AC8A-73C55DC79DDC}"/>
    <dgm:cxn modelId="{E77B62A6-9DE4-4794-B075-0E0DEB9053E9}" type="presParOf" srcId="{596EC7CF-3B66-4934-A227-28115D8D3420}" destId="{716437A0-7D2E-4681-81F7-C0777110B359}" srcOrd="0" destOrd="0" presId="urn:microsoft.com/office/officeart/2009/3/layout/PieProcess"/>
    <dgm:cxn modelId="{2106DB8A-EAF1-4536-9A20-A28966BA5AF9}" type="presParOf" srcId="{716437A0-7D2E-4681-81F7-C0777110B359}" destId="{891F1824-150B-48BD-875D-A37F1CD23DF6}" srcOrd="0" destOrd="0" presId="urn:microsoft.com/office/officeart/2009/3/layout/PieProcess"/>
    <dgm:cxn modelId="{EDC49320-3422-4149-9326-B51C50C271E5}" type="presParOf" srcId="{716437A0-7D2E-4681-81F7-C0777110B359}" destId="{A775AD43-A056-4A18-BA32-630F071D882C}" srcOrd="1" destOrd="0" presId="urn:microsoft.com/office/officeart/2009/3/layout/PieProcess"/>
    <dgm:cxn modelId="{008E68EA-5712-42A5-BEEA-1A1D41528F3B}" type="presParOf" srcId="{716437A0-7D2E-4681-81F7-C0777110B359}" destId="{80010F5A-291F-4B94-BC94-AF8B92465D59}" srcOrd="2" destOrd="0" presId="urn:microsoft.com/office/officeart/2009/3/layout/PieProcess"/>
    <dgm:cxn modelId="{48A7D021-404B-4E5E-BC96-A9563DDB4DF9}" type="presParOf" srcId="{596EC7CF-3B66-4934-A227-28115D8D3420}" destId="{D84BEBBD-6FE8-4B6F-935B-D451E5A62180}" srcOrd="1" destOrd="0" presId="urn:microsoft.com/office/officeart/2009/3/layout/PieProcess"/>
    <dgm:cxn modelId="{6F714403-B18B-4386-94C1-A6D9B59EFF71}" type="presParOf" srcId="{596EC7CF-3B66-4934-A227-28115D8D3420}" destId="{BDF65E3F-3596-41FC-A66E-40BB431D13F2}" srcOrd="2" destOrd="0" presId="urn:microsoft.com/office/officeart/2009/3/layout/PieProcess"/>
    <dgm:cxn modelId="{DECA3251-15FE-4446-AC22-898063E43F35}" type="presParOf" srcId="{BDF65E3F-3596-41FC-A66E-40BB431D13F2}" destId="{E323D532-EA4E-47ED-9EB0-4E73D0BEED38}" srcOrd="0" destOrd="0" presId="urn:microsoft.com/office/officeart/2009/3/layout/PieProcess"/>
    <dgm:cxn modelId="{C7088DD7-13C9-428A-8242-D8EBC8527A42}" type="presParOf" srcId="{596EC7CF-3B66-4934-A227-28115D8D3420}" destId="{54AD0C64-2D73-4C9A-B432-F570DDF3C020}" srcOrd="3" destOrd="0" presId="urn:microsoft.com/office/officeart/2009/3/layout/PieProcess"/>
    <dgm:cxn modelId="{2769C485-D6B9-4BB1-82C7-0839CEC7BC54}" type="presParOf" srcId="{596EC7CF-3B66-4934-A227-28115D8D3420}" destId="{8904CF64-7F19-4B95-ABC1-6FB3D3E25078}" srcOrd="4" destOrd="0" presId="urn:microsoft.com/office/officeart/2009/3/layout/PieProcess"/>
    <dgm:cxn modelId="{12D10785-29FF-40CF-A111-2960DF5D720A}" type="presParOf" srcId="{8904CF64-7F19-4B95-ABC1-6FB3D3E25078}" destId="{89A580AE-D74D-498A-83C3-5889AA2D31E6}" srcOrd="0" destOrd="0" presId="urn:microsoft.com/office/officeart/2009/3/layout/PieProcess"/>
    <dgm:cxn modelId="{68BB1E60-EC41-458B-AF8B-38B79B533124}" type="presParOf" srcId="{8904CF64-7F19-4B95-ABC1-6FB3D3E25078}" destId="{37A8435D-D22D-457E-9218-CCF11E46779F}" srcOrd="1" destOrd="0" presId="urn:microsoft.com/office/officeart/2009/3/layout/PieProcess"/>
    <dgm:cxn modelId="{62FE2866-DF3C-451D-9233-138D7155DCC5}" type="presParOf" srcId="{8904CF64-7F19-4B95-ABC1-6FB3D3E25078}" destId="{27537E71-49CC-4A70-8AEC-A4CF1B15C975}" srcOrd="2" destOrd="0" presId="urn:microsoft.com/office/officeart/2009/3/layout/PieProcess"/>
    <dgm:cxn modelId="{CEF22EC2-87DB-4FE3-88D5-242A1E5CB303}" type="presParOf" srcId="{596EC7CF-3B66-4934-A227-28115D8D3420}" destId="{287B0798-D81C-4F76-9589-C56302E265B4}" srcOrd="5" destOrd="0" presId="urn:microsoft.com/office/officeart/2009/3/layout/PieProcess"/>
    <dgm:cxn modelId="{ADE30424-E963-4160-993A-755B0C8B490C}" type="presParOf" srcId="{596EC7CF-3B66-4934-A227-28115D8D3420}" destId="{ABC13A52-1A7D-4373-AC8A-140F2875D8BF}" srcOrd="6" destOrd="0" presId="urn:microsoft.com/office/officeart/2009/3/layout/PieProcess"/>
    <dgm:cxn modelId="{7DCA2C5D-5CF8-4E05-B3B6-193A4C215676}" type="presParOf" srcId="{ABC13A52-1A7D-4373-AC8A-140F2875D8BF}" destId="{D3345C11-923A-4ECF-99AC-CADFDAA91CA0}" srcOrd="0" destOrd="0" presId="urn:microsoft.com/office/officeart/2009/3/layout/PieProcess"/>
    <dgm:cxn modelId="{65616865-F003-469D-B3F1-C906A5EAE08C}" type="presParOf" srcId="{596EC7CF-3B66-4934-A227-28115D8D3420}" destId="{38DBC04F-4407-468A-B4E3-3FA08490CE75}" srcOrd="7" destOrd="0" presId="urn:microsoft.com/office/officeart/2009/3/layout/PieProcess"/>
    <dgm:cxn modelId="{36C3C061-3846-4C7A-8E60-65CDCDFD6B04}" type="presParOf" srcId="{596EC7CF-3B66-4934-A227-28115D8D3420}" destId="{73116310-9665-4E0D-8B12-2E6077DFE801}" srcOrd="8" destOrd="0" presId="urn:microsoft.com/office/officeart/2009/3/layout/PieProcess"/>
    <dgm:cxn modelId="{AF127257-E5CE-4CFF-BC36-70A4EA10C887}" type="presParOf" srcId="{73116310-9665-4E0D-8B12-2E6077DFE801}" destId="{706B1497-BDE0-4CF4-8BB4-656A9D9AE08A}" srcOrd="0" destOrd="0" presId="urn:microsoft.com/office/officeart/2009/3/layout/PieProcess"/>
    <dgm:cxn modelId="{CF740EB0-7FA9-44F2-8C19-E71B5583ECEA}" type="presParOf" srcId="{73116310-9665-4E0D-8B12-2E6077DFE801}" destId="{9F99A9FA-EC53-48A2-BC28-0150DE90ACC7}" srcOrd="1" destOrd="0" presId="urn:microsoft.com/office/officeart/2009/3/layout/PieProcess"/>
    <dgm:cxn modelId="{0608B9C4-7F9F-4207-8569-C26DCC7CC9DD}" type="presParOf" srcId="{73116310-9665-4E0D-8B12-2E6077DFE801}" destId="{16B7964F-6EB7-48B4-89F4-19DC4ABD31D6}" srcOrd="2" destOrd="0" presId="urn:microsoft.com/office/officeart/2009/3/layout/PieProcess"/>
    <dgm:cxn modelId="{0CC56176-2AC5-4238-8B18-03150B57E4FA}" type="presParOf" srcId="{596EC7CF-3B66-4934-A227-28115D8D3420}" destId="{6717200B-5A6A-4832-9480-7C3537327EA7}" srcOrd="9" destOrd="0" presId="urn:microsoft.com/office/officeart/2009/3/layout/PieProcess"/>
    <dgm:cxn modelId="{8BABCA10-4E91-4970-869A-05DFB75EE07C}" type="presParOf" srcId="{596EC7CF-3B66-4934-A227-28115D8D3420}" destId="{F8B8D329-A36A-4D95-B089-36CCC560CC9E}" srcOrd="10" destOrd="0" presId="urn:microsoft.com/office/officeart/2009/3/layout/PieProcess"/>
    <dgm:cxn modelId="{E5ABC800-0589-405D-9808-8FD2ECCC8091}" type="presParOf" srcId="{F8B8D329-A36A-4D95-B089-36CCC560CC9E}" destId="{657293C4-967E-45DC-87C7-604926416DA3}"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19C72-7769-47E1-8CEF-FCA39D2AC6EC}"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it-IT"/>
        </a:p>
      </dgm:t>
    </dgm:pt>
    <dgm:pt modelId="{6D44D96E-2D62-49E0-A856-2832D3A05656}">
      <dgm:prSet phldrT="[Testo]" custT="1"/>
      <dgm:spPr/>
      <dgm:t>
        <a:bodyPr/>
        <a:lstStyle/>
        <a:p>
          <a:r>
            <a:rPr lang="it-IT" sz="1400" b="1" dirty="0" smtClean="0"/>
            <a:t> 	</a:t>
          </a:r>
          <a:r>
            <a:rPr lang="it-IT" sz="1800" b="1" dirty="0" smtClean="0"/>
            <a:t>Energia chimica </a:t>
          </a:r>
          <a:endParaRPr lang="it-IT" sz="1800" b="1" dirty="0"/>
        </a:p>
      </dgm:t>
    </dgm:pt>
    <dgm:pt modelId="{727861A9-1FB2-43C2-8C6A-F535FD78F431}" type="parTrans" cxnId="{EB97AF31-9059-4D30-A1B4-BAD9BC7F2677}">
      <dgm:prSet/>
      <dgm:spPr/>
      <dgm:t>
        <a:bodyPr/>
        <a:lstStyle/>
        <a:p>
          <a:endParaRPr lang="it-IT"/>
        </a:p>
      </dgm:t>
    </dgm:pt>
    <dgm:pt modelId="{9A0760D9-FE11-41B4-929F-5B16539A76D0}" type="sibTrans" cxnId="{EB97AF31-9059-4D30-A1B4-BAD9BC7F2677}">
      <dgm:prSet/>
      <dgm:spPr/>
      <dgm:t>
        <a:bodyPr/>
        <a:lstStyle/>
        <a:p>
          <a:endParaRPr lang="it-IT"/>
        </a:p>
      </dgm:t>
    </dgm:pt>
    <dgm:pt modelId="{9DE5D7F1-A697-4D9B-A208-9D2B6D86F84F}">
      <dgm:prSet phldrT="[Testo]" custT="1"/>
      <dgm:spPr/>
      <dgm:t>
        <a:bodyPr/>
        <a:lstStyle/>
        <a:p>
          <a:r>
            <a:rPr lang="it-IT" sz="1200" dirty="0" smtClean="0"/>
            <a:t>è un'energia che varia a causa della formazione o rottura di legami chimici di qualsiasi tipo negli elementi chimici coinvolti nelle reazioni chimiche</a:t>
          </a:r>
          <a:endParaRPr lang="it-IT" sz="1200" dirty="0"/>
        </a:p>
      </dgm:t>
    </dgm:pt>
    <dgm:pt modelId="{596E6BE9-5A35-4884-95AF-73E1D4024EEE}" type="parTrans" cxnId="{169192B8-CE7D-4831-8F38-3436AA620F7C}">
      <dgm:prSet/>
      <dgm:spPr/>
      <dgm:t>
        <a:bodyPr/>
        <a:lstStyle/>
        <a:p>
          <a:endParaRPr lang="it-IT"/>
        </a:p>
      </dgm:t>
    </dgm:pt>
    <dgm:pt modelId="{C44F8EDB-8FCD-4851-AA93-C0D827E7DE33}" type="sibTrans" cxnId="{169192B8-CE7D-4831-8F38-3436AA620F7C}">
      <dgm:prSet/>
      <dgm:spPr/>
      <dgm:t>
        <a:bodyPr/>
        <a:lstStyle/>
        <a:p>
          <a:endParaRPr lang="it-IT"/>
        </a:p>
      </dgm:t>
    </dgm:pt>
    <dgm:pt modelId="{7C94036C-C4B6-4A41-8240-E5681950C429}">
      <dgm:prSet phldrT="[Testo]"/>
      <dgm:spPr/>
      <dgm:t>
        <a:bodyPr/>
        <a:lstStyle/>
        <a:p>
          <a:r>
            <a:rPr lang="it-IT" dirty="0" smtClean="0"/>
            <a:t> 	</a:t>
          </a:r>
          <a:r>
            <a:rPr lang="it-IT" b="1" dirty="0" smtClean="0"/>
            <a:t>Energia nucleare </a:t>
          </a:r>
          <a:endParaRPr lang="it-IT" b="1" dirty="0"/>
        </a:p>
      </dgm:t>
    </dgm:pt>
    <dgm:pt modelId="{2EC2F875-7442-4A24-B09C-85B748A90E54}" type="parTrans" cxnId="{26C70850-EC74-4C77-8C7D-7C9A49F23E2F}">
      <dgm:prSet/>
      <dgm:spPr/>
      <dgm:t>
        <a:bodyPr/>
        <a:lstStyle/>
        <a:p>
          <a:endParaRPr lang="it-IT"/>
        </a:p>
      </dgm:t>
    </dgm:pt>
    <dgm:pt modelId="{E6A609BD-308C-4C12-B35D-FE8758E36F52}" type="sibTrans" cxnId="{26C70850-EC74-4C77-8C7D-7C9A49F23E2F}">
      <dgm:prSet/>
      <dgm:spPr/>
      <dgm:t>
        <a:bodyPr/>
        <a:lstStyle/>
        <a:p>
          <a:endParaRPr lang="it-IT"/>
        </a:p>
      </dgm:t>
    </dgm:pt>
    <dgm:pt modelId="{2CA69D05-E73F-4862-AE3B-68A4C7E0B8C9}">
      <dgm:prSet phldrT="[Testo]" custT="1"/>
      <dgm:spPr/>
      <dgm:t>
        <a:bodyPr/>
        <a:lstStyle/>
        <a:p>
          <a:r>
            <a:rPr lang="it-IT" sz="1200" dirty="0" smtClean="0"/>
            <a:t>è una forma di energia che deriva da profonde modifiche della struttura stessa della materia in seguito a trasformazioni nei nuclei atomici</a:t>
          </a:r>
          <a:endParaRPr lang="it-IT" sz="1200" dirty="0"/>
        </a:p>
      </dgm:t>
    </dgm:pt>
    <dgm:pt modelId="{E628C79D-5C42-42A0-9BC3-2B23FC96FB1B}" type="parTrans" cxnId="{864CF4AF-E8F8-4392-B8BF-F4ECE494A60B}">
      <dgm:prSet/>
      <dgm:spPr/>
      <dgm:t>
        <a:bodyPr/>
        <a:lstStyle/>
        <a:p>
          <a:endParaRPr lang="it-IT"/>
        </a:p>
      </dgm:t>
    </dgm:pt>
    <dgm:pt modelId="{7D7F5324-B912-4F30-9438-FA8D223230BD}" type="sibTrans" cxnId="{864CF4AF-E8F8-4392-B8BF-F4ECE494A60B}">
      <dgm:prSet/>
      <dgm:spPr/>
      <dgm:t>
        <a:bodyPr/>
        <a:lstStyle/>
        <a:p>
          <a:endParaRPr lang="it-IT"/>
        </a:p>
      </dgm:t>
    </dgm:pt>
    <dgm:pt modelId="{7B53010A-5A93-46A3-8C37-CCC1DE72166D}">
      <dgm:prSet phldrT="[Testo]"/>
      <dgm:spPr/>
      <dgm:t>
        <a:bodyPr/>
        <a:lstStyle/>
        <a:p>
          <a:r>
            <a:rPr lang="it-IT" dirty="0" smtClean="0"/>
            <a:t> 	</a:t>
          </a:r>
          <a:r>
            <a:rPr lang="it-IT" b="1" dirty="0" smtClean="0"/>
            <a:t>Energia elastica </a:t>
          </a:r>
          <a:endParaRPr lang="it-IT" b="1" dirty="0"/>
        </a:p>
      </dgm:t>
    </dgm:pt>
    <dgm:pt modelId="{3B8FD960-D072-4CF7-9C9D-3DD6E95E5D89}" type="parTrans" cxnId="{AE790CD8-97FA-40A3-BB73-367AE3FFDFE7}">
      <dgm:prSet/>
      <dgm:spPr/>
      <dgm:t>
        <a:bodyPr/>
        <a:lstStyle/>
        <a:p>
          <a:endParaRPr lang="it-IT"/>
        </a:p>
      </dgm:t>
    </dgm:pt>
    <dgm:pt modelId="{C5FFBAE0-A70A-42E7-8BE9-E236EE9BD303}" type="sibTrans" cxnId="{AE790CD8-97FA-40A3-BB73-367AE3FFDFE7}">
      <dgm:prSet/>
      <dgm:spPr/>
      <dgm:t>
        <a:bodyPr/>
        <a:lstStyle/>
        <a:p>
          <a:endParaRPr lang="it-IT"/>
        </a:p>
      </dgm:t>
    </dgm:pt>
    <dgm:pt modelId="{B688AC25-CC64-44BA-8432-7579A1EE8651}">
      <dgm:prSet phldrT="[Testo]" custT="1"/>
      <dgm:spPr/>
      <dgm:t>
        <a:bodyPr/>
        <a:lstStyle/>
        <a:p>
          <a:r>
            <a:rPr lang="it-IT" sz="1200" dirty="0" smtClean="0"/>
            <a:t>è l'energia che causa o è causata dalla deformazione elastica di un solido o un fluido</a:t>
          </a:r>
          <a:endParaRPr lang="it-IT" sz="1200" dirty="0"/>
        </a:p>
      </dgm:t>
    </dgm:pt>
    <dgm:pt modelId="{E5C454B6-81A9-4953-983C-45D9AEE99426}" type="parTrans" cxnId="{97E07A9C-7ECD-45CC-A467-D132A8E71E3C}">
      <dgm:prSet/>
      <dgm:spPr/>
      <dgm:t>
        <a:bodyPr/>
        <a:lstStyle/>
        <a:p>
          <a:endParaRPr lang="it-IT"/>
        </a:p>
      </dgm:t>
    </dgm:pt>
    <dgm:pt modelId="{FF47C624-9FEB-4C67-8136-C6BFBF4C3EC3}" type="sibTrans" cxnId="{97E07A9C-7ECD-45CC-A467-D132A8E71E3C}">
      <dgm:prSet/>
      <dgm:spPr/>
      <dgm:t>
        <a:bodyPr/>
        <a:lstStyle/>
        <a:p>
          <a:endParaRPr lang="it-IT"/>
        </a:p>
      </dgm:t>
    </dgm:pt>
    <dgm:pt modelId="{9D3D6BBF-09D6-44B4-9C4C-0EE3EA0A42C2}" type="pres">
      <dgm:prSet presAssocID="{57319C72-7769-47E1-8CEF-FCA39D2AC6EC}" presName="Name0" presStyleCnt="0">
        <dgm:presLayoutVars>
          <dgm:chMax val="7"/>
          <dgm:chPref val="7"/>
          <dgm:dir/>
          <dgm:animOne val="branch"/>
          <dgm:animLvl val="lvl"/>
        </dgm:presLayoutVars>
      </dgm:prSet>
      <dgm:spPr/>
      <dgm:t>
        <a:bodyPr/>
        <a:lstStyle/>
        <a:p>
          <a:endParaRPr lang="it-IT"/>
        </a:p>
      </dgm:t>
    </dgm:pt>
    <dgm:pt modelId="{9A4CE254-C1BF-41DF-8C04-2515FAC06A0E}" type="pres">
      <dgm:prSet presAssocID="{6D44D96E-2D62-49E0-A856-2832D3A05656}" presName="ParentComposite" presStyleCnt="0"/>
      <dgm:spPr/>
    </dgm:pt>
    <dgm:pt modelId="{CD7AA13E-4B5D-436D-80F6-4383F9255CF1}" type="pres">
      <dgm:prSet presAssocID="{6D44D96E-2D62-49E0-A856-2832D3A05656}" presName="Chord" presStyleLbl="bgShp" presStyleIdx="0" presStyleCnt="3"/>
      <dgm:spPr/>
    </dgm:pt>
    <dgm:pt modelId="{B20B6E23-D652-4D75-8B8A-871DD1E813A2}" type="pres">
      <dgm:prSet presAssocID="{6D44D96E-2D62-49E0-A856-2832D3A05656}" presName="Pie" presStyleLbl="alignNode1" presStyleIdx="0" presStyleCnt="3"/>
      <dgm:spPr/>
    </dgm:pt>
    <dgm:pt modelId="{A5E64841-4D32-4485-BD20-DB11680C7372}" type="pres">
      <dgm:prSet presAssocID="{6D44D96E-2D62-49E0-A856-2832D3A05656}" presName="Parent" presStyleLbl="revTx" presStyleIdx="0" presStyleCnt="6">
        <dgm:presLayoutVars>
          <dgm:chMax val="1"/>
          <dgm:chPref val="1"/>
          <dgm:bulletEnabled val="1"/>
        </dgm:presLayoutVars>
      </dgm:prSet>
      <dgm:spPr/>
      <dgm:t>
        <a:bodyPr/>
        <a:lstStyle/>
        <a:p>
          <a:endParaRPr lang="it-IT"/>
        </a:p>
      </dgm:t>
    </dgm:pt>
    <dgm:pt modelId="{7182B56D-D4E2-4273-BAA2-EC18F5A4E5D3}" type="pres">
      <dgm:prSet presAssocID="{C44F8EDB-8FCD-4851-AA93-C0D827E7DE33}" presName="negSibTrans" presStyleCnt="0"/>
      <dgm:spPr/>
    </dgm:pt>
    <dgm:pt modelId="{B922031A-1AA9-4778-9A18-D5EC5702CCD6}" type="pres">
      <dgm:prSet presAssocID="{6D44D96E-2D62-49E0-A856-2832D3A05656}" presName="composite" presStyleCnt="0"/>
      <dgm:spPr/>
    </dgm:pt>
    <dgm:pt modelId="{0377E855-3750-4F7A-8DEF-F8D2636C8467}" type="pres">
      <dgm:prSet presAssocID="{6D44D96E-2D62-49E0-A856-2832D3A05656}" presName="Child" presStyleLbl="revTx" presStyleIdx="1" presStyleCnt="6">
        <dgm:presLayoutVars>
          <dgm:chMax val="0"/>
          <dgm:chPref val="0"/>
          <dgm:bulletEnabled val="1"/>
        </dgm:presLayoutVars>
      </dgm:prSet>
      <dgm:spPr/>
      <dgm:t>
        <a:bodyPr/>
        <a:lstStyle/>
        <a:p>
          <a:endParaRPr lang="it-IT"/>
        </a:p>
      </dgm:t>
    </dgm:pt>
    <dgm:pt modelId="{817E88D2-1397-498F-AB6E-1E339B99D96F}" type="pres">
      <dgm:prSet presAssocID="{9A0760D9-FE11-41B4-929F-5B16539A76D0}" presName="sibTrans" presStyleCnt="0"/>
      <dgm:spPr/>
    </dgm:pt>
    <dgm:pt modelId="{EB47CEB4-65C0-485C-8F00-A61CDD92FD63}" type="pres">
      <dgm:prSet presAssocID="{7C94036C-C4B6-4A41-8240-E5681950C429}" presName="ParentComposite" presStyleCnt="0"/>
      <dgm:spPr/>
    </dgm:pt>
    <dgm:pt modelId="{2A49CEF1-25F8-47A8-A49B-D1F489C78BAD}" type="pres">
      <dgm:prSet presAssocID="{7C94036C-C4B6-4A41-8240-E5681950C429}" presName="Chord" presStyleLbl="bgShp" presStyleIdx="1" presStyleCnt="3"/>
      <dgm:spPr/>
    </dgm:pt>
    <dgm:pt modelId="{3897E957-730F-4910-90B9-5CDEE41DC802}" type="pres">
      <dgm:prSet presAssocID="{7C94036C-C4B6-4A41-8240-E5681950C429}" presName="Pie" presStyleLbl="alignNode1" presStyleIdx="1" presStyleCnt="3"/>
      <dgm:spPr/>
    </dgm:pt>
    <dgm:pt modelId="{A14BDE84-A43C-4DCD-B585-717E51CC8AFB}" type="pres">
      <dgm:prSet presAssocID="{7C94036C-C4B6-4A41-8240-E5681950C429}" presName="Parent" presStyleLbl="revTx" presStyleIdx="2" presStyleCnt="6">
        <dgm:presLayoutVars>
          <dgm:chMax val="1"/>
          <dgm:chPref val="1"/>
          <dgm:bulletEnabled val="1"/>
        </dgm:presLayoutVars>
      </dgm:prSet>
      <dgm:spPr/>
      <dgm:t>
        <a:bodyPr/>
        <a:lstStyle/>
        <a:p>
          <a:endParaRPr lang="it-IT"/>
        </a:p>
      </dgm:t>
    </dgm:pt>
    <dgm:pt modelId="{AACB6627-4FA1-4370-B4FC-6680F11C052E}" type="pres">
      <dgm:prSet presAssocID="{7D7F5324-B912-4F30-9438-FA8D223230BD}" presName="negSibTrans" presStyleCnt="0"/>
      <dgm:spPr/>
    </dgm:pt>
    <dgm:pt modelId="{077F000F-1FC1-436F-B8E1-D5E59ECEEC07}" type="pres">
      <dgm:prSet presAssocID="{7C94036C-C4B6-4A41-8240-E5681950C429}" presName="composite" presStyleCnt="0"/>
      <dgm:spPr/>
    </dgm:pt>
    <dgm:pt modelId="{9E618D8F-8A3B-41AF-9C9D-87657F5E1354}" type="pres">
      <dgm:prSet presAssocID="{7C94036C-C4B6-4A41-8240-E5681950C429}" presName="Child" presStyleLbl="revTx" presStyleIdx="3" presStyleCnt="6">
        <dgm:presLayoutVars>
          <dgm:chMax val="0"/>
          <dgm:chPref val="0"/>
          <dgm:bulletEnabled val="1"/>
        </dgm:presLayoutVars>
      </dgm:prSet>
      <dgm:spPr/>
      <dgm:t>
        <a:bodyPr/>
        <a:lstStyle/>
        <a:p>
          <a:endParaRPr lang="it-IT"/>
        </a:p>
      </dgm:t>
    </dgm:pt>
    <dgm:pt modelId="{95BB8737-DB2E-47BB-B717-8C1B0E27D970}" type="pres">
      <dgm:prSet presAssocID="{E6A609BD-308C-4C12-B35D-FE8758E36F52}" presName="sibTrans" presStyleCnt="0"/>
      <dgm:spPr/>
    </dgm:pt>
    <dgm:pt modelId="{7BC5B681-5211-4C80-94A4-1F2418E3DC43}" type="pres">
      <dgm:prSet presAssocID="{7B53010A-5A93-46A3-8C37-CCC1DE72166D}" presName="ParentComposite" presStyleCnt="0"/>
      <dgm:spPr/>
    </dgm:pt>
    <dgm:pt modelId="{DEBC0ED3-D829-426A-A483-572463E8E525}" type="pres">
      <dgm:prSet presAssocID="{7B53010A-5A93-46A3-8C37-CCC1DE72166D}" presName="Chord" presStyleLbl="bgShp" presStyleIdx="2" presStyleCnt="3"/>
      <dgm:spPr/>
    </dgm:pt>
    <dgm:pt modelId="{8792E595-8B23-4B1D-9C6E-7A1BD8F277DE}" type="pres">
      <dgm:prSet presAssocID="{7B53010A-5A93-46A3-8C37-CCC1DE72166D}" presName="Pie" presStyleLbl="alignNode1" presStyleIdx="2" presStyleCnt="3"/>
      <dgm:spPr/>
    </dgm:pt>
    <dgm:pt modelId="{2F4A9FAA-E3EC-4DEC-848D-0B19BABA9552}" type="pres">
      <dgm:prSet presAssocID="{7B53010A-5A93-46A3-8C37-CCC1DE72166D}" presName="Parent" presStyleLbl="revTx" presStyleIdx="4" presStyleCnt="6">
        <dgm:presLayoutVars>
          <dgm:chMax val="1"/>
          <dgm:chPref val="1"/>
          <dgm:bulletEnabled val="1"/>
        </dgm:presLayoutVars>
      </dgm:prSet>
      <dgm:spPr/>
      <dgm:t>
        <a:bodyPr/>
        <a:lstStyle/>
        <a:p>
          <a:endParaRPr lang="it-IT"/>
        </a:p>
      </dgm:t>
    </dgm:pt>
    <dgm:pt modelId="{B21C0706-831B-4B69-9FD5-3A5AC8D8F9CE}" type="pres">
      <dgm:prSet presAssocID="{FF47C624-9FEB-4C67-8136-C6BFBF4C3EC3}" presName="negSibTrans" presStyleCnt="0"/>
      <dgm:spPr/>
    </dgm:pt>
    <dgm:pt modelId="{4E51AD0A-689A-40DD-881D-8B04F4683B31}" type="pres">
      <dgm:prSet presAssocID="{7B53010A-5A93-46A3-8C37-CCC1DE72166D}" presName="composite" presStyleCnt="0"/>
      <dgm:spPr/>
    </dgm:pt>
    <dgm:pt modelId="{51CD9109-E5BA-48EB-981F-66BAD60193BE}" type="pres">
      <dgm:prSet presAssocID="{7B53010A-5A93-46A3-8C37-CCC1DE72166D}" presName="Child" presStyleLbl="revTx" presStyleIdx="5" presStyleCnt="6">
        <dgm:presLayoutVars>
          <dgm:chMax val="0"/>
          <dgm:chPref val="0"/>
          <dgm:bulletEnabled val="1"/>
        </dgm:presLayoutVars>
      </dgm:prSet>
      <dgm:spPr/>
      <dgm:t>
        <a:bodyPr/>
        <a:lstStyle/>
        <a:p>
          <a:endParaRPr lang="it-IT"/>
        </a:p>
      </dgm:t>
    </dgm:pt>
  </dgm:ptLst>
  <dgm:cxnLst>
    <dgm:cxn modelId="{28AE245D-DAE6-4B38-B208-7C108B45C8DC}" type="presOf" srcId="{57319C72-7769-47E1-8CEF-FCA39D2AC6EC}" destId="{9D3D6BBF-09D6-44B4-9C4C-0EE3EA0A42C2}" srcOrd="0" destOrd="0" presId="urn:microsoft.com/office/officeart/2009/3/layout/PieProcess"/>
    <dgm:cxn modelId="{F10E427C-A5B6-4B32-B39B-D244C0F01EFE}" type="presOf" srcId="{B688AC25-CC64-44BA-8432-7579A1EE8651}" destId="{51CD9109-E5BA-48EB-981F-66BAD60193BE}" srcOrd="0" destOrd="0" presId="urn:microsoft.com/office/officeart/2009/3/layout/PieProcess"/>
    <dgm:cxn modelId="{EB97AF31-9059-4D30-A1B4-BAD9BC7F2677}" srcId="{57319C72-7769-47E1-8CEF-FCA39D2AC6EC}" destId="{6D44D96E-2D62-49E0-A856-2832D3A05656}" srcOrd="0" destOrd="0" parTransId="{727861A9-1FB2-43C2-8C6A-F535FD78F431}" sibTransId="{9A0760D9-FE11-41B4-929F-5B16539A76D0}"/>
    <dgm:cxn modelId="{AE790CD8-97FA-40A3-BB73-367AE3FFDFE7}" srcId="{57319C72-7769-47E1-8CEF-FCA39D2AC6EC}" destId="{7B53010A-5A93-46A3-8C37-CCC1DE72166D}" srcOrd="2" destOrd="0" parTransId="{3B8FD960-D072-4CF7-9C9D-3DD6E95E5D89}" sibTransId="{C5FFBAE0-A70A-42E7-8BE9-E236EE9BD303}"/>
    <dgm:cxn modelId="{07249CC9-0E16-487F-8672-312AA52F48FF}" type="presOf" srcId="{6D44D96E-2D62-49E0-A856-2832D3A05656}" destId="{A5E64841-4D32-4485-BD20-DB11680C7372}" srcOrd="0" destOrd="0" presId="urn:microsoft.com/office/officeart/2009/3/layout/PieProcess"/>
    <dgm:cxn modelId="{DDA9845B-5668-456E-B160-529CC511CB03}" type="presOf" srcId="{7B53010A-5A93-46A3-8C37-CCC1DE72166D}" destId="{2F4A9FAA-E3EC-4DEC-848D-0B19BABA9552}" srcOrd="0" destOrd="0" presId="urn:microsoft.com/office/officeart/2009/3/layout/PieProcess"/>
    <dgm:cxn modelId="{97E07A9C-7ECD-45CC-A467-D132A8E71E3C}" srcId="{7B53010A-5A93-46A3-8C37-CCC1DE72166D}" destId="{B688AC25-CC64-44BA-8432-7579A1EE8651}" srcOrd="0" destOrd="0" parTransId="{E5C454B6-81A9-4953-983C-45D9AEE99426}" sibTransId="{FF47C624-9FEB-4C67-8136-C6BFBF4C3EC3}"/>
    <dgm:cxn modelId="{D1C0B68B-36A0-4432-904E-F1E822147937}" type="presOf" srcId="{7C94036C-C4B6-4A41-8240-E5681950C429}" destId="{A14BDE84-A43C-4DCD-B585-717E51CC8AFB}" srcOrd="0" destOrd="0" presId="urn:microsoft.com/office/officeart/2009/3/layout/PieProcess"/>
    <dgm:cxn modelId="{864CF4AF-E8F8-4392-B8BF-F4ECE494A60B}" srcId="{7C94036C-C4B6-4A41-8240-E5681950C429}" destId="{2CA69D05-E73F-4862-AE3B-68A4C7E0B8C9}" srcOrd="0" destOrd="0" parTransId="{E628C79D-5C42-42A0-9BC3-2B23FC96FB1B}" sibTransId="{7D7F5324-B912-4F30-9438-FA8D223230BD}"/>
    <dgm:cxn modelId="{169192B8-CE7D-4831-8F38-3436AA620F7C}" srcId="{6D44D96E-2D62-49E0-A856-2832D3A05656}" destId="{9DE5D7F1-A697-4D9B-A208-9D2B6D86F84F}" srcOrd="0" destOrd="0" parTransId="{596E6BE9-5A35-4884-95AF-73E1D4024EEE}" sibTransId="{C44F8EDB-8FCD-4851-AA93-C0D827E7DE33}"/>
    <dgm:cxn modelId="{2ECB7FC1-C361-45B1-8031-2F161554E482}" type="presOf" srcId="{9DE5D7F1-A697-4D9B-A208-9D2B6D86F84F}" destId="{0377E855-3750-4F7A-8DEF-F8D2636C8467}" srcOrd="0" destOrd="0" presId="urn:microsoft.com/office/officeart/2009/3/layout/PieProcess"/>
    <dgm:cxn modelId="{26C70850-EC74-4C77-8C7D-7C9A49F23E2F}" srcId="{57319C72-7769-47E1-8CEF-FCA39D2AC6EC}" destId="{7C94036C-C4B6-4A41-8240-E5681950C429}" srcOrd="1" destOrd="0" parTransId="{2EC2F875-7442-4A24-B09C-85B748A90E54}" sibTransId="{E6A609BD-308C-4C12-B35D-FE8758E36F52}"/>
    <dgm:cxn modelId="{A2EA1EA0-9819-48D8-B309-FED7D0CB2C36}" type="presOf" srcId="{2CA69D05-E73F-4862-AE3B-68A4C7E0B8C9}" destId="{9E618D8F-8A3B-41AF-9C9D-87657F5E1354}" srcOrd="0" destOrd="0" presId="urn:microsoft.com/office/officeart/2009/3/layout/PieProcess"/>
    <dgm:cxn modelId="{B1985B3B-4191-4830-AD3D-8CCAF4152E97}" type="presParOf" srcId="{9D3D6BBF-09D6-44B4-9C4C-0EE3EA0A42C2}" destId="{9A4CE254-C1BF-41DF-8C04-2515FAC06A0E}" srcOrd="0" destOrd="0" presId="urn:microsoft.com/office/officeart/2009/3/layout/PieProcess"/>
    <dgm:cxn modelId="{EA32B7D4-23DC-4734-B740-B778D9A67558}" type="presParOf" srcId="{9A4CE254-C1BF-41DF-8C04-2515FAC06A0E}" destId="{CD7AA13E-4B5D-436D-80F6-4383F9255CF1}" srcOrd="0" destOrd="0" presId="urn:microsoft.com/office/officeart/2009/3/layout/PieProcess"/>
    <dgm:cxn modelId="{801D88A8-914A-4340-A723-6F6575805B54}" type="presParOf" srcId="{9A4CE254-C1BF-41DF-8C04-2515FAC06A0E}" destId="{B20B6E23-D652-4D75-8B8A-871DD1E813A2}" srcOrd="1" destOrd="0" presId="urn:microsoft.com/office/officeart/2009/3/layout/PieProcess"/>
    <dgm:cxn modelId="{8D9681B7-CA72-4721-A86E-4E6BFF859D12}" type="presParOf" srcId="{9A4CE254-C1BF-41DF-8C04-2515FAC06A0E}" destId="{A5E64841-4D32-4485-BD20-DB11680C7372}" srcOrd="2" destOrd="0" presId="urn:microsoft.com/office/officeart/2009/3/layout/PieProcess"/>
    <dgm:cxn modelId="{86AB6E04-F134-4C43-9B60-EF2AAF26BF2A}" type="presParOf" srcId="{9D3D6BBF-09D6-44B4-9C4C-0EE3EA0A42C2}" destId="{7182B56D-D4E2-4273-BAA2-EC18F5A4E5D3}" srcOrd="1" destOrd="0" presId="urn:microsoft.com/office/officeart/2009/3/layout/PieProcess"/>
    <dgm:cxn modelId="{5C3797DC-7129-45E1-B66E-A9D5A5C38AA1}" type="presParOf" srcId="{9D3D6BBF-09D6-44B4-9C4C-0EE3EA0A42C2}" destId="{B922031A-1AA9-4778-9A18-D5EC5702CCD6}" srcOrd="2" destOrd="0" presId="urn:microsoft.com/office/officeart/2009/3/layout/PieProcess"/>
    <dgm:cxn modelId="{469D8BF1-DE4E-4F83-8374-D070740AC424}" type="presParOf" srcId="{B922031A-1AA9-4778-9A18-D5EC5702CCD6}" destId="{0377E855-3750-4F7A-8DEF-F8D2636C8467}" srcOrd="0" destOrd="0" presId="urn:microsoft.com/office/officeart/2009/3/layout/PieProcess"/>
    <dgm:cxn modelId="{6639ABE1-AFC9-4602-88FB-CBA2A09020E3}" type="presParOf" srcId="{9D3D6BBF-09D6-44B4-9C4C-0EE3EA0A42C2}" destId="{817E88D2-1397-498F-AB6E-1E339B99D96F}" srcOrd="3" destOrd="0" presId="urn:microsoft.com/office/officeart/2009/3/layout/PieProcess"/>
    <dgm:cxn modelId="{DD7D9688-453F-40A4-B90A-476459609B71}" type="presParOf" srcId="{9D3D6BBF-09D6-44B4-9C4C-0EE3EA0A42C2}" destId="{EB47CEB4-65C0-485C-8F00-A61CDD92FD63}" srcOrd="4" destOrd="0" presId="urn:microsoft.com/office/officeart/2009/3/layout/PieProcess"/>
    <dgm:cxn modelId="{56A0A66D-E3F0-4773-AA34-CBC08DC3C7C8}" type="presParOf" srcId="{EB47CEB4-65C0-485C-8F00-A61CDD92FD63}" destId="{2A49CEF1-25F8-47A8-A49B-D1F489C78BAD}" srcOrd="0" destOrd="0" presId="urn:microsoft.com/office/officeart/2009/3/layout/PieProcess"/>
    <dgm:cxn modelId="{848DE71A-7301-46FF-91F4-4ED2CCC544C7}" type="presParOf" srcId="{EB47CEB4-65C0-485C-8F00-A61CDD92FD63}" destId="{3897E957-730F-4910-90B9-5CDEE41DC802}" srcOrd="1" destOrd="0" presId="urn:microsoft.com/office/officeart/2009/3/layout/PieProcess"/>
    <dgm:cxn modelId="{F895B8DC-BCB7-4427-B044-CA05926E5262}" type="presParOf" srcId="{EB47CEB4-65C0-485C-8F00-A61CDD92FD63}" destId="{A14BDE84-A43C-4DCD-B585-717E51CC8AFB}" srcOrd="2" destOrd="0" presId="urn:microsoft.com/office/officeart/2009/3/layout/PieProcess"/>
    <dgm:cxn modelId="{AA6ED352-584E-4068-A54E-861D83774B63}" type="presParOf" srcId="{9D3D6BBF-09D6-44B4-9C4C-0EE3EA0A42C2}" destId="{AACB6627-4FA1-4370-B4FC-6680F11C052E}" srcOrd="5" destOrd="0" presId="urn:microsoft.com/office/officeart/2009/3/layout/PieProcess"/>
    <dgm:cxn modelId="{215F8E1B-6B56-4FC9-81A5-5C69E82293E8}" type="presParOf" srcId="{9D3D6BBF-09D6-44B4-9C4C-0EE3EA0A42C2}" destId="{077F000F-1FC1-436F-B8E1-D5E59ECEEC07}" srcOrd="6" destOrd="0" presId="urn:microsoft.com/office/officeart/2009/3/layout/PieProcess"/>
    <dgm:cxn modelId="{A9E64098-30DE-4F28-8740-C19F6F1AB23F}" type="presParOf" srcId="{077F000F-1FC1-436F-B8E1-D5E59ECEEC07}" destId="{9E618D8F-8A3B-41AF-9C9D-87657F5E1354}" srcOrd="0" destOrd="0" presId="urn:microsoft.com/office/officeart/2009/3/layout/PieProcess"/>
    <dgm:cxn modelId="{E82FA1D6-400C-43A5-8C36-D92299E579D4}" type="presParOf" srcId="{9D3D6BBF-09D6-44B4-9C4C-0EE3EA0A42C2}" destId="{95BB8737-DB2E-47BB-B717-8C1B0E27D970}" srcOrd="7" destOrd="0" presId="urn:microsoft.com/office/officeart/2009/3/layout/PieProcess"/>
    <dgm:cxn modelId="{EACD952E-654F-44A4-B05B-24B16417328C}" type="presParOf" srcId="{9D3D6BBF-09D6-44B4-9C4C-0EE3EA0A42C2}" destId="{7BC5B681-5211-4C80-94A4-1F2418E3DC43}" srcOrd="8" destOrd="0" presId="urn:microsoft.com/office/officeart/2009/3/layout/PieProcess"/>
    <dgm:cxn modelId="{82C75A29-98F7-4C56-B560-5F4486884BDA}" type="presParOf" srcId="{7BC5B681-5211-4C80-94A4-1F2418E3DC43}" destId="{DEBC0ED3-D829-426A-A483-572463E8E525}" srcOrd="0" destOrd="0" presId="urn:microsoft.com/office/officeart/2009/3/layout/PieProcess"/>
    <dgm:cxn modelId="{705BBA1B-2B8B-46FF-8FF8-013381E7054E}" type="presParOf" srcId="{7BC5B681-5211-4C80-94A4-1F2418E3DC43}" destId="{8792E595-8B23-4B1D-9C6E-7A1BD8F277DE}" srcOrd="1" destOrd="0" presId="urn:microsoft.com/office/officeart/2009/3/layout/PieProcess"/>
    <dgm:cxn modelId="{5BE23FD9-B7E6-4216-ADD9-9CF68432B29A}" type="presParOf" srcId="{7BC5B681-5211-4C80-94A4-1F2418E3DC43}" destId="{2F4A9FAA-E3EC-4DEC-848D-0B19BABA9552}" srcOrd="2" destOrd="0" presId="urn:microsoft.com/office/officeart/2009/3/layout/PieProcess"/>
    <dgm:cxn modelId="{A7E75B17-5F9D-4F39-B0B2-2A11CC262E1C}" type="presParOf" srcId="{9D3D6BBF-09D6-44B4-9C4C-0EE3EA0A42C2}" destId="{B21C0706-831B-4B69-9FD5-3A5AC8D8F9CE}" srcOrd="9" destOrd="0" presId="urn:microsoft.com/office/officeart/2009/3/layout/PieProcess"/>
    <dgm:cxn modelId="{C55E7259-6704-4870-8B23-A818D1FA513B}" type="presParOf" srcId="{9D3D6BBF-09D6-44B4-9C4C-0EE3EA0A42C2}" destId="{4E51AD0A-689A-40DD-881D-8B04F4683B31}" srcOrd="10" destOrd="0" presId="urn:microsoft.com/office/officeart/2009/3/layout/PieProcess"/>
    <dgm:cxn modelId="{3CCB9FA1-BB1F-44A5-B80B-2C81A7276C52}" type="presParOf" srcId="{4E51AD0A-689A-40DD-881D-8B04F4683B31}" destId="{51CD9109-E5BA-48EB-981F-66BAD60193BE}" srcOrd="0" destOrd="0" presId="urn:microsoft.com/office/officeart/2009/3/layout/Pi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D546-8832-42B7-9F01-5BA9F19627D6}">
      <dsp:nvSpPr>
        <dsp:cNvPr id="0" name=""/>
        <dsp:cNvSpPr/>
      </dsp:nvSpPr>
      <dsp:spPr>
        <a:xfrm>
          <a:off x="461" y="8407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it-IT" sz="1200" kern="1200" dirty="0" smtClean="0"/>
            <a:t>Energia meccanica</a:t>
          </a:r>
        </a:p>
        <a:p>
          <a:pPr lvl="0" algn="r" defTabSz="1022350">
            <a:lnSpc>
              <a:spcPct val="90000"/>
            </a:lnSpc>
            <a:spcBef>
              <a:spcPct val="0"/>
            </a:spcBef>
            <a:spcAft>
              <a:spcPct val="35000"/>
            </a:spcAft>
          </a:pPr>
          <a:endParaRPr lang="it-IT" sz="1200" kern="1200" dirty="0"/>
        </a:p>
      </dsp:txBody>
      <dsp:txXfrm rot="16200000">
        <a:off x="-777802" y="1619043"/>
        <a:ext cx="1953601" cy="397073"/>
      </dsp:txXfrm>
    </dsp:sp>
    <dsp:sp modelId="{5C0E933A-837E-47C6-811C-62DC75D89F3A}">
      <dsp:nvSpPr>
        <dsp:cNvPr id="0" name=""/>
        <dsp:cNvSpPr/>
      </dsp:nvSpPr>
      <dsp:spPr>
        <a:xfrm>
          <a:off x="397534"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kern="1200" dirty="0" smtClean="0"/>
            <a:t>definita classicamente come somma di potenziale e cinetica </a:t>
          </a:r>
          <a:endParaRPr lang="it-IT" sz="2000" kern="1200" dirty="0"/>
        </a:p>
      </dsp:txBody>
      <dsp:txXfrm>
        <a:off x="397534" y="840779"/>
        <a:ext cx="1479098" cy="2382440"/>
      </dsp:txXfrm>
    </dsp:sp>
    <dsp:sp modelId="{D039916B-6FC3-4F48-BFBD-37073453426E}">
      <dsp:nvSpPr>
        <dsp:cNvPr id="0" name=""/>
        <dsp:cNvSpPr/>
      </dsp:nvSpPr>
      <dsp:spPr>
        <a:xfrm>
          <a:off x="2055316" y="8407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it-IT" sz="1200" kern="1200" dirty="0" smtClean="0"/>
            <a:t>Energia cinetica </a:t>
          </a:r>
          <a:endParaRPr lang="it-IT" sz="1200" kern="1200" dirty="0"/>
        </a:p>
      </dsp:txBody>
      <dsp:txXfrm rot="16200000">
        <a:off x="1277052" y="1619043"/>
        <a:ext cx="1953601" cy="397073"/>
      </dsp:txXfrm>
    </dsp:sp>
    <dsp:sp modelId="{184D2F63-1469-4861-9EE2-1E1522DCE8A3}">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0E925-135D-46BC-B01F-59779B4D8EFB}">
      <dsp:nvSpPr>
        <dsp:cNvPr id="0" name=""/>
        <dsp:cNvSpPr/>
      </dsp:nvSpPr>
      <dsp:spPr>
        <a:xfrm>
          <a:off x="2452389"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kern="1200" dirty="0" smtClean="0"/>
            <a:t>è l’energia posseduta da un corpo a causa del suo movimento</a:t>
          </a:r>
          <a:endParaRPr lang="it-IT" sz="2000" kern="1200" dirty="0"/>
        </a:p>
      </dsp:txBody>
      <dsp:txXfrm>
        <a:off x="2452389" y="840779"/>
        <a:ext cx="1479098" cy="2382440"/>
      </dsp:txXfrm>
    </dsp:sp>
    <dsp:sp modelId="{F60DB840-31F8-4DFF-93F9-E277E667D48E}">
      <dsp:nvSpPr>
        <dsp:cNvPr id="0" name=""/>
        <dsp:cNvSpPr/>
      </dsp:nvSpPr>
      <dsp:spPr>
        <a:xfrm>
          <a:off x="4110171" y="8407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it-IT" sz="1200" b="1" kern="1200" dirty="0" smtClean="0"/>
            <a:t>Energia potenziale</a:t>
          </a:r>
          <a:r>
            <a:rPr lang="it-IT" sz="1200" kern="1200" dirty="0" smtClean="0"/>
            <a:t> </a:t>
          </a:r>
          <a:endParaRPr lang="it-IT" sz="1200" kern="1200" dirty="0"/>
        </a:p>
      </dsp:txBody>
      <dsp:txXfrm rot="16200000">
        <a:off x="3331907" y="1619043"/>
        <a:ext cx="1953601" cy="397073"/>
      </dsp:txXfrm>
    </dsp:sp>
    <dsp:sp modelId="{629AA52B-2BCB-4C9D-8964-CEF7441AB85D}">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290BB-BFC3-43E9-BAF5-F0DDF6CC0A3C}">
      <dsp:nvSpPr>
        <dsp:cNvPr id="0" name=""/>
        <dsp:cNvSpPr/>
      </dsp:nvSpPr>
      <dsp:spPr>
        <a:xfrm>
          <a:off x="4507244"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kern="1200" dirty="0" smtClean="0"/>
            <a:t>è l’energia posseduta da un corpo in funzione della sua posizione</a:t>
          </a:r>
          <a:endParaRPr lang="it-IT" sz="2000" kern="1200" dirty="0"/>
        </a:p>
      </dsp:txBody>
      <dsp:txXfrm>
        <a:off x="4507244" y="840779"/>
        <a:ext cx="1479098" cy="2382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F1824-150B-48BD-875D-A37F1CD23DF6}">
      <dsp:nvSpPr>
        <dsp:cNvPr id="0" name=""/>
        <dsp:cNvSpPr/>
      </dsp:nvSpPr>
      <dsp:spPr>
        <a:xfrm>
          <a:off x="204142" y="0"/>
          <a:ext cx="828092" cy="828092"/>
        </a:xfrm>
        <a:prstGeom prst="chord">
          <a:avLst>
            <a:gd name="adj1" fmla="val 4800000"/>
            <a:gd name="adj2" fmla="val 1680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5AD43-A056-4A18-BA32-630F071D882C}">
      <dsp:nvSpPr>
        <dsp:cNvPr id="0" name=""/>
        <dsp:cNvSpPr/>
      </dsp:nvSpPr>
      <dsp:spPr>
        <a:xfrm>
          <a:off x="286951" y="82809"/>
          <a:ext cx="662473" cy="662473"/>
        </a:xfrm>
        <a:prstGeom prst="pie">
          <a:avLst>
            <a:gd name="adj1" fmla="val 126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010F5A-291F-4B94-BC94-AF8B92465D59}">
      <dsp:nvSpPr>
        <dsp:cNvPr id="0" name=""/>
        <dsp:cNvSpPr/>
      </dsp:nvSpPr>
      <dsp:spPr>
        <a:xfrm rot="16200000">
          <a:off x="-748163" y="1863207"/>
          <a:ext cx="2401466" cy="4968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00100">
            <a:lnSpc>
              <a:spcPct val="90000"/>
            </a:lnSpc>
            <a:spcBef>
              <a:spcPct val="0"/>
            </a:spcBef>
            <a:spcAft>
              <a:spcPct val="35000"/>
            </a:spcAft>
          </a:pPr>
          <a:r>
            <a:rPr lang="it-IT" sz="1800" b="1" kern="1200" dirty="0" smtClean="0"/>
            <a:t>Energia termica </a:t>
          </a:r>
          <a:endParaRPr lang="it-IT" sz="1800" b="1" kern="1200" dirty="0"/>
        </a:p>
      </dsp:txBody>
      <dsp:txXfrm>
        <a:off x="-748163" y="1863207"/>
        <a:ext cx="2401466" cy="496855"/>
      </dsp:txXfrm>
    </dsp:sp>
    <dsp:sp modelId="{E323D532-EA4E-47ED-9EB0-4E73D0BEED38}">
      <dsp:nvSpPr>
        <dsp:cNvPr id="0" name=""/>
        <dsp:cNvSpPr/>
      </dsp:nvSpPr>
      <dsp:spPr>
        <a:xfrm>
          <a:off x="783807" y="0"/>
          <a:ext cx="1656184" cy="33123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it-IT" sz="1200" kern="1200" dirty="0" smtClean="0"/>
            <a:t>è la forma di energia posseduta da qualsiasi corpo che abbia una temperatura superiore allo zero assoluto</a:t>
          </a:r>
          <a:endParaRPr lang="it-IT" sz="1200" kern="1200" dirty="0"/>
        </a:p>
      </dsp:txBody>
      <dsp:txXfrm>
        <a:off x="783807" y="0"/>
        <a:ext cx="1656184" cy="3312368"/>
      </dsp:txXfrm>
    </dsp:sp>
    <dsp:sp modelId="{89A580AE-D74D-498A-83C3-5889AA2D31E6}">
      <dsp:nvSpPr>
        <dsp:cNvPr id="0" name=""/>
        <dsp:cNvSpPr/>
      </dsp:nvSpPr>
      <dsp:spPr>
        <a:xfrm>
          <a:off x="2770507" y="0"/>
          <a:ext cx="828092" cy="828092"/>
        </a:xfrm>
        <a:prstGeom prst="chord">
          <a:avLst>
            <a:gd name="adj1" fmla="val 4800000"/>
            <a:gd name="adj2" fmla="val 1680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7A8435D-D22D-457E-9218-CCF11E46779F}">
      <dsp:nvSpPr>
        <dsp:cNvPr id="0" name=""/>
        <dsp:cNvSpPr/>
      </dsp:nvSpPr>
      <dsp:spPr>
        <a:xfrm>
          <a:off x="2853317" y="82809"/>
          <a:ext cx="662473" cy="662473"/>
        </a:xfrm>
        <a:prstGeom prst="pie">
          <a:avLst>
            <a:gd name="adj1" fmla="val 90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537E71-49CC-4A70-8AEC-A4CF1B15C975}">
      <dsp:nvSpPr>
        <dsp:cNvPr id="0" name=""/>
        <dsp:cNvSpPr/>
      </dsp:nvSpPr>
      <dsp:spPr>
        <a:xfrm rot="16200000">
          <a:off x="1818202" y="1863207"/>
          <a:ext cx="2401466" cy="4968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00100">
            <a:lnSpc>
              <a:spcPct val="90000"/>
            </a:lnSpc>
            <a:spcBef>
              <a:spcPct val="0"/>
            </a:spcBef>
            <a:spcAft>
              <a:spcPct val="35000"/>
            </a:spcAft>
          </a:pPr>
          <a:r>
            <a:rPr lang="it-IT" sz="1800" b="1" kern="1200" dirty="0" smtClean="0"/>
            <a:t>Energia potenziale gravitazionale</a:t>
          </a:r>
          <a:r>
            <a:rPr lang="it-IT" sz="1800" kern="1200" dirty="0" smtClean="0"/>
            <a:t> </a:t>
          </a:r>
          <a:endParaRPr lang="it-IT" sz="1800" kern="1200" dirty="0"/>
        </a:p>
      </dsp:txBody>
      <dsp:txXfrm>
        <a:off x="1818202" y="1863207"/>
        <a:ext cx="2401466" cy="496855"/>
      </dsp:txXfrm>
    </dsp:sp>
    <dsp:sp modelId="{D3345C11-923A-4ECF-99AC-CADFDAA91CA0}">
      <dsp:nvSpPr>
        <dsp:cNvPr id="0" name=""/>
        <dsp:cNvSpPr/>
      </dsp:nvSpPr>
      <dsp:spPr>
        <a:xfrm>
          <a:off x="3350172" y="0"/>
          <a:ext cx="1656184" cy="33123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it-IT" sz="1200" kern="1200" dirty="0" smtClean="0"/>
            <a:t>è l'energia che possiede un corpo ad una certa distanza da un altro corpo dovuta alla presenza della forza di gravità</a:t>
          </a:r>
          <a:endParaRPr lang="it-IT" sz="1200" kern="1200" dirty="0"/>
        </a:p>
      </dsp:txBody>
      <dsp:txXfrm>
        <a:off x="3350172" y="0"/>
        <a:ext cx="1656184" cy="3312368"/>
      </dsp:txXfrm>
    </dsp:sp>
    <dsp:sp modelId="{706B1497-BDE0-4CF4-8BB4-656A9D9AE08A}">
      <dsp:nvSpPr>
        <dsp:cNvPr id="0" name=""/>
        <dsp:cNvSpPr/>
      </dsp:nvSpPr>
      <dsp:spPr>
        <a:xfrm>
          <a:off x="5336872" y="0"/>
          <a:ext cx="828092" cy="828092"/>
        </a:xfrm>
        <a:prstGeom prst="chord">
          <a:avLst>
            <a:gd name="adj1" fmla="val 4800000"/>
            <a:gd name="adj2" fmla="val 1680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F99A9FA-EC53-48A2-BC28-0150DE90ACC7}">
      <dsp:nvSpPr>
        <dsp:cNvPr id="0" name=""/>
        <dsp:cNvSpPr/>
      </dsp:nvSpPr>
      <dsp:spPr>
        <a:xfrm>
          <a:off x="5419682" y="82809"/>
          <a:ext cx="662473" cy="662473"/>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B7964F-6EB7-48B4-89F4-19DC4ABD31D6}">
      <dsp:nvSpPr>
        <dsp:cNvPr id="0" name=""/>
        <dsp:cNvSpPr/>
      </dsp:nvSpPr>
      <dsp:spPr>
        <a:xfrm rot="16200000">
          <a:off x="4384567" y="1863207"/>
          <a:ext cx="2401466" cy="4968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00100">
            <a:lnSpc>
              <a:spcPct val="90000"/>
            </a:lnSpc>
            <a:spcBef>
              <a:spcPct val="0"/>
            </a:spcBef>
            <a:spcAft>
              <a:spcPct val="35000"/>
            </a:spcAft>
          </a:pPr>
          <a:r>
            <a:rPr lang="it-IT" sz="1800" kern="1200" dirty="0" smtClean="0"/>
            <a:t> 	</a:t>
          </a:r>
          <a:r>
            <a:rPr lang="it-IT" sz="1800" b="1" kern="1200" dirty="0" smtClean="0"/>
            <a:t>Energia elettrica </a:t>
          </a:r>
          <a:endParaRPr lang="it-IT" sz="1800" b="1" kern="1200" dirty="0"/>
        </a:p>
      </dsp:txBody>
      <dsp:txXfrm>
        <a:off x="4384567" y="1863207"/>
        <a:ext cx="2401466" cy="496855"/>
      </dsp:txXfrm>
    </dsp:sp>
    <dsp:sp modelId="{657293C4-967E-45DC-87C7-604926416DA3}">
      <dsp:nvSpPr>
        <dsp:cNvPr id="0" name=""/>
        <dsp:cNvSpPr/>
      </dsp:nvSpPr>
      <dsp:spPr>
        <a:xfrm>
          <a:off x="5916537" y="0"/>
          <a:ext cx="1656184" cy="33123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it-IT" sz="1200" kern="1200" dirty="0" smtClean="0"/>
            <a:t>è l’energia posseduta da una distribuzione di carica elettrica, ed è legata alla forza esercitata dal campo generato dalla distribuzione stessa</a:t>
          </a:r>
          <a:endParaRPr lang="it-IT" sz="1200" kern="1200" dirty="0"/>
        </a:p>
        <a:p>
          <a:pPr lvl="0" algn="l" defTabSz="755650">
            <a:lnSpc>
              <a:spcPct val="90000"/>
            </a:lnSpc>
            <a:spcBef>
              <a:spcPct val="0"/>
            </a:spcBef>
            <a:spcAft>
              <a:spcPct val="35000"/>
            </a:spcAft>
          </a:pPr>
          <a:endParaRPr lang="it-IT" sz="1700" kern="1200" dirty="0"/>
        </a:p>
      </dsp:txBody>
      <dsp:txXfrm>
        <a:off x="5916537" y="0"/>
        <a:ext cx="1656184" cy="3312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A13E-4B5D-436D-80F6-4383F9255CF1}">
      <dsp:nvSpPr>
        <dsp:cNvPr id="0" name=""/>
        <dsp:cNvSpPr/>
      </dsp:nvSpPr>
      <dsp:spPr>
        <a:xfrm>
          <a:off x="499088" y="1476"/>
          <a:ext cx="755345" cy="755345"/>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B6E23-D652-4D75-8B8A-871DD1E813A2}">
      <dsp:nvSpPr>
        <dsp:cNvPr id="0" name=""/>
        <dsp:cNvSpPr/>
      </dsp:nvSpPr>
      <dsp:spPr>
        <a:xfrm>
          <a:off x="574622" y="77011"/>
          <a:ext cx="604276" cy="604276"/>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64841-4D32-4485-BD20-DB11680C7372}">
      <dsp:nvSpPr>
        <dsp:cNvPr id="0" name=""/>
        <dsp:cNvSpPr/>
      </dsp:nvSpPr>
      <dsp:spPr>
        <a:xfrm rot="16200000">
          <a:off x="-369559" y="1701004"/>
          <a:ext cx="2190502" cy="45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22300">
            <a:lnSpc>
              <a:spcPct val="90000"/>
            </a:lnSpc>
            <a:spcBef>
              <a:spcPct val="0"/>
            </a:spcBef>
            <a:spcAft>
              <a:spcPct val="35000"/>
            </a:spcAft>
          </a:pPr>
          <a:r>
            <a:rPr lang="it-IT" sz="1400" b="1" kern="1200" dirty="0" smtClean="0"/>
            <a:t> 	</a:t>
          </a:r>
          <a:r>
            <a:rPr lang="it-IT" sz="1800" b="1" kern="1200" dirty="0" smtClean="0"/>
            <a:t>Energia chimica </a:t>
          </a:r>
          <a:endParaRPr lang="it-IT" sz="1800" b="1" kern="1200" dirty="0"/>
        </a:p>
      </dsp:txBody>
      <dsp:txXfrm>
        <a:off x="-369559" y="1701004"/>
        <a:ext cx="2190502" cy="453207"/>
      </dsp:txXfrm>
    </dsp:sp>
    <dsp:sp modelId="{0377E855-3750-4F7A-8DEF-F8D2636C8467}">
      <dsp:nvSpPr>
        <dsp:cNvPr id="0" name=""/>
        <dsp:cNvSpPr/>
      </dsp:nvSpPr>
      <dsp:spPr>
        <a:xfrm>
          <a:off x="1027830" y="1476"/>
          <a:ext cx="1510691" cy="302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it-IT" sz="1200" kern="1200" dirty="0" smtClean="0"/>
            <a:t>è un'energia che varia a causa della formazione o rottura di legami chimici di qualsiasi tipo negli elementi chimici coinvolti nelle reazioni chimiche</a:t>
          </a:r>
          <a:endParaRPr lang="it-IT" sz="1200" kern="1200" dirty="0"/>
        </a:p>
      </dsp:txBody>
      <dsp:txXfrm>
        <a:off x="1027830" y="1476"/>
        <a:ext cx="1510691" cy="3021382"/>
      </dsp:txXfrm>
    </dsp:sp>
    <dsp:sp modelId="{2A49CEF1-25F8-47A8-A49B-D1F489C78BAD}">
      <dsp:nvSpPr>
        <dsp:cNvPr id="0" name=""/>
        <dsp:cNvSpPr/>
      </dsp:nvSpPr>
      <dsp:spPr>
        <a:xfrm>
          <a:off x="2868715" y="1476"/>
          <a:ext cx="755345" cy="755345"/>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7E957-730F-4910-90B9-5CDEE41DC802}">
      <dsp:nvSpPr>
        <dsp:cNvPr id="0" name=""/>
        <dsp:cNvSpPr/>
      </dsp:nvSpPr>
      <dsp:spPr>
        <a:xfrm>
          <a:off x="2944249" y="77011"/>
          <a:ext cx="604276" cy="604276"/>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BDE84-A43C-4DCD-B585-717E51CC8AFB}">
      <dsp:nvSpPr>
        <dsp:cNvPr id="0" name=""/>
        <dsp:cNvSpPr/>
      </dsp:nvSpPr>
      <dsp:spPr>
        <a:xfrm rot="16200000">
          <a:off x="2000067" y="1701004"/>
          <a:ext cx="2190502" cy="45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55650">
            <a:lnSpc>
              <a:spcPct val="90000"/>
            </a:lnSpc>
            <a:spcBef>
              <a:spcPct val="0"/>
            </a:spcBef>
            <a:spcAft>
              <a:spcPct val="35000"/>
            </a:spcAft>
          </a:pPr>
          <a:r>
            <a:rPr lang="it-IT" sz="1700" kern="1200" dirty="0" smtClean="0"/>
            <a:t> 	</a:t>
          </a:r>
          <a:r>
            <a:rPr lang="it-IT" sz="1700" b="1" kern="1200" dirty="0" smtClean="0"/>
            <a:t>Energia nucleare </a:t>
          </a:r>
          <a:endParaRPr lang="it-IT" sz="1700" b="1" kern="1200" dirty="0"/>
        </a:p>
      </dsp:txBody>
      <dsp:txXfrm>
        <a:off x="2000067" y="1701004"/>
        <a:ext cx="2190502" cy="453207"/>
      </dsp:txXfrm>
    </dsp:sp>
    <dsp:sp modelId="{9E618D8F-8A3B-41AF-9C9D-87657F5E1354}">
      <dsp:nvSpPr>
        <dsp:cNvPr id="0" name=""/>
        <dsp:cNvSpPr/>
      </dsp:nvSpPr>
      <dsp:spPr>
        <a:xfrm>
          <a:off x="3397457" y="1476"/>
          <a:ext cx="1510691" cy="302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it-IT" sz="1200" kern="1200" dirty="0" smtClean="0"/>
            <a:t>è una forma di energia che deriva da profonde modifiche della struttura stessa della materia in seguito a trasformazioni nei nuclei atomici</a:t>
          </a:r>
          <a:endParaRPr lang="it-IT" sz="1200" kern="1200" dirty="0"/>
        </a:p>
      </dsp:txBody>
      <dsp:txXfrm>
        <a:off x="3397457" y="1476"/>
        <a:ext cx="1510691" cy="3021382"/>
      </dsp:txXfrm>
    </dsp:sp>
    <dsp:sp modelId="{DEBC0ED3-D829-426A-A483-572463E8E525}">
      <dsp:nvSpPr>
        <dsp:cNvPr id="0" name=""/>
        <dsp:cNvSpPr/>
      </dsp:nvSpPr>
      <dsp:spPr>
        <a:xfrm>
          <a:off x="5238342" y="1476"/>
          <a:ext cx="755345" cy="755345"/>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2E595-8B23-4B1D-9C6E-7A1BD8F277DE}">
      <dsp:nvSpPr>
        <dsp:cNvPr id="0" name=""/>
        <dsp:cNvSpPr/>
      </dsp:nvSpPr>
      <dsp:spPr>
        <a:xfrm>
          <a:off x="5313877" y="77011"/>
          <a:ext cx="604276" cy="604276"/>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A9FAA-E3EC-4DEC-848D-0B19BABA9552}">
      <dsp:nvSpPr>
        <dsp:cNvPr id="0" name=""/>
        <dsp:cNvSpPr/>
      </dsp:nvSpPr>
      <dsp:spPr>
        <a:xfrm rot="16200000">
          <a:off x="4369695" y="1701004"/>
          <a:ext cx="2190502" cy="45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55650">
            <a:lnSpc>
              <a:spcPct val="90000"/>
            </a:lnSpc>
            <a:spcBef>
              <a:spcPct val="0"/>
            </a:spcBef>
            <a:spcAft>
              <a:spcPct val="35000"/>
            </a:spcAft>
          </a:pPr>
          <a:r>
            <a:rPr lang="it-IT" sz="1700" kern="1200" dirty="0" smtClean="0"/>
            <a:t> 	</a:t>
          </a:r>
          <a:r>
            <a:rPr lang="it-IT" sz="1700" b="1" kern="1200" dirty="0" smtClean="0"/>
            <a:t>Energia elastica </a:t>
          </a:r>
          <a:endParaRPr lang="it-IT" sz="1700" b="1" kern="1200" dirty="0"/>
        </a:p>
      </dsp:txBody>
      <dsp:txXfrm>
        <a:off x="4369695" y="1701004"/>
        <a:ext cx="2190502" cy="453207"/>
      </dsp:txXfrm>
    </dsp:sp>
    <dsp:sp modelId="{51CD9109-E5BA-48EB-981F-66BAD60193BE}">
      <dsp:nvSpPr>
        <dsp:cNvPr id="0" name=""/>
        <dsp:cNvSpPr/>
      </dsp:nvSpPr>
      <dsp:spPr>
        <a:xfrm>
          <a:off x="5767084" y="1476"/>
          <a:ext cx="1510691" cy="302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it-IT" sz="1200" kern="1200" dirty="0" smtClean="0"/>
            <a:t>è l'energia che causa o è causata dalla deformazione elastica di un solido o un fluido</a:t>
          </a:r>
          <a:endParaRPr lang="it-IT" sz="1200" kern="1200" dirty="0"/>
        </a:p>
      </dsp:txBody>
      <dsp:txXfrm>
        <a:off x="5767084" y="1476"/>
        <a:ext cx="1510691" cy="30213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20B2287-D5A6-46A4-8F4E-77C948A8721A}" type="slidenum">
              <a:rPr lang="it-IT"/>
              <a:pPr>
                <a:defRPr/>
              </a:pPr>
              <a:t>‹N›</a:t>
            </a:fld>
            <a:endParaRPr lang="it-IT"/>
          </a:p>
        </p:txBody>
      </p:sp>
    </p:spTree>
    <p:extLst>
      <p:ext uri="{BB962C8B-B14F-4D97-AF65-F5344CB8AC3E}">
        <p14:creationId xmlns:p14="http://schemas.microsoft.com/office/powerpoint/2010/main" val="419096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5F1EA73-892D-423A-AFCD-138320320797}" type="slidenum">
              <a:rPr lang="it-IT"/>
              <a:pPr>
                <a:defRPr/>
              </a:pPr>
              <a:t>‹N›</a:t>
            </a:fld>
            <a:endParaRPr lang="it-IT"/>
          </a:p>
        </p:txBody>
      </p:sp>
    </p:spTree>
    <p:extLst>
      <p:ext uri="{BB962C8B-B14F-4D97-AF65-F5344CB8AC3E}">
        <p14:creationId xmlns:p14="http://schemas.microsoft.com/office/powerpoint/2010/main" val="29193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1EBE5FF-F67F-4015-805C-98E5DE489EC2}" type="slidenum">
              <a:rPr lang="it-IT"/>
              <a:pPr>
                <a:defRPr/>
              </a:pPr>
              <a:t>‹N›</a:t>
            </a:fld>
            <a:endParaRPr lang="it-IT"/>
          </a:p>
        </p:txBody>
      </p:sp>
    </p:spTree>
    <p:extLst>
      <p:ext uri="{BB962C8B-B14F-4D97-AF65-F5344CB8AC3E}">
        <p14:creationId xmlns:p14="http://schemas.microsoft.com/office/powerpoint/2010/main" val="1245002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3"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7"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fontAlgn="base">
              <a:spcBef>
                <a:spcPct val="0"/>
              </a:spcBef>
              <a:spcAft>
                <a:spcPct val="0"/>
              </a:spcAft>
              <a:defRPr sz="2200">
                <a:solidFill>
                  <a:srgbClr val="A63212"/>
                </a:solidFill>
              </a:defRPr>
            </a:lvl1pPr>
          </a:lstStyle>
          <a:p>
            <a:pPr>
              <a:defRPr/>
            </a:pPr>
            <a:fld id="{46CB9BBD-DE27-4EC3-9BEA-2270B6568469}" type="datetimeFigureOut">
              <a:rPr lang="it-IT"/>
              <a:pPr>
                <a:defRPr/>
              </a:pPr>
              <a:t>17/11/2013</a:t>
            </a:fld>
            <a:endParaRPr lang="it-IT"/>
          </a:p>
        </p:txBody>
      </p:sp>
      <p:sp>
        <p:nvSpPr>
          <p:cNvPr id="13" name="Footer Placeholder 4"/>
          <p:cNvSpPr>
            <a:spLocks noGrp="1"/>
          </p:cNvSpPr>
          <p:nvPr>
            <p:ph type="ftr" sz="quarter" idx="11"/>
          </p:nvPr>
        </p:nvSpPr>
        <p:spPr>
          <a:xfrm rot="20520000">
            <a:off x="647700" y="4135438"/>
            <a:ext cx="2085975" cy="835025"/>
          </a:xfrm>
        </p:spPr>
        <p:txBody>
          <a:bodyPr/>
          <a:lstStyle>
            <a:lvl1pPr algn="l" fontAlgn="base">
              <a:spcBef>
                <a:spcPct val="0"/>
              </a:spcBef>
              <a:spcAft>
                <a:spcPct val="0"/>
              </a:spcAft>
              <a:defRPr sz="1600">
                <a:solidFill>
                  <a:srgbClr val="4E66B2">
                    <a:lumMod val="50000"/>
                  </a:srgbClr>
                </a:solidFill>
              </a:defRPr>
            </a:lvl1pPr>
          </a:lstStyle>
          <a:p>
            <a:pPr>
              <a:defRPr/>
            </a:pPr>
            <a:endParaRPr lang="it-IT"/>
          </a:p>
        </p:txBody>
      </p:sp>
      <p:sp>
        <p:nvSpPr>
          <p:cNvPr id="14" name="Slide Number Placeholder 5"/>
          <p:cNvSpPr>
            <a:spLocks noGrp="1"/>
          </p:cNvSpPr>
          <p:nvPr>
            <p:ph type="sldNum" sz="quarter" idx="12"/>
          </p:nvPr>
        </p:nvSpPr>
        <p:spPr>
          <a:xfrm rot="20520000">
            <a:off x="1981200" y="5510213"/>
            <a:ext cx="738188" cy="425450"/>
          </a:xfrm>
        </p:spPr>
        <p:txBody>
          <a:bodyPr/>
          <a:lstStyle>
            <a:lvl1pPr algn="r" fontAlgn="base">
              <a:spcBef>
                <a:spcPct val="0"/>
              </a:spcBef>
              <a:spcAft>
                <a:spcPct val="0"/>
              </a:spcAft>
              <a:defRPr>
                <a:solidFill>
                  <a:srgbClr val="A63212">
                    <a:lumMod val="75000"/>
                  </a:srgbClr>
                </a:solidFill>
              </a:defRPr>
            </a:lvl1pPr>
          </a:lstStyle>
          <a:p>
            <a:pPr>
              <a:defRPr/>
            </a:pPr>
            <a:fld id="{FC94B77E-6B30-4CAC-94F9-60A3054BFB6D}" type="slidenum">
              <a:rPr lang="it-IT"/>
              <a:pPr>
                <a:defRPr/>
              </a:pPr>
              <a:t>‹N›</a:t>
            </a:fld>
            <a:endParaRPr lang="it-IT"/>
          </a:p>
        </p:txBody>
      </p:sp>
    </p:spTree>
    <p:extLst>
      <p:ext uri="{BB962C8B-B14F-4D97-AF65-F5344CB8AC3E}">
        <p14:creationId xmlns:p14="http://schemas.microsoft.com/office/powerpoint/2010/main" val="269259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8A8BB0BB-4AD1-4A5F-B391-1B24991FEAE3}"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ED27A1D8-32D8-4C9D-86DA-5EBF0162D8EB}" type="slidenum">
              <a:rPr lang="it-IT"/>
              <a:pPr>
                <a:defRPr/>
              </a:pPr>
              <a:t>‹N›</a:t>
            </a:fld>
            <a:endParaRPr lang="it-IT"/>
          </a:p>
        </p:txBody>
      </p:sp>
    </p:spTree>
    <p:extLst>
      <p:ext uri="{BB962C8B-B14F-4D97-AF65-F5344CB8AC3E}">
        <p14:creationId xmlns:p14="http://schemas.microsoft.com/office/powerpoint/2010/main" val="353009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FB003839-E781-4F71-8E47-798868A31D96}"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5CFBA06D-6949-4134-984F-C6FBBD079823}" type="slidenum">
              <a:rPr lang="it-IT"/>
              <a:pPr>
                <a:defRPr/>
              </a:pPr>
              <a:t>‹N›</a:t>
            </a:fld>
            <a:endParaRPr lang="it-IT"/>
          </a:p>
        </p:txBody>
      </p:sp>
    </p:spTree>
    <p:extLst>
      <p:ext uri="{BB962C8B-B14F-4D97-AF65-F5344CB8AC3E}">
        <p14:creationId xmlns:p14="http://schemas.microsoft.com/office/powerpoint/2010/main" val="395201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5"/>
          </p:nvPr>
        </p:nvSpPr>
        <p:spPr/>
        <p:txBody>
          <a:bodyPr/>
          <a:lstStyle>
            <a:lvl1pPr fontAlgn="base">
              <a:spcBef>
                <a:spcPct val="0"/>
              </a:spcBef>
              <a:spcAft>
                <a:spcPct val="0"/>
              </a:spcAft>
              <a:defRPr/>
            </a:lvl1pPr>
          </a:lstStyle>
          <a:p>
            <a:pPr>
              <a:defRPr/>
            </a:pPr>
            <a:fld id="{71F1439C-D84A-42B0-87A4-818B60F21E03}" type="datetimeFigureOut">
              <a:rPr lang="it-IT"/>
              <a:pPr>
                <a:defRPr/>
              </a:pPr>
              <a:t>17/11/2013</a:t>
            </a:fld>
            <a:endParaRPr lang="it-IT"/>
          </a:p>
        </p:txBody>
      </p:sp>
      <p:sp>
        <p:nvSpPr>
          <p:cNvPr id="6"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it-IT"/>
          </a:p>
        </p:txBody>
      </p:sp>
      <p:sp>
        <p:nvSpPr>
          <p:cNvPr id="7"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2A8463EE-B8AD-4FBA-A5D9-08E0BDBA1A89}" type="slidenum">
              <a:rPr lang="it-IT"/>
              <a:pPr>
                <a:defRPr/>
              </a:pPr>
              <a:t>‹N›</a:t>
            </a:fld>
            <a:endParaRPr lang="it-IT"/>
          </a:p>
        </p:txBody>
      </p:sp>
    </p:spTree>
    <p:extLst>
      <p:ext uri="{BB962C8B-B14F-4D97-AF65-F5344CB8AC3E}">
        <p14:creationId xmlns:p14="http://schemas.microsoft.com/office/powerpoint/2010/main" val="3088255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558 w 1288494"/>
              <a:gd name="T1" fmla="*/ 443303 h 722529"/>
              <a:gd name="T2" fmla="*/ 457248 w 1288494"/>
              <a:gd name="T3" fmla="*/ 488021 h 722529"/>
              <a:gd name="T4" fmla="*/ 142038 w 1288494"/>
              <a:gd name="T5" fmla="*/ 301368 h 722529"/>
              <a:gd name="T6" fmla="*/ 1075992 w 1288494"/>
              <a:gd name="T7" fmla="*/ 637733 h 722529"/>
              <a:gd name="T8" fmla="*/ 35023 w 1288494"/>
              <a:gd name="T9" fmla="*/ 156517 h 722529"/>
              <a:gd name="T10" fmla="*/ 26267 w 1288494"/>
              <a:gd name="T11" fmla="*/ 137074 h 722529"/>
              <a:gd name="T12" fmla="*/ 1236515 w 1288494"/>
              <a:gd name="T13" fmla="*/ 669815 h 722529"/>
              <a:gd name="T14" fmla="*/ 1229704 w 1288494"/>
              <a:gd name="T15" fmla="*/ 655232 h 722529"/>
              <a:gd name="T16" fmla="*/ 1048751 w 1288494"/>
              <a:gd name="T17" fmla="*/ 592043 h 722529"/>
              <a:gd name="T18" fmla="*/ 1234569 w 1288494"/>
              <a:gd name="T19" fmla="*/ 618290 h 722529"/>
              <a:gd name="T20" fmla="*/ 14593 w 1288494"/>
              <a:gd name="T21" fmla="*/ 104992 h 722529"/>
              <a:gd name="T22" fmla="*/ 2918 w 1288494"/>
              <a:gd name="T23" fmla="*/ 9721 h 722529"/>
              <a:gd name="T24" fmla="*/ 9729 w 1288494"/>
              <a:gd name="T25" fmla="*/ 44719 h 722529"/>
              <a:gd name="T26" fmla="*/ 23349 w 1288494"/>
              <a:gd name="T27" fmla="*/ 100132 h 722529"/>
              <a:gd name="T28" fmla="*/ 59345 w 1288494"/>
              <a:gd name="T29" fmla="*/ 179848 h 722529"/>
              <a:gd name="T30" fmla="*/ 143012 w 1288494"/>
              <a:gd name="T31" fmla="*/ 282897 h 722529"/>
              <a:gd name="T32" fmla="*/ 220841 w 1288494"/>
              <a:gd name="T33" fmla="*/ 351920 h 722529"/>
              <a:gd name="T34" fmla="*/ 282132 w 1288494"/>
              <a:gd name="T35" fmla="*/ 393723 h 722529"/>
              <a:gd name="T36" fmla="*/ 414442 w 1288494"/>
              <a:gd name="T37" fmla="*/ 467607 h 722529"/>
              <a:gd name="T38" fmla="*/ 480596 w 1288494"/>
              <a:gd name="T39" fmla="*/ 499688 h 722529"/>
              <a:gd name="T40" fmla="*/ 566209 w 1288494"/>
              <a:gd name="T41" fmla="*/ 532741 h 722529"/>
              <a:gd name="T42" fmla="*/ 684899 w 1288494"/>
              <a:gd name="T43" fmla="*/ 565794 h 722529"/>
              <a:gd name="T44" fmla="*/ 969949 w 1288494"/>
              <a:gd name="T45" fmla="*/ 621207 h 722529"/>
              <a:gd name="T46" fmla="*/ 1243811 w 1288494"/>
              <a:gd name="T47" fmla="*/ 638706 h 722529"/>
              <a:gd name="T48" fmla="*/ 1107124 w 1288494"/>
              <a:gd name="T49" fmla="*/ 640651 h 722529"/>
              <a:gd name="T50" fmla="*/ 1029294 w 1288494"/>
              <a:gd name="T51" fmla="*/ 634817 h 722529"/>
              <a:gd name="T52" fmla="*/ 949520 w 1288494"/>
              <a:gd name="T53" fmla="*/ 628012 h 722529"/>
              <a:gd name="T54" fmla="*/ 908659 w 1288494"/>
              <a:gd name="T55" fmla="*/ 623152 h 722529"/>
              <a:gd name="T56" fmla="*/ 815264 w 1288494"/>
              <a:gd name="T57" fmla="*/ 605652 h 722529"/>
              <a:gd name="T58" fmla="*/ 782185 w 1288494"/>
              <a:gd name="T59" fmla="*/ 598847 h 722529"/>
              <a:gd name="T60" fmla="*/ 727706 w 1288494"/>
              <a:gd name="T61" fmla="*/ 588154 h 722529"/>
              <a:gd name="T62" fmla="*/ 682954 w 1288494"/>
              <a:gd name="T63" fmla="*/ 574543 h 722529"/>
              <a:gd name="T64" fmla="*/ 642093 w 1288494"/>
              <a:gd name="T65" fmla="*/ 564822 h 722529"/>
              <a:gd name="T66" fmla="*/ 595396 w 1288494"/>
              <a:gd name="T67" fmla="*/ 553157 h 722529"/>
              <a:gd name="T68" fmla="*/ 554535 w 1288494"/>
              <a:gd name="T69" fmla="*/ 538573 h 722529"/>
              <a:gd name="T70" fmla="*/ 526322 w 1288494"/>
              <a:gd name="T71" fmla="*/ 528852 h 722529"/>
              <a:gd name="T72" fmla="*/ 494217 w 1288494"/>
              <a:gd name="T73" fmla="*/ 517187 h 722529"/>
              <a:gd name="T74" fmla="*/ 448492 w 1288494"/>
              <a:gd name="T75" fmla="*/ 498715 h 722529"/>
              <a:gd name="T76" fmla="*/ 423198 w 1288494"/>
              <a:gd name="T77" fmla="*/ 486077 h 722529"/>
              <a:gd name="T78" fmla="*/ 392066 w 1288494"/>
              <a:gd name="T79" fmla="*/ 469551 h 722529"/>
              <a:gd name="T80" fmla="*/ 354124 w 1288494"/>
              <a:gd name="T81" fmla="*/ 450108 h 722529"/>
              <a:gd name="T82" fmla="*/ 327856 w 1288494"/>
              <a:gd name="T83" fmla="*/ 436497 h 722529"/>
              <a:gd name="T84" fmla="*/ 293806 w 1288494"/>
              <a:gd name="T85" fmla="*/ 415110 h 722529"/>
              <a:gd name="T86" fmla="*/ 241271 w 1288494"/>
              <a:gd name="T87" fmla="*/ 380113 h 722529"/>
              <a:gd name="T88" fmla="*/ 211112 w 1288494"/>
              <a:gd name="T89" fmla="*/ 360669 h 722529"/>
              <a:gd name="T90" fmla="*/ 148849 w 1288494"/>
              <a:gd name="T91" fmla="*/ 308172 h 722529"/>
              <a:gd name="T92" fmla="*/ 135228 w 1288494"/>
              <a:gd name="T93" fmla="*/ 292618 h 722529"/>
              <a:gd name="T94" fmla="*/ 132310 w 1288494"/>
              <a:gd name="T95" fmla="*/ 287758 h 722529"/>
              <a:gd name="T96" fmla="*/ 122582 w 1288494"/>
              <a:gd name="T97" fmla="*/ 279008 h 722529"/>
              <a:gd name="T98" fmla="*/ 108961 w 1288494"/>
              <a:gd name="T99" fmla="*/ 266371 h 722529"/>
              <a:gd name="T100" fmla="*/ 91449 w 1288494"/>
              <a:gd name="T101" fmla="*/ 243038 h 722529"/>
              <a:gd name="T102" fmla="*/ 84640 w 1288494"/>
              <a:gd name="T103" fmla="*/ 234289 h 722529"/>
              <a:gd name="T104" fmla="*/ 70046 w 1288494"/>
              <a:gd name="T105" fmla="*/ 215818 h 722529"/>
              <a:gd name="T106" fmla="*/ 63236 w 1288494"/>
              <a:gd name="T107" fmla="*/ 199291 h 722529"/>
              <a:gd name="T108" fmla="*/ 46698 w 1288494"/>
              <a:gd name="T109" fmla="*/ 174987 h 722529"/>
              <a:gd name="T110" fmla="*/ 36969 w 1288494"/>
              <a:gd name="T111" fmla="*/ 160405 h 722529"/>
              <a:gd name="T112" fmla="*/ 34051 w 1288494"/>
              <a:gd name="T113" fmla="*/ 143878 h 722529"/>
              <a:gd name="T114" fmla="*/ 16539 w 1288494"/>
              <a:gd name="T115" fmla="*/ 101104 h 722529"/>
              <a:gd name="T116" fmla="*/ 4865 w 1288494"/>
              <a:gd name="T117" fmla="*/ 50551 h 722529"/>
              <a:gd name="T118" fmla="*/ 1885 w 1288494"/>
              <a:gd name="T119" fmla="*/ 3038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Freeform 33"/>
          <p:cNvSpPr>
            <a:spLocks/>
          </p:cNvSpPr>
          <p:nvPr/>
        </p:nvSpPr>
        <p:spPr bwMode="auto">
          <a:xfrm rot="9377604">
            <a:off x="3925888" y="3316288"/>
            <a:ext cx="1289050" cy="722312"/>
          </a:xfrm>
          <a:custGeom>
            <a:avLst/>
            <a:gdLst>
              <a:gd name="T0" fmla="*/ 14592 w 1288494"/>
              <a:gd name="T1" fmla="*/ 108881 h 722529"/>
              <a:gd name="T2" fmla="*/ 32104 w 1288494"/>
              <a:gd name="T3" fmla="*/ 149712 h 722529"/>
              <a:gd name="T4" fmla="*/ 36969 w 1288494"/>
              <a:gd name="T5" fmla="*/ 159433 h 722529"/>
              <a:gd name="T6" fmla="*/ 49616 w 1288494"/>
              <a:gd name="T7" fmla="*/ 184710 h 722529"/>
              <a:gd name="T8" fmla="*/ 1138255 w 1288494"/>
              <a:gd name="T9" fmla="*/ 708702 h 722529"/>
              <a:gd name="T10" fmla="*/ 1226786 w 1288494"/>
              <a:gd name="T11" fmla="*/ 629958 h 722529"/>
              <a:gd name="T12" fmla="*/ 1059453 w 1288494"/>
              <a:gd name="T13" fmla="*/ 577462 h 722529"/>
              <a:gd name="T14" fmla="*/ 1288078 w 1288494"/>
              <a:gd name="T15" fmla="*/ 637735 h 722529"/>
              <a:gd name="T16" fmla="*/ 909630 w 1288494"/>
              <a:gd name="T17" fmla="*/ 622180 h 722529"/>
              <a:gd name="T18" fmla="*/ 244189 w 1288494"/>
              <a:gd name="T19" fmla="*/ 368446 h 722529"/>
              <a:gd name="T20" fmla="*/ 334665 w 1288494"/>
              <a:gd name="T21" fmla="*/ 440387 h 722529"/>
              <a:gd name="T22" fmla="*/ 439736 w 1288494"/>
              <a:gd name="T23" fmla="*/ 491911 h 722529"/>
              <a:gd name="T24" fmla="*/ 393039 w 1288494"/>
              <a:gd name="T25" fmla="*/ 470524 h 722529"/>
              <a:gd name="T26" fmla="*/ 367744 w 1288494"/>
              <a:gd name="T27" fmla="*/ 458857 h 722529"/>
              <a:gd name="T28" fmla="*/ 347314 w 1288494"/>
              <a:gd name="T29" fmla="*/ 447192 h 722529"/>
              <a:gd name="T30" fmla="*/ 306452 w 1288494"/>
              <a:gd name="T31" fmla="*/ 424832 h 722529"/>
              <a:gd name="T32" fmla="*/ 270457 w 1288494"/>
              <a:gd name="T33" fmla="*/ 402472 h 722529"/>
              <a:gd name="T34" fmla="*/ 225704 w 1288494"/>
              <a:gd name="T35" fmla="*/ 371363 h 722529"/>
              <a:gd name="T36" fmla="*/ 195545 w 1288494"/>
              <a:gd name="T37" fmla="*/ 349004 h 722529"/>
              <a:gd name="T38" fmla="*/ 142038 w 1288494"/>
              <a:gd name="T39" fmla="*/ 300396 h 722529"/>
              <a:gd name="T40" fmla="*/ 140092 w 1288494"/>
              <a:gd name="T41" fmla="*/ 290675 h 722529"/>
              <a:gd name="T42" fmla="*/ 129391 w 1288494"/>
              <a:gd name="T43" fmla="*/ 285813 h 722529"/>
              <a:gd name="T44" fmla="*/ 113825 w 1288494"/>
              <a:gd name="T45" fmla="*/ 273176 h 722529"/>
              <a:gd name="T46" fmla="*/ 104096 w 1288494"/>
              <a:gd name="T47" fmla="*/ 260538 h 722529"/>
              <a:gd name="T48" fmla="*/ 89504 w 1288494"/>
              <a:gd name="T49" fmla="*/ 243039 h 722529"/>
              <a:gd name="T50" fmla="*/ 74910 w 1288494"/>
              <a:gd name="T51" fmla="*/ 224568 h 722529"/>
              <a:gd name="T52" fmla="*/ 67127 w 1288494"/>
              <a:gd name="T53" fmla="*/ 206097 h 722529"/>
              <a:gd name="T54" fmla="*/ 54480 w 1288494"/>
              <a:gd name="T55" fmla="*/ 189570 h 722529"/>
              <a:gd name="T56" fmla="*/ 42805 w 1288494"/>
              <a:gd name="T57" fmla="*/ 171100 h 722529"/>
              <a:gd name="T58" fmla="*/ 36969 w 1288494"/>
              <a:gd name="T59" fmla="*/ 155545 h 722529"/>
              <a:gd name="T60" fmla="*/ 28212 w 1288494"/>
              <a:gd name="T61" fmla="*/ 130269 h 722529"/>
              <a:gd name="T62" fmla="*/ 7782 w 1288494"/>
              <a:gd name="T63" fmla="*/ 69995 h 722529"/>
              <a:gd name="T64" fmla="*/ 4864 w 1288494"/>
              <a:gd name="T65" fmla="*/ 34025 h 722529"/>
              <a:gd name="T66" fmla="*/ 1945 w 1288494"/>
              <a:gd name="T67" fmla="*/ 13610 h 722529"/>
              <a:gd name="T68" fmla="*/ 5837 w 1288494"/>
              <a:gd name="T69" fmla="*/ 40831 h 722529"/>
              <a:gd name="T70" fmla="*/ 32105 w 1288494"/>
              <a:gd name="T71" fmla="*/ 123464 h 722529"/>
              <a:gd name="T72" fmla="*/ 70045 w 1288494"/>
              <a:gd name="T73" fmla="*/ 194431 h 722529"/>
              <a:gd name="T74" fmla="*/ 165387 w 1288494"/>
              <a:gd name="T75" fmla="*/ 303313 h 722529"/>
              <a:gd name="T76" fmla="*/ 241899 w 1288494"/>
              <a:gd name="T77" fmla="*/ 366846 h 722529"/>
              <a:gd name="T78" fmla="*/ 304506 w 1288494"/>
              <a:gd name="T79" fmla="*/ 407333 h 722529"/>
              <a:gd name="T80" fmla="*/ 430980 w 1288494"/>
              <a:gd name="T81" fmla="*/ 475384 h 722529"/>
              <a:gd name="T82" fmla="*/ 487406 w 1288494"/>
              <a:gd name="T83" fmla="*/ 502604 h 722529"/>
              <a:gd name="T84" fmla="*/ 571072 w 1288494"/>
              <a:gd name="T85" fmla="*/ 533714 h 722529"/>
              <a:gd name="T86" fmla="*/ 820127 w 1288494"/>
              <a:gd name="T87" fmla="*/ 595932 h 722529"/>
              <a:gd name="T88" fmla="*/ 971894 w 1288494"/>
              <a:gd name="T89" fmla="*/ 621208 h 722529"/>
              <a:gd name="T90" fmla="*/ 1244298 w 1288494"/>
              <a:gd name="T91" fmla="*/ 639679 h 722529"/>
              <a:gd name="T92" fmla="*/ 1088639 w 1288494"/>
              <a:gd name="T93" fmla="*/ 637734 h 722529"/>
              <a:gd name="T94" fmla="*/ 1029293 w 1288494"/>
              <a:gd name="T95" fmla="*/ 634818 h 722529"/>
              <a:gd name="T96" fmla="*/ 947573 w 1288494"/>
              <a:gd name="T97" fmla="*/ 628013 h 722529"/>
              <a:gd name="T98" fmla="*/ 911576 w 1288494"/>
              <a:gd name="T99" fmla="*/ 621208 h 722529"/>
              <a:gd name="T100" fmla="*/ 807479 w 1288494"/>
              <a:gd name="T101" fmla="*/ 603710 h 722529"/>
              <a:gd name="T102" fmla="*/ 771484 w 1288494"/>
              <a:gd name="T103" fmla="*/ 596905 h 722529"/>
              <a:gd name="T104" fmla="*/ 709220 w 1288494"/>
              <a:gd name="T105" fmla="*/ 582322 h 722529"/>
              <a:gd name="T106" fmla="*/ 671279 w 1288494"/>
              <a:gd name="T107" fmla="*/ 573573 h 722529"/>
              <a:gd name="T108" fmla="*/ 633336 w 1288494"/>
              <a:gd name="T109" fmla="*/ 563852 h 722529"/>
              <a:gd name="T110" fmla="*/ 587611 w 1288494"/>
              <a:gd name="T111" fmla="*/ 549268 h 722529"/>
              <a:gd name="T112" fmla="*/ 554534 w 1288494"/>
              <a:gd name="T113" fmla="*/ 538574 h 722529"/>
              <a:gd name="T114" fmla="*/ 526321 w 1288494"/>
              <a:gd name="T115" fmla="*/ 528852 h 722529"/>
              <a:gd name="T116" fmla="*/ 494216 w 1288494"/>
              <a:gd name="T117" fmla="*/ 517187 h 722529"/>
              <a:gd name="T118" fmla="*/ 448491 w 1288494"/>
              <a:gd name="T119" fmla="*/ 49871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12"/>
          <p:cNvSpPr>
            <a:spLocks noGrp="1"/>
          </p:cNvSpPr>
          <p:nvPr>
            <p:ph sz="quarter" idx="13"/>
          </p:nvPr>
        </p:nvSpPr>
        <p:spPr>
          <a:xfrm>
            <a:off x="841248" y="2743199"/>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6"/>
          <p:cNvSpPr>
            <a:spLocks noGrp="1"/>
          </p:cNvSpPr>
          <p:nvPr>
            <p:ph type="dt" sz="half" idx="15"/>
          </p:nvPr>
        </p:nvSpPr>
        <p:spPr/>
        <p:txBody>
          <a:bodyPr/>
          <a:lstStyle>
            <a:lvl1pPr fontAlgn="base">
              <a:spcBef>
                <a:spcPct val="0"/>
              </a:spcBef>
              <a:spcAft>
                <a:spcPct val="0"/>
              </a:spcAft>
              <a:defRPr/>
            </a:lvl1pPr>
          </a:lstStyle>
          <a:p>
            <a:pPr>
              <a:defRPr/>
            </a:pPr>
            <a:fld id="{EB3B9788-8245-4D59-8C83-219B0F8F873E}" type="datetimeFigureOut">
              <a:rPr lang="it-IT"/>
              <a:pPr>
                <a:defRPr/>
              </a:pPr>
              <a:t>17/11/2013</a:t>
            </a:fld>
            <a:endParaRPr lang="it-IT"/>
          </a:p>
        </p:txBody>
      </p:sp>
      <p:sp>
        <p:nvSpPr>
          <p:cNvPr id="10" name="Footer Placeholder 7"/>
          <p:cNvSpPr>
            <a:spLocks noGrp="1"/>
          </p:cNvSpPr>
          <p:nvPr>
            <p:ph type="ftr" sz="quarter" idx="16"/>
          </p:nvPr>
        </p:nvSpPr>
        <p:spPr/>
        <p:txBody>
          <a:bodyPr/>
          <a:lstStyle>
            <a:lvl1pPr fontAlgn="base">
              <a:spcBef>
                <a:spcPct val="0"/>
              </a:spcBef>
              <a:spcAft>
                <a:spcPct val="0"/>
              </a:spcAft>
              <a:defRPr/>
            </a:lvl1pPr>
          </a:lstStyle>
          <a:p>
            <a:pPr>
              <a:defRPr/>
            </a:pPr>
            <a:endParaRPr lang="it-IT"/>
          </a:p>
        </p:txBody>
      </p:sp>
      <p:sp>
        <p:nvSpPr>
          <p:cNvPr id="11" name="Slide Number Placeholder 8"/>
          <p:cNvSpPr>
            <a:spLocks noGrp="1"/>
          </p:cNvSpPr>
          <p:nvPr>
            <p:ph type="sldNum" sz="quarter" idx="17"/>
          </p:nvPr>
        </p:nvSpPr>
        <p:spPr/>
        <p:txBody>
          <a:bodyPr/>
          <a:lstStyle>
            <a:lvl1pPr fontAlgn="base">
              <a:spcBef>
                <a:spcPct val="0"/>
              </a:spcBef>
              <a:spcAft>
                <a:spcPct val="0"/>
              </a:spcAft>
              <a:defRPr/>
            </a:lvl1pPr>
          </a:lstStyle>
          <a:p>
            <a:pPr>
              <a:defRPr/>
            </a:pPr>
            <a:fld id="{0FB5E367-713A-4A6A-8F55-D15666F43654}" type="slidenum">
              <a:rPr lang="it-IT"/>
              <a:pPr>
                <a:defRPr/>
              </a:pPr>
              <a:t>‹N›</a:t>
            </a:fld>
            <a:endParaRPr lang="it-IT"/>
          </a:p>
        </p:txBody>
      </p:sp>
    </p:spTree>
    <p:extLst>
      <p:ext uri="{BB962C8B-B14F-4D97-AF65-F5344CB8AC3E}">
        <p14:creationId xmlns:p14="http://schemas.microsoft.com/office/powerpoint/2010/main" val="188863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8DB194C8-EE79-43B8-90DF-37835FA91D13}" type="datetimeFigureOut">
              <a:rPr lang="it-IT"/>
              <a:pPr>
                <a:defRPr/>
              </a:pPr>
              <a:t>17/11/2013</a:t>
            </a:fld>
            <a:endParaRPr lang="it-IT"/>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E65A124B-69FD-4584-B04B-FD48994908E2}" type="slidenum">
              <a:rPr lang="it-IT"/>
              <a:pPr>
                <a:defRPr/>
              </a:pPr>
              <a:t>‹N›</a:t>
            </a:fld>
            <a:endParaRPr lang="it-IT"/>
          </a:p>
        </p:txBody>
      </p:sp>
    </p:spTree>
    <p:extLst>
      <p:ext uri="{BB962C8B-B14F-4D97-AF65-F5344CB8AC3E}">
        <p14:creationId xmlns:p14="http://schemas.microsoft.com/office/powerpoint/2010/main" val="33688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5CD53EC9-129D-408A-830A-8B7C57541789}" type="datetimeFigureOut">
              <a:rPr lang="it-IT"/>
              <a:pPr>
                <a:defRPr/>
              </a:pPr>
              <a:t>17/11/2013</a:t>
            </a:fld>
            <a:endParaRPr lang="it-IT"/>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8AC432D2-CF8F-4067-987E-72C6FC963D47}" type="slidenum">
              <a:rPr lang="it-IT"/>
              <a:pPr>
                <a:defRPr/>
              </a:pPr>
              <a:t>‹N›</a:t>
            </a:fld>
            <a:endParaRPr lang="it-IT"/>
          </a:p>
        </p:txBody>
      </p:sp>
    </p:spTree>
    <p:extLst>
      <p:ext uri="{BB962C8B-B14F-4D97-AF65-F5344CB8AC3E}">
        <p14:creationId xmlns:p14="http://schemas.microsoft.com/office/powerpoint/2010/main" val="2690961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0AC37709-0194-4734-A11E-877396C99A44}" type="datetimeFigureOut">
              <a:rPr lang="it-IT"/>
              <a:pPr>
                <a:defRPr/>
              </a:pPr>
              <a:t>17/11/2013</a:t>
            </a:fld>
            <a:endParaRPr lang="it-IT"/>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ACDE7A13-C922-4539-BE67-CFE8A2853C03}" type="slidenum">
              <a:rPr lang="it-IT"/>
              <a:pPr>
                <a:defRPr/>
              </a:pPr>
              <a:t>‹N›</a:t>
            </a:fld>
            <a:endParaRPr lang="it-IT"/>
          </a:p>
        </p:txBody>
      </p:sp>
    </p:spTree>
    <p:extLst>
      <p:ext uri="{BB962C8B-B14F-4D97-AF65-F5344CB8AC3E}">
        <p14:creationId xmlns:p14="http://schemas.microsoft.com/office/powerpoint/2010/main" val="131058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26823F0-5EB0-46F1-885C-8814718ED352}" type="slidenum">
              <a:rPr lang="it-IT"/>
              <a:pPr>
                <a:defRPr/>
              </a:pPr>
              <a:t>‹N›</a:t>
            </a:fld>
            <a:endParaRPr lang="it-IT"/>
          </a:p>
        </p:txBody>
      </p:sp>
    </p:spTree>
    <p:extLst>
      <p:ext uri="{BB962C8B-B14F-4D97-AF65-F5344CB8AC3E}">
        <p14:creationId xmlns:p14="http://schemas.microsoft.com/office/powerpoint/2010/main" val="181964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fontAlgn="base">
              <a:spcBef>
                <a:spcPct val="0"/>
              </a:spcBef>
              <a:spcAft>
                <a:spcPct val="0"/>
              </a:spcAft>
              <a:defRPr/>
            </a:lvl1pPr>
          </a:lstStyle>
          <a:p>
            <a:pPr>
              <a:defRPr/>
            </a:pPr>
            <a:fld id="{49DDC0C4-A262-4ED1-903D-C4D5B6EC4621}" type="datetimeFigureOut">
              <a:rPr lang="it-IT"/>
              <a:pPr>
                <a:defRPr/>
              </a:pPr>
              <a:t>17/11/2013</a:t>
            </a:fld>
            <a:endParaRPr lang="it-IT"/>
          </a:p>
        </p:txBody>
      </p:sp>
      <p:sp>
        <p:nvSpPr>
          <p:cNvPr id="7"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8"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A721A214-C636-41E9-8F19-DDC4A67BFD5E}" type="slidenum">
              <a:rPr lang="it-IT"/>
              <a:pPr>
                <a:defRPr/>
              </a:pPr>
              <a:t>‹N›</a:t>
            </a:fld>
            <a:endParaRPr lang="it-IT"/>
          </a:p>
        </p:txBody>
      </p:sp>
    </p:spTree>
    <p:extLst>
      <p:ext uri="{BB962C8B-B14F-4D97-AF65-F5344CB8AC3E}">
        <p14:creationId xmlns:p14="http://schemas.microsoft.com/office/powerpoint/2010/main" val="2233666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444458B5-258E-46EB-8B42-A53D2BFABF1D}"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F0057E98-CF5A-4362-9771-A9D0E24E6159}" type="slidenum">
              <a:rPr lang="it-IT"/>
              <a:pPr>
                <a:defRPr/>
              </a:pPr>
              <a:t>‹N›</a:t>
            </a:fld>
            <a:endParaRPr lang="it-IT"/>
          </a:p>
        </p:txBody>
      </p:sp>
    </p:spTree>
    <p:extLst>
      <p:ext uri="{BB962C8B-B14F-4D97-AF65-F5344CB8AC3E}">
        <p14:creationId xmlns:p14="http://schemas.microsoft.com/office/powerpoint/2010/main" val="264442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EC10D920-0DBB-4BF2-A3AF-9255D4DAF285}"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BBAC1E9B-487B-4A7D-8A49-30DF50E28E74}" type="slidenum">
              <a:rPr lang="it-IT"/>
              <a:pPr>
                <a:defRPr/>
              </a:pPr>
              <a:t>‹N›</a:t>
            </a:fld>
            <a:endParaRPr lang="it-IT"/>
          </a:p>
        </p:txBody>
      </p:sp>
    </p:spTree>
    <p:extLst>
      <p:ext uri="{BB962C8B-B14F-4D97-AF65-F5344CB8AC3E}">
        <p14:creationId xmlns:p14="http://schemas.microsoft.com/office/powerpoint/2010/main" val="286419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F6ECF11-77B8-46A2-A1A3-92054117D3E8}" type="slidenum">
              <a:rPr lang="it-IT"/>
              <a:pPr>
                <a:defRPr/>
              </a:pPr>
              <a:t>‹N›</a:t>
            </a:fld>
            <a:endParaRPr lang="it-IT"/>
          </a:p>
        </p:txBody>
      </p:sp>
    </p:spTree>
    <p:extLst>
      <p:ext uri="{BB962C8B-B14F-4D97-AF65-F5344CB8AC3E}">
        <p14:creationId xmlns:p14="http://schemas.microsoft.com/office/powerpoint/2010/main" val="232848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3908565-C70C-45FE-84A3-027AEFD56FAE}" type="slidenum">
              <a:rPr lang="it-IT"/>
              <a:pPr>
                <a:defRPr/>
              </a:pPr>
              <a:t>‹N›</a:t>
            </a:fld>
            <a:endParaRPr lang="it-IT"/>
          </a:p>
        </p:txBody>
      </p:sp>
    </p:spTree>
    <p:extLst>
      <p:ext uri="{BB962C8B-B14F-4D97-AF65-F5344CB8AC3E}">
        <p14:creationId xmlns:p14="http://schemas.microsoft.com/office/powerpoint/2010/main" val="164936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5CC7180-1A15-4367-8D7B-D8DB756F2555}" type="slidenum">
              <a:rPr lang="it-IT"/>
              <a:pPr>
                <a:defRPr/>
              </a:pPr>
              <a:t>‹N›</a:t>
            </a:fld>
            <a:endParaRPr lang="it-IT"/>
          </a:p>
        </p:txBody>
      </p:sp>
    </p:spTree>
    <p:extLst>
      <p:ext uri="{BB962C8B-B14F-4D97-AF65-F5344CB8AC3E}">
        <p14:creationId xmlns:p14="http://schemas.microsoft.com/office/powerpoint/2010/main" val="34720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2858289-E409-4849-80B9-1699A3A3FAE6}" type="slidenum">
              <a:rPr lang="it-IT"/>
              <a:pPr>
                <a:defRPr/>
              </a:pPr>
              <a:t>‹N›</a:t>
            </a:fld>
            <a:endParaRPr lang="it-IT"/>
          </a:p>
        </p:txBody>
      </p:sp>
    </p:spTree>
    <p:extLst>
      <p:ext uri="{BB962C8B-B14F-4D97-AF65-F5344CB8AC3E}">
        <p14:creationId xmlns:p14="http://schemas.microsoft.com/office/powerpoint/2010/main" val="113756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11072B5-C4CD-4F23-9CC3-AE06367A17DB}" type="slidenum">
              <a:rPr lang="it-IT"/>
              <a:pPr>
                <a:defRPr/>
              </a:pPr>
              <a:t>‹N›</a:t>
            </a:fld>
            <a:endParaRPr lang="it-IT"/>
          </a:p>
        </p:txBody>
      </p:sp>
    </p:spTree>
    <p:extLst>
      <p:ext uri="{BB962C8B-B14F-4D97-AF65-F5344CB8AC3E}">
        <p14:creationId xmlns:p14="http://schemas.microsoft.com/office/powerpoint/2010/main" val="48820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5579E2C-E21E-460B-8117-8F17EBACA04B}" type="slidenum">
              <a:rPr lang="it-IT"/>
              <a:pPr>
                <a:defRPr/>
              </a:pPr>
              <a:t>‹N›</a:t>
            </a:fld>
            <a:endParaRPr lang="it-IT"/>
          </a:p>
        </p:txBody>
      </p:sp>
    </p:spTree>
    <p:extLst>
      <p:ext uri="{BB962C8B-B14F-4D97-AF65-F5344CB8AC3E}">
        <p14:creationId xmlns:p14="http://schemas.microsoft.com/office/powerpoint/2010/main" val="10203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3A74012-25E3-4886-96B2-EC0E16BBE7DB}" type="slidenum">
              <a:rPr lang="it-IT"/>
              <a:pPr>
                <a:defRPr/>
              </a:pPr>
              <a:t>‹N›</a:t>
            </a:fld>
            <a:endParaRPr lang="it-IT"/>
          </a:p>
        </p:txBody>
      </p:sp>
    </p:spTree>
    <p:extLst>
      <p:ext uri="{BB962C8B-B14F-4D97-AF65-F5344CB8AC3E}">
        <p14:creationId xmlns:p14="http://schemas.microsoft.com/office/powerpoint/2010/main" val="195231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99F07D6-E187-43AF-87A3-953EBD04219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50" name="Picture 6" descr="Interior-Overlay.png"/>
          <p:cNvPicPr>
            <a:picLocks noChangeAspect="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2052"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fld id="{1B50D098-49A2-4301-B916-6B93B57C72AD}" type="datetimeFigureOut">
              <a:rPr lang="it-IT"/>
              <a:pPr>
                <a:defRPr/>
              </a:pPr>
              <a:t>17/11/2013</a:t>
            </a:fld>
            <a:endParaRPr lang="it-IT"/>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endParaRPr lang="it-IT"/>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fld id="{07731488-5CB1-43B4-8A2C-2928464F33C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0" fontAlgn="base" hangingPunct="0">
        <a:spcBef>
          <a:spcPct val="0"/>
        </a:spcBef>
        <a:spcAft>
          <a:spcPct val="0"/>
        </a:spcAft>
        <a:defRPr sz="4800" kern="1200">
          <a:solidFill>
            <a:srgbClr val="262626"/>
          </a:solidFill>
          <a:latin typeface="+mj-lt"/>
          <a:ea typeface="+mj-ea"/>
          <a:cs typeface="+mj-cs"/>
        </a:defRPr>
      </a:lvl1pPr>
      <a:lvl2pPr algn="ctr" defTabSz="457200" rtl="0" eaLnBrk="0" fontAlgn="base" hangingPunct="0">
        <a:spcBef>
          <a:spcPct val="0"/>
        </a:spcBef>
        <a:spcAft>
          <a:spcPct val="0"/>
        </a:spcAft>
        <a:defRPr sz="4800">
          <a:solidFill>
            <a:srgbClr val="262626"/>
          </a:solidFill>
          <a:latin typeface="Cambria" pitchFamily="18" charset="0"/>
        </a:defRPr>
      </a:lvl2pPr>
      <a:lvl3pPr algn="ctr" defTabSz="457200" rtl="0" eaLnBrk="0" fontAlgn="base" hangingPunct="0">
        <a:spcBef>
          <a:spcPct val="0"/>
        </a:spcBef>
        <a:spcAft>
          <a:spcPct val="0"/>
        </a:spcAft>
        <a:defRPr sz="4800">
          <a:solidFill>
            <a:srgbClr val="262626"/>
          </a:solidFill>
          <a:latin typeface="Cambria" pitchFamily="18" charset="0"/>
        </a:defRPr>
      </a:lvl3pPr>
      <a:lvl4pPr algn="ctr" defTabSz="457200" rtl="0" eaLnBrk="0" fontAlgn="base" hangingPunct="0">
        <a:spcBef>
          <a:spcPct val="0"/>
        </a:spcBef>
        <a:spcAft>
          <a:spcPct val="0"/>
        </a:spcAft>
        <a:defRPr sz="4800">
          <a:solidFill>
            <a:srgbClr val="262626"/>
          </a:solidFill>
          <a:latin typeface="Cambria" pitchFamily="18" charset="0"/>
        </a:defRPr>
      </a:lvl4pPr>
      <a:lvl5pPr algn="ctr" defTabSz="457200" rtl="0" eaLnBrk="0" fontAlgn="base" hangingPunct="0">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8.wmf"/><Relationship Id="rId5" Type="http://schemas.openxmlformats.org/officeDocument/2006/relationships/oleObject" Target="../embeddings/oleObject11.bin"/><Relationship Id="rId4" Type="http://schemas.openxmlformats.org/officeDocument/2006/relationships/image" Target="../media/image67.wmf"/></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69.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10" Type="http://schemas.openxmlformats.org/officeDocument/2006/relationships/image" Target="../media/image14.wmf"/><Relationship Id="rId4" Type="http://schemas.openxmlformats.org/officeDocument/2006/relationships/image" Target="../media/image16.png"/><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7.bin"/><Relationship Id="rId1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360000">
            <a:off x="3327400" y="3030538"/>
            <a:ext cx="4846638" cy="1598612"/>
          </a:xfrm>
        </p:spPr>
        <p:txBody>
          <a:bodyPr rtlCol="0" anchor="ctr">
            <a:noAutofit/>
          </a:bodyPr>
          <a:lstStyle/>
          <a:p>
            <a:pPr eaLnBrk="1" fontAlgn="auto" hangingPunct="1">
              <a:spcAft>
                <a:spcPts val="0"/>
              </a:spcAft>
              <a:defRPr/>
            </a:pPr>
            <a:r>
              <a:rPr lang="it-IT" dirty="0" smtClean="0"/>
              <a:t>Lavoro ed energia</a:t>
            </a:r>
            <a:endParaRPr lang="it-IT" dirty="0"/>
          </a:p>
        </p:txBody>
      </p:sp>
      <p:sp>
        <p:nvSpPr>
          <p:cNvPr id="14339" name="CasellaDiTesto 4"/>
          <p:cNvSpPr txBox="1">
            <a:spLocks noChangeArrowheads="1"/>
          </p:cNvSpPr>
          <p:nvPr/>
        </p:nvSpPr>
        <p:spPr bwMode="auto">
          <a:xfrm rot="358809">
            <a:off x="3287713" y="2684463"/>
            <a:ext cx="2044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it-IT" altLang="it-IT" sz="1600" i="1">
                <a:solidFill>
                  <a:srgbClr val="000000"/>
                </a:solidFill>
                <a:latin typeface="Cambria" pitchFamily="18" charset="0"/>
              </a:rPr>
              <a:t>Prof. Roberto Capone</a:t>
            </a:r>
          </a:p>
        </p:txBody>
      </p:sp>
      <p:sp>
        <p:nvSpPr>
          <p:cNvPr id="7" name="Sottotitolo 2"/>
          <p:cNvSpPr txBox="1">
            <a:spLocks/>
          </p:cNvSpPr>
          <p:nvPr/>
        </p:nvSpPr>
        <p:spPr>
          <a:xfrm rot="360000">
            <a:off x="3173413" y="4614863"/>
            <a:ext cx="4835525" cy="1039812"/>
          </a:xfrm>
          <a:prstGeom prst="rect">
            <a:avLst/>
          </a:prstGeom>
        </p:spPr>
        <p:txBody>
          <a:bodyPr>
            <a:normAutofit fontScale="92500" lnSpcReduction="10000"/>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pPr fontAlgn="auto">
              <a:spcAft>
                <a:spcPts val="0"/>
              </a:spcAft>
              <a:buClr>
                <a:srgbClr val="A63212"/>
              </a:buClr>
              <a:defRPr/>
            </a:pPr>
            <a:r>
              <a:rPr lang="it-IT" sz="2400" dirty="0" smtClean="0"/>
              <a:t>Corso di Fisica e Geologia –</a:t>
            </a:r>
            <a:r>
              <a:rPr lang="it-IT" sz="2400" dirty="0" err="1" smtClean="0"/>
              <a:t>mod</a:t>
            </a:r>
            <a:r>
              <a:rPr lang="it-IT" sz="2400" dirty="0" smtClean="0"/>
              <a:t>. Fisica 2013/2014</a:t>
            </a:r>
            <a:br>
              <a:rPr lang="it-IT" sz="2400" dirty="0" smtClean="0"/>
            </a:br>
            <a:r>
              <a:rPr lang="it-IT" sz="2400" dirty="0" smtClean="0"/>
              <a:t>Corso di laurea in Ingegneria edile</a:t>
            </a:r>
            <a:endParaRPr lang="it-IT" sz="2400" dirty="0"/>
          </a:p>
        </p:txBody>
      </p:sp>
      <p:pic>
        <p:nvPicPr>
          <p:cNvPr id="1434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0738">
            <a:off x="723900" y="4414838"/>
            <a:ext cx="21494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685800" y="44450"/>
            <a:ext cx="7772400" cy="1143000"/>
          </a:xfrm>
        </p:spPr>
        <p:txBody>
          <a:bodyPr/>
          <a:lstStyle/>
          <a:p>
            <a:pPr eaLnBrk="1" hangingPunct="1"/>
            <a:r>
              <a:rPr lang="it-IT" altLang="it-IT" smtClean="0"/>
              <a:t>Lavoro di una forza non costante</a:t>
            </a:r>
          </a:p>
        </p:txBody>
      </p:sp>
      <p:sp>
        <p:nvSpPr>
          <p:cNvPr id="4" name="Rettangolo 3"/>
          <p:cNvSpPr>
            <a:spLocks noRot="1" noChangeAspect="1" noMove="1" noResize="1" noEditPoints="1" noAdjustHandles="1" noChangeArrowheads="1" noChangeShapeType="1" noTextEdit="1"/>
          </p:cNvSpPr>
          <p:nvPr/>
        </p:nvSpPr>
        <p:spPr>
          <a:xfrm>
            <a:off x="5344309" y="2780928"/>
            <a:ext cx="2252027" cy="932307"/>
          </a:xfrm>
          <a:prstGeom prst="rect">
            <a:avLst/>
          </a:prstGeom>
          <a:blipFill rotWithShape="1">
            <a:blip r:embed="rId2"/>
            <a:stretch>
              <a:fillRect/>
            </a:stretch>
          </a:blipFill>
        </p:spPr>
        <p:txBody>
          <a:bodyPr/>
          <a:lstStyle/>
          <a:p>
            <a:pPr>
              <a:defRPr/>
            </a:pPr>
            <a:r>
              <a:rPr lang="it-IT">
                <a:noFill/>
              </a:rPr>
              <a:t> </a:t>
            </a:r>
          </a:p>
        </p:txBody>
      </p:sp>
      <p:sp>
        <p:nvSpPr>
          <p:cNvPr id="23556" name="CasellaDiTesto 4"/>
          <p:cNvSpPr txBox="1">
            <a:spLocks noChangeArrowheads="1"/>
          </p:cNvSpPr>
          <p:nvPr/>
        </p:nvSpPr>
        <p:spPr bwMode="auto">
          <a:xfrm>
            <a:off x="1042988" y="2119313"/>
            <a:ext cx="3889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a:defRPr sz="2800">
                <a:solidFill>
                  <a:schemeClr val="tx1"/>
                </a:solidFill>
                <a:latin typeface="Times New Roman" charset="0"/>
              </a:defRPr>
            </a:lvl2pPr>
            <a:lvl3pPr>
              <a:defRPr sz="2400">
                <a:solidFill>
                  <a:schemeClr val="tx1"/>
                </a:solidFill>
                <a:latin typeface="Times New Roman" charset="0"/>
              </a:defRPr>
            </a:lvl3pPr>
            <a:lvl4pPr>
              <a:defRPr sz="2000">
                <a:solidFill>
                  <a:schemeClr val="tx1"/>
                </a:solidFill>
                <a:latin typeface="Times New Roman" charset="0"/>
              </a:defRPr>
            </a:lvl4pPr>
            <a:lvl5pPr>
              <a:defRPr sz="2000">
                <a:solidFill>
                  <a:schemeClr val="tx1"/>
                </a:solidFill>
                <a:latin typeface="Times New Roman" charset="0"/>
              </a:defRPr>
            </a:lvl5pPr>
            <a:lvl6pPr eaLnBrk="0" hangingPunct="0">
              <a:defRPr sz="2000">
                <a:solidFill>
                  <a:schemeClr val="tx1"/>
                </a:solidFill>
                <a:latin typeface="Times New Roman" charset="0"/>
              </a:defRPr>
            </a:lvl6pPr>
            <a:lvl7pPr eaLnBrk="0" hangingPunct="0">
              <a:defRPr sz="2000">
                <a:solidFill>
                  <a:schemeClr val="tx1"/>
                </a:solidFill>
                <a:latin typeface="Times New Roman" charset="0"/>
              </a:defRPr>
            </a:lvl7pPr>
            <a:lvl8pPr eaLnBrk="0" hangingPunct="0">
              <a:defRPr sz="2000">
                <a:solidFill>
                  <a:schemeClr val="tx1"/>
                </a:solidFill>
                <a:latin typeface="Times New Roman" charset="0"/>
              </a:defRPr>
            </a:lvl8pPr>
            <a:lvl9pPr eaLnBrk="0" hangingPunct="0">
              <a:defRPr sz="2000">
                <a:solidFill>
                  <a:schemeClr val="tx1"/>
                </a:solidFill>
                <a:latin typeface="Times New Roman" charset="0"/>
              </a:defRPr>
            </a:lvl9pPr>
          </a:lstStyle>
          <a:p>
            <a:pPr algn="just"/>
            <a:r>
              <a:rPr lang="it-IT" altLang="it-IT" sz="2400"/>
              <a:t>Il lavoro di una forza variabile è l’integrale tra una posizione iniziale x</a:t>
            </a:r>
            <a:r>
              <a:rPr lang="it-IT" altLang="it-IT" sz="2400" baseline="-25000"/>
              <a:t>i</a:t>
            </a:r>
            <a:r>
              <a:rPr lang="it-IT" altLang="it-IT" sz="2400"/>
              <a:t> e una posizione finale x</a:t>
            </a:r>
            <a:r>
              <a:rPr lang="it-IT" altLang="it-IT" sz="2400" baseline="-25000"/>
              <a:t>f</a:t>
            </a:r>
            <a:r>
              <a:rPr lang="it-IT" altLang="it-IT" sz="2400"/>
              <a:t> della forza F(x) per lo spostamento infinitesimo dx.</a:t>
            </a:r>
          </a:p>
          <a:p>
            <a:endParaRPr lang="it-IT" altLang="it-IT"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685800" y="53975"/>
            <a:ext cx="7772400" cy="1143000"/>
          </a:xfrm>
        </p:spPr>
        <p:txBody>
          <a:bodyPr/>
          <a:lstStyle/>
          <a:p>
            <a:r>
              <a:rPr lang="it-IT" smtClean="0"/>
              <a:t>Esercizio 1</a:t>
            </a:r>
          </a:p>
        </p:txBody>
      </p:sp>
      <p:sp>
        <p:nvSpPr>
          <p:cNvPr id="4" name="CasellaDiTesto 3"/>
          <p:cNvSpPr txBox="1">
            <a:spLocks noChangeArrowheads="1"/>
          </p:cNvSpPr>
          <p:nvPr/>
        </p:nvSpPr>
        <p:spPr bwMode="auto">
          <a:xfrm>
            <a:off x="900113" y="1341438"/>
            <a:ext cx="76327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Un blocco di 40Kg è spinto per 20 metri su un piano inclinato di 37° rispetto all’orizzontale da una forza che forma un angolo di 14° rispetto al piano inclinato e che ha modulo di 200N. Supponendo trascurabile l’attrito si calcoli:</a:t>
            </a:r>
          </a:p>
          <a:p>
            <a:pPr algn="just" eaLnBrk="1" hangingPunct="1"/>
            <a:r>
              <a:rPr lang="it-IT" sz="2000"/>
              <a:t>Il lavoro della forza F</a:t>
            </a:r>
          </a:p>
          <a:p>
            <a:pPr algn="just" eaLnBrk="1" hangingPunct="1"/>
            <a:r>
              <a:rPr lang="it-IT" sz="2000"/>
              <a:t>Il lavoro della forza peso</a:t>
            </a:r>
          </a:p>
          <a:p>
            <a:pPr algn="just" eaLnBrk="1" hangingPunct="1"/>
            <a:r>
              <a:rPr lang="it-IT" sz="2000"/>
              <a:t>Il lavoro netto sul blocco parallelamente al piano inclinato</a:t>
            </a:r>
          </a:p>
          <a:p>
            <a:pPr algn="just" eaLnBrk="1" hangingPunct="1"/>
            <a:r>
              <a:rPr lang="it-IT" sz="2000"/>
              <a:t>Il lavoro netto realizzato dalla normale al piano inclinato</a:t>
            </a:r>
          </a:p>
          <a:p>
            <a:pPr eaLnBrk="1" hangingPunct="1"/>
            <a:endParaRPr lang="it-IT"/>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448175"/>
            <a:ext cx="2846387"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4314825"/>
            <a:ext cx="27082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65538"/>
                                        </p:tgtEl>
                                        <p:attrNameLst>
                                          <p:attrName>style.visibility</p:attrName>
                                        </p:attrNameLst>
                                      </p:cBhvr>
                                      <p:to>
                                        <p:strVal val="visible"/>
                                      </p:to>
                                    </p:set>
                                    <p:animEffect transition="in" filter="wipe(down)">
                                      <p:cBhvr>
                                        <p:cTn id="13" dur="500"/>
                                        <p:tgtEl>
                                          <p:spTgt spid="655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5539"/>
                                        </p:tgtEl>
                                        <p:attrNameLst>
                                          <p:attrName>style.visibility</p:attrName>
                                        </p:attrNameLst>
                                      </p:cBhvr>
                                      <p:to>
                                        <p:strVal val="visible"/>
                                      </p:to>
                                    </p:set>
                                    <p:animEffect transition="in" filter="wipe(down)">
                                      <p:cBhvr>
                                        <p:cTn id="18"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685800" y="44450"/>
            <a:ext cx="7772400" cy="1143000"/>
          </a:xfrm>
        </p:spPr>
        <p:txBody>
          <a:bodyPr/>
          <a:lstStyle/>
          <a:p>
            <a:r>
              <a:rPr lang="it-IT" smtClean="0"/>
              <a:t>Esercizio 2</a:t>
            </a:r>
          </a:p>
        </p:txBody>
      </p:sp>
      <p:sp>
        <p:nvSpPr>
          <p:cNvPr id="25603" name="CasellaDiTesto 3"/>
          <p:cNvSpPr txBox="1">
            <a:spLocks noChangeArrowheads="1"/>
          </p:cNvSpPr>
          <p:nvPr/>
        </p:nvSpPr>
        <p:spPr bwMode="auto">
          <a:xfrm>
            <a:off x="395288" y="1341438"/>
            <a:ext cx="8280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A partire dal diagramma che vede in relazione la forza che agisce su un corpo e lo spostamento si ricavi il lavoro effettuato sul corpo durante i primi 30 minuti</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888" y="2733675"/>
            <a:ext cx="44577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685800" y="44450"/>
            <a:ext cx="7772400" cy="1143000"/>
          </a:xfrm>
        </p:spPr>
        <p:txBody>
          <a:bodyPr/>
          <a:lstStyle/>
          <a:p>
            <a:r>
              <a:rPr lang="it-IT" smtClean="0"/>
              <a:t>Energia e Lavoro</a:t>
            </a:r>
          </a:p>
        </p:txBody>
      </p:sp>
      <p:sp>
        <p:nvSpPr>
          <p:cNvPr id="26627" name="CasellaDiTesto 3"/>
          <p:cNvSpPr txBox="1">
            <a:spLocks noChangeArrowheads="1"/>
          </p:cNvSpPr>
          <p:nvPr/>
        </p:nvSpPr>
        <p:spPr bwMode="auto">
          <a:xfrm>
            <a:off x="250825" y="1196975"/>
            <a:ext cx="856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L’energia è una grandezza scalare associata allo stato (il termine </a:t>
            </a:r>
            <a:r>
              <a:rPr lang="it-IT" sz="2000" i="1"/>
              <a:t>stato</a:t>
            </a:r>
            <a:r>
              <a:rPr lang="it-IT" sz="2000"/>
              <a:t> ha qui il significato del linguaggio comune: è la condizione in cui si trova il corpo) di uno o più corpi. La parola energia deriva da tardo latino energīa, a sua volta dal greco </a:t>
            </a:r>
            <a:r>
              <a:rPr lang="el-GR" sz="2000"/>
              <a:t>ενεργον</a:t>
            </a:r>
            <a:r>
              <a:rPr lang="it-IT" sz="2000"/>
              <a:t>  , usata da Aristotele nel senso di azione efficace, composta da </a:t>
            </a:r>
            <a:r>
              <a:rPr lang="el-GR" sz="2000"/>
              <a:t>εν</a:t>
            </a:r>
            <a:r>
              <a:rPr lang="it-IT" sz="2000"/>
              <a:t> , particella intensiva, ed </a:t>
            </a:r>
            <a:r>
              <a:rPr lang="el-GR" sz="2000"/>
              <a:t>εργον</a:t>
            </a:r>
            <a:r>
              <a:rPr lang="it-IT" sz="2000"/>
              <a:t> , capacità di agire.</a:t>
            </a:r>
          </a:p>
          <a:p>
            <a:pPr algn="just" eaLnBrk="1" hangingPunct="1"/>
            <a:r>
              <a:rPr lang="it-IT" sz="2000"/>
              <a:t>L'energia esiste in varie forme, ognuna delle quali possiede una propria equazione dell'energia. Alcune delle più comuni forme di energia sono le seguenti:</a:t>
            </a:r>
          </a:p>
          <a:p>
            <a:pPr algn="just" eaLnBrk="1" hangingPunct="1"/>
            <a:r>
              <a:rPr lang="it-IT"/>
              <a:t> </a:t>
            </a:r>
          </a:p>
        </p:txBody>
      </p:sp>
      <p:graphicFrame>
        <p:nvGraphicFramePr>
          <p:cNvPr id="5" name="Diagramma 4"/>
          <p:cNvGraphicFramePr/>
          <p:nvPr/>
        </p:nvGraphicFramePr>
        <p:xfrm>
          <a:off x="1524000" y="27493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685800" y="44450"/>
            <a:ext cx="7772400" cy="1143000"/>
          </a:xfrm>
        </p:spPr>
        <p:txBody>
          <a:bodyPr/>
          <a:lstStyle/>
          <a:p>
            <a:r>
              <a:rPr lang="it-IT" smtClean="0"/>
              <a:t>Alcune forme di energia </a:t>
            </a:r>
          </a:p>
        </p:txBody>
      </p:sp>
      <p:graphicFrame>
        <p:nvGraphicFramePr>
          <p:cNvPr id="4" name="Diagramma 3"/>
          <p:cNvGraphicFramePr/>
          <p:nvPr/>
        </p:nvGraphicFramePr>
        <p:xfrm>
          <a:off x="827584" y="980728"/>
          <a:ext cx="7776864"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nvGraphicFramePr>
        <p:xfrm>
          <a:off x="683568" y="3717032"/>
          <a:ext cx="7776864"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685800" y="44450"/>
            <a:ext cx="7772400" cy="1143000"/>
          </a:xfrm>
        </p:spPr>
        <p:txBody>
          <a:bodyPr/>
          <a:lstStyle/>
          <a:p>
            <a:r>
              <a:rPr lang="it-IT" smtClean="0"/>
              <a:t>L’energia cinetica</a:t>
            </a:r>
          </a:p>
        </p:txBody>
      </p:sp>
      <p:sp>
        <p:nvSpPr>
          <p:cNvPr id="4" name="CasellaDiTesto 3"/>
          <p:cNvSpPr txBox="1">
            <a:spLocks noRot="1" noChangeAspect="1" noMove="1" noResize="1" noEditPoints="1" noAdjustHandles="1" noChangeArrowheads="1" noChangeShapeType="1" noTextEdit="1"/>
          </p:cNvSpPr>
          <p:nvPr/>
        </p:nvSpPr>
        <p:spPr>
          <a:xfrm>
            <a:off x="539552" y="1412776"/>
            <a:ext cx="8208912" cy="5291449"/>
          </a:xfrm>
          <a:prstGeom prst="rect">
            <a:avLst/>
          </a:prstGeom>
          <a:blipFill rotWithShape="1">
            <a:blip r:embed="rId2"/>
            <a:stretch>
              <a:fillRect l="-817" t="-576" r="-892" b="-1152"/>
            </a:stretch>
          </a:blipFill>
        </p:spPr>
        <p:txBody>
          <a:bodyPr/>
          <a:lstStyle/>
          <a:p>
            <a:r>
              <a:rPr lang="it-IT">
                <a:noFill/>
              </a:rPr>
              <a:t> </a:t>
            </a:r>
          </a:p>
        </p:txBody>
      </p:sp>
      <p:sp>
        <p:nvSpPr>
          <p:cNvPr id="5" name="Fumetto 1 4"/>
          <p:cNvSpPr/>
          <p:nvPr/>
        </p:nvSpPr>
        <p:spPr>
          <a:xfrm>
            <a:off x="1258888" y="1773238"/>
            <a:ext cx="7129462" cy="2951162"/>
          </a:xfrm>
          <a:prstGeom prst="wedgeRectCallout">
            <a:avLst>
              <a:gd name="adj1" fmla="val -6246"/>
              <a:gd name="adj2" fmla="val 643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Teorema dell’energia cinetica </a:t>
            </a:r>
          </a:p>
          <a:p>
            <a:pPr algn="ctr">
              <a:defRPr/>
            </a:pPr>
            <a:endParaRPr lang="it-IT" b="1" dirty="0"/>
          </a:p>
          <a:p>
            <a:pPr algn="ctr">
              <a:defRPr/>
            </a:pPr>
            <a:r>
              <a:rPr lang="it-IT" sz="2000" i="1" dirty="0"/>
              <a:t>Quando un punto materiale si muove lungo una certa traiettoria dal punto A al punto B, il lavoro compiuto dalla risultante delle forze su di esso agenti è pari alla variazione di energia cinetica del punto stesso, cioè pari  alla variazione di energia cinetica  che il punto ha nella posizione B e quella che aveva nella posizione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685800" y="44450"/>
            <a:ext cx="7772400" cy="1143000"/>
          </a:xfrm>
        </p:spPr>
        <p:txBody>
          <a:bodyPr/>
          <a:lstStyle/>
          <a:p>
            <a:r>
              <a:rPr lang="it-IT" smtClean="0"/>
              <a:t>L’energia potenziale</a:t>
            </a:r>
          </a:p>
        </p:txBody>
      </p:sp>
      <p:sp>
        <p:nvSpPr>
          <p:cNvPr id="29699" name="CasellaDiTesto 3"/>
          <p:cNvSpPr txBox="1">
            <a:spLocks noChangeArrowheads="1"/>
          </p:cNvSpPr>
          <p:nvPr/>
        </p:nvSpPr>
        <p:spPr bwMode="auto">
          <a:xfrm>
            <a:off x="395288" y="1700213"/>
            <a:ext cx="8280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Un’ altra forma di energia è l’energia potenziale, che può essere definita  come l’energia associata allo stato di separazione fra corpi che si attirano reciprocamente per effetto della forza di gravità.</a:t>
            </a:r>
          </a:p>
          <a:p>
            <a:pPr algn="just" eaLnBrk="1" hangingPunct="1"/>
            <a:r>
              <a:rPr lang="it-IT" sz="2000"/>
              <a:t>Se lanciamo verso l’alto un oggetto, durante la salita il suo peso compie un lavoro negativo su di lui diminuendo la sua energia cinetica e trasferendo energia all’energia potenziale gravitazionale del sistema oggetto –Terra. Durante la discesa il suo peso compie un lavoro positivo su di lui aumentando la sua energia cinetica e trasferendo energia dall’energia potenziale gravitazionale del sistema.</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797425"/>
            <a:ext cx="1066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4797425"/>
            <a:ext cx="1122363"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833938"/>
            <a:ext cx="1298575"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685800" y="44450"/>
            <a:ext cx="7772400" cy="1143000"/>
          </a:xfrm>
        </p:spPr>
        <p:txBody>
          <a:bodyPr/>
          <a:lstStyle/>
          <a:p>
            <a:r>
              <a:rPr lang="it-IT" smtClean="0"/>
              <a:t>L’energia potenziale</a:t>
            </a:r>
          </a:p>
        </p:txBody>
      </p:sp>
      <p:sp>
        <p:nvSpPr>
          <p:cNvPr id="4" name="CasellaDiTesto 3"/>
          <p:cNvSpPr txBox="1">
            <a:spLocks noRot="1" noChangeAspect="1" noMove="1" noResize="1" noEditPoints="1" noAdjustHandles="1" noChangeArrowheads="1" noChangeShapeType="1" noTextEdit="1"/>
          </p:cNvSpPr>
          <p:nvPr/>
        </p:nvSpPr>
        <p:spPr>
          <a:xfrm>
            <a:off x="503547" y="1340768"/>
            <a:ext cx="8136904" cy="1938992"/>
          </a:xfrm>
          <a:prstGeom prst="rect">
            <a:avLst/>
          </a:prstGeom>
          <a:blipFill rotWithShape="1">
            <a:blip r:embed="rId2"/>
            <a:stretch>
              <a:fillRect l="-825" t="-1572" r="-825" b="-4717"/>
            </a:stretch>
          </a:blipFill>
        </p:spPr>
        <p:txBody>
          <a:bodyPr/>
          <a:lstStyle/>
          <a:p>
            <a:r>
              <a:rPr lang="it-IT">
                <a:noFill/>
              </a:rPr>
              <a:t> </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967163"/>
            <a:ext cx="4721225"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CasellaDiTesto 4"/>
          <p:cNvSpPr txBox="1">
            <a:spLocks noChangeArrowheads="1"/>
          </p:cNvSpPr>
          <p:nvPr/>
        </p:nvSpPr>
        <p:spPr bwMode="auto">
          <a:xfrm>
            <a:off x="5405438" y="2852738"/>
            <a:ext cx="32353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it-IT" sz="2000"/>
              <a:t>Di qui si ha:</a:t>
            </a:r>
          </a:p>
          <a:p>
            <a:pPr eaLnBrk="1" hangingPunct="1"/>
            <a:endParaRPr lang="it-IT" sz="2000"/>
          </a:p>
          <a:p>
            <a:pPr eaLnBrk="1" hangingPunct="1"/>
            <a:endParaRPr lang="it-IT" sz="2000"/>
          </a:p>
          <a:p>
            <a:pPr algn="just" eaLnBrk="1" hangingPunct="1"/>
            <a:r>
              <a:rPr lang="it-IT" sz="2000"/>
              <a:t>Il lavoro fatto dalla forza peso ha provocato il cambiamento della quantità mgy che possedeva il corpo inizialmente. Questa quantità rappresenta l’energia potenziale gravitazionale</a:t>
            </a:r>
          </a:p>
          <a:p>
            <a:pPr algn="just" eaLnBrk="1" hangingPunct="1"/>
            <a:endParaRPr lang="it-IT" sz="2000"/>
          </a:p>
          <a:p>
            <a:pPr algn="ctr" eaLnBrk="1" hangingPunct="1"/>
            <a:r>
              <a:rPr lang="it-IT" sz="2000" b="1" i="1"/>
              <a:t>U = mgh</a:t>
            </a:r>
          </a:p>
        </p:txBody>
      </p:sp>
      <p:pic>
        <p:nvPicPr>
          <p:cNvPr id="307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513" y="3303588"/>
            <a:ext cx="2033587"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825" y="2349500"/>
            <a:ext cx="31559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Manuele\Desktop\fisica\300ppt\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3850"/>
            <a:ext cx="5364163"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olo 1"/>
          <p:cNvSpPr>
            <a:spLocks noGrp="1"/>
          </p:cNvSpPr>
          <p:nvPr>
            <p:ph type="title"/>
          </p:nvPr>
        </p:nvSpPr>
        <p:spPr>
          <a:xfrm>
            <a:off x="685800" y="44450"/>
            <a:ext cx="7772400" cy="1143000"/>
          </a:xfrm>
        </p:spPr>
        <p:txBody>
          <a:bodyPr/>
          <a:lstStyle/>
          <a:p>
            <a:r>
              <a:rPr lang="it-IT" smtClean="0"/>
              <a:t>Variazione di energia potenziale sulle montagne russe</a:t>
            </a:r>
          </a:p>
        </p:txBody>
      </p:sp>
      <p:sp>
        <p:nvSpPr>
          <p:cNvPr id="31748" name="CasellaDiTesto 3"/>
          <p:cNvSpPr txBox="1">
            <a:spLocks noChangeArrowheads="1"/>
          </p:cNvSpPr>
          <p:nvPr/>
        </p:nvSpPr>
        <p:spPr bwMode="auto">
          <a:xfrm>
            <a:off x="179388" y="1557338"/>
            <a:ext cx="8569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Una carrozza delle montagne russe di massa 1000 Kg si muove dal punto A al punto B e quindi al punto C. Qual è l’energia potenziale gravitazionale nei punti B e C relativamente al punto A? Qual è la variazione di energia potenziale da B e 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Manuele\Desktop\fisica\300ppt\6.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20938"/>
            <a:ext cx="5868988" cy="439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olo 1"/>
          <p:cNvSpPr>
            <a:spLocks noGrp="1"/>
          </p:cNvSpPr>
          <p:nvPr>
            <p:ph type="title"/>
          </p:nvPr>
        </p:nvSpPr>
        <p:spPr>
          <a:xfrm>
            <a:off x="685800" y="44450"/>
            <a:ext cx="7772400" cy="1143000"/>
          </a:xfrm>
        </p:spPr>
        <p:txBody>
          <a:bodyPr/>
          <a:lstStyle/>
          <a:p>
            <a:r>
              <a:rPr lang="it-IT" smtClean="0"/>
              <a:t>La forza elastica</a:t>
            </a:r>
          </a:p>
        </p:txBody>
      </p:sp>
      <p:sp>
        <p:nvSpPr>
          <p:cNvPr id="32772" name="CasellaDiTesto 3"/>
          <p:cNvSpPr txBox="1">
            <a:spLocks noChangeArrowheads="1"/>
          </p:cNvSpPr>
          <p:nvPr/>
        </p:nvSpPr>
        <p:spPr bwMode="auto">
          <a:xfrm>
            <a:off x="611188" y="1341438"/>
            <a:ext cx="79930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Consideriamo ora il caso di un corpo che si deforma come una molla. La forza esercitata da una molla è variabile e dipende dalla deviazione dalla sua posizione di equilibrio, secondo la legge di Hooke: F =-kx. Il segno è dovuto al fatto che la forza elastica è una forza di richiamo, cioè tende a riportare la molla verso la posizione di equilibrio</a:t>
            </a:r>
          </a:p>
        </p:txBody>
      </p:sp>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3800475"/>
            <a:ext cx="2236787"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550863" y="-26988"/>
            <a:ext cx="8042275" cy="1443038"/>
          </a:xfrm>
        </p:spPr>
        <p:txBody>
          <a:bodyPr/>
          <a:lstStyle/>
          <a:p>
            <a:pPr eaLnBrk="1" hangingPunct="1"/>
            <a:r>
              <a:rPr lang="it-IT" altLang="it-IT" smtClean="0">
                <a:latin typeface="Times New Roman" charset="0"/>
                <a:cs typeface="Times New Roman" charset="0"/>
              </a:rPr>
              <a:t>Intro</a:t>
            </a:r>
          </a:p>
        </p:txBody>
      </p:sp>
      <p:sp>
        <p:nvSpPr>
          <p:cNvPr id="3" name="Segnaposto contenuto 2"/>
          <p:cNvSpPr>
            <a:spLocks noGrp="1"/>
          </p:cNvSpPr>
          <p:nvPr>
            <p:ph idx="1"/>
          </p:nvPr>
        </p:nvSpPr>
        <p:spPr/>
        <p:txBody>
          <a:bodyPr rtlCol="0">
            <a:normAutofit lnSpcReduction="10000"/>
          </a:bodyPr>
          <a:lstStyle/>
          <a:p>
            <a:pPr marL="0" indent="0" algn="just" eaLnBrk="1" fontAlgn="auto" hangingPunct="1">
              <a:spcAft>
                <a:spcPts val="0"/>
              </a:spcAft>
              <a:buFont typeface="Rage Italic" pitchFamily="66" charset="0"/>
              <a:buNone/>
              <a:defRPr/>
            </a:pPr>
            <a:r>
              <a:rPr lang="it-IT" dirty="0" smtClean="0">
                <a:solidFill>
                  <a:schemeClr val="tx1">
                    <a:lumMod val="75000"/>
                    <a:lumOff val="25000"/>
                  </a:schemeClr>
                </a:solidFill>
                <a:latin typeface="Times New Roman" pitchFamily="18" charset="0"/>
                <a:cs typeface="Times New Roman" pitchFamily="18" charset="0"/>
              </a:rPr>
              <a:t>Il moto di un oggetto può essere studiato a partire dalle tre leggi del moto di Newton. In tale analisi la forza ricopriva un ruolo centrale in quanto rappresentava la grandezza da cui il moto si originava.</a:t>
            </a:r>
          </a:p>
          <a:p>
            <a:pPr marL="0" indent="0" algn="just" eaLnBrk="1" fontAlgn="auto" hangingPunct="1">
              <a:spcAft>
                <a:spcPts val="0"/>
              </a:spcAft>
              <a:buFont typeface="Rage Italic" pitchFamily="66" charset="0"/>
              <a:buNone/>
              <a:defRPr/>
            </a:pPr>
            <a:r>
              <a:rPr lang="it-IT" dirty="0" smtClean="0">
                <a:solidFill>
                  <a:schemeClr val="tx1">
                    <a:lumMod val="75000"/>
                    <a:lumOff val="25000"/>
                  </a:schemeClr>
                </a:solidFill>
                <a:latin typeface="Times New Roman" pitchFamily="18" charset="0"/>
                <a:cs typeface="Times New Roman" pitchFamily="18" charset="0"/>
              </a:rPr>
              <a:t>Un’analisi alternativa del moto di un oggetto può essere fatta a partire dall’energia, dalla quantità di moto e dalla loro conservazione.</a:t>
            </a:r>
          </a:p>
          <a:p>
            <a:pPr marL="0" indent="0" algn="just" eaLnBrk="1" fontAlgn="auto" hangingPunct="1">
              <a:spcAft>
                <a:spcPts val="0"/>
              </a:spcAft>
              <a:buFont typeface="Rage Italic" pitchFamily="66" charset="0"/>
              <a:buNone/>
              <a:defRPr/>
            </a:pPr>
            <a:r>
              <a:rPr lang="it-IT" dirty="0" smtClean="0">
                <a:solidFill>
                  <a:schemeClr val="tx1">
                    <a:lumMod val="75000"/>
                    <a:lumOff val="25000"/>
                  </a:schemeClr>
                </a:solidFill>
                <a:latin typeface="Times New Roman" pitchFamily="18" charset="0"/>
                <a:cs typeface="Times New Roman" pitchFamily="18" charset="0"/>
              </a:rPr>
              <a:t>Le leggi di conservazione dell’energia e della quantità di moto sono particolarmente utili quando ci si occupa di sistemi costituiti da più oggetti, dove la considerazione dettagliata delle forze coinvolte sarebbe difficile.</a:t>
            </a:r>
            <a:endParaRPr lang="it-IT"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Manuele\Desktop\fisica\300ppt\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8288"/>
            <a:ext cx="5341938"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olo 1"/>
          <p:cNvSpPr>
            <a:spLocks noGrp="1"/>
          </p:cNvSpPr>
          <p:nvPr>
            <p:ph type="title"/>
          </p:nvPr>
        </p:nvSpPr>
        <p:spPr>
          <a:xfrm>
            <a:off x="685800" y="44450"/>
            <a:ext cx="7772400" cy="1143000"/>
          </a:xfrm>
        </p:spPr>
        <p:txBody>
          <a:bodyPr/>
          <a:lstStyle/>
          <a:p>
            <a:r>
              <a:rPr lang="it-IT" smtClean="0"/>
              <a:t>L’energia potenziale elastica</a:t>
            </a:r>
          </a:p>
        </p:txBody>
      </p:sp>
      <p:sp>
        <p:nvSpPr>
          <p:cNvPr id="33796" name="CasellaDiTesto 3"/>
          <p:cNvSpPr txBox="1">
            <a:spLocks noChangeArrowheads="1"/>
          </p:cNvSpPr>
          <p:nvPr/>
        </p:nvSpPr>
        <p:spPr bwMode="auto">
          <a:xfrm>
            <a:off x="611188" y="1412875"/>
            <a:ext cx="79216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Si può osservare che la forza agente è negativa e lo spostamento è negativo. La curva è ottenuta una retta di equazione F = k (x-x</a:t>
            </a:r>
            <a:r>
              <a:rPr lang="it-IT" sz="1200"/>
              <a:t>0</a:t>
            </a:r>
            <a:r>
              <a:rPr lang="it-IT" sz="2000"/>
              <a:t>) con x</a:t>
            </a:r>
            <a:r>
              <a:rPr lang="it-IT" sz="1200"/>
              <a:t>0</a:t>
            </a:r>
            <a:r>
              <a:rPr lang="it-IT" sz="2000"/>
              <a:t> = 0. La forza non è costante, ma aumenta gradualmente fino al valore F</a:t>
            </a:r>
            <a:r>
              <a:rPr lang="it-IT" sz="1400"/>
              <a:t>m1</a:t>
            </a:r>
            <a:r>
              <a:rPr lang="it-IT" sz="2000"/>
              <a:t> nel punto (1), quando la molla giunge nella posizione x</a:t>
            </a:r>
            <a:r>
              <a:rPr lang="it-IT" sz="1200"/>
              <a:t>1</a:t>
            </a:r>
            <a:r>
              <a:rPr lang="it-IT" sz="2000"/>
              <a:t>. </a:t>
            </a:r>
          </a:p>
          <a:p>
            <a:pPr algn="just" eaLnBrk="1" hangingPunct="1"/>
            <a:r>
              <a:rPr lang="it-IT" sz="2000"/>
              <a:t>Il lavoro  è l'area sotto la curva come mostrato nel grafico:</a:t>
            </a:r>
          </a:p>
        </p:txBody>
      </p:sp>
      <p:pic>
        <p:nvPicPr>
          <p:cNvPr id="33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3141663"/>
            <a:ext cx="168751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3141663"/>
            <a:ext cx="9810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circolare in su 4"/>
          <p:cNvSpPr/>
          <p:nvPr/>
        </p:nvSpPr>
        <p:spPr>
          <a:xfrm>
            <a:off x="5341938" y="3716338"/>
            <a:ext cx="2543175" cy="5762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pic>
        <p:nvPicPr>
          <p:cNvPr id="338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410075"/>
            <a:ext cx="3303588"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Manuele\Desktop\fisica\300ppt\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200"/>
            <a:ext cx="6372225" cy="47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olo 1"/>
          <p:cNvSpPr>
            <a:spLocks noGrp="1"/>
          </p:cNvSpPr>
          <p:nvPr>
            <p:ph type="title"/>
          </p:nvPr>
        </p:nvSpPr>
        <p:spPr>
          <a:xfrm>
            <a:off x="685800" y="44450"/>
            <a:ext cx="7772400" cy="1143000"/>
          </a:xfrm>
        </p:spPr>
        <p:txBody>
          <a:bodyPr/>
          <a:lstStyle/>
          <a:p>
            <a:r>
              <a:rPr lang="it-IT" smtClean="0"/>
              <a:t>Forze conservative</a:t>
            </a:r>
          </a:p>
        </p:txBody>
      </p:sp>
      <p:sp>
        <p:nvSpPr>
          <p:cNvPr id="34820" name="CasellaDiTesto 3"/>
          <p:cNvSpPr txBox="1">
            <a:spLocks noChangeArrowheads="1"/>
          </p:cNvSpPr>
          <p:nvPr/>
        </p:nvSpPr>
        <p:spPr bwMode="auto">
          <a:xfrm>
            <a:off x="468313" y="1125538"/>
            <a:ext cx="83518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Il lavoro compiuto contro la gravità per spostare un oggetto da una posizione ad un’altra non dipende dal particolare cammino percorso. Forze come la gravità, per cui il lavoro da esso compiuto non dipende dal cammino percorso ma solo dalle posizioni finale ed iniziale sono chiamate forze conservative. La forza elastica è anch’essa conservativa. L’attrito è un esempio di forza non conservativa. Se spostiamo una cassa lungo un pavimento, l’attrito dipende dal percorso, se rettilineo o curvo o a zig-zag</a:t>
            </a:r>
            <a:r>
              <a:rPr lang="it-IT"/>
              <a:t>.</a:t>
            </a:r>
          </a:p>
        </p:txBody>
      </p:sp>
      <p:sp>
        <p:nvSpPr>
          <p:cNvPr id="34821" name="CasellaDiTesto 4"/>
          <p:cNvSpPr txBox="1">
            <a:spLocks noChangeArrowheads="1"/>
          </p:cNvSpPr>
          <p:nvPr/>
        </p:nvSpPr>
        <p:spPr bwMode="auto">
          <a:xfrm>
            <a:off x="5940425" y="3213100"/>
            <a:ext cx="28797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Poiché l’energia potenziale è l’energia associata alla posizione o alla configurazione dei corpi, essa può essere identificata univocamente per ogni dato punto.  Pertanto l’energia potenziale può essere definita solo per una forza conservativa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685800" y="44450"/>
            <a:ext cx="7772400" cy="1143000"/>
          </a:xfrm>
        </p:spPr>
        <p:txBody>
          <a:bodyPr/>
          <a:lstStyle/>
          <a:p>
            <a:r>
              <a:rPr lang="it-IT" smtClean="0"/>
              <a:t>Forze conservative</a:t>
            </a:r>
          </a:p>
        </p:txBody>
      </p:sp>
      <p:sp>
        <p:nvSpPr>
          <p:cNvPr id="4" name="CasellaDiTesto 3"/>
          <p:cNvSpPr txBox="1">
            <a:spLocks noRot="1" noChangeAspect="1" noMove="1" noResize="1" noEditPoints="1" noAdjustHandles="1" noChangeArrowheads="1" noChangeShapeType="1" noTextEdit="1"/>
          </p:cNvSpPr>
          <p:nvPr/>
        </p:nvSpPr>
        <p:spPr>
          <a:xfrm>
            <a:off x="395536" y="1340768"/>
            <a:ext cx="8280920" cy="1705980"/>
          </a:xfrm>
          <a:prstGeom prst="rect">
            <a:avLst/>
          </a:prstGeom>
          <a:blipFill rotWithShape="1">
            <a:blip r:embed="rId2"/>
            <a:stretch>
              <a:fillRect l="-810" t="-1786" r="-736" b="-5357"/>
            </a:stretch>
          </a:blipFill>
        </p:spPr>
        <p:txBody>
          <a:bodyPr/>
          <a:lstStyle/>
          <a:p>
            <a:r>
              <a:rPr lang="it-IT">
                <a:noFill/>
              </a:rPr>
              <a:t> </a:t>
            </a:r>
          </a:p>
        </p:txBody>
      </p:sp>
      <p:sp>
        <p:nvSpPr>
          <p:cNvPr id="5" name="CasellaDiTesto 4"/>
          <p:cNvSpPr txBox="1">
            <a:spLocks noRot="1" noChangeAspect="1" noMove="1" noResize="1" noEditPoints="1" noAdjustHandles="1" noChangeArrowheads="1" noChangeShapeType="1" noTextEdit="1"/>
          </p:cNvSpPr>
          <p:nvPr/>
        </p:nvSpPr>
        <p:spPr>
          <a:xfrm>
            <a:off x="395536" y="3212976"/>
            <a:ext cx="8280920" cy="1015663"/>
          </a:xfrm>
          <a:prstGeom prst="rect">
            <a:avLst/>
          </a:prstGeom>
          <a:blipFill rotWithShape="1">
            <a:blip r:embed="rId3"/>
            <a:stretch>
              <a:fillRect l="-661" t="-1754" r="-587" b="-8187"/>
            </a:stretch>
          </a:blipFill>
        </p:spPr>
        <p:txBody>
          <a:bodyPr/>
          <a:lstStyle/>
          <a:p>
            <a:r>
              <a:rPr lang="it-IT">
                <a:noFill/>
              </a:rPr>
              <a:t> </a:t>
            </a:r>
          </a:p>
        </p:txBody>
      </p:sp>
      <p:sp>
        <p:nvSpPr>
          <p:cNvPr id="35845" name="CasellaDiTesto 5"/>
          <p:cNvSpPr txBox="1">
            <a:spLocks noChangeArrowheads="1"/>
          </p:cNvSpPr>
          <p:nvPr/>
        </p:nvSpPr>
        <p:spPr bwMode="auto">
          <a:xfrm>
            <a:off x="395288" y="4508500"/>
            <a:ext cx="828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dirty="0"/>
              <a:t>Per essere conservativo, un campo di forze deve essere necessariamente stazionario, cioè indipendente dal tempo. Tuttavia non è sufficiente che un campo di forze sia stazionario affinché esso sia conservativo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3"/>
          <p:cNvSpPr>
            <a:spLocks noGrp="1"/>
          </p:cNvSpPr>
          <p:nvPr>
            <p:ph type="title"/>
          </p:nvPr>
        </p:nvSpPr>
        <p:spPr>
          <a:xfrm>
            <a:off x="685800" y="44450"/>
            <a:ext cx="7772400" cy="1143000"/>
          </a:xfrm>
        </p:spPr>
        <p:txBody>
          <a:bodyPr/>
          <a:lstStyle/>
          <a:p>
            <a:r>
              <a:rPr lang="it-IT" smtClean="0"/>
              <a:t>Potenziale di un campo di forze </a:t>
            </a:r>
          </a:p>
        </p:txBody>
      </p:sp>
      <p:sp>
        <p:nvSpPr>
          <p:cNvPr id="6" name="CasellaDiTesto 5"/>
          <p:cNvSpPr txBox="1">
            <a:spLocks noRot="1" noChangeAspect="1" noMove="1" noResize="1" noEditPoints="1" noAdjustHandles="1" noChangeArrowheads="1" noChangeShapeType="1" noTextEdit="1"/>
          </p:cNvSpPr>
          <p:nvPr/>
        </p:nvSpPr>
        <p:spPr>
          <a:xfrm>
            <a:off x="395536" y="1556792"/>
            <a:ext cx="8280920" cy="3306418"/>
          </a:xfrm>
          <a:prstGeom prst="rect">
            <a:avLst/>
          </a:prstGeom>
          <a:blipFill rotWithShape="1">
            <a:blip r:embed="rId2"/>
            <a:stretch>
              <a:fillRect l="-810" t="-921" r="-736" b="-3131"/>
            </a:stretch>
          </a:blipFill>
        </p:spPr>
        <p:txBody>
          <a:bodyPr/>
          <a:lstStyle/>
          <a:p>
            <a:r>
              <a:rPr lang="it-IT">
                <a:noFill/>
              </a:rPr>
              <a:t> </a:t>
            </a:r>
          </a:p>
        </p:txBody>
      </p:sp>
      <p:sp>
        <p:nvSpPr>
          <p:cNvPr id="7" name="CasellaDiTesto 6"/>
          <p:cNvSpPr txBox="1"/>
          <p:nvPr/>
        </p:nvSpPr>
        <p:spPr>
          <a:xfrm>
            <a:off x="539750" y="4941888"/>
            <a:ext cx="7920038" cy="706437"/>
          </a:xfrm>
          <a:prstGeom prst="rect">
            <a:avLst/>
          </a:prstGeom>
          <a:solidFill>
            <a:schemeClr val="accent1">
              <a:lumMod val="60000"/>
              <a:lumOff val="40000"/>
            </a:schemeClr>
          </a:solidFill>
        </p:spPr>
        <p:txBody>
          <a:bodyPr>
            <a:spAutoFit/>
          </a:bodyPr>
          <a:lstStyle/>
          <a:p>
            <a:pPr algn="just">
              <a:defRPr/>
            </a:pPr>
            <a:r>
              <a:rPr lang="it-IT" sz="2000" b="1" i="1" dirty="0"/>
              <a:t>In un campo di forze conservativo, il lavoro lungo un percorso chiuso qualunque è nullo</a:t>
            </a:r>
          </a:p>
        </p:txBody>
      </p:sp>
      <p:sp>
        <p:nvSpPr>
          <p:cNvPr id="8" name="CasellaDiTesto 7"/>
          <p:cNvSpPr txBox="1">
            <a:spLocks noRot="1" noChangeAspect="1" noMove="1" noResize="1" noEditPoints="1" noAdjustHandles="1" noChangeArrowheads="1" noChangeShapeType="1" noTextEdit="1"/>
          </p:cNvSpPr>
          <p:nvPr/>
        </p:nvSpPr>
        <p:spPr>
          <a:xfrm>
            <a:off x="395536" y="5733256"/>
            <a:ext cx="8280920" cy="1015663"/>
          </a:xfrm>
          <a:prstGeom prst="rect">
            <a:avLst/>
          </a:prstGeom>
          <a:blipFill rotWithShape="1">
            <a:blip r:embed="rId3"/>
            <a:stretch>
              <a:fillRect l="-810" t="-2994" r="-736"/>
            </a:stretch>
          </a:blipFill>
        </p:spPr>
        <p:txBody>
          <a:bodyPr/>
          <a:lstStyle/>
          <a:p>
            <a:r>
              <a:rPr lang="it-IT">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685800" y="44450"/>
            <a:ext cx="7772400" cy="1143000"/>
          </a:xfrm>
        </p:spPr>
        <p:txBody>
          <a:bodyPr/>
          <a:lstStyle/>
          <a:p>
            <a:r>
              <a:rPr lang="it-IT" smtClean="0"/>
              <a:t>Il teorema di conservazione dell’energia meccanica</a:t>
            </a:r>
          </a:p>
        </p:txBody>
      </p:sp>
      <p:sp>
        <p:nvSpPr>
          <p:cNvPr id="4" name="CasellaDiTesto 3"/>
          <p:cNvSpPr txBox="1">
            <a:spLocks noRot="1" noChangeAspect="1" noMove="1" noResize="1" noEditPoints="1" noAdjustHandles="1" noChangeArrowheads="1" noChangeShapeType="1" noTextEdit="1"/>
          </p:cNvSpPr>
          <p:nvPr/>
        </p:nvSpPr>
        <p:spPr>
          <a:xfrm>
            <a:off x="395536" y="1556792"/>
            <a:ext cx="8208912" cy="4093428"/>
          </a:xfrm>
          <a:prstGeom prst="rect">
            <a:avLst/>
          </a:prstGeom>
          <a:blipFill rotWithShape="1">
            <a:blip r:embed="rId2"/>
            <a:stretch>
              <a:fillRect l="-817" t="-744" r="-743" b="-1637"/>
            </a:stretch>
          </a:blipFill>
        </p:spPr>
        <p:txBody>
          <a:bodyPr/>
          <a:lstStyle/>
          <a:p>
            <a:r>
              <a:rPr lang="it-IT">
                <a:noFill/>
              </a:rPr>
              <a:t> </a:t>
            </a:r>
          </a:p>
        </p:txBody>
      </p:sp>
      <p:sp>
        <p:nvSpPr>
          <p:cNvPr id="5" name="CasellaDiTesto 4"/>
          <p:cNvSpPr txBox="1"/>
          <p:nvPr/>
        </p:nvSpPr>
        <p:spPr>
          <a:xfrm>
            <a:off x="395288" y="5805488"/>
            <a:ext cx="8208962" cy="708025"/>
          </a:xfrm>
          <a:prstGeom prst="rect">
            <a:avLst/>
          </a:prstGeom>
          <a:solidFill>
            <a:schemeClr val="accent1">
              <a:lumMod val="60000"/>
              <a:lumOff val="40000"/>
            </a:schemeClr>
          </a:solidFill>
        </p:spPr>
        <p:txBody>
          <a:bodyPr>
            <a:spAutoFit/>
          </a:bodyPr>
          <a:lstStyle/>
          <a:p>
            <a:pPr algn="just">
              <a:defRPr/>
            </a:pPr>
            <a:r>
              <a:rPr lang="it-IT" sz="2000" b="1" i="1" dirty="0"/>
              <a:t>Per un punto che si muove sottoposto alle sole forze conservative, l’energia meccanica totale E del sistema si mantiene costante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Manuele\Desktop\fisica\300ppt\6.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727450"/>
            <a:ext cx="4211637"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itolo 1"/>
          <p:cNvSpPr>
            <a:spLocks noGrp="1"/>
          </p:cNvSpPr>
          <p:nvPr>
            <p:ph type="title"/>
          </p:nvPr>
        </p:nvSpPr>
        <p:spPr>
          <a:xfrm>
            <a:off x="685800" y="44450"/>
            <a:ext cx="7772400" cy="1143000"/>
          </a:xfrm>
        </p:spPr>
        <p:txBody>
          <a:bodyPr/>
          <a:lstStyle/>
          <a:p>
            <a:r>
              <a:rPr lang="it-IT" smtClean="0"/>
              <a:t>Applicazioni</a:t>
            </a:r>
          </a:p>
        </p:txBody>
      </p:sp>
      <p:sp>
        <p:nvSpPr>
          <p:cNvPr id="4" name="CasellaDiTesto 3"/>
          <p:cNvSpPr txBox="1">
            <a:spLocks noRot="1" noChangeAspect="1" noMove="1" noResize="1" noEditPoints="1" noAdjustHandles="1" noChangeArrowheads="1" noChangeShapeType="1" noTextEdit="1"/>
          </p:cNvSpPr>
          <p:nvPr/>
        </p:nvSpPr>
        <p:spPr>
          <a:xfrm>
            <a:off x="323528" y="1052736"/>
            <a:ext cx="8352928" cy="3195683"/>
          </a:xfrm>
          <a:prstGeom prst="rect">
            <a:avLst/>
          </a:prstGeom>
          <a:blipFill rotWithShape="1">
            <a:blip r:embed="rId3"/>
            <a:stretch>
              <a:fillRect l="-730" t="-954" r="-803" b="-573"/>
            </a:stretch>
          </a:blipFill>
        </p:spPr>
        <p:txBody>
          <a:bodyPr/>
          <a:lstStyle/>
          <a:p>
            <a:r>
              <a:rPr lang="it-IT">
                <a:noFill/>
              </a:rPr>
              <a:t> </a:t>
            </a:r>
          </a:p>
        </p:txBody>
      </p:sp>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132263"/>
            <a:ext cx="3671888"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Manuele\Desktop\fisica\300ppt\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4188"/>
            <a:ext cx="514985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itolo 1"/>
          <p:cNvSpPr>
            <a:spLocks noGrp="1"/>
          </p:cNvSpPr>
          <p:nvPr>
            <p:ph type="title"/>
          </p:nvPr>
        </p:nvSpPr>
        <p:spPr>
          <a:xfrm>
            <a:off x="685800" y="44450"/>
            <a:ext cx="7772400" cy="1143000"/>
          </a:xfrm>
        </p:spPr>
        <p:txBody>
          <a:bodyPr/>
          <a:lstStyle/>
          <a:p>
            <a:r>
              <a:rPr lang="it-IT" smtClean="0"/>
              <a:t>Velocità sulle montagne russe</a:t>
            </a:r>
          </a:p>
        </p:txBody>
      </p:sp>
      <p:sp>
        <p:nvSpPr>
          <p:cNvPr id="2" name="CasellaDiTesto 1"/>
          <p:cNvSpPr txBox="1"/>
          <p:nvPr/>
        </p:nvSpPr>
        <p:spPr>
          <a:xfrm>
            <a:off x="251520" y="1683965"/>
            <a:ext cx="8424936" cy="1384995"/>
          </a:xfrm>
          <a:prstGeom prst="rect">
            <a:avLst/>
          </a:prstGeom>
          <a:noFill/>
        </p:spPr>
        <p:txBody>
          <a:bodyPr wrap="square" rtlCol="0">
            <a:spAutoFit/>
          </a:bodyPr>
          <a:lstStyle/>
          <a:p>
            <a:pPr algn="just"/>
            <a:r>
              <a:rPr lang="it-IT" sz="2000" dirty="0" smtClean="0"/>
              <a:t>Assumendo che l’altezza di una collina sia 40 m e che la carrozza delle montagne russe parta da ferma dalla sommità, si calcoli la velocità della carrozza in fondo all’avvallamento e a quale altezza avrà metà di tale velocità. Si consideri y=0 nel punto più basso dell’avvallamento</a:t>
            </a:r>
            <a:r>
              <a:rPr lang="it-IT" dirty="0" smtClean="0"/>
              <a:t>.</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Manuele\Desktop\fisica\300ppt\6.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59" y="3168352"/>
            <a:ext cx="4958329"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53752"/>
            <a:ext cx="7772400" cy="1143000"/>
          </a:xfrm>
        </p:spPr>
        <p:txBody>
          <a:bodyPr/>
          <a:lstStyle/>
          <a:p>
            <a:r>
              <a:rPr lang="it-IT" dirty="0" smtClean="0"/>
              <a:t>Velocità su due scivoli acquatici</a:t>
            </a:r>
            <a:endParaRPr lang="it-IT" dirty="0"/>
          </a:p>
        </p:txBody>
      </p:sp>
      <p:sp>
        <p:nvSpPr>
          <p:cNvPr id="4" name="CasellaDiTesto 3"/>
          <p:cNvSpPr txBox="1"/>
          <p:nvPr/>
        </p:nvSpPr>
        <p:spPr>
          <a:xfrm>
            <a:off x="467544" y="1340768"/>
            <a:ext cx="8136904" cy="1323439"/>
          </a:xfrm>
          <a:prstGeom prst="rect">
            <a:avLst/>
          </a:prstGeom>
          <a:noFill/>
        </p:spPr>
        <p:txBody>
          <a:bodyPr wrap="square" rtlCol="0">
            <a:spAutoFit/>
          </a:bodyPr>
          <a:lstStyle/>
          <a:p>
            <a:pPr algn="just"/>
            <a:r>
              <a:rPr lang="it-IT" sz="2000" dirty="0" smtClean="0"/>
              <a:t>Due scivoli di una piscina hanno differenti forme ma hanno entrambi la stessa altezza massima. Paolo e Katia partono da fermi nello stesso istante nei due differenti scivoli. Chi dei due avrà maggiore velocità in fondo allo scivolo? Chi dei due raggiungerà per primo il fondo?</a:t>
            </a:r>
            <a:endParaRPr lang="it-IT"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Manuele\Desktop\fisica\300ppt\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131424"/>
            <a:ext cx="5004942" cy="375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Salto con l’asta</a:t>
            </a:r>
            <a:endParaRPr lang="it-IT" dirty="0"/>
          </a:p>
        </p:txBody>
      </p:sp>
      <p:sp>
        <p:nvSpPr>
          <p:cNvPr id="4" name="CasellaDiTesto 3"/>
          <p:cNvSpPr txBox="1"/>
          <p:nvPr/>
        </p:nvSpPr>
        <p:spPr>
          <a:xfrm>
            <a:off x="251520" y="980728"/>
            <a:ext cx="8496944" cy="2246769"/>
          </a:xfrm>
          <a:prstGeom prst="rect">
            <a:avLst/>
          </a:prstGeom>
          <a:noFill/>
        </p:spPr>
        <p:txBody>
          <a:bodyPr wrap="square" rtlCol="0">
            <a:spAutoFit/>
          </a:bodyPr>
          <a:lstStyle/>
          <a:p>
            <a:pPr algn="just"/>
            <a:r>
              <a:rPr lang="it-IT" sz="2000" dirty="0" smtClean="0"/>
              <a:t>L’energia cinetica dell’atleta in corsa viene trasformata in energia potenziale elastica dell’asta piegata e, quando l’atleta lascia il terreno, in energia potenziale gravitazionale. All’altezza massima, l’asta è nuovamente rigida, tutta l’energia è stata trasformata in energia potenziale gravitazionale. L’energia necessaria per oltrepassare la sbarra dipende dall’altezza a cui il centro di massa dell’atleta deve essere sollevato. Flettendo il proprio corpo, il saltatore mantiene il proprio centro di massa abbastanza basso da farlo passare.</a:t>
            </a:r>
            <a:endParaRPr lang="it-IT" sz="2000" dirty="0"/>
          </a:p>
        </p:txBody>
      </p:sp>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882" y="3529476"/>
            <a:ext cx="3942978" cy="295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Manuele\Desktop\fisica\300ppt\6.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016"/>
            <a:ext cx="4415881" cy="331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La pistola giocattolo</a:t>
            </a:r>
            <a:endParaRPr lang="it-IT" dirty="0"/>
          </a:p>
        </p:txBody>
      </p:sp>
      <p:sp>
        <p:nvSpPr>
          <p:cNvPr id="4" name="CasellaDiTesto 3"/>
          <p:cNvSpPr txBox="1"/>
          <p:nvPr/>
        </p:nvSpPr>
        <p:spPr>
          <a:xfrm>
            <a:off x="323528" y="1052736"/>
            <a:ext cx="8352928" cy="1323439"/>
          </a:xfrm>
          <a:prstGeom prst="rect">
            <a:avLst/>
          </a:prstGeom>
          <a:noFill/>
        </p:spPr>
        <p:txBody>
          <a:bodyPr wrap="square" rtlCol="0">
            <a:spAutoFit/>
          </a:bodyPr>
          <a:lstStyle/>
          <a:p>
            <a:pPr algn="just"/>
            <a:r>
              <a:rPr lang="it-IT" sz="2000" dirty="0" smtClean="0"/>
              <a:t>Una freccia di massa 0.100 Kg viene premuta contro la molla di una pistola giocattolo. La molla di costante elastica k=250 N/m viene compressa per 6.0 cm e quindi rilasciata. Se la freccia si stacca dalla molla quando questa raggiunge la sua lunghezza a riposo (x=0=, quale sarà la velocità acquistata dalla freccia?</a:t>
            </a:r>
            <a:endParaRPr lang="it-IT" sz="2000" dirty="0"/>
          </a:p>
        </p:txBody>
      </p:sp>
      <mc:AlternateContent xmlns:mc="http://schemas.openxmlformats.org/markup-compatibility/2006" xmlns:a14="http://schemas.microsoft.com/office/drawing/2010/main">
        <mc:Choice Requires="a14">
          <p:sp>
            <p:nvSpPr>
              <p:cNvPr id="5" name="CasellaDiTesto 4"/>
              <p:cNvSpPr txBox="1"/>
              <p:nvPr/>
            </p:nvSpPr>
            <p:spPr>
              <a:xfrm>
                <a:off x="4283968" y="2708920"/>
                <a:ext cx="4392488" cy="3130729"/>
              </a:xfrm>
              <a:prstGeom prst="rect">
                <a:avLst/>
              </a:prstGeom>
              <a:solidFill>
                <a:schemeClr val="accent1">
                  <a:lumMod val="60000"/>
                  <a:lumOff val="40000"/>
                </a:schemeClr>
              </a:solidFill>
            </p:spPr>
            <p:txBody>
              <a:bodyPr wrap="square" rtlCol="0">
                <a:spAutoFit/>
              </a:bodyPr>
              <a:lstStyle/>
              <a:p>
                <a:pPr algn="just"/>
                <a:r>
                  <a:rPr lang="it-IT" sz="2000" dirty="0" smtClean="0"/>
                  <a:t>Nella direzione orizzontale, l’unica forza agente sulla freccia è la forza esercitata dalla molla. Verticalmente la gravità è controbilanciata dalla forza normale esercitata sulla freccia dalla canna della pistola. La legge di conservazione può essere scritta:</a:t>
                </a:r>
              </a:p>
              <a:p>
                <a:pPr algn="just"/>
                <a14:m>
                  <m:oMathPara xmlns:m="http://schemas.openxmlformats.org/officeDocument/2006/math">
                    <m:oMathParaPr>
                      <m:jc m:val="centerGroup"/>
                    </m:oMathParaPr>
                    <m:oMath xmlns:m="http://schemas.openxmlformats.org/officeDocument/2006/math">
                      <m:r>
                        <a:rPr lang="it-IT" sz="2000" b="0" i="1" smtClean="0">
                          <a:latin typeface="Cambria Math"/>
                        </a:rPr>
                        <m:t>0+</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𝑘</m:t>
                      </m:r>
                      <m:sSup>
                        <m:sSupPr>
                          <m:ctrlPr>
                            <a:rPr lang="it-IT" sz="2000" b="0" i="1" smtClean="0">
                              <a:latin typeface="Cambria Math"/>
                            </a:rPr>
                          </m:ctrlPr>
                        </m:sSupPr>
                        <m:e>
                          <m:r>
                            <a:rPr lang="it-IT" sz="2000" b="0" i="1" smtClean="0">
                              <a:latin typeface="Cambria Math"/>
                            </a:rPr>
                            <m:t>𝑥</m:t>
                          </m:r>
                        </m:e>
                        <m:sup>
                          <m:r>
                            <a:rPr lang="it-IT" sz="2000" b="0" i="1" smtClean="0">
                              <a:latin typeface="Cambria Math"/>
                            </a:rPr>
                            <m:t>2</m:t>
                          </m:r>
                        </m:sup>
                      </m:sSup>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2</m:t>
                          </m:r>
                        </m:sub>
                        <m:sup>
                          <m:r>
                            <a:rPr lang="it-IT" sz="2000" b="0" i="1" smtClean="0">
                              <a:latin typeface="Cambria Math"/>
                            </a:rPr>
                            <m:t>2</m:t>
                          </m:r>
                        </m:sup>
                      </m:sSubSup>
                      <m:r>
                        <a:rPr lang="it-IT" sz="2000" b="0" i="1" smtClean="0">
                          <a:latin typeface="Cambria Math"/>
                        </a:rPr>
                        <m:t>+0</m:t>
                      </m:r>
                    </m:oMath>
                  </m:oMathPara>
                </a14:m>
                <a:endParaRPr lang="it-IT" sz="2000" dirty="0" smtClean="0"/>
              </a:p>
              <a:p>
                <a:pPr algn="just"/>
                <a:r>
                  <a:rPr lang="it-IT" sz="2000" dirty="0" smtClean="0"/>
                  <a:t>Da cui si ricava la velocità cercata.</a:t>
                </a:r>
                <a:endParaRPr lang="it-IT" sz="2000"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4283968" y="2708920"/>
                <a:ext cx="4392488" cy="3130729"/>
              </a:xfrm>
              <a:prstGeom prst="rect">
                <a:avLst/>
              </a:prstGeom>
              <a:blipFill rotWithShape="1">
                <a:blip r:embed="rId3"/>
                <a:stretch>
                  <a:fillRect l="-1528" t="-973" r="-1389" b="-2529"/>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Documents and Settings\Manuele\Desktop\fisica\300ppt\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2663825"/>
            <a:ext cx="563086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itolo 1"/>
          <p:cNvSpPr>
            <a:spLocks noGrp="1"/>
          </p:cNvSpPr>
          <p:nvPr>
            <p:ph type="title"/>
          </p:nvPr>
        </p:nvSpPr>
        <p:spPr>
          <a:xfrm>
            <a:off x="685800" y="53975"/>
            <a:ext cx="7772400" cy="1143000"/>
          </a:xfrm>
        </p:spPr>
        <p:txBody>
          <a:bodyPr/>
          <a:lstStyle/>
          <a:p>
            <a:pPr eaLnBrk="1" hangingPunct="1"/>
            <a:r>
              <a:rPr lang="it-IT" altLang="it-IT" smtClean="0"/>
              <a:t>Lavoro di una forza costante</a:t>
            </a:r>
          </a:p>
        </p:txBody>
      </p:sp>
      <p:sp>
        <p:nvSpPr>
          <p:cNvPr id="6" name="CasellaDiTesto 5"/>
          <p:cNvSpPr txBox="1">
            <a:spLocks noRot="1" noChangeAspect="1" noMove="1" noResize="1" noEditPoints="1" noAdjustHandles="1" noChangeArrowheads="1" noChangeShapeType="1" noTextEdit="1"/>
          </p:cNvSpPr>
          <p:nvPr/>
        </p:nvSpPr>
        <p:spPr>
          <a:xfrm>
            <a:off x="251520" y="1124744"/>
            <a:ext cx="8496944" cy="2308324"/>
          </a:xfrm>
          <a:prstGeom prst="rect">
            <a:avLst/>
          </a:prstGeom>
          <a:blipFill rotWithShape="1">
            <a:blip r:embed="rId3"/>
            <a:stretch>
              <a:fillRect l="-717" t="-1323" r="-789"/>
            </a:stretch>
          </a:blipFill>
        </p:spPr>
        <p:txBody>
          <a:bodyPr/>
          <a:lstStyle/>
          <a:p>
            <a:pPr>
              <a:defRPr/>
            </a:pPr>
            <a:r>
              <a:rPr lang="it-IT">
                <a:no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260648"/>
            <a:ext cx="7920880" cy="1323439"/>
          </a:xfrm>
          <a:prstGeom prst="rect">
            <a:avLst/>
          </a:prstGeom>
          <a:noFill/>
        </p:spPr>
        <p:txBody>
          <a:bodyPr wrap="square" rtlCol="0">
            <a:spAutoFit/>
          </a:bodyPr>
          <a:lstStyle/>
          <a:p>
            <a:pPr algn="just"/>
            <a:r>
              <a:rPr lang="it-IT" sz="2000" dirty="0" smtClean="0"/>
              <a:t>Una palla di massa m=2.60 Kg, partendo da ferma, cade per una distanza verticale h=55.0 cm prima di colpire una molla disposta con asse verticale, comprimendola di una lunghezza Y=15.0 cm. Si determini la costante elastica della molla, assumendo che la sua massa sia trascurabile.</a:t>
            </a:r>
            <a:endParaRPr lang="it-IT" sz="2000" dirty="0"/>
          </a:p>
        </p:txBody>
      </p:sp>
      <p:pic>
        <p:nvPicPr>
          <p:cNvPr id="45058" name="Picture 2" descr="C:\Documents and Settings\Manuele\Desktop\fisica\300ppt\6.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96" y="1622607"/>
            <a:ext cx="7020272" cy="526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107504" y="44624"/>
                <a:ext cx="8928992" cy="67417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t-IT" sz="2000" dirty="0" smtClean="0"/>
                  <a:t>Si consideri inizialmente la variazione di energia della palla che cade da un’altezza </a:t>
                </a:r>
                <a14:m>
                  <m:oMath xmlns:m="http://schemas.openxmlformats.org/officeDocument/2006/math">
                    <m:sSub>
                      <m:sSubPr>
                        <m:ctrlPr>
                          <a:rPr lang="it-IT" sz="2000" i="1" smtClean="0">
                            <a:latin typeface="Cambria Math"/>
                          </a:rPr>
                        </m:ctrlPr>
                      </m:sSubPr>
                      <m:e>
                        <m:r>
                          <a:rPr lang="it-IT" sz="2000" b="0" i="1" smtClean="0">
                            <a:latin typeface="Cambria Math"/>
                          </a:rPr>
                          <m:t>𝑦</m:t>
                        </m:r>
                      </m:e>
                      <m:sub>
                        <m:r>
                          <a:rPr lang="it-IT" sz="2000" b="0" i="1" smtClean="0">
                            <a:latin typeface="Cambria Math"/>
                          </a:rPr>
                          <m:t>1</m:t>
                        </m:r>
                      </m:sub>
                    </m:sSub>
                    <m:r>
                      <a:rPr lang="it-IT" sz="2000" b="0" i="1" smtClean="0">
                        <a:latin typeface="Cambria Math"/>
                      </a:rPr>
                      <m:t>=</m:t>
                    </m:r>
                    <m:r>
                      <a:rPr lang="it-IT" sz="2000" b="0" i="1" smtClean="0">
                        <a:latin typeface="Cambria Math"/>
                      </a:rPr>
                      <m:t>h</m:t>
                    </m:r>
                    <m:r>
                      <a:rPr lang="it-IT" sz="2000" b="0" i="1" smtClean="0">
                        <a:latin typeface="Cambria Math"/>
                      </a:rPr>
                      <m:t>=0.55 </m:t>
                    </m:r>
                    <m:r>
                      <a:rPr lang="it-IT" sz="2000" b="0" i="1" smtClean="0">
                        <a:latin typeface="Cambria Math"/>
                      </a:rPr>
                      <m:t>𝑚</m:t>
                    </m:r>
                  </m:oMath>
                </a14:m>
                <a:r>
                  <a:rPr lang="it-IT" sz="2000" dirty="0" smtClean="0"/>
                  <a:t> sino a </a:t>
                </a:r>
                <a14:m>
                  <m:oMath xmlns:m="http://schemas.openxmlformats.org/officeDocument/2006/math">
                    <m:sSub>
                      <m:sSubPr>
                        <m:ctrlPr>
                          <a:rPr lang="it-IT" sz="2000" i="1" smtClean="0">
                            <a:latin typeface="Cambria Math"/>
                          </a:rPr>
                        </m:ctrlPr>
                      </m:sSubPr>
                      <m:e>
                        <m:r>
                          <a:rPr lang="it-IT" sz="2000" b="0" i="1" smtClean="0">
                            <a:latin typeface="Cambria Math"/>
                          </a:rPr>
                          <m:t>𝑦</m:t>
                        </m:r>
                      </m:e>
                      <m:sub>
                        <m:r>
                          <a:rPr lang="it-IT" sz="2000" b="0" i="1" smtClean="0">
                            <a:latin typeface="Cambria Math"/>
                          </a:rPr>
                          <m:t>2</m:t>
                        </m:r>
                      </m:sub>
                    </m:sSub>
                    <m:r>
                      <a:rPr lang="it-IT" sz="2000" b="0" i="1" smtClean="0">
                        <a:latin typeface="Cambria Math"/>
                      </a:rPr>
                      <m:t>=0 </m:t>
                    </m:r>
                  </m:oMath>
                </a14:m>
                <a:r>
                  <a:rPr lang="it-IT" sz="2000" dirty="0" smtClean="0"/>
                  <a:t> nell’istante in cui tocca la molla:</a:t>
                </a:r>
              </a:p>
              <a:p>
                <a:pPr algn="just"/>
                <a14:m>
                  <m:oMathPara xmlns:m="http://schemas.openxmlformats.org/officeDocument/2006/math">
                    <m:oMathParaPr>
                      <m:jc m:val="centerGroup"/>
                    </m:oMathParaPr>
                    <m:oMath xmlns:m="http://schemas.openxmlformats.org/officeDocument/2006/math">
                      <m:f>
                        <m:fPr>
                          <m:ctrlPr>
                            <a:rPr lang="it-IT" sz="200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1</m:t>
                          </m:r>
                        </m:sub>
                        <m:sup>
                          <m:r>
                            <a:rPr lang="it-IT" sz="2000" b="0" i="1" smtClean="0">
                              <a:latin typeface="Cambria Math"/>
                            </a:rPr>
                            <m:t>2</m:t>
                          </m:r>
                        </m:sup>
                      </m:sSubSup>
                      <m:r>
                        <a:rPr lang="it-IT" sz="2000" b="0" i="1" smtClean="0">
                          <a:latin typeface="Cambria Math"/>
                        </a:rPr>
                        <m:t>+</m:t>
                      </m:r>
                      <m:r>
                        <a:rPr lang="it-IT" sz="2000" b="0" i="1" smtClean="0">
                          <a:latin typeface="Cambria Math"/>
                        </a:rPr>
                        <m:t>𝑚𝑔</m:t>
                      </m:r>
                      <m:sSub>
                        <m:sSubPr>
                          <m:ctrlPr>
                            <a:rPr lang="it-IT" sz="2000" b="0" i="1" smtClean="0">
                              <a:latin typeface="Cambria Math"/>
                            </a:rPr>
                          </m:ctrlPr>
                        </m:sSubPr>
                        <m:e>
                          <m:r>
                            <a:rPr lang="it-IT" sz="2000" b="0" i="1" smtClean="0">
                              <a:latin typeface="Cambria Math"/>
                            </a:rPr>
                            <m:t>𝑦</m:t>
                          </m:r>
                        </m:e>
                        <m:sub>
                          <m:r>
                            <a:rPr lang="it-IT" sz="2000" b="0" i="1" smtClean="0">
                              <a:latin typeface="Cambria Math"/>
                            </a:rPr>
                            <m:t>1</m:t>
                          </m:r>
                        </m:sub>
                      </m:sSub>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2</m:t>
                          </m:r>
                        </m:sub>
                        <m:sup>
                          <m:r>
                            <a:rPr lang="it-IT" sz="2000" b="0" i="1" smtClean="0">
                              <a:latin typeface="Cambria Math"/>
                            </a:rPr>
                            <m:t>2</m:t>
                          </m:r>
                        </m:sup>
                      </m:sSubSup>
                      <m:r>
                        <a:rPr lang="it-IT" sz="2000" b="0" i="1" smtClean="0">
                          <a:latin typeface="Cambria Math"/>
                        </a:rPr>
                        <m:t>+</m:t>
                      </m:r>
                      <m:r>
                        <a:rPr lang="it-IT" sz="2000" b="0" i="1" smtClean="0">
                          <a:latin typeface="Cambria Math"/>
                        </a:rPr>
                        <m:t>𝑚𝑔</m:t>
                      </m:r>
                      <m:sSub>
                        <m:sSubPr>
                          <m:ctrlPr>
                            <a:rPr lang="it-IT" sz="2000" b="0" i="1" smtClean="0">
                              <a:latin typeface="Cambria Math"/>
                            </a:rPr>
                          </m:ctrlPr>
                        </m:sSubPr>
                        <m:e>
                          <m:r>
                            <a:rPr lang="it-IT" sz="2000" b="0" i="1" smtClean="0">
                              <a:latin typeface="Cambria Math"/>
                            </a:rPr>
                            <m:t>𝑦</m:t>
                          </m:r>
                        </m:e>
                        <m:sub>
                          <m:r>
                            <a:rPr lang="it-IT" sz="2000" b="0" i="1" smtClean="0">
                              <a:latin typeface="Cambria Math"/>
                            </a:rPr>
                            <m:t>2</m:t>
                          </m:r>
                        </m:sub>
                      </m:sSub>
                    </m:oMath>
                  </m:oMathPara>
                </a14:m>
                <a:endParaRPr lang="it-IT" sz="200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0+</m:t>
                      </m:r>
                      <m:r>
                        <a:rPr lang="it-IT" sz="2000" b="0" i="1" smtClean="0">
                          <a:latin typeface="Cambria Math"/>
                        </a:rPr>
                        <m:t>𝑚𝑔h</m:t>
                      </m:r>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2</m:t>
                          </m:r>
                        </m:sub>
                        <m:sup>
                          <m:r>
                            <a:rPr lang="it-IT" sz="2000" b="0" i="1" smtClean="0">
                              <a:latin typeface="Cambria Math"/>
                            </a:rPr>
                            <m:t>2</m:t>
                          </m:r>
                        </m:sup>
                      </m:sSubSup>
                      <m:r>
                        <a:rPr lang="it-IT" sz="2000" b="0" i="1" smtClean="0">
                          <a:latin typeface="Cambria Math"/>
                        </a:rPr>
                        <m:t>+0</m:t>
                      </m:r>
                    </m:oMath>
                  </m:oMathPara>
                </a14:m>
                <a:endParaRPr lang="it-IT" sz="2000" dirty="0" smtClean="0"/>
              </a:p>
              <a:p>
                <a:pPr algn="just"/>
                <a:r>
                  <a:rPr lang="it-IT" sz="2000" dirty="0"/>
                  <a:t>d</a:t>
                </a:r>
                <a:r>
                  <a:rPr lang="it-IT" sz="2000" dirty="0" smtClean="0"/>
                  <a:t>a cui </a:t>
                </a:r>
                <a14:m>
                  <m:oMath xmlns:m="http://schemas.openxmlformats.org/officeDocument/2006/math">
                    <m:sSub>
                      <m:sSubPr>
                        <m:ctrlPr>
                          <a:rPr lang="it-IT" sz="2000" i="1" smtClean="0">
                            <a:latin typeface="Cambria Math"/>
                          </a:rPr>
                        </m:ctrlPr>
                      </m:sSubPr>
                      <m:e>
                        <m:r>
                          <a:rPr lang="it-IT" sz="2000" b="0" i="1" smtClean="0">
                            <a:latin typeface="Cambria Math"/>
                          </a:rPr>
                          <m:t>𝑣</m:t>
                        </m:r>
                      </m:e>
                      <m:sub>
                        <m:r>
                          <a:rPr lang="it-IT" sz="2000" b="0" i="1" smtClean="0">
                            <a:latin typeface="Cambria Math"/>
                          </a:rPr>
                          <m:t>2</m:t>
                        </m:r>
                      </m:sub>
                    </m:sSub>
                    <m:r>
                      <a:rPr lang="it-IT" sz="2000" b="0" i="1" smtClean="0">
                        <a:latin typeface="Cambria Math"/>
                      </a:rPr>
                      <m:t>=</m:t>
                    </m:r>
                    <m:rad>
                      <m:radPr>
                        <m:degHide m:val="on"/>
                        <m:ctrlPr>
                          <a:rPr lang="it-IT" sz="2000" b="0" i="1" smtClean="0">
                            <a:latin typeface="Cambria Math"/>
                          </a:rPr>
                        </m:ctrlPr>
                      </m:radPr>
                      <m:deg/>
                      <m:e>
                        <m:r>
                          <a:rPr lang="it-IT" sz="2000" b="0" i="1" smtClean="0">
                            <a:latin typeface="Cambria Math"/>
                          </a:rPr>
                          <m:t>2</m:t>
                        </m:r>
                        <m:r>
                          <a:rPr lang="it-IT" sz="2000" b="0" i="1" smtClean="0">
                            <a:latin typeface="Cambria Math"/>
                          </a:rPr>
                          <m:t>𝑔h</m:t>
                        </m:r>
                      </m:e>
                    </m:rad>
                  </m:oMath>
                </a14:m>
                <a:endParaRPr lang="it-IT" sz="2000" dirty="0" smtClean="0"/>
              </a:p>
              <a:p>
                <a:pPr algn="just"/>
                <a:endParaRPr lang="it-IT" sz="2000" dirty="0" smtClean="0"/>
              </a:p>
              <a:p>
                <a:pPr algn="just"/>
                <a:r>
                  <a:rPr lang="it-IT" sz="2000" dirty="0" smtClean="0"/>
                  <a:t>Poi la palla comprime la molla. Ora due forze conservative agiscono sulla palla:</a:t>
                </a:r>
              </a:p>
              <a:p>
                <a:pPr algn="just"/>
                <a:endParaRPr lang="it-IT" sz="2000" dirty="0" smtClean="0"/>
              </a:p>
              <a:p>
                <a:pPr algn="just"/>
                <a14:m>
                  <m:oMathPara xmlns:m="http://schemas.openxmlformats.org/officeDocument/2006/math">
                    <m:oMathParaPr>
                      <m:jc m:val="centerGroup"/>
                    </m:oMathParaPr>
                    <m:oMath xmlns:m="http://schemas.openxmlformats.org/officeDocument/2006/math">
                      <m:f>
                        <m:fPr>
                          <m:ctrlPr>
                            <a:rPr lang="it-IT" sz="200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2</m:t>
                          </m:r>
                        </m:sub>
                        <m:sup>
                          <m:r>
                            <a:rPr lang="it-IT" sz="2000" b="0" i="1" smtClean="0">
                              <a:latin typeface="Cambria Math"/>
                            </a:rPr>
                            <m:t>2</m:t>
                          </m:r>
                        </m:sup>
                      </m:sSubSup>
                      <m:r>
                        <a:rPr lang="it-IT" sz="2000" b="0" i="1" smtClean="0">
                          <a:latin typeface="Cambria Math"/>
                        </a:rPr>
                        <m:t>+</m:t>
                      </m:r>
                      <m:r>
                        <a:rPr lang="it-IT" sz="2000" b="0" i="1" smtClean="0">
                          <a:latin typeface="Cambria Math"/>
                        </a:rPr>
                        <m:t>𝑚𝑔</m:t>
                      </m:r>
                      <m:sSub>
                        <m:sSubPr>
                          <m:ctrlPr>
                            <a:rPr lang="it-IT" sz="2000" b="0" i="1" smtClean="0">
                              <a:latin typeface="Cambria Math"/>
                            </a:rPr>
                          </m:ctrlPr>
                        </m:sSubPr>
                        <m:e>
                          <m:r>
                            <a:rPr lang="it-IT" sz="2000" b="0" i="1" smtClean="0">
                              <a:latin typeface="Cambria Math"/>
                            </a:rPr>
                            <m:t>𝑦</m:t>
                          </m:r>
                        </m:e>
                        <m:sub>
                          <m:r>
                            <a:rPr lang="it-IT" sz="2000" b="0" i="1" smtClean="0">
                              <a:latin typeface="Cambria Math"/>
                            </a:rPr>
                            <m:t>2</m:t>
                          </m:r>
                        </m:sub>
                      </m:sSub>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𝑘</m:t>
                      </m:r>
                      <m:sSubSup>
                        <m:sSubSupPr>
                          <m:ctrlPr>
                            <a:rPr lang="it-IT" sz="2000" b="0" i="1" smtClean="0">
                              <a:latin typeface="Cambria Math"/>
                            </a:rPr>
                          </m:ctrlPr>
                        </m:sSubSupPr>
                        <m:e>
                          <m:r>
                            <a:rPr lang="it-IT" sz="2000" b="0" i="1" smtClean="0">
                              <a:latin typeface="Cambria Math"/>
                            </a:rPr>
                            <m:t>𝑦</m:t>
                          </m:r>
                        </m:e>
                        <m:sub>
                          <m:r>
                            <a:rPr lang="it-IT" sz="2000" b="0" i="1" smtClean="0">
                              <a:latin typeface="Cambria Math"/>
                            </a:rPr>
                            <m:t>2</m:t>
                          </m:r>
                        </m:sub>
                        <m:sup>
                          <m:r>
                            <a:rPr lang="it-IT" sz="2000" b="0" i="1" smtClean="0">
                              <a:latin typeface="Cambria Math"/>
                            </a:rPr>
                            <m:t>2</m:t>
                          </m:r>
                        </m:sup>
                      </m:sSubSup>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3</m:t>
                          </m:r>
                        </m:sub>
                        <m:sup>
                          <m:r>
                            <a:rPr lang="it-IT" sz="2000" b="0" i="1" smtClean="0">
                              <a:latin typeface="Cambria Math"/>
                            </a:rPr>
                            <m:t>2</m:t>
                          </m:r>
                        </m:sup>
                      </m:sSubSup>
                      <m:r>
                        <a:rPr lang="it-IT" sz="2000" b="0" i="1" smtClean="0">
                          <a:latin typeface="Cambria Math"/>
                        </a:rPr>
                        <m:t>+</m:t>
                      </m:r>
                      <m:r>
                        <a:rPr lang="it-IT" sz="2000" b="0" i="1" smtClean="0">
                          <a:latin typeface="Cambria Math"/>
                        </a:rPr>
                        <m:t>𝑚𝑔</m:t>
                      </m:r>
                      <m:sSub>
                        <m:sSubPr>
                          <m:ctrlPr>
                            <a:rPr lang="it-IT" sz="2000" b="0" i="1" smtClean="0">
                              <a:latin typeface="Cambria Math"/>
                            </a:rPr>
                          </m:ctrlPr>
                        </m:sSubPr>
                        <m:e>
                          <m:r>
                            <a:rPr lang="it-IT" sz="2000" b="0" i="1" smtClean="0">
                              <a:latin typeface="Cambria Math"/>
                            </a:rPr>
                            <m:t>𝑦</m:t>
                          </m:r>
                        </m:e>
                        <m:sub>
                          <m:r>
                            <a:rPr lang="it-IT" sz="2000" b="0" i="1" smtClean="0">
                              <a:latin typeface="Cambria Math"/>
                            </a:rPr>
                            <m:t>3</m:t>
                          </m:r>
                        </m:sub>
                      </m:sSub>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𝑘</m:t>
                      </m:r>
                      <m:sSubSup>
                        <m:sSubSupPr>
                          <m:ctrlPr>
                            <a:rPr lang="it-IT" sz="2000" b="0" i="1" smtClean="0">
                              <a:latin typeface="Cambria Math"/>
                            </a:rPr>
                          </m:ctrlPr>
                        </m:sSubSupPr>
                        <m:e>
                          <m:r>
                            <a:rPr lang="it-IT" sz="2000" b="0" i="1" smtClean="0">
                              <a:latin typeface="Cambria Math"/>
                            </a:rPr>
                            <m:t>𝑦</m:t>
                          </m:r>
                        </m:e>
                        <m:sub>
                          <m:r>
                            <a:rPr lang="it-IT" sz="2000" b="0" i="1" smtClean="0">
                              <a:latin typeface="Cambria Math"/>
                            </a:rPr>
                            <m:t>3</m:t>
                          </m:r>
                        </m:sub>
                        <m:sup>
                          <m:r>
                            <a:rPr lang="it-IT" sz="2000" b="0" i="1" smtClean="0">
                              <a:latin typeface="Cambria Math"/>
                            </a:rPr>
                            <m:t>2</m:t>
                          </m:r>
                        </m:sup>
                      </m:sSubSup>
                    </m:oMath>
                  </m:oMathPara>
                </a14:m>
                <a:endParaRPr lang="it-IT" sz="2000" dirty="0" smtClean="0"/>
              </a:p>
              <a:p>
                <a:pPr algn="just"/>
                <a:r>
                  <a:rPr lang="it-IT" sz="2000" dirty="0"/>
                  <a:t>d</a:t>
                </a:r>
                <a:r>
                  <a:rPr lang="it-IT" sz="2000" dirty="0" smtClean="0"/>
                  <a:t>a cui:</a:t>
                </a:r>
              </a:p>
              <a:p>
                <a:pPr algn="just"/>
                <a14:m>
                  <m:oMathPara xmlns:m="http://schemas.openxmlformats.org/officeDocument/2006/math">
                    <m:oMathParaPr>
                      <m:jc m:val="centerGroup"/>
                    </m:oMathParaPr>
                    <m:oMath xmlns:m="http://schemas.openxmlformats.org/officeDocument/2006/math">
                      <m:f>
                        <m:fPr>
                          <m:ctrlPr>
                            <a:rPr lang="it-IT" sz="200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m:t>
                      </m:r>
                      <m:sSubSup>
                        <m:sSubSupPr>
                          <m:ctrlPr>
                            <a:rPr lang="it-IT" sz="2000" b="0" i="1" smtClean="0">
                              <a:latin typeface="Cambria Math"/>
                            </a:rPr>
                          </m:ctrlPr>
                        </m:sSubSupPr>
                        <m:e>
                          <m:r>
                            <a:rPr lang="it-IT" sz="2000" b="0" i="1" smtClean="0">
                              <a:latin typeface="Cambria Math"/>
                            </a:rPr>
                            <m:t>𝑣</m:t>
                          </m:r>
                        </m:e>
                        <m:sub>
                          <m:r>
                            <a:rPr lang="it-IT" sz="2000" b="0" i="1" smtClean="0">
                              <a:latin typeface="Cambria Math"/>
                            </a:rPr>
                            <m:t>2</m:t>
                          </m:r>
                        </m:sub>
                        <m:sup>
                          <m:r>
                            <a:rPr lang="it-IT" sz="2000" b="0" i="1" smtClean="0">
                              <a:latin typeface="Cambria Math"/>
                            </a:rPr>
                            <m:t>2</m:t>
                          </m:r>
                        </m:sup>
                      </m:sSubSup>
                      <m:r>
                        <a:rPr lang="it-IT" sz="2000" b="0" i="0" smtClean="0">
                          <a:latin typeface="Cambria Math"/>
                        </a:rPr>
                        <m:t>+0+0=0−</m:t>
                      </m:r>
                      <m:r>
                        <m:rPr>
                          <m:sty m:val="p"/>
                        </m:rPr>
                        <a:rPr lang="it-IT" sz="2000" b="0" i="0" smtClean="0">
                          <a:latin typeface="Cambria Math"/>
                        </a:rPr>
                        <m:t>mgY</m:t>
                      </m:r>
                      <m:r>
                        <a:rPr lang="it-IT" sz="2000" b="0" i="0"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𝑘</m:t>
                      </m:r>
                      <m:sSup>
                        <m:sSupPr>
                          <m:ctrlPr>
                            <a:rPr lang="it-IT" sz="2000" b="0" i="1" smtClean="0">
                              <a:latin typeface="Cambria Math"/>
                            </a:rPr>
                          </m:ctrlPr>
                        </m:sSupPr>
                        <m:e>
                          <m:r>
                            <a:rPr lang="it-IT" sz="2000" b="0" i="1" smtClean="0">
                              <a:latin typeface="Cambria Math"/>
                            </a:rPr>
                            <m:t>𝑌</m:t>
                          </m:r>
                        </m:e>
                        <m:sup>
                          <m:r>
                            <a:rPr lang="it-IT" sz="2000" b="0" i="1" smtClean="0">
                              <a:latin typeface="Cambria Math"/>
                            </a:rPr>
                            <m:t>2</m:t>
                          </m:r>
                        </m:sup>
                      </m:sSup>
                    </m:oMath>
                  </m:oMathPara>
                </a14:m>
                <a:endParaRPr lang="it-IT" sz="2000" dirty="0" smtClean="0"/>
              </a:p>
              <a:p>
                <a:pPr algn="just"/>
                <a:endParaRPr lang="it-IT" sz="2000" dirty="0" smtClean="0"/>
              </a:p>
              <a:p>
                <a:pPr algn="just"/>
                <a:r>
                  <a:rPr lang="it-IT" sz="2000" dirty="0" smtClean="0"/>
                  <a:t>Risolvendo rispetto a k si ha:</a:t>
                </a:r>
              </a:p>
              <a:p>
                <a:pPr algn="just"/>
                <a:endParaRPr lang="it-IT" sz="200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𝑘</m:t>
                      </m:r>
                      <m:r>
                        <a:rPr lang="it-IT" sz="2000" b="0" i="1" smtClean="0">
                          <a:latin typeface="Cambria Math"/>
                        </a:rPr>
                        <m:t>=</m:t>
                      </m:r>
                      <m:f>
                        <m:fPr>
                          <m:ctrlPr>
                            <a:rPr lang="it-IT" sz="2000" b="0" i="1" smtClean="0">
                              <a:latin typeface="Cambria Math"/>
                            </a:rPr>
                          </m:ctrlPr>
                        </m:fPr>
                        <m:num>
                          <m:r>
                            <a:rPr lang="it-IT" sz="2000" b="0" i="1" smtClean="0">
                              <a:latin typeface="Cambria Math"/>
                            </a:rPr>
                            <m:t>2</m:t>
                          </m:r>
                        </m:num>
                        <m:den>
                          <m:sSup>
                            <m:sSupPr>
                              <m:ctrlPr>
                                <a:rPr lang="it-IT" sz="2000" b="0" i="1" smtClean="0">
                                  <a:latin typeface="Cambria Math"/>
                                </a:rPr>
                              </m:ctrlPr>
                            </m:sSupPr>
                            <m:e>
                              <m:r>
                                <a:rPr lang="it-IT" sz="2000" b="0" i="1" smtClean="0">
                                  <a:latin typeface="Cambria Math"/>
                                </a:rPr>
                                <m:t>𝑌</m:t>
                              </m:r>
                            </m:e>
                            <m:sup>
                              <m:r>
                                <a:rPr lang="it-IT" sz="2000" b="0" i="1" smtClean="0">
                                  <a:latin typeface="Cambria Math"/>
                                </a:rPr>
                                <m:t>2</m:t>
                              </m:r>
                            </m:sup>
                          </m:sSup>
                        </m:den>
                      </m:f>
                      <m:d>
                        <m:dPr>
                          <m:begChr m:val="["/>
                          <m:endChr m:val="]"/>
                          <m:ctrlPr>
                            <a:rPr lang="it-IT" sz="2000" b="0" i="1" smtClean="0">
                              <a:latin typeface="Cambria Math"/>
                            </a:rPr>
                          </m:ctrlPr>
                        </m:dPr>
                        <m:e>
                          <m:sSubSup>
                            <m:sSubSupPr>
                              <m:ctrlPr>
                                <a:rPr lang="it-IT" sz="2000" b="0" i="1" smtClean="0">
                                  <a:latin typeface="Cambria Math"/>
                                </a:rPr>
                              </m:ctrlPr>
                            </m:sSubSupPr>
                            <m:e>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𝑚𝑣</m:t>
                              </m:r>
                            </m:e>
                            <m:sub>
                              <m:r>
                                <a:rPr lang="it-IT" sz="2000" b="0" i="1" smtClean="0">
                                  <a:latin typeface="Cambria Math"/>
                                </a:rPr>
                                <m:t>2</m:t>
                              </m:r>
                            </m:sub>
                            <m:sup>
                              <m:r>
                                <a:rPr lang="it-IT" sz="2000" b="0" i="1" smtClean="0">
                                  <a:latin typeface="Cambria Math"/>
                                </a:rPr>
                                <m:t>2</m:t>
                              </m:r>
                            </m:sup>
                          </m:sSubSup>
                          <m:r>
                            <a:rPr lang="it-IT" sz="2000" b="0" i="1" smtClean="0">
                              <a:latin typeface="Cambria Math"/>
                            </a:rPr>
                            <m:t>+</m:t>
                          </m:r>
                          <m:r>
                            <a:rPr lang="it-IT" sz="2000" b="0" i="1" smtClean="0">
                              <a:latin typeface="Cambria Math"/>
                            </a:rPr>
                            <m:t>𝑚𝑔𝑌</m:t>
                          </m:r>
                        </m:e>
                      </m:d>
                      <m:r>
                        <a:rPr lang="it-IT" sz="2000" b="0" i="1" smtClean="0">
                          <a:latin typeface="Cambria Math"/>
                        </a:rPr>
                        <m:t>=1580 </m:t>
                      </m:r>
                      <m:r>
                        <a:rPr lang="it-IT" sz="2000" b="0" i="1" smtClean="0">
                          <a:latin typeface="Cambria Math"/>
                        </a:rPr>
                        <m:t>𝑁</m:t>
                      </m:r>
                      <m:r>
                        <a:rPr lang="it-IT" sz="2000" b="0" i="1" smtClean="0">
                          <a:latin typeface="Cambria Math"/>
                        </a:rPr>
                        <m:t>/</m:t>
                      </m:r>
                      <m:r>
                        <a:rPr lang="it-IT" sz="2000" b="0" i="1" smtClean="0">
                          <a:latin typeface="Cambria Math"/>
                        </a:rPr>
                        <m:t>𝑚</m:t>
                      </m:r>
                    </m:oMath>
                  </m:oMathPara>
                </a14:m>
                <a:endParaRPr lang="it-IT" sz="2000" dirty="0" smtClean="0"/>
              </a:p>
              <a:p>
                <a:pPr algn="just"/>
                <a:endParaRPr lang="it-IT" sz="2000" dirty="0" smtClean="0"/>
              </a:p>
              <a:p>
                <a:pPr algn="just"/>
                <a:r>
                  <a:rPr lang="it-IT" sz="2000" dirty="0" smtClean="0"/>
                  <a:t>Cercare una seconda soluzione alternativa</a:t>
                </a:r>
                <a:endParaRPr lang="it-IT"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07504" y="44624"/>
                <a:ext cx="8928992" cy="6741782"/>
              </a:xfrm>
              <a:prstGeom prst="rect">
                <a:avLst/>
              </a:prstGeom>
              <a:blipFill rotWithShape="1">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565335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In presenza di forze dissipative</a:t>
            </a: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683568" y="1628800"/>
                <a:ext cx="7848872" cy="3564053"/>
              </a:xfrm>
              <a:prstGeom prst="rect">
                <a:avLst/>
              </a:prstGeom>
              <a:noFill/>
            </p:spPr>
            <p:txBody>
              <a:bodyPr wrap="square" rtlCol="0">
                <a:spAutoFit/>
              </a:bodyPr>
              <a:lstStyle/>
              <a:p>
                <a:pPr algn="just"/>
                <a:r>
                  <a:rPr lang="it-IT" sz="2000" dirty="0" smtClean="0"/>
                  <a:t>In molte applicazioni, alcune forze non conservative, tra cui l’attrito, non possono essere trascurate. In questi casi e in molti processi naturali, l’energia meccanica non resta costante ma diminuisce. </a:t>
                </a:r>
                <a:endParaRPr lang="it-IT" sz="2000" dirty="0"/>
              </a:p>
              <a:p>
                <a:pPr algn="just"/>
                <a:r>
                  <a:rPr lang="it-IT" sz="2000" dirty="0" smtClean="0"/>
                  <a:t>Poiché le forze di attrito riducono l’energia meccanica totale, sono chiamate forze dissipative.</a:t>
                </a:r>
              </a:p>
              <a:p>
                <a:pPr algn="just"/>
                <a:r>
                  <a:rPr lang="it-IT" sz="2000" dirty="0" smtClean="0"/>
                  <a:t>La legge di conservazione dell’energia diventa:</a:t>
                </a:r>
              </a:p>
              <a:p>
                <a:pPr algn="just"/>
                <a:endParaRPr lang="it-IT" sz="2000" dirty="0" smtClean="0"/>
              </a:p>
              <a:p>
                <a:pPr algn="just"/>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𝐾</m:t>
                          </m:r>
                        </m:e>
                        <m:sub>
                          <m:r>
                            <a:rPr lang="it-IT" sz="2000" b="0" i="1" smtClean="0">
                              <a:latin typeface="Cambria Math"/>
                            </a:rPr>
                            <m:t>𝑖</m:t>
                          </m:r>
                        </m:sub>
                      </m:sSub>
                      <m:r>
                        <a:rPr lang="it-IT" sz="2000" b="0" i="1" smtClean="0">
                          <a:latin typeface="Cambria Math"/>
                        </a:rPr>
                        <m:t>+</m:t>
                      </m:r>
                      <m:sSub>
                        <m:sSubPr>
                          <m:ctrlPr>
                            <a:rPr lang="it-IT" sz="2000" b="0" i="1" smtClean="0">
                              <a:latin typeface="Cambria Math"/>
                            </a:rPr>
                          </m:ctrlPr>
                        </m:sSubPr>
                        <m:e>
                          <m:r>
                            <a:rPr lang="it-IT" sz="2000" b="0" i="1" smtClean="0">
                              <a:latin typeface="Cambria Math"/>
                            </a:rPr>
                            <m:t>𝑈</m:t>
                          </m:r>
                        </m:e>
                        <m:sub>
                          <m:r>
                            <a:rPr lang="it-IT" sz="2000" b="0" i="1" smtClean="0">
                              <a:latin typeface="Cambria Math"/>
                            </a:rPr>
                            <m:t>𝑖</m:t>
                          </m:r>
                        </m:sub>
                      </m:sSub>
                      <m:r>
                        <a:rPr lang="it-IT" sz="2000" b="0" i="1" smtClean="0">
                          <a:latin typeface="Cambria Math"/>
                        </a:rPr>
                        <m:t>=</m:t>
                      </m:r>
                      <m:sSub>
                        <m:sSubPr>
                          <m:ctrlPr>
                            <a:rPr lang="it-IT" sz="2000" i="1">
                              <a:latin typeface="Cambria Math"/>
                            </a:rPr>
                          </m:ctrlPr>
                        </m:sSubPr>
                        <m:e>
                          <m:r>
                            <a:rPr lang="it-IT" sz="2000" i="1">
                              <a:latin typeface="Cambria Math"/>
                            </a:rPr>
                            <m:t>𝐾</m:t>
                          </m:r>
                        </m:e>
                        <m:sub>
                          <m:r>
                            <a:rPr lang="it-IT" sz="2000" b="0" i="1" smtClean="0">
                              <a:latin typeface="Cambria Math"/>
                            </a:rPr>
                            <m:t>𝑓</m:t>
                          </m:r>
                        </m:sub>
                      </m:sSub>
                      <m:r>
                        <a:rPr lang="it-IT" sz="2000" i="1">
                          <a:latin typeface="Cambria Math"/>
                        </a:rPr>
                        <m:t>+</m:t>
                      </m:r>
                      <m:sSub>
                        <m:sSubPr>
                          <m:ctrlPr>
                            <a:rPr lang="it-IT" sz="2000" i="1">
                              <a:latin typeface="Cambria Math"/>
                            </a:rPr>
                          </m:ctrlPr>
                        </m:sSubPr>
                        <m:e>
                          <m:r>
                            <a:rPr lang="it-IT" sz="2000" i="1">
                              <a:latin typeface="Cambria Math"/>
                            </a:rPr>
                            <m:t>𝑈</m:t>
                          </m:r>
                        </m:e>
                        <m:sub>
                          <m:r>
                            <a:rPr lang="it-IT" sz="2000" b="0" i="1" smtClean="0">
                              <a:latin typeface="Cambria Math"/>
                            </a:rPr>
                            <m:t>𝑓</m:t>
                          </m:r>
                        </m:sub>
                      </m:sSub>
                      <m:r>
                        <a:rPr lang="it-IT" sz="2000" b="0" i="1" smtClean="0">
                          <a:latin typeface="Cambria Math"/>
                        </a:rPr>
                        <m:t>+</m:t>
                      </m:r>
                      <m:sSub>
                        <m:sSubPr>
                          <m:ctrlPr>
                            <a:rPr lang="it-IT" sz="2000" b="0" i="1" smtClean="0">
                              <a:latin typeface="Cambria Math"/>
                            </a:rPr>
                          </m:ctrlPr>
                        </m:sSubPr>
                        <m:e>
                          <m:r>
                            <a:rPr lang="it-IT" sz="2000" b="0" i="1" smtClean="0">
                              <a:latin typeface="Cambria Math"/>
                            </a:rPr>
                            <m:t>𝐿</m:t>
                          </m:r>
                        </m:e>
                        <m:sub>
                          <m:r>
                            <a:rPr lang="it-IT" sz="2000" b="0" i="1" smtClean="0">
                              <a:latin typeface="Cambria Math"/>
                            </a:rPr>
                            <m:t>𝑛𝑐</m:t>
                          </m:r>
                        </m:sub>
                      </m:sSub>
                    </m:oMath>
                  </m:oMathPara>
                </a14:m>
                <a:endParaRPr lang="it-IT" sz="2000" b="0" dirty="0" smtClean="0"/>
              </a:p>
              <a:p>
                <a:pPr algn="just"/>
                <a:endParaRPr lang="it-IT" sz="2000" dirty="0" smtClean="0"/>
              </a:p>
              <a:p>
                <a:pPr algn="just"/>
                <a:r>
                  <a:rPr lang="it-IT" sz="2000" dirty="0" smtClean="0"/>
                  <a:t>dove </a:t>
                </a:r>
                <a14:m>
                  <m:oMath xmlns:m="http://schemas.openxmlformats.org/officeDocument/2006/math">
                    <m:sSub>
                      <m:sSubPr>
                        <m:ctrlPr>
                          <a:rPr lang="it-IT" sz="2000" i="1">
                            <a:latin typeface="Cambria Math"/>
                          </a:rPr>
                        </m:ctrlPr>
                      </m:sSubPr>
                      <m:e>
                        <m:r>
                          <a:rPr lang="it-IT" sz="2000" i="1">
                            <a:latin typeface="Cambria Math"/>
                          </a:rPr>
                          <m:t>𝐿</m:t>
                        </m:r>
                      </m:e>
                      <m:sub>
                        <m:r>
                          <a:rPr lang="it-IT" sz="2000" i="1">
                            <a:latin typeface="Cambria Math"/>
                          </a:rPr>
                          <m:t>𝑛𝑐</m:t>
                        </m:r>
                      </m:sub>
                    </m:sSub>
                  </m:oMath>
                </a14:m>
                <a:r>
                  <a:rPr lang="it-IT" sz="2000" dirty="0" smtClean="0"/>
                  <a:t> rappresenta il lavoro delle forze non conservative</a:t>
                </a:r>
              </a:p>
              <a:p>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683568" y="1628800"/>
                <a:ext cx="7848872" cy="3564053"/>
              </a:xfrm>
              <a:prstGeom prst="rect">
                <a:avLst/>
              </a:prstGeom>
              <a:blipFill rotWithShape="1">
                <a:blip r:embed="rId2"/>
                <a:stretch>
                  <a:fillRect l="-776" t="-855" r="-776"/>
                </a:stretch>
              </a:blipFill>
            </p:spPr>
            <p:txBody>
              <a:bodyPr/>
              <a:lstStyle/>
              <a:p>
                <a:r>
                  <a:rPr lang="it-IT">
                    <a:noFill/>
                  </a:rPr>
                  <a:t> </a:t>
                </a:r>
              </a:p>
            </p:txBody>
          </p:sp>
        </mc:Fallback>
      </mc:AlternateContent>
    </p:spTree>
    <p:extLst>
      <p:ext uri="{BB962C8B-B14F-4D97-AF65-F5344CB8AC3E}">
        <p14:creationId xmlns:p14="http://schemas.microsoft.com/office/powerpoint/2010/main" val="1432242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Manuele\Desktop\fisica\300ppt\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8396"/>
            <a:ext cx="6156176" cy="461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Attrito sulle montagne russe</a:t>
            </a:r>
            <a:endParaRPr lang="it-IT" dirty="0"/>
          </a:p>
        </p:txBody>
      </p:sp>
      <p:sp>
        <p:nvSpPr>
          <p:cNvPr id="4" name="CasellaDiTesto 3"/>
          <p:cNvSpPr txBox="1"/>
          <p:nvPr/>
        </p:nvSpPr>
        <p:spPr>
          <a:xfrm>
            <a:off x="251520" y="1340768"/>
            <a:ext cx="8640960" cy="1015663"/>
          </a:xfrm>
          <a:prstGeom prst="rect">
            <a:avLst/>
          </a:prstGeom>
          <a:noFill/>
        </p:spPr>
        <p:txBody>
          <a:bodyPr wrap="square" rtlCol="0">
            <a:spAutoFit/>
          </a:bodyPr>
          <a:lstStyle/>
          <a:p>
            <a:pPr algn="just"/>
            <a:r>
              <a:rPr lang="it-IT" sz="2000" dirty="0" smtClean="0"/>
              <a:t>La carrozza delle montagne russe raggiunge un’altezza massima verticale di soli 25 m sulla seconda collina prima di fermarsi. Se ha percorso una distanza totale di 400 m, si stimi la forza di attrito media sulla carrozza, la cui massa è 1000 Kg.</a:t>
            </a:r>
            <a:endParaRPr lang="it-IT"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La potenza</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467544" y="1124744"/>
                <a:ext cx="8280920" cy="4646528"/>
              </a:xfrm>
              <a:prstGeom prst="rect">
                <a:avLst/>
              </a:prstGeom>
              <a:noFill/>
            </p:spPr>
            <p:txBody>
              <a:bodyPr wrap="square" rtlCol="0">
                <a:spAutoFit/>
              </a:bodyPr>
              <a:lstStyle/>
              <a:p>
                <a:pPr algn="just"/>
                <a:r>
                  <a:rPr lang="it-IT" sz="2000" dirty="0" smtClean="0"/>
                  <a:t>Si consideri un sistema fisico S che esercita delle forze su un sistema materiale M compiendo un lavoro L.</a:t>
                </a:r>
              </a:p>
              <a:p>
                <a:pPr algn="just"/>
                <a:r>
                  <a:rPr lang="it-IT" sz="2000" dirty="0" smtClean="0"/>
                  <a:t>Si definisce potenza P erogata a un certo istante dal sistema S, il rapporto, in quell’istante, fra il lavoro e il tempo elementare in cui è stato svolto.</a:t>
                </a:r>
              </a:p>
              <a:p>
                <a:pPr algn="just"/>
                <a:endParaRPr lang="it-IT" sz="200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𝑃</m:t>
                      </m:r>
                      <m:r>
                        <a:rPr lang="it-IT" sz="2000" b="0" i="1" smtClean="0">
                          <a:latin typeface="Cambria Math"/>
                        </a:rPr>
                        <m:t>=</m:t>
                      </m:r>
                      <m:func>
                        <m:funcPr>
                          <m:ctrlPr>
                            <a:rPr lang="it-IT" sz="2000" b="0" i="1" smtClean="0">
                              <a:latin typeface="Cambria Math"/>
                            </a:rPr>
                          </m:ctrlPr>
                        </m:funcPr>
                        <m:fName>
                          <m:limLow>
                            <m:limLowPr>
                              <m:ctrlPr>
                                <a:rPr lang="it-IT" sz="2000" b="0" i="1" smtClean="0">
                                  <a:latin typeface="Cambria Math"/>
                                </a:rPr>
                              </m:ctrlPr>
                            </m:limLowPr>
                            <m:e>
                              <m:r>
                                <m:rPr>
                                  <m:sty m:val="p"/>
                                </m:rPr>
                                <a:rPr lang="it-IT" sz="2000" b="0" i="0" smtClean="0">
                                  <a:latin typeface="Cambria Math"/>
                                </a:rPr>
                                <m:t>lim</m:t>
                              </m:r>
                            </m:e>
                            <m:lim>
                              <m:r>
                                <a:rPr lang="it-IT" sz="2000" b="0" i="1" smtClean="0">
                                  <a:latin typeface="Cambria Math"/>
                                  <a:ea typeface="Cambria Math"/>
                                </a:rPr>
                                <m:t>∆</m:t>
                              </m:r>
                              <m:r>
                                <a:rPr lang="it-IT" sz="2000" b="0" i="1" smtClean="0">
                                  <a:latin typeface="Cambria Math"/>
                                  <a:ea typeface="Cambria Math"/>
                                </a:rPr>
                                <m:t>𝑡</m:t>
                              </m:r>
                              <m:r>
                                <a:rPr lang="it-IT" sz="2000" b="0" i="1" smtClean="0">
                                  <a:latin typeface="Cambria Math"/>
                                  <a:ea typeface="Cambria Math"/>
                                </a:rPr>
                                <m:t>→0</m:t>
                              </m:r>
                            </m:lim>
                          </m:limLow>
                        </m:fName>
                        <m:e>
                          <m:f>
                            <m:fPr>
                              <m:ctrlPr>
                                <a:rPr lang="it-IT" sz="2000" b="0" i="1" smtClean="0">
                                  <a:latin typeface="Cambria Math"/>
                                </a:rPr>
                              </m:ctrlPr>
                            </m:fPr>
                            <m:num>
                              <m:r>
                                <a:rPr lang="it-IT" sz="2000" b="0" i="1" smtClean="0">
                                  <a:latin typeface="Cambria Math"/>
                                  <a:ea typeface="Cambria Math"/>
                                </a:rPr>
                                <m:t>∆</m:t>
                              </m:r>
                              <m:r>
                                <a:rPr lang="it-IT" sz="2000" b="0" i="1" smtClean="0">
                                  <a:latin typeface="Cambria Math"/>
                                  <a:ea typeface="Cambria Math"/>
                                </a:rPr>
                                <m:t>𝐿</m:t>
                              </m:r>
                            </m:num>
                            <m:den>
                              <m:r>
                                <a:rPr lang="it-IT" sz="2000" b="0" i="1" smtClean="0">
                                  <a:latin typeface="Cambria Math"/>
                                  <a:ea typeface="Cambria Math"/>
                                </a:rPr>
                                <m:t>∆</m:t>
                              </m:r>
                              <m:r>
                                <a:rPr lang="it-IT" sz="2000" b="0" i="1" smtClean="0">
                                  <a:latin typeface="Cambria Math"/>
                                  <a:ea typeface="Cambria Math"/>
                                </a:rPr>
                                <m:t>𝑡</m:t>
                              </m:r>
                            </m:den>
                          </m:f>
                          <m:r>
                            <a:rPr lang="it-IT" sz="2000" b="0" i="1" smtClean="0">
                              <a:latin typeface="Cambria Math"/>
                            </a:rPr>
                            <m:t>=</m:t>
                          </m:r>
                          <m:f>
                            <m:fPr>
                              <m:ctrlPr>
                                <a:rPr lang="it-IT" sz="2000" b="0" i="1" smtClean="0">
                                  <a:latin typeface="Cambria Math"/>
                                </a:rPr>
                              </m:ctrlPr>
                            </m:fPr>
                            <m:num>
                              <m:r>
                                <a:rPr lang="it-IT" sz="2000" b="0" i="1" smtClean="0">
                                  <a:latin typeface="Cambria Math"/>
                                </a:rPr>
                                <m:t>𝑑𝐿</m:t>
                              </m:r>
                            </m:num>
                            <m:den>
                              <m:r>
                                <a:rPr lang="it-IT" sz="2000" b="0" i="1" smtClean="0">
                                  <a:latin typeface="Cambria Math"/>
                                </a:rPr>
                                <m:t>𝑑𝑡</m:t>
                              </m:r>
                            </m:den>
                          </m:f>
                        </m:e>
                      </m:func>
                    </m:oMath>
                  </m:oMathPara>
                </a14:m>
                <a:endParaRPr lang="it-IT" sz="2000" dirty="0" smtClean="0"/>
              </a:p>
              <a:p>
                <a:pPr algn="just"/>
                <a:endParaRPr lang="it-IT" sz="2000" dirty="0" smtClean="0"/>
              </a:p>
              <a:p>
                <a:pPr algn="just"/>
                <a:r>
                  <a:rPr lang="it-IT" sz="2000" dirty="0" smtClean="0"/>
                  <a:t>Nel caso particolare che il sistema sia un punto materiale, se </a:t>
                </a:r>
                <a:r>
                  <a:rPr lang="it-IT" sz="2000" dirty="0" err="1" smtClean="0"/>
                  <a:t>ds</a:t>
                </a:r>
                <a:r>
                  <a:rPr lang="it-IT" sz="2000" dirty="0" smtClean="0"/>
                  <a:t> è lo spostamento elementare che il punto compie nel tempo elementare </a:t>
                </a:r>
                <a:r>
                  <a:rPr lang="it-IT" sz="2000" dirty="0" err="1" smtClean="0"/>
                  <a:t>dt</a:t>
                </a:r>
                <a:r>
                  <a:rPr lang="it-IT" sz="2000" dirty="0" smtClean="0"/>
                  <a:t> e F la risultante delle forze che agiscono sul punto stesso, si ha:</a:t>
                </a:r>
              </a:p>
              <a:p>
                <a:pPr algn="just"/>
                <a:endParaRPr lang="it-IT" sz="2000" dirty="0" smtClean="0"/>
              </a:p>
              <a:p>
                <a:pPr algn="just"/>
                <a14:m>
                  <m:oMathPara xmlns:m="http://schemas.openxmlformats.org/officeDocument/2006/math">
                    <m:oMathParaPr>
                      <m:jc m:val="centerGroup"/>
                    </m:oMathParaPr>
                    <m:oMath xmlns:m="http://schemas.openxmlformats.org/officeDocument/2006/math">
                      <m:func>
                        <m:funcPr>
                          <m:ctrlPr>
                            <a:rPr lang="it-IT" sz="2000" i="1" smtClean="0">
                              <a:latin typeface="Cambria Math"/>
                            </a:rPr>
                          </m:ctrlPr>
                        </m:funcPr>
                        <m:fName>
                          <m:r>
                            <a:rPr lang="it-IT" sz="2000" b="0" i="1" smtClean="0">
                              <a:latin typeface="Cambria Math"/>
                            </a:rPr>
                            <m:t>𝑃</m:t>
                          </m:r>
                        </m:fName>
                        <m:e>
                          <m:r>
                            <a:rPr lang="it-IT" sz="2000" i="1">
                              <a:latin typeface="Cambria Math"/>
                            </a:rPr>
                            <m:t>=</m:t>
                          </m:r>
                          <m:f>
                            <m:fPr>
                              <m:ctrlPr>
                                <a:rPr lang="it-IT" sz="2000" i="1">
                                  <a:latin typeface="Cambria Math"/>
                                </a:rPr>
                              </m:ctrlPr>
                            </m:fPr>
                            <m:num>
                              <m:r>
                                <a:rPr lang="it-IT" sz="2000" i="1">
                                  <a:latin typeface="Cambria Math"/>
                                </a:rPr>
                                <m:t>𝑑𝐿</m:t>
                              </m:r>
                            </m:num>
                            <m:den>
                              <m:r>
                                <a:rPr lang="it-IT" sz="2000" i="1">
                                  <a:latin typeface="Cambria Math"/>
                                </a:rPr>
                                <m:t>𝑑𝑡</m:t>
                              </m:r>
                            </m:den>
                          </m:f>
                          <m:r>
                            <a:rPr lang="it-IT" sz="2000" b="0" i="1" smtClean="0">
                              <a:latin typeface="Cambria Math"/>
                            </a:rPr>
                            <m:t>=</m:t>
                          </m:r>
                        </m:e>
                      </m:func>
                      <m:f>
                        <m:fPr>
                          <m:ctrlPr>
                            <a:rPr lang="it-IT" sz="2000" i="1">
                              <a:latin typeface="Cambria Math"/>
                            </a:rPr>
                          </m:ctrlPr>
                        </m:fPr>
                        <m:num>
                          <m:r>
                            <a:rPr lang="it-IT" sz="2000" b="0" i="1" smtClean="0">
                              <a:latin typeface="Cambria Math"/>
                            </a:rPr>
                            <m:t>𝐹</m:t>
                          </m:r>
                          <m:r>
                            <a:rPr lang="it-IT" sz="2000" b="0" i="1" smtClean="0">
                              <a:latin typeface="Cambria Math"/>
                              <a:ea typeface="Cambria Math"/>
                            </a:rPr>
                            <m:t>∙</m:t>
                          </m:r>
                          <m:r>
                            <a:rPr lang="it-IT" sz="2000" b="0" i="1" smtClean="0">
                              <a:latin typeface="Cambria Math"/>
                              <a:ea typeface="Cambria Math"/>
                            </a:rPr>
                            <m:t>𝑑𝑠</m:t>
                          </m:r>
                        </m:num>
                        <m:den>
                          <m:r>
                            <a:rPr lang="it-IT" sz="2000" b="0" i="1" smtClean="0">
                              <a:latin typeface="Cambria Math"/>
                            </a:rPr>
                            <m:t>𝑑𝑡</m:t>
                          </m:r>
                        </m:den>
                      </m:f>
                      <m:r>
                        <a:rPr lang="it-IT" sz="2000" b="0" i="1" smtClean="0">
                          <a:latin typeface="Cambria Math"/>
                        </a:rPr>
                        <m:t>=</m:t>
                      </m:r>
                      <m:r>
                        <a:rPr lang="it-IT" sz="2000" b="0" i="1" smtClean="0">
                          <a:latin typeface="Cambria Math"/>
                        </a:rPr>
                        <m:t>𝐹</m:t>
                      </m:r>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𝑑𝑠</m:t>
                          </m:r>
                        </m:num>
                        <m:den>
                          <m:r>
                            <a:rPr lang="it-IT" sz="2000" b="0" i="1" smtClean="0">
                              <a:latin typeface="Cambria Math"/>
                              <a:ea typeface="Cambria Math"/>
                            </a:rPr>
                            <m:t>𝑑𝑡</m:t>
                          </m:r>
                        </m:den>
                      </m:f>
                      <m:r>
                        <a:rPr lang="it-IT" sz="2000" b="0" i="1" smtClean="0">
                          <a:latin typeface="Cambria Math"/>
                          <a:ea typeface="Cambria Math"/>
                        </a:rPr>
                        <m:t>=</m:t>
                      </m:r>
                      <m:r>
                        <a:rPr lang="it-IT" sz="2000" b="0" i="1" smtClean="0">
                          <a:latin typeface="Cambria Math"/>
                          <a:ea typeface="Cambria Math"/>
                        </a:rPr>
                        <m:t>𝐹</m:t>
                      </m:r>
                      <m:r>
                        <a:rPr lang="it-IT" sz="2000" b="0" i="1" smtClean="0">
                          <a:latin typeface="Cambria Math"/>
                          <a:ea typeface="Cambria Math"/>
                        </a:rPr>
                        <m:t>∙</m:t>
                      </m:r>
                      <m:r>
                        <a:rPr lang="it-IT" sz="2000" b="0" i="1" smtClean="0">
                          <a:latin typeface="Cambria Math"/>
                          <a:ea typeface="Cambria Math"/>
                        </a:rPr>
                        <m:t>𝑣</m:t>
                      </m:r>
                    </m:oMath>
                  </m:oMathPara>
                </a14:m>
                <a:endParaRPr lang="it-IT" sz="2000" dirty="0" smtClean="0"/>
              </a:p>
              <a:p>
                <a:pPr algn="just"/>
                <a:endParaRPr lang="it-IT"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67544" y="1124744"/>
                <a:ext cx="8280920" cy="4646528"/>
              </a:xfrm>
              <a:prstGeom prst="rect">
                <a:avLst/>
              </a:prstGeom>
              <a:blipFill rotWithShape="1">
                <a:blip r:embed="rId2"/>
                <a:stretch>
                  <a:fillRect l="-810" t="-656" r="-736"/>
                </a:stretch>
              </a:blipFill>
            </p:spPr>
            <p:txBody>
              <a:bodyPr/>
              <a:lstStyle/>
              <a:p>
                <a:r>
                  <a:rPr lang="it-IT">
                    <a:noFill/>
                  </a:rPr>
                  <a:t> </a:t>
                </a:r>
              </a:p>
            </p:txBody>
          </p:sp>
        </mc:Fallback>
      </mc:AlternateContent>
      <p:graphicFrame>
        <p:nvGraphicFramePr>
          <p:cNvPr id="5" name="Tabella 4"/>
          <p:cNvGraphicFramePr>
            <a:graphicFrameLocks noGrp="1"/>
          </p:cNvGraphicFramePr>
          <p:nvPr>
            <p:extLst>
              <p:ext uri="{D42A27DB-BD31-4B8C-83A1-F6EECF244321}">
                <p14:modId xmlns:p14="http://schemas.microsoft.com/office/powerpoint/2010/main" val="2972494447"/>
              </p:ext>
            </p:extLst>
          </p:nvPr>
        </p:nvGraphicFramePr>
        <p:xfrm>
          <a:off x="467544" y="5711656"/>
          <a:ext cx="8280920" cy="741680"/>
        </p:xfrm>
        <a:graphic>
          <a:graphicData uri="http://schemas.openxmlformats.org/drawingml/2006/table">
            <a:tbl>
              <a:tblPr firstRow="1" bandRow="1">
                <a:tableStyleId>{5C22544A-7EE6-4342-B048-85BDC9FD1C3A}</a:tableStyleId>
              </a:tblPr>
              <a:tblGrid>
                <a:gridCol w="3240360"/>
                <a:gridCol w="5040560"/>
              </a:tblGrid>
              <a:tr h="370840">
                <a:tc>
                  <a:txBody>
                    <a:bodyPr/>
                    <a:lstStyle/>
                    <a:p>
                      <a:r>
                        <a:rPr lang="it-IT" dirty="0" smtClean="0">
                          <a:solidFill>
                            <a:schemeClr val="tx1"/>
                          </a:solidFill>
                        </a:rPr>
                        <a:t>Unità di misura nel SI</a:t>
                      </a:r>
                      <a:endParaRPr lang="it-IT" dirty="0">
                        <a:solidFill>
                          <a:schemeClr val="tx1"/>
                        </a:solidFill>
                      </a:endParaRPr>
                    </a:p>
                  </a:txBody>
                  <a:tcPr/>
                </a:tc>
                <a:tc>
                  <a:txBody>
                    <a:bodyPr/>
                    <a:lstStyle/>
                    <a:p>
                      <a:r>
                        <a:rPr lang="it-IT" dirty="0" smtClean="0">
                          <a:solidFill>
                            <a:schemeClr val="tx1"/>
                          </a:solidFill>
                        </a:rPr>
                        <a:t>watt (1 w = 1 J/s)</a:t>
                      </a:r>
                      <a:endParaRPr lang="it-IT" dirty="0">
                        <a:solidFill>
                          <a:schemeClr val="tx1"/>
                        </a:solidFill>
                      </a:endParaRPr>
                    </a:p>
                  </a:txBody>
                  <a:tcPr/>
                </a:tc>
              </a:tr>
              <a:tr h="370840">
                <a:tc>
                  <a:txBody>
                    <a:bodyPr/>
                    <a:lstStyle/>
                    <a:p>
                      <a:r>
                        <a:rPr lang="it-IT" b="1" dirty="0" smtClean="0">
                          <a:solidFill>
                            <a:schemeClr val="tx1"/>
                          </a:solidFill>
                        </a:rPr>
                        <a:t>Nel sistema tecnico-</a:t>
                      </a:r>
                      <a:r>
                        <a:rPr lang="it-IT" b="1" baseline="0" dirty="0" smtClean="0">
                          <a:solidFill>
                            <a:schemeClr val="tx1"/>
                          </a:solidFill>
                        </a:rPr>
                        <a:t> pratico</a:t>
                      </a:r>
                      <a:endParaRPr lang="it-IT" b="1" dirty="0">
                        <a:solidFill>
                          <a:schemeClr val="tx1"/>
                        </a:solidFill>
                      </a:endParaRPr>
                    </a:p>
                  </a:txBody>
                  <a:tcPr/>
                </a:tc>
                <a:tc>
                  <a:txBody>
                    <a:bodyPr/>
                    <a:lstStyle/>
                    <a:p>
                      <a:r>
                        <a:rPr lang="it-IT" b="1" dirty="0" smtClean="0">
                          <a:solidFill>
                            <a:schemeClr val="tx1"/>
                          </a:solidFill>
                        </a:rPr>
                        <a:t>Cavallo vapore</a:t>
                      </a:r>
                      <a:r>
                        <a:rPr lang="it-IT" b="1" baseline="0" dirty="0" smtClean="0">
                          <a:solidFill>
                            <a:schemeClr val="tx1"/>
                          </a:solidFill>
                        </a:rPr>
                        <a:t> </a:t>
                      </a:r>
                      <a:r>
                        <a:rPr lang="it-IT" b="1" baseline="0" dirty="0" err="1" smtClean="0">
                          <a:solidFill>
                            <a:schemeClr val="tx1"/>
                          </a:solidFill>
                        </a:rPr>
                        <a:t>Hp</a:t>
                      </a:r>
                      <a:r>
                        <a:rPr lang="it-IT" b="1" baseline="0" dirty="0" smtClean="0">
                          <a:solidFill>
                            <a:schemeClr val="tx1"/>
                          </a:solidFill>
                        </a:rPr>
                        <a:t> (1 </a:t>
                      </a:r>
                      <a:r>
                        <a:rPr lang="it-IT" b="1" baseline="0" dirty="0" err="1" smtClean="0">
                          <a:solidFill>
                            <a:schemeClr val="tx1"/>
                          </a:solidFill>
                        </a:rPr>
                        <a:t>Hp</a:t>
                      </a:r>
                      <a:r>
                        <a:rPr lang="it-IT" b="1" baseline="0" dirty="0" smtClean="0">
                          <a:solidFill>
                            <a:schemeClr val="tx1"/>
                          </a:solidFill>
                        </a:rPr>
                        <a:t> = 735 w = 0.735 </a:t>
                      </a:r>
                      <a:r>
                        <a:rPr lang="it-IT" b="1" baseline="0" dirty="0" err="1" smtClean="0">
                          <a:solidFill>
                            <a:schemeClr val="tx1"/>
                          </a:solidFill>
                        </a:rPr>
                        <a:t>kw</a:t>
                      </a:r>
                      <a:endParaRPr lang="it-IT" b="1" dirty="0">
                        <a:solidFill>
                          <a:schemeClr val="tx1"/>
                        </a:solidFill>
                      </a:endParaRPr>
                    </a:p>
                  </a:txBody>
                  <a:tcPr/>
                </a:tc>
              </a:tr>
            </a:tbl>
          </a:graphicData>
        </a:graphic>
      </p:graphicFrame>
    </p:spTree>
    <p:extLst>
      <p:ext uri="{BB962C8B-B14F-4D97-AF65-F5344CB8AC3E}">
        <p14:creationId xmlns:p14="http://schemas.microsoft.com/office/powerpoint/2010/main" val="3136885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Manuele\Desktop\fisica\300ppt\6.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8208"/>
            <a:ext cx="5436096" cy="407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Potenza necessaria a un’auto</a:t>
            </a:r>
            <a:endParaRPr lang="it-IT" dirty="0"/>
          </a:p>
        </p:txBody>
      </p:sp>
      <p:sp>
        <p:nvSpPr>
          <p:cNvPr id="4" name="CasellaDiTesto 3"/>
          <p:cNvSpPr txBox="1"/>
          <p:nvPr/>
        </p:nvSpPr>
        <p:spPr>
          <a:xfrm>
            <a:off x="395536" y="1196752"/>
            <a:ext cx="8280920" cy="1938992"/>
          </a:xfrm>
          <a:prstGeom prst="rect">
            <a:avLst/>
          </a:prstGeom>
          <a:noFill/>
        </p:spPr>
        <p:txBody>
          <a:bodyPr wrap="square" rtlCol="0">
            <a:spAutoFit/>
          </a:bodyPr>
          <a:lstStyle/>
          <a:p>
            <a:pPr algn="just"/>
            <a:r>
              <a:rPr lang="it-IT" sz="2000" dirty="0" smtClean="0"/>
              <a:t>Si calcoli la potenza necessaria a un’automobile di 1400 Kg nelle seguenti circostanze:</a:t>
            </a:r>
          </a:p>
          <a:p>
            <a:pPr marL="457200" indent="-457200" algn="just">
              <a:buAutoNum type="alphaLcPeriod"/>
            </a:pPr>
            <a:r>
              <a:rPr lang="it-IT" sz="2000" dirty="0" smtClean="0"/>
              <a:t>l’automobile sale su una collina di 10° di pendenza, una collina piuttosto ripida a una velocità costante di 80 Km/h;</a:t>
            </a:r>
          </a:p>
          <a:p>
            <a:pPr marL="457200" indent="-457200" algn="just">
              <a:buAutoNum type="alphaLcPeriod"/>
            </a:pPr>
            <a:r>
              <a:rPr lang="it-IT" sz="2000" dirty="0" smtClean="0"/>
              <a:t>L’automobile accelera lungo una strada pianeggiante da 90 a 110 Km/h in 6 s mentre sorpassa un’altra automobile.</a:t>
            </a:r>
            <a:endParaRPr lang="it-IT"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Manuele\Desktop\fisica\300ppt\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4096"/>
            <a:ext cx="697548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44008" y="1490008"/>
            <a:ext cx="4032448" cy="1938992"/>
          </a:xfrm>
          <a:prstGeom prst="rect">
            <a:avLst/>
          </a:prstGeom>
          <a:noFill/>
        </p:spPr>
        <p:txBody>
          <a:bodyPr wrap="square" rtlCol="0">
            <a:spAutoFit/>
          </a:bodyPr>
          <a:lstStyle/>
          <a:p>
            <a:pPr algn="just"/>
            <a:r>
              <a:rPr lang="it-IT" sz="2000" dirty="0" smtClean="0"/>
              <a:t>Dei palloncini d’acqua sono lanciati dalla cima di un edificio, tutti con la stessa velocità ma con differenti angoli di lancio. Quale palloncino avrà la velocità maggiore al momento dell’impatto col suolo?</a:t>
            </a:r>
            <a:endParaRPr lang="it-IT"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Il pendolo: considerazioni energetiche</a:t>
            </a:r>
            <a:endParaRPr lang="it-IT" dirty="0"/>
          </a:p>
        </p:txBody>
      </p:sp>
      <p:sp>
        <p:nvSpPr>
          <p:cNvPr id="4" name="CasellaDiTesto 3"/>
          <p:cNvSpPr txBox="1"/>
          <p:nvPr/>
        </p:nvSpPr>
        <p:spPr>
          <a:xfrm>
            <a:off x="539552" y="1628800"/>
            <a:ext cx="8280920" cy="3539430"/>
          </a:xfrm>
          <a:prstGeom prst="rect">
            <a:avLst/>
          </a:prstGeom>
          <a:noFill/>
        </p:spPr>
        <p:txBody>
          <a:bodyPr wrap="square" rtlCol="0">
            <a:spAutoFit/>
          </a:bodyPr>
          <a:lstStyle/>
          <a:p>
            <a:pPr algn="just"/>
            <a:r>
              <a:rPr lang="it-IT" sz="2000" dirty="0"/>
              <a:t>Un pendolo inizialmente viene abbandonato dalla posizione corrispondente all’angolo ϕ</a:t>
            </a:r>
            <a:r>
              <a:rPr lang="it-IT" sz="2000" baseline="-25000" dirty="0"/>
              <a:t>0</a:t>
            </a:r>
            <a:r>
              <a:rPr lang="it-IT" sz="2000" dirty="0"/>
              <a:t>, dove possiede l’energia potenziale mgh</a:t>
            </a:r>
            <a:r>
              <a:rPr lang="it-IT" sz="2000" baseline="-25000" dirty="0"/>
              <a:t>0</a:t>
            </a:r>
            <a:r>
              <a:rPr lang="it-IT" sz="2000" dirty="0"/>
              <a:t>, e raggiunge la posizione corrispondente a ϕ = 0, dove, assumendo che l’energia potenziale sia nulla, possiede energia cinetica massima. Essendo costante l’energia totale, si ha</a:t>
            </a:r>
          </a:p>
          <a:p>
            <a:pPr algn="just"/>
            <a:endParaRPr lang="it-IT" sz="2000" dirty="0" smtClean="0"/>
          </a:p>
          <a:p>
            <a:pPr algn="just"/>
            <a:endParaRPr lang="it-IT" sz="2000" dirty="0"/>
          </a:p>
          <a:p>
            <a:pPr algn="just"/>
            <a:r>
              <a:rPr lang="it-IT" sz="2000" dirty="0"/>
              <a:t>Perché tutta l’energia potenziale posseduta dalla massa nel punto A ad un’altezza h</a:t>
            </a:r>
            <a:r>
              <a:rPr lang="it-IT" sz="2000" baseline="-25000" dirty="0"/>
              <a:t>0</a:t>
            </a:r>
            <a:r>
              <a:rPr lang="it-IT" sz="2000" dirty="0"/>
              <a:t> rispetto a come si è scelto il sistema di riferimento, si trasforma in energia cinetica nel punto B in cui la  massa assume la massima velocità. </a:t>
            </a:r>
          </a:p>
          <a:p>
            <a:endParaRPr lang="it-IT"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4166699902"/>
              </p:ext>
            </p:extLst>
          </p:nvPr>
        </p:nvGraphicFramePr>
        <p:xfrm>
          <a:off x="3347864" y="2924944"/>
          <a:ext cx="1697270" cy="764704"/>
        </p:xfrm>
        <a:graphic>
          <a:graphicData uri="http://schemas.openxmlformats.org/presentationml/2006/ole">
            <mc:AlternateContent xmlns:mc="http://schemas.openxmlformats.org/markup-compatibility/2006">
              <mc:Choice xmlns:v="urn:schemas-microsoft-com:vml" Requires="v">
                <p:oleObj spid="_x0000_s91161" r:id="rId3" imgW="863225" imgH="393529" progId="Equation.DSMT4">
                  <p:embed/>
                </p:oleObj>
              </mc:Choice>
              <mc:Fallback>
                <p:oleObj r:id="rId3" imgW="863225"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924944"/>
                        <a:ext cx="1697270" cy="764704"/>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3178194747"/>
              </p:ext>
            </p:extLst>
          </p:nvPr>
        </p:nvGraphicFramePr>
        <p:xfrm>
          <a:off x="3563889" y="4941168"/>
          <a:ext cx="1440160" cy="567951"/>
        </p:xfrm>
        <a:graphic>
          <a:graphicData uri="http://schemas.openxmlformats.org/presentationml/2006/ole">
            <mc:AlternateContent xmlns:mc="http://schemas.openxmlformats.org/markup-compatibility/2006">
              <mc:Choice xmlns:v="urn:schemas-microsoft-com:vml" Requires="v">
                <p:oleObj spid="_x0000_s91162" r:id="rId5" imgW="672808" imgH="266584" progId="Equation.DSMT4">
                  <p:embed/>
                </p:oleObj>
              </mc:Choice>
              <mc:Fallback>
                <p:oleObj r:id="rId5" imgW="672808" imgH="26658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9" y="4941168"/>
                        <a:ext cx="1440160" cy="567951"/>
                      </a:xfrm>
                      <a:prstGeom prst="rect">
                        <a:avLst/>
                      </a:prstGeom>
                      <a:noFill/>
                    </p:spPr>
                  </p:pic>
                </p:oleObj>
              </mc:Fallback>
            </mc:AlternateContent>
          </a:graphicData>
        </a:graphic>
      </p:graphicFrame>
    </p:spTree>
    <p:extLst>
      <p:ext uri="{BB962C8B-B14F-4D97-AF65-F5344CB8AC3E}">
        <p14:creationId xmlns:p14="http://schemas.microsoft.com/office/powerpoint/2010/main" val="3046632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2956595" cy="450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707904" y="908720"/>
            <a:ext cx="4968552" cy="4893647"/>
          </a:xfrm>
          <a:prstGeom prst="rect">
            <a:avLst/>
          </a:prstGeom>
          <a:noFill/>
        </p:spPr>
        <p:txBody>
          <a:bodyPr wrap="square" rtlCol="0">
            <a:spAutoFit/>
          </a:bodyPr>
          <a:lstStyle/>
          <a:p>
            <a:r>
              <a:rPr lang="it-IT" dirty="0"/>
              <a:t>Se il pendolo è in una posizione corrispondente all’angolo ϕ generico, come mostrato in figura, la conservazione dell’energia meccanica </a:t>
            </a:r>
            <a:r>
              <a:rPr lang="it-IT" dirty="0" smtClean="0"/>
              <a:t>impone</a:t>
            </a:r>
          </a:p>
          <a:p>
            <a:endParaRPr lang="it-IT" dirty="0"/>
          </a:p>
          <a:p>
            <a:endParaRPr lang="it-IT" dirty="0" smtClean="0"/>
          </a:p>
          <a:p>
            <a:r>
              <a:rPr lang="it-IT" dirty="0"/>
              <a:t>da </a:t>
            </a:r>
            <a:r>
              <a:rPr lang="it-IT" dirty="0" smtClean="0"/>
              <a:t>cui</a:t>
            </a:r>
          </a:p>
          <a:p>
            <a:endParaRPr lang="it-IT" dirty="0"/>
          </a:p>
          <a:p>
            <a:endParaRPr lang="it-IT" dirty="0" smtClean="0"/>
          </a:p>
          <a:p>
            <a:r>
              <a:rPr lang="it-IT" dirty="0"/>
              <a:t>avendo ricavato le due altezze h e h</a:t>
            </a:r>
            <a:r>
              <a:rPr lang="it-IT" sz="1400" dirty="0"/>
              <a:t>0</a:t>
            </a:r>
            <a:r>
              <a:rPr lang="it-IT" dirty="0"/>
              <a:t> in funzione dell’angolo descritto dal filo.</a:t>
            </a:r>
          </a:p>
          <a:p>
            <a:endParaRPr lang="it-IT"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3999427417"/>
              </p:ext>
            </p:extLst>
          </p:nvPr>
        </p:nvGraphicFramePr>
        <p:xfrm>
          <a:off x="5068661" y="2756635"/>
          <a:ext cx="2247038" cy="692696"/>
        </p:xfrm>
        <a:graphic>
          <a:graphicData uri="http://schemas.openxmlformats.org/presentationml/2006/ole">
            <mc:AlternateContent xmlns:mc="http://schemas.openxmlformats.org/markup-compatibility/2006">
              <mc:Choice xmlns:v="urn:schemas-microsoft-com:vml" Requires="v">
                <p:oleObj spid="_x0000_s114715" r:id="rId4" imgW="1269449" imgH="393529" progId="Equation.DSMT4">
                  <p:embed/>
                </p:oleObj>
              </mc:Choice>
              <mc:Fallback>
                <p:oleObj r:id="rId4" imgW="1269449" imgH="39352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661" y="2756635"/>
                        <a:ext cx="2247038" cy="692696"/>
                      </a:xfrm>
                      <a:prstGeom prst="rect">
                        <a:avLst/>
                      </a:prstGeom>
                      <a:noFill/>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339683233"/>
              </p:ext>
            </p:extLst>
          </p:nvPr>
        </p:nvGraphicFramePr>
        <p:xfrm>
          <a:off x="4200921" y="4086704"/>
          <a:ext cx="3982518" cy="476672"/>
        </p:xfrm>
        <a:graphic>
          <a:graphicData uri="http://schemas.openxmlformats.org/presentationml/2006/ole">
            <mc:AlternateContent xmlns:mc="http://schemas.openxmlformats.org/markup-compatibility/2006">
              <mc:Choice xmlns:v="urn:schemas-microsoft-com:vml" Requires="v">
                <p:oleObj spid="_x0000_s114716" r:id="rId6" imgW="2463800" imgH="292100" progId="Equation.DSMT4">
                  <p:embed/>
                </p:oleObj>
              </mc:Choice>
              <mc:Fallback>
                <p:oleObj r:id="rId6" imgW="2463800" imgH="2921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0921" y="4086704"/>
                        <a:ext cx="3982518" cy="476672"/>
                      </a:xfrm>
                      <a:prstGeom prst="rect">
                        <a:avLst/>
                      </a:prstGeom>
                      <a:noFill/>
                    </p:spPr>
                  </p:pic>
                </p:oleObj>
              </mc:Fallback>
            </mc:AlternateContent>
          </a:graphicData>
        </a:graphic>
      </p:graphicFrame>
    </p:spTree>
    <p:extLst>
      <p:ext uri="{BB962C8B-B14F-4D97-AF65-F5344CB8AC3E}">
        <p14:creationId xmlns:p14="http://schemas.microsoft.com/office/powerpoint/2010/main" val="3167659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Manuele\Desktop\fisica\300ppt\6.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248"/>
            <a:ext cx="6207043"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51520" y="332656"/>
            <a:ext cx="8496944" cy="1631216"/>
          </a:xfrm>
          <a:prstGeom prst="rect">
            <a:avLst/>
          </a:prstGeom>
          <a:noFill/>
        </p:spPr>
        <p:txBody>
          <a:bodyPr wrap="square" rtlCol="0">
            <a:spAutoFit/>
          </a:bodyPr>
          <a:lstStyle/>
          <a:p>
            <a:pPr algn="just"/>
            <a:r>
              <a:rPr lang="it-IT" sz="2000" dirty="0" smtClean="0"/>
              <a:t>Un pendolo viene fatto partire in due diversi modi da un punto che si trova ad altezza h rispetto al suo punto più basso. In entrambi i casi, alla sfera viene impressa la stessa velocità iniziale e diretta lungo la traiettoria verso l’alto nel primo caso  e verso il basso nel secondo caso. Quale lancio farà raggiungere al pendolo il maggiore angolo di oscillazione rispetto alla posizione di equilibrio?</a:t>
            </a:r>
            <a:endParaRPr lang="it-IT"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685800" y="44450"/>
            <a:ext cx="7772400" cy="1143000"/>
          </a:xfrm>
        </p:spPr>
        <p:txBody>
          <a:bodyPr/>
          <a:lstStyle/>
          <a:p>
            <a:pPr eaLnBrk="1" hangingPunct="1"/>
            <a:r>
              <a:rPr lang="it-IT" altLang="it-IT" smtClean="0"/>
              <a:t>Unità di misure e casi limite</a:t>
            </a:r>
          </a:p>
        </p:txBody>
      </p:sp>
      <p:graphicFrame>
        <p:nvGraphicFramePr>
          <p:cNvPr id="4" name="Tabella 3"/>
          <p:cNvGraphicFramePr>
            <a:graphicFrameLocks noGrp="1"/>
          </p:cNvGraphicFramePr>
          <p:nvPr/>
        </p:nvGraphicFramePr>
        <p:xfrm>
          <a:off x="827584" y="1397000"/>
          <a:ext cx="7827466" cy="1920240"/>
        </p:xfrm>
        <a:graphic>
          <a:graphicData uri="http://schemas.openxmlformats.org/drawingml/2006/table">
            <a:tbl>
              <a:tblPr firstRow="1" bandRow="1">
                <a:tableStyleId>{5C22544A-7EE6-4342-B048-85BDC9FD1C3A}</a:tableStyleId>
              </a:tblPr>
              <a:tblGrid>
                <a:gridCol w="2609156"/>
                <a:gridCol w="1859342"/>
                <a:gridCol w="3358968"/>
              </a:tblGrid>
              <a:tr h="640080">
                <a:tc>
                  <a:txBody>
                    <a:bodyPr/>
                    <a:lstStyle/>
                    <a:p>
                      <a:r>
                        <a:rPr lang="it-IT" sz="1800" dirty="0" smtClean="0"/>
                        <a:t>SI</a:t>
                      </a:r>
                      <a:endParaRPr lang="it-IT" dirty="0"/>
                    </a:p>
                  </a:txBody>
                  <a:tcPr/>
                </a:tc>
                <a:tc>
                  <a:txBody>
                    <a:bodyPr/>
                    <a:lstStyle/>
                    <a:p>
                      <a:endParaRPr lang="it-IT"/>
                    </a:p>
                  </a:txBody>
                  <a:tcPr>
                    <a:blipFill rotWithShape="1">
                      <a:blip r:embed="rId3"/>
                      <a:stretch>
                        <a:fillRect l="-140656" t="-4762" r="-180656" b="-200952"/>
                      </a:stretch>
                    </a:blipFill>
                  </a:tcPr>
                </a:tc>
                <a:tc>
                  <a:txBody>
                    <a:bodyPr/>
                    <a:lstStyle/>
                    <a:p>
                      <a:endParaRPr lang="it-IT"/>
                    </a:p>
                  </a:txBody>
                  <a:tcPr>
                    <a:blipFill rotWithShape="1">
                      <a:blip r:embed="rId3"/>
                      <a:stretch>
                        <a:fillRect l="-133212" t="-4762" b="-200952"/>
                      </a:stretch>
                    </a:blipFill>
                  </a:tcPr>
                </a:tc>
              </a:tr>
              <a:tr h="640080">
                <a:tc>
                  <a:txBody>
                    <a:bodyPr/>
                    <a:lstStyle/>
                    <a:p>
                      <a:r>
                        <a:rPr lang="it-IT" sz="1800" dirty="0" smtClean="0"/>
                        <a:t> </a:t>
                      </a:r>
                      <a:r>
                        <a:rPr lang="it-IT" sz="1800" dirty="0" err="1" smtClean="0"/>
                        <a:t>cgs</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erg</a:t>
                      </a:r>
                    </a:p>
                    <a:p>
                      <a:endParaRPr lang="it-IT" dirty="0"/>
                    </a:p>
                  </a:txBody>
                  <a:tcPr/>
                </a:tc>
                <a:tc>
                  <a:txBody>
                    <a:bodyPr/>
                    <a:lstStyle/>
                    <a:p>
                      <a:endParaRPr lang="it-IT" dirty="0"/>
                    </a:p>
                  </a:txBody>
                  <a:tcPr>
                    <a:blipFill rotWithShape="1">
                      <a:blip r:embed="rId3"/>
                      <a:stretch>
                        <a:fillRect l="-133212" t="-104762" b="-100952"/>
                      </a:stretch>
                    </a:blipFill>
                  </a:tcPr>
                </a:tc>
              </a:tr>
              <a:tr h="640080">
                <a:tc>
                  <a:txBody>
                    <a:bodyPr/>
                    <a:lstStyle/>
                    <a:p>
                      <a:r>
                        <a:rPr lang="it-IT" sz="1800" dirty="0" smtClean="0"/>
                        <a:t>unità britanniche</a:t>
                      </a:r>
                      <a:endParaRPr lang="it-IT" dirty="0"/>
                    </a:p>
                  </a:txBody>
                  <a:tcPr/>
                </a:tc>
                <a:tc>
                  <a:txBody>
                    <a:bodyPr/>
                    <a:lstStyle/>
                    <a:p>
                      <a:endParaRPr lang="it-IT" dirty="0"/>
                    </a:p>
                  </a:txBody>
                  <a:tcPr>
                    <a:blipFill rotWithShape="1">
                      <a:blip r:embed="rId3"/>
                      <a:stretch>
                        <a:fillRect l="-140656" t="-204762" r="-180656" b="-952"/>
                      </a:stretch>
                    </a:blipFill>
                  </a:tcPr>
                </a:tc>
                <a:tc>
                  <a:txBody>
                    <a:bodyPr/>
                    <a:lstStyle/>
                    <a:p>
                      <a:endParaRPr lang="it-IT" dirty="0"/>
                    </a:p>
                  </a:txBody>
                  <a:tcPr>
                    <a:blipFill rotWithShape="1">
                      <a:blip r:embed="rId3"/>
                      <a:stretch>
                        <a:fillRect l="-133212" t="-204762" b="-952"/>
                      </a:stretch>
                    </a:blipFill>
                  </a:tcPr>
                </a:tc>
              </a:tr>
            </a:tbl>
          </a:graphicData>
        </a:graphic>
      </p:graphicFrame>
      <p:pic>
        <p:nvPicPr>
          <p:cNvPr id="174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503738"/>
            <a:ext cx="63055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413" name="Object 28"/>
          <p:cNvGraphicFramePr>
            <a:graphicFrameLocks noChangeAspect="1"/>
          </p:cNvGraphicFramePr>
          <p:nvPr/>
        </p:nvGraphicFramePr>
        <p:xfrm>
          <a:off x="6300788" y="3644900"/>
          <a:ext cx="771525" cy="728663"/>
        </p:xfrm>
        <a:graphic>
          <a:graphicData uri="http://schemas.openxmlformats.org/presentationml/2006/ole">
            <mc:AlternateContent xmlns:mc="http://schemas.openxmlformats.org/markup-compatibility/2006">
              <mc:Choice xmlns:v="urn:schemas-microsoft-com:vml" Requires="v">
                <p:oleObj spid="_x0000_s17449" name="Equazione" r:id="rId5" imgW="431613" imgH="406224" progId="Equation.3">
                  <p:embed/>
                </p:oleObj>
              </mc:Choice>
              <mc:Fallback>
                <p:oleObj name="Equazione" r:id="rId5" imgW="431613" imgH="406224"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644900"/>
                        <a:ext cx="771525"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33"/>
          <p:cNvGraphicFramePr>
            <a:graphicFrameLocks noChangeAspect="1"/>
          </p:cNvGraphicFramePr>
          <p:nvPr/>
        </p:nvGraphicFramePr>
        <p:xfrm>
          <a:off x="4284663" y="3644900"/>
          <a:ext cx="976312" cy="728663"/>
        </p:xfrm>
        <a:graphic>
          <a:graphicData uri="http://schemas.openxmlformats.org/presentationml/2006/ole">
            <mc:AlternateContent xmlns:mc="http://schemas.openxmlformats.org/markup-compatibility/2006">
              <mc:Choice xmlns:v="urn:schemas-microsoft-com:vml" Requires="v">
                <p:oleObj spid="_x0000_s17450" name="Equazione" r:id="rId7" imgW="545626" imgH="406048" progId="Equation.3">
                  <p:embed/>
                </p:oleObj>
              </mc:Choice>
              <mc:Fallback>
                <p:oleObj name="Equazione" r:id="rId7" imgW="545626" imgH="406048" progId="Equation.3">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3644900"/>
                        <a:ext cx="976312"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24"/>
          <p:cNvGraphicFramePr>
            <a:graphicFrameLocks noChangeAspect="1"/>
          </p:cNvGraphicFramePr>
          <p:nvPr/>
        </p:nvGraphicFramePr>
        <p:xfrm>
          <a:off x="2124075" y="3636963"/>
          <a:ext cx="817563" cy="728662"/>
        </p:xfrm>
        <a:graphic>
          <a:graphicData uri="http://schemas.openxmlformats.org/presentationml/2006/ole">
            <mc:AlternateContent xmlns:mc="http://schemas.openxmlformats.org/markup-compatibility/2006">
              <mc:Choice xmlns:v="urn:schemas-microsoft-com:vml" Requires="v">
                <p:oleObj spid="_x0000_s17451" name="Equazione" r:id="rId9" imgW="457002" imgH="406224" progId="Equation.3">
                  <p:embed/>
                </p:oleObj>
              </mc:Choice>
              <mc:Fallback>
                <p:oleObj name="Equazione" r:id="rId9" imgW="457002" imgH="406224" progId="Equation.3">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3636963"/>
                        <a:ext cx="817563"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332656"/>
            <a:ext cx="8136904" cy="2000548"/>
          </a:xfrm>
          <a:prstGeom prst="rect">
            <a:avLst/>
          </a:prstGeom>
        </p:spPr>
        <p:txBody>
          <a:bodyPr wrap="square">
            <a:spAutoFit/>
          </a:bodyPr>
          <a:lstStyle/>
          <a:p>
            <a:pPr algn="just"/>
            <a:r>
              <a:rPr lang="it-IT" sz="2000" dirty="0"/>
              <a:t>Nella figura è rappresentato un punto materiale di massa 1Kg che percorre la traiettoria ABCD senza attrito. Passa per il punto A con velocità  v; per il punto B con una velocità tripla e alla fine si ferma in D</a:t>
            </a:r>
            <a:r>
              <a:rPr lang="it-IT" sz="2000" dirty="0" smtClean="0"/>
              <a:t>. </a:t>
            </a:r>
            <a:r>
              <a:rPr lang="it-IT" sz="2000" dirty="0"/>
              <a:t>Calcolare:</a:t>
            </a:r>
          </a:p>
          <a:p>
            <a:pPr algn="just"/>
            <a:r>
              <a:rPr lang="it-IT" sz="2000" dirty="0"/>
              <a:t>a) il modulo della velocità con cui il punto materiale passa per A</a:t>
            </a:r>
          </a:p>
          <a:p>
            <a:pPr algn="just"/>
            <a:r>
              <a:rPr lang="it-IT" sz="2000" dirty="0"/>
              <a:t>b) L’ energia cinetica nel punto C</a:t>
            </a:r>
          </a:p>
          <a:p>
            <a:pPr algn="just"/>
            <a:r>
              <a:rPr lang="it-IT" sz="2000" dirty="0"/>
              <a:t>c) L’altezza del punto D, dove si ferma.</a:t>
            </a:r>
            <a:r>
              <a:rPr lang="it-IT" dirty="0"/>
              <a:t>	</a:t>
            </a:r>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079" y="2451100"/>
            <a:ext cx="5200026" cy="263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87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58847"/>
            <a:ext cx="8568952" cy="2862322"/>
          </a:xfrm>
          <a:prstGeom prst="rect">
            <a:avLst/>
          </a:prstGeom>
        </p:spPr>
        <p:txBody>
          <a:bodyPr wrap="square">
            <a:spAutoFit/>
          </a:bodyPr>
          <a:lstStyle/>
          <a:p>
            <a:pPr algn="just"/>
            <a:r>
              <a:rPr lang="it-IT" sz="2000" dirty="0" smtClean="0"/>
              <a:t>Un corpo di massa m=50 g si muove lungo la guida mostrata in figura partendo dal punto A ad una quota h = 3 m da terra.</a:t>
            </a:r>
          </a:p>
          <a:p>
            <a:pPr algn="just"/>
            <a:r>
              <a:rPr lang="it-IT" sz="2000" dirty="0" smtClean="0"/>
              <a:t>a) Calcolare il valore dell’energia cinetica nel punto B, punto in cui la guida si curva andando a formare un quarto di circonferenza di raggio R = 90 cm, e nel punto C, punto terminale del tratto curvilineo.</a:t>
            </a:r>
          </a:p>
          <a:p>
            <a:pPr algn="just"/>
            <a:r>
              <a:rPr lang="it-IT" sz="2000" dirty="0" smtClean="0"/>
              <a:t>b) Calcolare l’accelerazione centripeta nei punti B e C.</a:t>
            </a:r>
          </a:p>
          <a:p>
            <a:pPr algn="just"/>
            <a:r>
              <a:rPr lang="it-IT" sz="2000" dirty="0" smtClean="0"/>
              <a:t>c) Sapendo che il corpo comprime la molla posta nel punto D di un tratto </a:t>
            </a:r>
            <a:r>
              <a:rPr lang="it-IT" sz="2000" dirty="0" err="1" smtClean="0"/>
              <a:t>Δx</a:t>
            </a:r>
            <a:r>
              <a:rPr lang="it-IT" sz="2000" dirty="0" smtClean="0"/>
              <a:t> = 10 cm nell’istante in cui si ferma momentaneamente, determinare la costante elastica k della molla.</a:t>
            </a:r>
            <a:endParaRPr lang="it-IT" sz="2000" dirty="0"/>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871" y="3356992"/>
            <a:ext cx="6572084" cy="298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027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Documents and Settings\Manuele\Desktop\fisica\300ppt\6.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136" y="1556792"/>
            <a:ext cx="6876256" cy="515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3528" y="476672"/>
            <a:ext cx="8208912" cy="1015663"/>
          </a:xfrm>
          <a:prstGeom prst="rect">
            <a:avLst/>
          </a:prstGeom>
          <a:noFill/>
        </p:spPr>
        <p:txBody>
          <a:bodyPr wrap="square" rtlCol="0">
            <a:spAutoFit/>
          </a:bodyPr>
          <a:lstStyle/>
          <a:p>
            <a:pPr algn="just"/>
            <a:r>
              <a:rPr lang="it-IT" sz="2000" dirty="0" smtClean="0"/>
              <a:t>La componente x della forza agente su un oggetto varia come indicato nel grafico. Si determini il lavoro compiuto da tale forza per spostare l’oggetto da </a:t>
            </a:r>
            <a:r>
              <a:rPr lang="it-IT" sz="2000" i="1" dirty="0" smtClean="0"/>
              <a:t>x=0.0</a:t>
            </a:r>
            <a:r>
              <a:rPr lang="it-IT" sz="2000" dirty="0" smtClean="0"/>
              <a:t> a </a:t>
            </a:r>
            <a:r>
              <a:rPr lang="it-IT" sz="2000" i="1" dirty="0" smtClean="0"/>
              <a:t>x=10.0</a:t>
            </a:r>
            <a:r>
              <a:rPr lang="it-IT" sz="2000" dirty="0" smtClean="0"/>
              <a:t> m e da </a:t>
            </a:r>
            <a:r>
              <a:rPr lang="it-IT" sz="2000" i="1" dirty="0" smtClean="0"/>
              <a:t>x=0.0</a:t>
            </a:r>
            <a:r>
              <a:rPr lang="it-IT" sz="2000" dirty="0" smtClean="0"/>
              <a:t> a </a:t>
            </a:r>
            <a:r>
              <a:rPr lang="it-IT" sz="2000" i="1" dirty="0" smtClean="0"/>
              <a:t>x= 15.0 m</a:t>
            </a:r>
            <a:endParaRPr lang="it-IT" sz="20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Documents and Settings\Manuele\Desktop\fisica\300ppt\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6548"/>
            <a:ext cx="6732240" cy="504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CasellaDiTesto 1"/>
              <p:cNvSpPr txBox="1"/>
              <p:nvPr/>
            </p:nvSpPr>
            <p:spPr>
              <a:xfrm>
                <a:off x="251520" y="332656"/>
                <a:ext cx="8568952" cy="1631216"/>
              </a:xfrm>
              <a:prstGeom prst="rect">
                <a:avLst/>
              </a:prstGeom>
              <a:noFill/>
            </p:spPr>
            <p:txBody>
              <a:bodyPr wrap="square" rtlCol="0">
                <a:spAutoFit/>
              </a:bodyPr>
              <a:lstStyle/>
              <a:p>
                <a:pPr algn="just"/>
                <a:r>
                  <a:rPr lang="it-IT" sz="2000" dirty="0" smtClean="0"/>
                  <a:t>L’acrobata di un circo, di massa 75 Kg, salta verticalmente verso l’alto, dalla cima di una piattaforma, con una velocità di 5.0 m/s. quale sarà la sua velocità nell’atterrare su un materasso elastico di 3.0 m più basso? Se il materasso si comporta come una molla di costante elastica </a:t>
                </a:r>
                <a14:m>
                  <m:oMath xmlns:m="http://schemas.openxmlformats.org/officeDocument/2006/math">
                    <m:r>
                      <a:rPr lang="it-IT" sz="2000" b="0" i="1" smtClean="0">
                        <a:latin typeface="Cambria Math"/>
                      </a:rPr>
                      <m:t>5.2</m:t>
                    </m:r>
                    <m:r>
                      <a:rPr lang="it-IT" sz="2000" b="0" i="1" smtClean="0">
                        <a:latin typeface="Cambria Math"/>
                        <a:ea typeface="Cambria Math"/>
                      </a:rPr>
                      <m:t>∙</m:t>
                    </m:r>
                    <m:sSup>
                      <m:sSupPr>
                        <m:ctrlPr>
                          <a:rPr lang="it-IT" sz="2000" b="0" i="1" smtClean="0">
                            <a:latin typeface="Cambria Math"/>
                            <a:ea typeface="Cambria Math"/>
                          </a:rPr>
                        </m:ctrlPr>
                      </m:sSupPr>
                      <m:e>
                        <m:r>
                          <a:rPr lang="it-IT" sz="2000" b="0" i="1" smtClean="0">
                            <a:latin typeface="Cambria Math"/>
                            <a:ea typeface="Cambria Math"/>
                          </a:rPr>
                          <m:t>10</m:t>
                        </m:r>
                      </m:e>
                      <m:sup>
                        <m:r>
                          <a:rPr lang="it-IT" sz="2000" b="0" i="1" smtClean="0">
                            <a:latin typeface="Cambria Math"/>
                            <a:ea typeface="Cambria Math"/>
                          </a:rPr>
                          <m:t>4</m:t>
                        </m:r>
                      </m:sup>
                    </m:sSup>
                    <m:r>
                      <a:rPr lang="it-IT" sz="2000" b="0" i="1" smtClean="0">
                        <a:latin typeface="Cambria Math"/>
                        <a:ea typeface="Cambria Math"/>
                      </a:rPr>
                      <m:t>𝑁</m:t>
                    </m:r>
                    <m:r>
                      <a:rPr lang="it-IT" sz="2000" b="0" i="1" smtClean="0">
                        <a:latin typeface="Cambria Math"/>
                        <a:ea typeface="Cambria Math"/>
                      </a:rPr>
                      <m:t>/</m:t>
                    </m:r>
                    <m:r>
                      <a:rPr lang="it-IT" sz="2000" b="0" i="1" smtClean="0">
                        <a:latin typeface="Cambria Math"/>
                        <a:ea typeface="Cambria Math"/>
                      </a:rPr>
                      <m:t>𝑚</m:t>
                    </m:r>
                  </m:oMath>
                </a14:m>
                <a:r>
                  <a:rPr lang="it-IT" sz="2000" dirty="0" smtClean="0"/>
                  <a:t>, di quanto si abbasserà?</a:t>
                </a:r>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251520" y="332656"/>
                <a:ext cx="8568952" cy="1631216"/>
              </a:xfrm>
              <a:prstGeom prst="rect">
                <a:avLst/>
              </a:prstGeom>
              <a:blipFill rotWithShape="1">
                <a:blip r:embed="rId3"/>
                <a:stretch>
                  <a:fillRect l="-711" t="-1873" r="-782" b="-5993"/>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Manuele\Desktop\fisica\300ppt\6.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44" y="1566643"/>
            <a:ext cx="7092280" cy="53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7544" y="620688"/>
            <a:ext cx="8208912" cy="1015663"/>
          </a:xfrm>
          <a:prstGeom prst="rect">
            <a:avLst/>
          </a:prstGeom>
          <a:noFill/>
        </p:spPr>
        <p:txBody>
          <a:bodyPr wrap="square" rtlCol="0">
            <a:spAutoFit/>
          </a:bodyPr>
          <a:lstStyle/>
          <a:p>
            <a:pPr algn="just"/>
            <a:r>
              <a:rPr lang="it-IT" sz="2000" dirty="0" smtClean="0"/>
              <a:t>Una piccola massa scende senza attrito lungo lo scivolo mostrato. Da quale altezza minima deve partire l’oggetto affinché resti sul percorso anche nel punto più alto dell’anello (il cui raggio è r)?</a:t>
            </a:r>
            <a:endParaRPr lang="it-IT"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Documents and Settings\Manuele\Desktop\fisica\300ppt\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2" y="1169758"/>
            <a:ext cx="7524328" cy="564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39552" y="476672"/>
            <a:ext cx="7992888" cy="1323439"/>
          </a:xfrm>
          <a:prstGeom prst="rect">
            <a:avLst/>
          </a:prstGeom>
          <a:noFill/>
        </p:spPr>
        <p:txBody>
          <a:bodyPr wrap="square" rtlCol="0">
            <a:spAutoFit/>
          </a:bodyPr>
          <a:lstStyle/>
          <a:p>
            <a:pPr algn="just"/>
            <a:r>
              <a:rPr lang="it-IT" sz="2000" dirty="0" smtClean="0"/>
              <a:t>Una massa m è attaccata all’estremità di una molla (di costante elastica k). Alla massa viene dato uno spostamento iniziale x</a:t>
            </a:r>
            <a:r>
              <a:rPr lang="it-IT" sz="1100" dirty="0" smtClean="0"/>
              <a:t>0</a:t>
            </a:r>
            <a:r>
              <a:rPr lang="it-IT" sz="2000" dirty="0" smtClean="0"/>
              <a:t> dopo di che oscilla aventi e indietro. Scrivere una formula per l’energia meccanica totale in funzione della posizione x e della velocità v</a:t>
            </a:r>
            <a:endParaRPr lang="it-IT"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Manuele\Desktop\fisica\300ppt\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8910"/>
            <a:ext cx="8172400" cy="612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Ancora sulle montagne russe</a:t>
            </a:r>
            <a:endParaRPr lang="it-IT" dirty="0"/>
          </a:p>
        </p:txBody>
      </p:sp>
      <p:sp>
        <p:nvSpPr>
          <p:cNvPr id="4" name="CasellaDiTesto 3"/>
          <p:cNvSpPr txBox="1"/>
          <p:nvPr/>
        </p:nvSpPr>
        <p:spPr>
          <a:xfrm>
            <a:off x="323528" y="1196752"/>
            <a:ext cx="8568952" cy="1015663"/>
          </a:xfrm>
          <a:prstGeom prst="rect">
            <a:avLst/>
          </a:prstGeom>
          <a:noFill/>
        </p:spPr>
        <p:txBody>
          <a:bodyPr wrap="square" rtlCol="0">
            <a:spAutoFit/>
          </a:bodyPr>
          <a:lstStyle/>
          <a:p>
            <a:pPr algn="just"/>
            <a:r>
              <a:rPr lang="it-IT" sz="2000" dirty="0" smtClean="0"/>
              <a:t>Una carrozza delle montagne russe viene sollevata sino al punto A da cui, con i suoi passeggeri urlanti, viene lasciata andare da ferma. Assumendo che non vi sia attrito, si calcoli la velocità della carrozza nei punti B, C, D</a:t>
            </a:r>
            <a:endParaRPr lang="it-IT"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Manuele\Desktop\fisica\300ppt\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6241"/>
            <a:ext cx="5652120" cy="423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51520" y="404664"/>
            <a:ext cx="8496944" cy="2246769"/>
          </a:xfrm>
          <a:prstGeom prst="rect">
            <a:avLst/>
          </a:prstGeom>
          <a:noFill/>
        </p:spPr>
        <p:txBody>
          <a:bodyPr wrap="square" rtlCol="0">
            <a:spAutoFit/>
          </a:bodyPr>
          <a:lstStyle/>
          <a:p>
            <a:pPr algn="just"/>
            <a:r>
              <a:rPr lang="it-IT" sz="2000" dirty="0" smtClean="0"/>
              <a:t>Una palla è attaccata a una corda orizzontale di lunghezza L il cui altro estremo è fissato. </a:t>
            </a:r>
          </a:p>
          <a:p>
            <a:pPr marL="457200" indent="-457200" algn="just">
              <a:buAutoNum type="alphaLcPeriod"/>
            </a:pPr>
            <a:r>
              <a:rPr lang="it-IT" sz="2000" dirty="0" smtClean="0"/>
              <a:t>Se la palla viene lasciata andare, quale sarà la sua velocità nel punto più basso del percorso?</a:t>
            </a:r>
          </a:p>
          <a:p>
            <a:pPr marL="457200" indent="-457200" algn="just">
              <a:buAutoNum type="alphaLcPeriod"/>
            </a:pPr>
            <a:r>
              <a:rPr lang="it-IT" sz="2000" dirty="0" smtClean="0"/>
              <a:t>Un piolo è piantato a una distanza h, direttamente sotto in punto di fissaggio della corda. Se h = 0.80 L, quale sarà la velocità della palla nel punto più alto della sua traiettoria circolare intorno al piolo?</a:t>
            </a:r>
            <a:endParaRPr lang="it-IT"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Manuele\Desktop\fisica\300ppt\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2354"/>
            <a:ext cx="6084168" cy="456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3528" y="476672"/>
            <a:ext cx="8568952" cy="1938992"/>
          </a:xfrm>
          <a:prstGeom prst="rect">
            <a:avLst/>
          </a:prstGeom>
          <a:noFill/>
        </p:spPr>
        <p:txBody>
          <a:bodyPr wrap="square" rtlCol="0">
            <a:spAutoFit/>
          </a:bodyPr>
          <a:lstStyle/>
          <a:p>
            <a:pPr algn="just"/>
            <a:r>
              <a:rPr lang="it-IT" sz="2000" dirty="0" smtClean="0"/>
              <a:t>Si mostri che in un vagoncino delle montagne russe, dotate di un anello circolare verticale, la differenza tra il vostro peso apparente nel punto più alto e in quello più basso dell’anello è 6mg, cioè 6 volte il vostro peso. Si ignori l’attrito. Si mostri che, fino a quando la vostra velocità è superiore alla velocità minima necessaria per rimanere in pista, questa risposta non dipende né dalla vostra velocità né dal raggio dell’anello</a:t>
            </a:r>
            <a:endParaRPr lang="it-IT"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Manuele\Desktop\fisica\300ppt\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07888"/>
            <a:ext cx="6372933" cy="477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83568" y="476672"/>
            <a:ext cx="7992888" cy="1631216"/>
          </a:xfrm>
          <a:prstGeom prst="rect">
            <a:avLst/>
          </a:prstGeom>
          <a:noFill/>
        </p:spPr>
        <p:txBody>
          <a:bodyPr wrap="square" rtlCol="0">
            <a:spAutoFit/>
          </a:bodyPr>
          <a:lstStyle/>
          <a:p>
            <a:pPr algn="just"/>
            <a:r>
              <a:rPr lang="it-IT" sz="2000" dirty="0" smtClean="0"/>
              <a:t>Uno studente di 75 Kg corre a una velocità di 5 m/s, afferra una liana e dondola sopra un lago. Egli lascia la liana quando la sua velocità è zero.</a:t>
            </a:r>
          </a:p>
          <a:p>
            <a:pPr marL="457200" indent="-457200" algn="just">
              <a:buAutoNum type="alphaLcPeriod"/>
            </a:pPr>
            <a:r>
              <a:rPr lang="it-IT" sz="2000" dirty="0" smtClean="0"/>
              <a:t>Che valore ha l’angolo </a:t>
            </a:r>
            <a:r>
              <a:rPr lang="el-GR" sz="2000" dirty="0" smtClean="0"/>
              <a:t>θ</a:t>
            </a:r>
            <a:r>
              <a:rPr lang="it-IT" sz="2000" dirty="0" smtClean="0"/>
              <a:t> quando lascia la liana?</a:t>
            </a:r>
          </a:p>
          <a:p>
            <a:pPr marL="457200" indent="-457200" algn="just">
              <a:buAutoNum type="alphaLcPeriod"/>
            </a:pPr>
            <a:r>
              <a:rPr lang="it-IT" sz="2000" dirty="0" smtClean="0"/>
              <a:t>Qual è la tensione della liana appena prima che egli la lasci?</a:t>
            </a:r>
          </a:p>
          <a:p>
            <a:pPr marL="457200" indent="-457200" algn="just">
              <a:buAutoNum type="alphaLcPeriod"/>
            </a:pPr>
            <a:r>
              <a:rPr lang="it-IT" sz="2000" dirty="0" smtClean="0"/>
              <a:t>Qual è la tensione massima della liana?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Manuele\Desktop\fisica\300ppt\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25538"/>
            <a:ext cx="6084888"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CasellaDiTesto 6"/>
          <p:cNvSpPr txBox="1">
            <a:spLocks noChangeArrowheads="1"/>
          </p:cNvSpPr>
          <p:nvPr/>
        </p:nvSpPr>
        <p:spPr bwMode="auto">
          <a:xfrm>
            <a:off x="4787900" y="1076325"/>
            <a:ext cx="41767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a:defRPr sz="2800">
                <a:solidFill>
                  <a:schemeClr val="tx1"/>
                </a:solidFill>
                <a:latin typeface="Times New Roman" charset="0"/>
              </a:defRPr>
            </a:lvl2pPr>
            <a:lvl3pPr>
              <a:defRPr sz="2400">
                <a:solidFill>
                  <a:schemeClr val="tx1"/>
                </a:solidFill>
                <a:latin typeface="Times New Roman" charset="0"/>
              </a:defRPr>
            </a:lvl3pPr>
            <a:lvl4pPr>
              <a:defRPr sz="2000">
                <a:solidFill>
                  <a:schemeClr val="tx1"/>
                </a:solidFill>
                <a:latin typeface="Times New Roman" charset="0"/>
              </a:defRPr>
            </a:lvl4pPr>
            <a:lvl5pPr>
              <a:defRPr sz="2000">
                <a:solidFill>
                  <a:schemeClr val="tx1"/>
                </a:solidFill>
                <a:latin typeface="Times New Roman" charset="0"/>
              </a:defRPr>
            </a:lvl5pPr>
            <a:lvl6pPr eaLnBrk="0" hangingPunct="0">
              <a:defRPr sz="2000">
                <a:solidFill>
                  <a:schemeClr val="tx1"/>
                </a:solidFill>
                <a:latin typeface="Times New Roman" charset="0"/>
              </a:defRPr>
            </a:lvl6pPr>
            <a:lvl7pPr eaLnBrk="0" hangingPunct="0">
              <a:defRPr sz="2000">
                <a:solidFill>
                  <a:schemeClr val="tx1"/>
                </a:solidFill>
                <a:latin typeface="Times New Roman" charset="0"/>
              </a:defRPr>
            </a:lvl7pPr>
            <a:lvl8pPr eaLnBrk="0" hangingPunct="0">
              <a:defRPr sz="2000">
                <a:solidFill>
                  <a:schemeClr val="tx1"/>
                </a:solidFill>
                <a:latin typeface="Times New Roman" charset="0"/>
              </a:defRPr>
            </a:lvl8pPr>
            <a:lvl9pPr eaLnBrk="0" hangingPunct="0">
              <a:defRPr sz="2000">
                <a:solidFill>
                  <a:schemeClr val="tx1"/>
                </a:solidFill>
                <a:latin typeface="Times New Roman" charset="0"/>
              </a:defRPr>
            </a:lvl9pPr>
          </a:lstStyle>
          <a:p>
            <a:pPr algn="just"/>
            <a:r>
              <a:rPr lang="it-IT" altLang="it-IT" sz="2000"/>
              <a:t>E’ possibile esercitare una forza su un oggetto anche senza compiere lavoro. Per esempio se si tiene in mano un pacco stando fermi, non si sta compiendo alcun lavoro sull’oggetto. Non si compie lavoro neppure se lo si sta trasportando orizzontalmente a velocità costante perché non occorre alcuna forza orizzontale.</a:t>
            </a:r>
          </a:p>
          <a:p>
            <a:pPr algn="just"/>
            <a:r>
              <a:rPr lang="it-IT" altLang="it-IT" sz="2000"/>
              <a:t>NB: è necessario specificare quando si parla di lavoro fatto da un oggetto o compiuto su un oggetto. Inoltre, bisogna specificare se il lavoro compiuto è dovuto a una forza particolare o se è dovuto alla forza risultante agente sull’oggetto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51" y="3862795"/>
            <a:ext cx="5739524" cy="30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95536" y="692696"/>
            <a:ext cx="8280920" cy="3170099"/>
          </a:xfrm>
          <a:prstGeom prst="rect">
            <a:avLst/>
          </a:prstGeom>
          <a:noFill/>
        </p:spPr>
        <p:txBody>
          <a:bodyPr wrap="square" rtlCol="0">
            <a:spAutoFit/>
          </a:bodyPr>
          <a:lstStyle/>
          <a:p>
            <a:pPr algn="just"/>
            <a:r>
              <a:rPr lang="it-IT" sz="2000" dirty="0"/>
              <a:t>Un punto materiale di massa </a:t>
            </a:r>
            <a:r>
              <a:rPr lang="it-IT" sz="2000" i="1" dirty="0"/>
              <a:t>m </a:t>
            </a:r>
            <a:r>
              <a:rPr lang="it-IT" sz="2000" dirty="0"/>
              <a:t>parte da fermo dal </a:t>
            </a:r>
            <a:r>
              <a:rPr lang="it-IT" sz="2000" dirty="0" smtClean="0"/>
              <a:t>punto più </a:t>
            </a:r>
            <a:r>
              <a:rPr lang="it-IT" sz="2000" dirty="0"/>
              <a:t>alto di un piano inclinato scabro (</a:t>
            </a:r>
            <a:r>
              <a:rPr lang="it-IT" sz="2000" dirty="0" smtClean="0"/>
              <a:t>coefficiente d’attrito </a:t>
            </a:r>
            <a:r>
              <a:rPr lang="it-IT" sz="2000" i="1" dirty="0"/>
              <a:t>μ</a:t>
            </a:r>
            <a:r>
              <a:rPr lang="it-IT" sz="1200" i="1" dirty="0"/>
              <a:t>d1</a:t>
            </a:r>
            <a:r>
              <a:rPr lang="it-IT" sz="2000" dirty="0"/>
              <a:t>), alto </a:t>
            </a:r>
            <a:r>
              <a:rPr lang="it-IT" sz="2000" i="1" dirty="0"/>
              <a:t>h </a:t>
            </a:r>
            <a:r>
              <a:rPr lang="it-IT" sz="2000" dirty="0"/>
              <a:t>e con angolo </a:t>
            </a:r>
            <a:r>
              <a:rPr lang="it-IT" sz="2000" i="1" dirty="0"/>
              <a:t>θ </a:t>
            </a:r>
            <a:r>
              <a:rPr lang="it-IT" sz="2000" dirty="0"/>
              <a:t>rispetto</a:t>
            </a:r>
          </a:p>
          <a:p>
            <a:pPr algn="just"/>
            <a:r>
              <a:rPr lang="it-IT" sz="2000" dirty="0"/>
              <a:t>all’orizzontale. Dopo il piano inclinato, </a:t>
            </a:r>
            <a:r>
              <a:rPr lang="it-IT" sz="2000" i="1" dirty="0"/>
              <a:t>m </a:t>
            </a:r>
            <a:r>
              <a:rPr lang="it-IT" sz="2000" dirty="0"/>
              <a:t>percorre </a:t>
            </a:r>
            <a:r>
              <a:rPr lang="it-IT" sz="2000" dirty="0" smtClean="0"/>
              <a:t>un tratto </a:t>
            </a:r>
            <a:r>
              <a:rPr lang="it-IT" sz="2000" dirty="0"/>
              <a:t>rettilineo BC lungo </a:t>
            </a:r>
            <a:r>
              <a:rPr lang="it-IT" sz="2000" i="1" dirty="0"/>
              <a:t>L</a:t>
            </a:r>
            <a:r>
              <a:rPr lang="it-IT" sz="2000" dirty="0"/>
              <a:t>, anch’esso scabro, </a:t>
            </a:r>
            <a:r>
              <a:rPr lang="it-IT" sz="2000" dirty="0" smtClean="0"/>
              <a:t>con coefficiente </a:t>
            </a:r>
            <a:r>
              <a:rPr lang="it-IT" sz="2000" dirty="0"/>
              <a:t>d’attrito </a:t>
            </a:r>
            <a:r>
              <a:rPr lang="it-IT" sz="2000" i="1" dirty="0"/>
              <a:t>μ</a:t>
            </a:r>
            <a:r>
              <a:rPr lang="it-IT" sz="1400" i="1" dirty="0"/>
              <a:t>d2</a:t>
            </a:r>
            <a:r>
              <a:rPr lang="it-IT" sz="2000" dirty="0"/>
              <a:t>, al termine del quale </a:t>
            </a:r>
            <a:r>
              <a:rPr lang="it-IT" sz="2000" dirty="0" smtClean="0"/>
              <a:t>è posizionata </a:t>
            </a:r>
            <a:r>
              <a:rPr lang="it-IT" sz="2000" dirty="0"/>
              <a:t>una molla (a riposo) di costante elastica </a:t>
            </a:r>
            <a:r>
              <a:rPr lang="it-IT" sz="2000" i="1" dirty="0"/>
              <a:t>k</a:t>
            </a:r>
            <a:r>
              <a:rPr lang="it-IT" sz="2000" dirty="0"/>
              <a:t>. </a:t>
            </a:r>
            <a:r>
              <a:rPr lang="it-IT" sz="2000" dirty="0" smtClean="0"/>
              <a:t>Il tratto </a:t>
            </a:r>
            <a:r>
              <a:rPr lang="it-IT" sz="2000" dirty="0"/>
              <a:t>di piano dove è poggiata la molla è senza </a:t>
            </a:r>
            <a:r>
              <a:rPr lang="it-IT" sz="2000" dirty="0" smtClean="0"/>
              <a:t>attrito. Calcolare </a:t>
            </a:r>
            <a:r>
              <a:rPr lang="it-IT" sz="2000" dirty="0"/>
              <a:t>la compressione della molla.</a:t>
            </a:r>
          </a:p>
          <a:p>
            <a:pPr algn="just"/>
            <a:r>
              <a:rPr lang="it-IT" sz="2000" dirty="0"/>
              <a:t>Calcolare successivamente l’altezza massima rispetto </a:t>
            </a:r>
            <a:r>
              <a:rPr lang="it-IT" sz="2000" dirty="0" smtClean="0"/>
              <a:t>al suolo </a:t>
            </a:r>
            <a:r>
              <a:rPr lang="it-IT" sz="2000" dirty="0"/>
              <a:t>raggiunta da </a:t>
            </a:r>
            <a:r>
              <a:rPr lang="it-IT" sz="2000" i="1" dirty="0"/>
              <a:t>m </a:t>
            </a:r>
            <a:r>
              <a:rPr lang="it-IT" sz="2000" dirty="0"/>
              <a:t>sul piano inclinato, quando </a:t>
            </a:r>
            <a:r>
              <a:rPr lang="it-IT" sz="2000" dirty="0" smtClean="0"/>
              <a:t>torna indietro </a:t>
            </a:r>
            <a:r>
              <a:rPr lang="it-IT" sz="2000" dirty="0"/>
              <a:t>grazie alla spinta della molla</a:t>
            </a:r>
            <a:r>
              <a:rPr lang="it-IT" sz="2000" dirty="0" smtClean="0"/>
              <a:t>.</a:t>
            </a:r>
          </a:p>
          <a:p>
            <a:pPr algn="just"/>
            <a:endParaRPr lang="it-IT" sz="2000" dirty="0" smtClean="0"/>
          </a:p>
          <a:p>
            <a:pPr algn="just"/>
            <a:r>
              <a:rPr lang="pt-BR" sz="2000" dirty="0"/>
              <a:t>Dati: </a:t>
            </a:r>
            <a:r>
              <a:rPr lang="pt-BR" sz="2000" i="1" dirty="0"/>
              <a:t>μ</a:t>
            </a:r>
            <a:r>
              <a:rPr lang="pt-BR" sz="1400" i="1" dirty="0"/>
              <a:t>d1</a:t>
            </a:r>
            <a:r>
              <a:rPr lang="pt-BR" sz="2000" dirty="0"/>
              <a:t>=0.2 , </a:t>
            </a:r>
            <a:r>
              <a:rPr lang="pt-BR" sz="2000" i="1" dirty="0"/>
              <a:t>θ</a:t>
            </a:r>
            <a:r>
              <a:rPr lang="pt-BR" sz="2000" dirty="0"/>
              <a:t>=30°, </a:t>
            </a:r>
            <a:r>
              <a:rPr lang="pt-BR" sz="2000" i="1" dirty="0"/>
              <a:t>h</a:t>
            </a:r>
            <a:r>
              <a:rPr lang="pt-BR" sz="2000" dirty="0"/>
              <a:t>=1.5m , </a:t>
            </a:r>
            <a:r>
              <a:rPr lang="pt-BR" sz="2000" i="1" dirty="0"/>
              <a:t>L</a:t>
            </a:r>
            <a:r>
              <a:rPr lang="pt-BR" sz="2000" dirty="0"/>
              <a:t>=1m , </a:t>
            </a:r>
            <a:r>
              <a:rPr lang="pt-BR" sz="2000" i="1" dirty="0"/>
              <a:t>μ</a:t>
            </a:r>
            <a:r>
              <a:rPr lang="pt-BR" sz="1400" i="1" dirty="0"/>
              <a:t>d2</a:t>
            </a:r>
            <a:r>
              <a:rPr lang="pt-BR" sz="2000" dirty="0"/>
              <a:t>=0.3 , </a:t>
            </a:r>
            <a:r>
              <a:rPr lang="pt-BR" sz="2000" i="1" dirty="0"/>
              <a:t>k</a:t>
            </a:r>
            <a:r>
              <a:rPr lang="pt-BR" sz="2000" dirty="0"/>
              <a:t>= 200 N/m, </a:t>
            </a:r>
            <a:r>
              <a:rPr lang="pt-BR" sz="2000" i="1" dirty="0"/>
              <a:t>m</a:t>
            </a:r>
            <a:r>
              <a:rPr lang="pt-BR" sz="2000" dirty="0"/>
              <a:t>= 1 Kg.</a:t>
            </a:r>
            <a:endParaRPr lang="it-IT" sz="2000" dirty="0"/>
          </a:p>
        </p:txBody>
      </p:sp>
    </p:spTree>
    <p:extLst>
      <p:ext uri="{BB962C8B-B14F-4D97-AF65-F5344CB8AC3E}">
        <p14:creationId xmlns:p14="http://schemas.microsoft.com/office/powerpoint/2010/main" val="15899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3717033"/>
            <a:ext cx="575351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51520" y="260648"/>
            <a:ext cx="8640960" cy="3785652"/>
          </a:xfrm>
          <a:prstGeom prst="rect">
            <a:avLst/>
          </a:prstGeom>
          <a:noFill/>
        </p:spPr>
        <p:txBody>
          <a:bodyPr wrap="square" rtlCol="0">
            <a:spAutoFit/>
          </a:bodyPr>
          <a:lstStyle/>
          <a:p>
            <a:pPr algn="just"/>
            <a:r>
              <a:rPr lang="it-IT" sz="2000" dirty="0"/>
              <a:t>Un operaio spinge una cassa, che inizialmente è ferma </a:t>
            </a:r>
            <a:r>
              <a:rPr lang="it-IT" sz="2000" dirty="0" smtClean="0"/>
              <a:t>a terra </a:t>
            </a:r>
            <a:r>
              <a:rPr lang="it-IT" sz="2000" dirty="0"/>
              <a:t>(posizione A), lungo un piano inclinato di </a:t>
            </a:r>
            <a:r>
              <a:rPr lang="it-IT" sz="2000" dirty="0" smtClean="0"/>
              <a:t>lunghezza </a:t>
            </a:r>
            <a:r>
              <a:rPr lang="it-IT" sz="2000" i="1" dirty="0" smtClean="0"/>
              <a:t>L </a:t>
            </a:r>
            <a:r>
              <a:rPr lang="it-IT" sz="2000" dirty="0"/>
              <a:t>= 7</a:t>
            </a:r>
            <a:r>
              <a:rPr lang="it-IT" sz="2000" i="1" dirty="0"/>
              <a:t>m</a:t>
            </a:r>
            <a:r>
              <a:rPr lang="it-IT" sz="2000" dirty="0"/>
              <a:t>, fino a portarla su un pianerottolo ad </a:t>
            </a:r>
            <a:r>
              <a:rPr lang="it-IT" sz="2000" dirty="0" smtClean="0"/>
              <a:t>altezza </a:t>
            </a:r>
            <a:r>
              <a:rPr lang="it-IT" sz="2000" i="1" dirty="0" smtClean="0"/>
              <a:t>H </a:t>
            </a:r>
            <a:r>
              <a:rPr lang="it-IT" sz="2000" dirty="0"/>
              <a:t>= 2</a:t>
            </a:r>
            <a:r>
              <a:rPr lang="it-IT" sz="2000" i="1" dirty="0"/>
              <a:t>m </a:t>
            </a:r>
            <a:r>
              <a:rPr lang="it-IT" sz="2000" dirty="0"/>
              <a:t>, dove la lascia ferma (posizione B). Il </a:t>
            </a:r>
            <a:r>
              <a:rPr lang="it-IT" sz="2000" dirty="0" smtClean="0"/>
              <a:t>coefficiente di </a:t>
            </a:r>
            <a:r>
              <a:rPr lang="it-IT" sz="2000" dirty="0"/>
              <a:t>attrito dinamico tra il piano inclinato e la cassa vale </a:t>
            </a:r>
            <a:r>
              <a:rPr lang="it-IT" sz="2000" dirty="0" smtClean="0"/>
              <a:t>0.3;</a:t>
            </a:r>
            <a:endParaRPr lang="it-IT" sz="2000" dirty="0"/>
          </a:p>
          <a:p>
            <a:pPr algn="just"/>
            <a:r>
              <a:rPr lang="it-IT" sz="2000" dirty="0"/>
              <a:t>la massa della cassa è </a:t>
            </a:r>
            <a:r>
              <a:rPr lang="it-IT" sz="2000" i="1" dirty="0"/>
              <a:t>m </a:t>
            </a:r>
            <a:r>
              <a:rPr lang="it-IT" sz="2000" dirty="0"/>
              <a:t>= 25</a:t>
            </a:r>
            <a:r>
              <a:rPr lang="it-IT" sz="2000" i="1" dirty="0"/>
              <a:t>kg </a:t>
            </a:r>
            <a:r>
              <a:rPr lang="it-IT" sz="2000" dirty="0"/>
              <a:t>.</a:t>
            </a:r>
          </a:p>
          <a:p>
            <a:pPr algn="just"/>
            <a:r>
              <a:rPr lang="it-IT" sz="2000" dirty="0"/>
              <a:t>Calcolare il lavoro fatto dall’operaio supponendo che </a:t>
            </a:r>
            <a:r>
              <a:rPr lang="it-IT" sz="2000" dirty="0" smtClean="0"/>
              <a:t>la forza </a:t>
            </a:r>
            <a:r>
              <a:rPr lang="it-IT" sz="2000" dirty="0"/>
              <a:t>da esso applicata alla cassa sia parallela al </a:t>
            </a:r>
            <a:r>
              <a:rPr lang="it-IT" sz="2000" dirty="0" smtClean="0"/>
              <a:t>piano inclinato</a:t>
            </a:r>
            <a:r>
              <a:rPr lang="it-IT" sz="2000" dirty="0"/>
              <a:t>.</a:t>
            </a:r>
          </a:p>
          <a:p>
            <a:pPr algn="just"/>
            <a:r>
              <a:rPr lang="it-IT" sz="2000" dirty="0"/>
              <a:t>Successivamente la cassa viene lasciata </a:t>
            </a:r>
            <a:r>
              <a:rPr lang="it-IT" sz="2000" dirty="0" smtClean="0"/>
              <a:t>cadere verticalmente </a:t>
            </a:r>
            <a:r>
              <a:rPr lang="it-IT" sz="2000" dirty="0"/>
              <a:t>dal pianerottolo (con velocità iniziale nulla).</a:t>
            </a:r>
          </a:p>
          <a:p>
            <a:pPr algn="just"/>
            <a:r>
              <a:rPr lang="it-IT" sz="2000" dirty="0"/>
              <a:t>Calcolare il tempo di caduta e la velocità con cui la cassa arriva a terra (posizione C). Si consideri la cassa come </a:t>
            </a:r>
            <a:r>
              <a:rPr lang="it-IT" sz="2000" dirty="0" smtClean="0"/>
              <a:t>un punto </a:t>
            </a:r>
            <a:r>
              <a:rPr lang="it-IT" sz="2000" dirty="0"/>
              <a:t>materiale.</a:t>
            </a:r>
          </a:p>
          <a:p>
            <a:pPr algn="just"/>
            <a:endParaRPr lang="it-IT" sz="2000" dirty="0"/>
          </a:p>
        </p:txBody>
      </p:sp>
    </p:spTree>
    <p:extLst>
      <p:ext uri="{BB962C8B-B14F-4D97-AF65-F5344CB8AC3E}">
        <p14:creationId xmlns:p14="http://schemas.microsoft.com/office/powerpoint/2010/main" val="154019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Manuele\Desktop\fisica\300ppt\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324100"/>
            <a:ext cx="6083300"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itolo 1"/>
          <p:cNvSpPr>
            <a:spLocks noGrp="1"/>
          </p:cNvSpPr>
          <p:nvPr>
            <p:ph type="title"/>
          </p:nvPr>
        </p:nvSpPr>
        <p:spPr>
          <a:xfrm>
            <a:off x="685800" y="44450"/>
            <a:ext cx="7772400" cy="1143000"/>
          </a:xfrm>
        </p:spPr>
        <p:txBody>
          <a:bodyPr/>
          <a:lstStyle/>
          <a:p>
            <a:pPr eaLnBrk="1" hangingPunct="1"/>
            <a:r>
              <a:rPr lang="it-IT" altLang="it-IT" smtClean="0"/>
              <a:t>Lavoro compiuto su una cassa</a:t>
            </a:r>
          </a:p>
        </p:txBody>
      </p:sp>
      <p:sp>
        <p:nvSpPr>
          <p:cNvPr id="19460" name="CasellaDiTesto 5"/>
          <p:cNvSpPr txBox="1">
            <a:spLocks noChangeArrowheads="1"/>
          </p:cNvSpPr>
          <p:nvPr/>
        </p:nvSpPr>
        <p:spPr bwMode="auto">
          <a:xfrm>
            <a:off x="468313" y="1196975"/>
            <a:ext cx="83518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a:defRPr sz="2800">
                <a:solidFill>
                  <a:schemeClr val="tx1"/>
                </a:solidFill>
                <a:latin typeface="Times New Roman" charset="0"/>
              </a:defRPr>
            </a:lvl2pPr>
            <a:lvl3pPr>
              <a:defRPr sz="2400">
                <a:solidFill>
                  <a:schemeClr val="tx1"/>
                </a:solidFill>
                <a:latin typeface="Times New Roman" charset="0"/>
              </a:defRPr>
            </a:lvl3pPr>
            <a:lvl4pPr>
              <a:defRPr sz="2000">
                <a:solidFill>
                  <a:schemeClr val="tx1"/>
                </a:solidFill>
                <a:latin typeface="Times New Roman" charset="0"/>
              </a:defRPr>
            </a:lvl4pPr>
            <a:lvl5pPr>
              <a:defRPr sz="2000">
                <a:solidFill>
                  <a:schemeClr val="tx1"/>
                </a:solidFill>
                <a:latin typeface="Times New Roman" charset="0"/>
              </a:defRPr>
            </a:lvl5pPr>
            <a:lvl6pPr eaLnBrk="0" hangingPunct="0">
              <a:defRPr sz="2000">
                <a:solidFill>
                  <a:schemeClr val="tx1"/>
                </a:solidFill>
                <a:latin typeface="Times New Roman" charset="0"/>
              </a:defRPr>
            </a:lvl6pPr>
            <a:lvl7pPr eaLnBrk="0" hangingPunct="0">
              <a:defRPr sz="2000">
                <a:solidFill>
                  <a:schemeClr val="tx1"/>
                </a:solidFill>
                <a:latin typeface="Times New Roman" charset="0"/>
              </a:defRPr>
            </a:lvl7pPr>
            <a:lvl8pPr eaLnBrk="0" hangingPunct="0">
              <a:defRPr sz="2000">
                <a:solidFill>
                  <a:schemeClr val="tx1"/>
                </a:solidFill>
                <a:latin typeface="Times New Roman" charset="0"/>
              </a:defRPr>
            </a:lvl8pPr>
            <a:lvl9pPr eaLnBrk="0" hangingPunct="0">
              <a:defRPr sz="2000">
                <a:solidFill>
                  <a:schemeClr val="tx1"/>
                </a:solidFill>
                <a:latin typeface="Times New Roman" charset="0"/>
              </a:defRPr>
            </a:lvl9pPr>
          </a:lstStyle>
          <a:p>
            <a:r>
              <a:rPr lang="it-IT" altLang="it-IT" sz="2400"/>
              <a:t>Una cassa di 55 Kg viene trascinata per 40m lungo un pavimento orizzontale mediante una forza costante di 100N e formante un angolo di 37°. Il pavimento è scabro ed esercita una forza di attrito di 50 N. Si determini il lavoro compiuto da ciascuna forza agente sulla cassa e il lavoro totale compiuto su di essa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Manuele\Desktop\fisica\300ppt\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8032750" cy="602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CasellaDiTesto 1"/>
          <p:cNvSpPr txBox="1">
            <a:spLocks noChangeArrowheads="1"/>
          </p:cNvSpPr>
          <p:nvPr/>
        </p:nvSpPr>
        <p:spPr bwMode="auto">
          <a:xfrm>
            <a:off x="5580063" y="836613"/>
            <a:ext cx="30241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a:defRPr sz="2800">
                <a:solidFill>
                  <a:schemeClr val="tx1"/>
                </a:solidFill>
                <a:latin typeface="Times New Roman" charset="0"/>
              </a:defRPr>
            </a:lvl2pPr>
            <a:lvl3pPr>
              <a:defRPr sz="2400">
                <a:solidFill>
                  <a:schemeClr val="tx1"/>
                </a:solidFill>
                <a:latin typeface="Times New Roman" charset="0"/>
              </a:defRPr>
            </a:lvl3pPr>
            <a:lvl4pPr>
              <a:defRPr sz="2000">
                <a:solidFill>
                  <a:schemeClr val="tx1"/>
                </a:solidFill>
                <a:latin typeface="Times New Roman" charset="0"/>
              </a:defRPr>
            </a:lvl4pPr>
            <a:lvl5pPr>
              <a:defRPr sz="2000">
                <a:solidFill>
                  <a:schemeClr val="tx1"/>
                </a:solidFill>
                <a:latin typeface="Times New Roman" charset="0"/>
              </a:defRPr>
            </a:lvl5pPr>
            <a:lvl6pPr eaLnBrk="0" hangingPunct="0">
              <a:defRPr sz="2000">
                <a:solidFill>
                  <a:schemeClr val="tx1"/>
                </a:solidFill>
                <a:latin typeface="Times New Roman" charset="0"/>
              </a:defRPr>
            </a:lvl6pPr>
            <a:lvl7pPr eaLnBrk="0" hangingPunct="0">
              <a:defRPr sz="2000">
                <a:solidFill>
                  <a:schemeClr val="tx1"/>
                </a:solidFill>
                <a:latin typeface="Times New Roman" charset="0"/>
              </a:defRPr>
            </a:lvl7pPr>
            <a:lvl8pPr eaLnBrk="0" hangingPunct="0">
              <a:defRPr sz="2000">
                <a:solidFill>
                  <a:schemeClr val="tx1"/>
                </a:solidFill>
                <a:latin typeface="Times New Roman" charset="0"/>
              </a:defRPr>
            </a:lvl8pPr>
            <a:lvl9pPr eaLnBrk="0" hangingPunct="0">
              <a:defRPr sz="2000">
                <a:solidFill>
                  <a:schemeClr val="tx1"/>
                </a:solidFill>
                <a:latin typeface="Times New Roman" charset="0"/>
              </a:defRPr>
            </a:lvl9pPr>
          </a:lstStyle>
          <a:p>
            <a:r>
              <a:rPr lang="it-IT" altLang="it-IT" sz="2400"/>
              <a:t>Si determini il lavoro che uno scalatore compie su uno zaino di massa 15 Kg nel trasportarlo, a velocità costante, su una collina di altezza h=10 m. Si determini anche il lavoro compiuto dalla gravità sullo zaino e il lavoro totale compiuto sullo zaino.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85800" y="44450"/>
            <a:ext cx="7772400" cy="1143000"/>
          </a:xfrm>
        </p:spPr>
        <p:txBody>
          <a:bodyPr/>
          <a:lstStyle/>
          <a:p>
            <a:pPr eaLnBrk="1" hangingPunct="1"/>
            <a:r>
              <a:rPr lang="it-IT" altLang="it-IT" smtClean="0"/>
              <a:t>Interpretazione geometrica</a:t>
            </a:r>
          </a:p>
        </p:txBody>
      </p:sp>
      <p:grpSp>
        <p:nvGrpSpPr>
          <p:cNvPr id="4" name="Group 22"/>
          <p:cNvGrpSpPr>
            <a:grpSpLocks/>
          </p:cNvGrpSpPr>
          <p:nvPr/>
        </p:nvGrpSpPr>
        <p:grpSpPr bwMode="auto">
          <a:xfrm>
            <a:off x="3870325" y="4141788"/>
            <a:ext cx="4635500" cy="2378075"/>
            <a:chOff x="1880" y="1875"/>
            <a:chExt cx="2920" cy="1498"/>
          </a:xfrm>
        </p:grpSpPr>
        <p:sp>
          <p:nvSpPr>
            <p:cNvPr id="21510" name="Rectangle 23"/>
            <p:cNvSpPr>
              <a:spLocks noChangeArrowheads="1"/>
            </p:cNvSpPr>
            <p:nvPr/>
          </p:nvSpPr>
          <p:spPr bwMode="auto">
            <a:xfrm>
              <a:off x="2496" y="2400"/>
              <a:ext cx="1152" cy="672"/>
            </a:xfrm>
            <a:prstGeom prst="rect">
              <a:avLst/>
            </a:prstGeom>
            <a:solidFill>
              <a:schemeClr val="accent1"/>
            </a:solidFill>
            <a:ln w="9525">
              <a:solidFill>
                <a:schemeClr val="tx1"/>
              </a:solidFill>
              <a:miter lim="800000"/>
              <a:headEnd/>
              <a:tailEnd/>
            </a:ln>
          </p:spPr>
          <p:txBody>
            <a:bodyPr wrap="none" anchor="ctr"/>
            <a:lstStyle/>
            <a:p>
              <a:pPr algn="ctr"/>
              <a:r>
                <a:rPr lang="it-IT" altLang="it-IT" sz="1800" b="1">
                  <a:solidFill>
                    <a:srgbClr val="FF0066"/>
                  </a:solidFill>
                </a:rPr>
                <a:t>lavoro</a:t>
              </a:r>
            </a:p>
          </p:txBody>
        </p:sp>
        <p:sp>
          <p:nvSpPr>
            <p:cNvPr id="21511" name="Line 24"/>
            <p:cNvSpPr>
              <a:spLocks noChangeShapeType="1"/>
            </p:cNvSpPr>
            <p:nvPr/>
          </p:nvSpPr>
          <p:spPr bwMode="auto">
            <a:xfrm flipV="1">
              <a:off x="2168" y="2072"/>
              <a:ext cx="0" cy="1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21512" name="Object 1"/>
            <p:cNvGraphicFramePr>
              <a:graphicFrameLocks noChangeAspect="1"/>
            </p:cNvGraphicFramePr>
            <p:nvPr/>
          </p:nvGraphicFramePr>
          <p:xfrm>
            <a:off x="1937" y="1875"/>
            <a:ext cx="220" cy="220"/>
          </p:xfrm>
          <a:graphic>
            <a:graphicData uri="http://schemas.openxmlformats.org/presentationml/2006/ole">
              <mc:AlternateContent xmlns:mc="http://schemas.openxmlformats.org/markup-compatibility/2006">
                <mc:Choice xmlns:v="urn:schemas-microsoft-com:vml" Requires="v">
                  <p:oleObj spid="_x0000_s21587" name="Equazione" r:id="rId3" imgW="164885" imgH="164885" progId="Equation.3">
                    <p:embed/>
                  </p:oleObj>
                </mc:Choice>
                <mc:Fallback>
                  <p:oleObj name="Equazione" r:id="rId3" imgW="164885" imgH="16488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 y="1875"/>
                          <a:ext cx="220"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3" name="Object 2"/>
            <p:cNvGraphicFramePr>
              <a:graphicFrameLocks noChangeAspect="1"/>
            </p:cNvGraphicFramePr>
            <p:nvPr/>
          </p:nvGraphicFramePr>
          <p:xfrm>
            <a:off x="4178" y="3187"/>
            <a:ext cx="153" cy="186"/>
          </p:xfrm>
          <a:graphic>
            <a:graphicData uri="http://schemas.openxmlformats.org/presentationml/2006/ole">
              <mc:AlternateContent xmlns:mc="http://schemas.openxmlformats.org/markup-compatibility/2006">
                <mc:Choice xmlns:v="urn:schemas-microsoft-com:vml" Requires="v">
                  <p:oleObj spid="_x0000_s21588" name="Equazione" r:id="rId5" imgW="114201" imgH="139579" progId="Equation.3">
                    <p:embed/>
                  </p:oleObj>
                </mc:Choice>
                <mc:Fallback>
                  <p:oleObj name="Equazione" r:id="rId5" imgW="114201" imgH="139579"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 y="3187"/>
                          <a:ext cx="153"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4" name="Object 3"/>
            <p:cNvGraphicFramePr>
              <a:graphicFrameLocks noChangeAspect="1"/>
            </p:cNvGraphicFramePr>
            <p:nvPr/>
          </p:nvGraphicFramePr>
          <p:xfrm>
            <a:off x="2448" y="3078"/>
            <a:ext cx="187" cy="287"/>
          </p:xfrm>
          <a:graphic>
            <a:graphicData uri="http://schemas.openxmlformats.org/presentationml/2006/ole">
              <mc:AlternateContent xmlns:mc="http://schemas.openxmlformats.org/markup-compatibility/2006">
                <mc:Choice xmlns:v="urn:schemas-microsoft-com:vml" Requires="v">
                  <p:oleObj spid="_x0000_s21589" name="Equazione" r:id="rId7" imgW="139579" imgH="215713" progId="Equation.3">
                    <p:embed/>
                  </p:oleObj>
                </mc:Choice>
                <mc:Fallback>
                  <p:oleObj name="Equazione" r:id="rId7" imgW="139579" imgH="215713"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3078"/>
                          <a:ext cx="187"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5" name="Object 4"/>
            <p:cNvGraphicFramePr>
              <a:graphicFrameLocks noChangeAspect="1"/>
            </p:cNvGraphicFramePr>
            <p:nvPr/>
          </p:nvGraphicFramePr>
          <p:xfrm>
            <a:off x="3561" y="3080"/>
            <a:ext cx="204" cy="287"/>
          </p:xfrm>
          <a:graphic>
            <a:graphicData uri="http://schemas.openxmlformats.org/presentationml/2006/ole">
              <mc:AlternateContent xmlns:mc="http://schemas.openxmlformats.org/markup-compatibility/2006">
                <mc:Choice xmlns:v="urn:schemas-microsoft-com:vml" Requires="v">
                  <p:oleObj spid="_x0000_s21590" name="Equazione" r:id="rId9" imgW="152268" imgH="215713" progId="Equation.3">
                    <p:embed/>
                  </p:oleObj>
                </mc:Choice>
                <mc:Fallback>
                  <p:oleObj name="Equazione" r:id="rId9" imgW="152268" imgH="215713"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1" y="3080"/>
                          <a:ext cx="204"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6" name="Line 29"/>
            <p:cNvSpPr>
              <a:spLocks noChangeShapeType="1"/>
            </p:cNvSpPr>
            <p:nvPr/>
          </p:nvSpPr>
          <p:spPr bwMode="auto">
            <a:xfrm>
              <a:off x="2496" y="240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17" name="Line 30"/>
            <p:cNvSpPr>
              <a:spLocks noChangeShapeType="1"/>
            </p:cNvSpPr>
            <p:nvPr/>
          </p:nvSpPr>
          <p:spPr bwMode="auto">
            <a:xfrm>
              <a:off x="3648" y="2400"/>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aphicFrame>
          <p:nvGraphicFramePr>
            <p:cNvPr id="21518" name="Object 5"/>
            <p:cNvGraphicFramePr>
              <a:graphicFrameLocks noChangeAspect="1"/>
            </p:cNvGraphicFramePr>
            <p:nvPr/>
          </p:nvGraphicFramePr>
          <p:xfrm>
            <a:off x="1880" y="2256"/>
            <a:ext cx="237" cy="322"/>
          </p:xfrm>
          <a:graphic>
            <a:graphicData uri="http://schemas.openxmlformats.org/presentationml/2006/ole">
              <mc:AlternateContent xmlns:mc="http://schemas.openxmlformats.org/markup-compatibility/2006">
                <mc:Choice xmlns:v="urn:schemas-microsoft-com:vml" Requires="v">
                  <p:oleObj spid="_x0000_s21591" name="Equazione" r:id="rId11" imgW="177646" imgH="241091" progId="Equation.3">
                    <p:embed/>
                  </p:oleObj>
                </mc:Choice>
                <mc:Fallback>
                  <p:oleObj name="Equazione" r:id="rId11" imgW="177646" imgH="241091"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0" y="2256"/>
                          <a:ext cx="237"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9" name="Line 32"/>
            <p:cNvSpPr>
              <a:spLocks noChangeShapeType="1"/>
            </p:cNvSpPr>
            <p:nvPr/>
          </p:nvSpPr>
          <p:spPr bwMode="auto">
            <a:xfrm>
              <a:off x="2160" y="2400"/>
              <a:ext cx="25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0" name="Line 33"/>
            <p:cNvSpPr>
              <a:spLocks noChangeShapeType="1"/>
            </p:cNvSpPr>
            <p:nvPr/>
          </p:nvSpPr>
          <p:spPr bwMode="auto">
            <a:xfrm>
              <a:off x="2064" y="3072"/>
              <a:ext cx="27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aphicFrame>
        <p:nvGraphicFramePr>
          <p:cNvPr id="16" name="Oggetto 15"/>
          <p:cNvGraphicFramePr>
            <a:graphicFrameLocks noChangeAspect="1"/>
          </p:cNvGraphicFramePr>
          <p:nvPr/>
        </p:nvGraphicFramePr>
        <p:xfrm>
          <a:off x="3427413" y="1484313"/>
          <a:ext cx="4183062" cy="1382712"/>
        </p:xfrm>
        <a:graphic>
          <a:graphicData uri="http://schemas.openxmlformats.org/presentationml/2006/ole">
            <mc:AlternateContent xmlns:mc="http://schemas.openxmlformats.org/markup-compatibility/2006">
              <mc:Choice xmlns:v="urn:schemas-microsoft-com:vml" Requires="v">
                <p:oleObj spid="_x0000_s21592" name="Equazione" r:id="rId13" imgW="1307532" imgH="431613" progId="Equation.3">
                  <p:embed/>
                </p:oleObj>
              </mc:Choice>
              <mc:Fallback>
                <p:oleObj name="Equazione" r:id="rId13" imgW="1307532" imgH="431613" progId="Equation.3">
                  <p:embed/>
                  <p:pic>
                    <p:nvPicPr>
                      <p:cNvPr id="0" name="Oggetto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7413" y="1484313"/>
                        <a:ext cx="4183062" cy="1382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Callout 2 16"/>
          <p:cNvSpPr/>
          <p:nvPr/>
        </p:nvSpPr>
        <p:spPr>
          <a:xfrm>
            <a:off x="328613" y="2552700"/>
            <a:ext cx="2736850" cy="1871663"/>
          </a:xfrm>
          <a:prstGeom prst="borderCallout2">
            <a:avLst>
              <a:gd name="adj1" fmla="val 4731"/>
              <a:gd name="adj2" fmla="val 103190"/>
              <a:gd name="adj3" fmla="val 2400"/>
              <a:gd name="adj4" fmla="val 99804"/>
              <a:gd name="adj5" fmla="val 141191"/>
              <a:gd name="adj6" fmla="val 1834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Il lavoro di una forza costante coincide con l’area del rettangolo in figura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85800" y="44450"/>
            <a:ext cx="7772400" cy="1143000"/>
          </a:xfrm>
        </p:spPr>
        <p:txBody>
          <a:bodyPr/>
          <a:lstStyle/>
          <a:p>
            <a:pPr eaLnBrk="1" hangingPunct="1"/>
            <a:r>
              <a:rPr lang="it-IT" altLang="it-IT" smtClean="0"/>
              <a:t>Lavoro di una forza non costante</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4432300"/>
            <a:ext cx="8758238"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ttangolo 5"/>
          <p:cNvSpPr>
            <a:spLocks noChangeArrowheads="1"/>
          </p:cNvSpPr>
          <p:nvPr/>
        </p:nvSpPr>
        <p:spPr bwMode="auto">
          <a:xfrm>
            <a:off x="468313" y="1306513"/>
            <a:ext cx="8280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sz="2000"/>
              <a:t>Il lavoro di una forza variabile coincide con l’area della regione di piano sottesa alla curva F(x) tra due posizioni x</a:t>
            </a:r>
            <a:r>
              <a:rPr lang="it-IT" altLang="it-IT" sz="2000" baseline="-25000"/>
              <a:t>i</a:t>
            </a:r>
            <a:r>
              <a:rPr lang="it-IT" altLang="it-IT" sz="2000"/>
              <a:t> e x</a:t>
            </a:r>
            <a:r>
              <a:rPr lang="it-IT" altLang="it-IT" sz="2000" baseline="-25000"/>
              <a:t>f.</a:t>
            </a:r>
            <a:r>
              <a:rPr lang="it-IT" altLang="it-IT" sz="2000"/>
              <a:t> Per calcolarla è necessario suddividere l’intervallo x</a:t>
            </a:r>
            <a:r>
              <a:rPr lang="it-IT" altLang="it-IT" sz="2000" baseline="-25000"/>
              <a:t>f</a:t>
            </a:r>
            <a:r>
              <a:rPr lang="it-IT" altLang="it-IT" sz="2000"/>
              <a:t>-x</a:t>
            </a:r>
            <a:r>
              <a:rPr lang="it-IT" altLang="it-IT" sz="2000" baseline="-25000"/>
              <a:t>i</a:t>
            </a:r>
            <a:r>
              <a:rPr lang="it-IT" altLang="it-IT" sz="2000"/>
              <a:t> in tanti intervalli Δx abbastanza piccoli da poter considerare la forza F costante in quell’intervallo. In questo modo, è possibile calcolare il lavoro relativo a ciascuno degli intervalli come area sottesa a ciascun  rettangolo di base Δx. Il lavoro totale è la somma dei lavori ennesimi. Quanto più alto è il numero degli intervalli individuati tanto più è precisa la misura dell’area  totale e quindi del lavoro totale.</a:t>
            </a:r>
          </a:p>
        </p:txBody>
      </p:sp>
      <p:sp>
        <p:nvSpPr>
          <p:cNvPr id="7" name="Rettangolo 6"/>
          <p:cNvSpPr>
            <a:spLocks noRot="1" noChangeAspect="1" noMove="1" noResize="1" noEditPoints="1" noAdjustHandles="1" noChangeArrowheads="1" noChangeShapeType="1" noTextEdit="1"/>
          </p:cNvSpPr>
          <p:nvPr/>
        </p:nvSpPr>
        <p:spPr>
          <a:xfrm>
            <a:off x="755576" y="3861048"/>
            <a:ext cx="1656183" cy="1095108"/>
          </a:xfrm>
          <a:prstGeom prst="rect">
            <a:avLst/>
          </a:prstGeom>
          <a:blipFill rotWithShape="1">
            <a:blip r:embed="rId3"/>
            <a:stretch>
              <a:fillRect/>
            </a:stretch>
          </a:blipFill>
        </p:spPr>
        <p:txBody>
          <a:bodyPr/>
          <a:lstStyle/>
          <a:p>
            <a:pPr>
              <a:defRPr/>
            </a:pPr>
            <a:r>
              <a:rPr lang="it-IT">
                <a:noFill/>
              </a:rPr>
              <a:t> </a:t>
            </a:r>
          </a:p>
        </p:txBody>
      </p:sp>
      <p:sp>
        <p:nvSpPr>
          <p:cNvPr id="8" name="Rettangolo 7"/>
          <p:cNvSpPr>
            <a:spLocks noRot="1" noChangeAspect="1" noMove="1" noResize="1" noEditPoints="1" noAdjustHandles="1" noChangeArrowheads="1" noChangeShapeType="1" noTextEdit="1"/>
          </p:cNvSpPr>
          <p:nvPr/>
        </p:nvSpPr>
        <p:spPr>
          <a:xfrm>
            <a:off x="2627784" y="3846060"/>
            <a:ext cx="2121286" cy="1095108"/>
          </a:xfrm>
          <a:prstGeom prst="rect">
            <a:avLst/>
          </a:prstGeom>
          <a:blipFill rotWithShape="1">
            <a:blip r:embed="rId4"/>
            <a:stretch>
              <a:fillRect/>
            </a:stretch>
          </a:blipFill>
        </p:spPr>
        <p:txBody>
          <a:bodyPr/>
          <a:lstStyle/>
          <a:p>
            <a:pPr>
              <a:defRPr/>
            </a:pPr>
            <a:r>
              <a:rPr lang="it-IT">
                <a:noFill/>
              </a:rPr>
              <a:t> </a:t>
            </a:r>
          </a:p>
        </p:txBody>
      </p:sp>
      <p:sp>
        <p:nvSpPr>
          <p:cNvPr id="9" name="Rettangolo 8"/>
          <p:cNvSpPr>
            <a:spLocks noRot="1" noChangeAspect="1" noMove="1" noResize="1" noEditPoints="1" noAdjustHandles="1" noChangeArrowheads="1" noChangeShapeType="1" noTextEdit="1"/>
          </p:cNvSpPr>
          <p:nvPr/>
        </p:nvSpPr>
        <p:spPr>
          <a:xfrm>
            <a:off x="5076056" y="3938656"/>
            <a:ext cx="3067699" cy="986680"/>
          </a:xfrm>
          <a:prstGeom prst="rect">
            <a:avLst/>
          </a:prstGeom>
          <a:blipFill rotWithShape="1">
            <a:blip r:embed="rId5"/>
            <a:stretch>
              <a:fillRect/>
            </a:stretch>
          </a:blipFill>
        </p:spPr>
        <p:txBody>
          <a:bodyPr/>
          <a:lstStyle/>
          <a:p>
            <a:pPr>
              <a:defRPr/>
            </a:pPr>
            <a:r>
              <a:rPr lang="it-IT">
                <a:noFill/>
              </a:rPr>
              <a:t> </a:t>
            </a: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3650</Words>
  <Application>Microsoft Office PowerPoint</Application>
  <PresentationFormat>Presentazione su schermo (4:3)</PresentationFormat>
  <Paragraphs>201</Paragraphs>
  <Slides>51</Slides>
  <Notes>0</Notes>
  <HiddenSlides>0</HiddenSlides>
  <MMClips>0</MMClips>
  <ScaleCrop>false</ScaleCrop>
  <HeadingPairs>
    <vt:vector size="6" baseType="variant">
      <vt:variant>
        <vt:lpstr>Tema</vt:lpstr>
      </vt:variant>
      <vt:variant>
        <vt:i4>2</vt:i4>
      </vt:variant>
      <vt:variant>
        <vt:lpstr>Server OLE incorporati</vt:lpstr>
      </vt:variant>
      <vt:variant>
        <vt:i4>2</vt:i4>
      </vt:variant>
      <vt:variant>
        <vt:lpstr>Titoli diapositive</vt:lpstr>
      </vt:variant>
      <vt:variant>
        <vt:i4>51</vt:i4>
      </vt:variant>
    </vt:vector>
  </HeadingPairs>
  <TitlesOfParts>
    <vt:vector size="55" baseType="lpstr">
      <vt:lpstr>Struttura predefinita</vt:lpstr>
      <vt:lpstr>1_Sketchbook</vt:lpstr>
      <vt:lpstr>Equazione</vt:lpstr>
      <vt:lpstr>MathType 6.0 Equation</vt:lpstr>
      <vt:lpstr>Lavoro ed energia</vt:lpstr>
      <vt:lpstr>Intro</vt:lpstr>
      <vt:lpstr>Lavoro di una forza costante</vt:lpstr>
      <vt:lpstr>Unità di misure e casi limite</vt:lpstr>
      <vt:lpstr>Presentazione standard di PowerPoint</vt:lpstr>
      <vt:lpstr>Lavoro compiuto su una cassa</vt:lpstr>
      <vt:lpstr>Presentazione standard di PowerPoint</vt:lpstr>
      <vt:lpstr>Interpretazione geometrica</vt:lpstr>
      <vt:lpstr>Lavoro di una forza non costante</vt:lpstr>
      <vt:lpstr>Lavoro di una forza non costante</vt:lpstr>
      <vt:lpstr>Esercizio 1</vt:lpstr>
      <vt:lpstr>Esercizio 2</vt:lpstr>
      <vt:lpstr>Energia e Lavoro</vt:lpstr>
      <vt:lpstr>Alcune forme di energia </vt:lpstr>
      <vt:lpstr>L’energia cinetica</vt:lpstr>
      <vt:lpstr>L’energia potenziale</vt:lpstr>
      <vt:lpstr>L’energia potenziale</vt:lpstr>
      <vt:lpstr>Variazione di energia potenziale sulle montagne russe</vt:lpstr>
      <vt:lpstr>La forza elastica</vt:lpstr>
      <vt:lpstr>L’energia potenziale elastica</vt:lpstr>
      <vt:lpstr>Forze conservative</vt:lpstr>
      <vt:lpstr>Forze conservative</vt:lpstr>
      <vt:lpstr>Potenziale di un campo di forze </vt:lpstr>
      <vt:lpstr>Il teorema di conservazione dell’energia meccanica</vt:lpstr>
      <vt:lpstr>Applicazioni</vt:lpstr>
      <vt:lpstr>Velocità sulle montagne russe</vt:lpstr>
      <vt:lpstr>Velocità su due scivoli acquatici</vt:lpstr>
      <vt:lpstr>Salto con l’asta</vt:lpstr>
      <vt:lpstr>La pistola giocattolo</vt:lpstr>
      <vt:lpstr>Presentazione standard di PowerPoint</vt:lpstr>
      <vt:lpstr>Presentazione standard di PowerPoint</vt:lpstr>
      <vt:lpstr>In presenza di forze dissipative</vt:lpstr>
      <vt:lpstr>Attrito sulle montagne russe</vt:lpstr>
      <vt:lpstr>La potenza</vt:lpstr>
      <vt:lpstr>Potenza necessaria a un’auto</vt:lpstr>
      <vt:lpstr>Presentazione standard di PowerPoint</vt:lpstr>
      <vt:lpstr>Il pendolo: considerazioni energetiche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Ancora sulle montagne russe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Dieffe Srl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MJ</dc:creator>
  <cp:lastModifiedBy>Roberto</cp:lastModifiedBy>
  <cp:revision>50</cp:revision>
  <dcterms:created xsi:type="dcterms:W3CDTF">2005-04-07T13:25:13Z</dcterms:created>
  <dcterms:modified xsi:type="dcterms:W3CDTF">2013-11-17T15:53:30Z</dcterms:modified>
</cp:coreProperties>
</file>