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34191-FA0B-4596-A206-95A56215B2FB}" type="doc">
      <dgm:prSet loTypeId="urn:microsoft.com/office/officeart/2005/8/layout/bList2" loCatId="list" qsTypeId="urn:microsoft.com/office/officeart/2005/8/quickstyle/simple1" qsCatId="simple" csTypeId="urn:microsoft.com/office/officeart/2005/8/colors/accent1_2" csCatId="accent1" phldr="1"/>
      <dgm:spPr/>
    </dgm:pt>
    <dgm:pt modelId="{DE9FB8A4-0D6C-459E-9DE8-D8BF12CC1B8B}">
      <dgm:prSet phldrT="[Testo]"/>
      <dgm:spPr/>
      <dgm:t>
        <a:bodyPr/>
        <a:lstStyle/>
        <a:p>
          <a:r>
            <a:rPr lang="it-IT" dirty="0" smtClean="0"/>
            <a:t>Elastico</a:t>
          </a:r>
          <a:endParaRPr lang="it-IT" dirty="0"/>
        </a:p>
      </dgm:t>
    </dgm:pt>
    <dgm:pt modelId="{ED7C12BE-5C88-4FBB-AD5D-CF90DE50A0C9}" type="parTrans" cxnId="{A702C3E1-ACF9-4074-9B13-331030A5E028}">
      <dgm:prSet/>
      <dgm:spPr/>
      <dgm:t>
        <a:bodyPr/>
        <a:lstStyle/>
        <a:p>
          <a:endParaRPr lang="it-IT"/>
        </a:p>
      </dgm:t>
    </dgm:pt>
    <dgm:pt modelId="{3324316E-34D3-4308-A2B1-140991B52C1E}" type="sibTrans" cxnId="{A702C3E1-ACF9-4074-9B13-331030A5E028}">
      <dgm:prSet/>
      <dgm:spPr/>
      <dgm:t>
        <a:bodyPr/>
        <a:lstStyle/>
        <a:p>
          <a:endParaRPr lang="it-IT"/>
        </a:p>
      </dgm:t>
    </dgm:pt>
    <dgm:pt modelId="{0AC09A9C-73E3-4A5B-9388-FF6B42E83EB3}">
      <dgm:prSet phldrT="[Testo]"/>
      <dgm:spPr/>
      <dgm:t>
        <a:bodyPr/>
        <a:lstStyle/>
        <a:p>
          <a:r>
            <a:rPr lang="it-IT" dirty="0" smtClean="0"/>
            <a:t>Anelastico</a:t>
          </a:r>
          <a:endParaRPr lang="it-IT" dirty="0"/>
        </a:p>
      </dgm:t>
    </dgm:pt>
    <dgm:pt modelId="{805EE7A9-4D50-4FD4-B267-83D5319D47E2}" type="parTrans" cxnId="{FC115051-FB78-4B23-A83C-8F449011D7E7}">
      <dgm:prSet/>
      <dgm:spPr/>
      <dgm:t>
        <a:bodyPr/>
        <a:lstStyle/>
        <a:p>
          <a:endParaRPr lang="it-IT"/>
        </a:p>
      </dgm:t>
    </dgm:pt>
    <dgm:pt modelId="{CA91E545-CD0B-4A6E-8467-4E86B59383C3}" type="sibTrans" cxnId="{FC115051-FB78-4B23-A83C-8F449011D7E7}">
      <dgm:prSet/>
      <dgm:spPr/>
      <dgm:t>
        <a:bodyPr/>
        <a:lstStyle/>
        <a:p>
          <a:endParaRPr lang="it-IT"/>
        </a:p>
      </dgm:t>
    </dgm:pt>
    <dgm:pt modelId="{5ECBE547-292C-4DAF-8EEC-E75A85E23022}">
      <dgm:prSet phldrT="[Testo]"/>
      <dgm:spPr/>
      <dgm:t>
        <a:bodyPr/>
        <a:lstStyle/>
        <a:p>
          <a:r>
            <a:rPr lang="it-IT" dirty="0" smtClean="0"/>
            <a:t>Completamente anelastico</a:t>
          </a:r>
          <a:endParaRPr lang="it-IT" dirty="0"/>
        </a:p>
      </dgm:t>
    </dgm:pt>
    <dgm:pt modelId="{FB4B75C7-1904-48B8-9906-EFA4CD4BCDD3}" type="parTrans" cxnId="{76CF6965-ADEB-480A-8001-6CEA4F0D89CF}">
      <dgm:prSet/>
      <dgm:spPr/>
      <dgm:t>
        <a:bodyPr/>
        <a:lstStyle/>
        <a:p>
          <a:endParaRPr lang="it-IT"/>
        </a:p>
      </dgm:t>
    </dgm:pt>
    <dgm:pt modelId="{7C02D07A-AF46-4D5F-ADA4-A31D3BF4A5D6}" type="sibTrans" cxnId="{76CF6965-ADEB-480A-8001-6CEA4F0D89CF}">
      <dgm:prSet/>
      <dgm:spPr/>
      <dgm:t>
        <a:bodyPr/>
        <a:lstStyle/>
        <a:p>
          <a:endParaRPr lang="it-IT"/>
        </a:p>
      </dgm:t>
    </dgm:pt>
    <dgm:pt modelId="{8B6520B2-8145-4D00-94EE-0F3BCCC525B9}">
      <dgm:prSet/>
      <dgm:spPr/>
      <dgm:t>
        <a:bodyPr/>
        <a:lstStyle/>
        <a:p>
          <a:r>
            <a:rPr lang="it-IT" dirty="0" smtClean="0"/>
            <a:t>l'energia meccanica totale non si conserva</a:t>
          </a:r>
          <a:endParaRPr lang="it-IT" dirty="0"/>
        </a:p>
      </dgm:t>
    </dgm:pt>
    <dgm:pt modelId="{522CE13A-C361-47C4-9464-8D64EC4EF830}" type="parTrans" cxnId="{0EA57A72-9210-499D-9BF7-07A58AB12D5A}">
      <dgm:prSet/>
      <dgm:spPr/>
      <dgm:t>
        <a:bodyPr/>
        <a:lstStyle/>
        <a:p>
          <a:endParaRPr lang="it-IT"/>
        </a:p>
      </dgm:t>
    </dgm:pt>
    <dgm:pt modelId="{76A940AD-52B9-4CAD-876B-07B03C0FA06A}" type="sibTrans" cxnId="{0EA57A72-9210-499D-9BF7-07A58AB12D5A}">
      <dgm:prSet/>
      <dgm:spPr/>
      <dgm:t>
        <a:bodyPr/>
        <a:lstStyle/>
        <a:p>
          <a:endParaRPr lang="it-IT"/>
        </a:p>
      </dgm:t>
    </dgm:pt>
    <dgm:pt modelId="{6AB4239A-D0F9-4442-A458-9C08B07E70E9}">
      <dgm:prSet/>
      <dgm:spPr/>
      <dgm:t>
        <a:bodyPr/>
        <a:lstStyle/>
        <a:p>
          <a:r>
            <a:rPr lang="it-IT" dirty="0" smtClean="0"/>
            <a:t>si  conserva l'energia meccanica totale del sistema</a:t>
          </a:r>
          <a:endParaRPr lang="it-IT" dirty="0"/>
        </a:p>
      </dgm:t>
    </dgm:pt>
    <dgm:pt modelId="{A4CA98CF-15DA-4A89-BD5B-84A14174FB81}" type="parTrans" cxnId="{4C97B366-EE38-4940-A7B6-66721DFC4974}">
      <dgm:prSet/>
      <dgm:spPr/>
      <dgm:t>
        <a:bodyPr/>
        <a:lstStyle/>
        <a:p>
          <a:endParaRPr lang="it-IT"/>
        </a:p>
      </dgm:t>
    </dgm:pt>
    <dgm:pt modelId="{BBABD1C9-FA6A-4021-98BD-994A48E546D1}" type="sibTrans" cxnId="{4C97B366-EE38-4940-A7B6-66721DFC4974}">
      <dgm:prSet/>
      <dgm:spPr/>
      <dgm:t>
        <a:bodyPr/>
        <a:lstStyle/>
        <a:p>
          <a:endParaRPr lang="it-IT"/>
        </a:p>
      </dgm:t>
    </dgm:pt>
    <dgm:pt modelId="{2FA7E856-DD7D-4D61-86BA-6D9D0321AB56}">
      <dgm:prSet/>
      <dgm:spPr/>
      <dgm:t>
        <a:bodyPr/>
        <a:lstStyle/>
        <a:p>
          <a:r>
            <a:rPr lang="it-IT" dirty="0" smtClean="0"/>
            <a:t>I due corpi procedono insieme dopo l’urto</a:t>
          </a:r>
          <a:endParaRPr lang="it-IT" dirty="0"/>
        </a:p>
      </dgm:t>
    </dgm:pt>
    <dgm:pt modelId="{A11BA7B0-4914-4989-AD02-1A532811FA70}" type="parTrans" cxnId="{169EFF10-44A9-4C13-8D66-98BBF7173AC2}">
      <dgm:prSet/>
      <dgm:spPr/>
      <dgm:t>
        <a:bodyPr/>
        <a:lstStyle/>
        <a:p>
          <a:endParaRPr lang="it-IT"/>
        </a:p>
      </dgm:t>
    </dgm:pt>
    <dgm:pt modelId="{A92BC9DD-42FD-4147-A481-931D0BE9B818}" type="sibTrans" cxnId="{169EFF10-44A9-4C13-8D66-98BBF7173AC2}">
      <dgm:prSet/>
      <dgm:spPr/>
      <dgm:t>
        <a:bodyPr/>
        <a:lstStyle/>
        <a:p>
          <a:endParaRPr lang="it-IT"/>
        </a:p>
      </dgm:t>
    </dgm:pt>
    <dgm:pt modelId="{C6C00D6F-54A6-416F-ADFA-5B983FBD4D8E}" type="pres">
      <dgm:prSet presAssocID="{7DD34191-FA0B-4596-A206-95A56215B2FB}" presName="diagram" presStyleCnt="0">
        <dgm:presLayoutVars>
          <dgm:dir/>
          <dgm:animLvl val="lvl"/>
          <dgm:resizeHandles val="exact"/>
        </dgm:presLayoutVars>
      </dgm:prSet>
      <dgm:spPr/>
    </dgm:pt>
    <dgm:pt modelId="{E5C8D13D-8062-4383-A928-A83A8536E06D}" type="pres">
      <dgm:prSet presAssocID="{DE9FB8A4-0D6C-459E-9DE8-D8BF12CC1B8B}" presName="compNode" presStyleCnt="0"/>
      <dgm:spPr/>
    </dgm:pt>
    <dgm:pt modelId="{4C78C05C-75B7-4481-963D-22E94AA2228B}" type="pres">
      <dgm:prSet presAssocID="{DE9FB8A4-0D6C-459E-9DE8-D8BF12CC1B8B}" presName="childRect" presStyleLbl="bgAcc1" presStyleIdx="0" presStyleCnt="3">
        <dgm:presLayoutVars>
          <dgm:bulletEnabled val="1"/>
        </dgm:presLayoutVars>
      </dgm:prSet>
      <dgm:spPr/>
      <dgm:t>
        <a:bodyPr/>
        <a:lstStyle/>
        <a:p>
          <a:endParaRPr lang="it-IT"/>
        </a:p>
      </dgm:t>
    </dgm:pt>
    <dgm:pt modelId="{7DB449DB-D9EE-47BA-B62D-C9B2065FB211}" type="pres">
      <dgm:prSet presAssocID="{DE9FB8A4-0D6C-459E-9DE8-D8BF12CC1B8B}" presName="parentText" presStyleLbl="node1" presStyleIdx="0" presStyleCnt="0">
        <dgm:presLayoutVars>
          <dgm:chMax val="0"/>
          <dgm:bulletEnabled val="1"/>
        </dgm:presLayoutVars>
      </dgm:prSet>
      <dgm:spPr/>
      <dgm:t>
        <a:bodyPr/>
        <a:lstStyle/>
        <a:p>
          <a:endParaRPr lang="it-IT"/>
        </a:p>
      </dgm:t>
    </dgm:pt>
    <dgm:pt modelId="{A36666D9-0EDF-45D5-801C-715DB84C1E4C}" type="pres">
      <dgm:prSet presAssocID="{DE9FB8A4-0D6C-459E-9DE8-D8BF12CC1B8B}" presName="parentRect" presStyleLbl="alignNode1" presStyleIdx="0" presStyleCnt="3"/>
      <dgm:spPr/>
      <dgm:t>
        <a:bodyPr/>
        <a:lstStyle/>
        <a:p>
          <a:endParaRPr lang="it-IT"/>
        </a:p>
      </dgm:t>
    </dgm:pt>
    <dgm:pt modelId="{0166AC66-397C-48E0-8AF0-ED2827889CB4}" type="pres">
      <dgm:prSet presAssocID="{DE9FB8A4-0D6C-459E-9DE8-D8BF12CC1B8B}" presName="adorn" presStyleLbl="fgAccFollowNode1" presStyleIdx="0" presStyleCnt="3"/>
      <dgm:spPr/>
    </dgm:pt>
    <dgm:pt modelId="{B6B90916-7576-43C0-8854-A287DEC7A0BB}" type="pres">
      <dgm:prSet presAssocID="{3324316E-34D3-4308-A2B1-140991B52C1E}" presName="sibTrans" presStyleLbl="sibTrans2D1" presStyleIdx="0" presStyleCnt="0"/>
      <dgm:spPr/>
      <dgm:t>
        <a:bodyPr/>
        <a:lstStyle/>
        <a:p>
          <a:endParaRPr lang="it-IT"/>
        </a:p>
      </dgm:t>
    </dgm:pt>
    <dgm:pt modelId="{8162E95D-DEF9-44B1-AAEB-B2FDF9E48B77}" type="pres">
      <dgm:prSet presAssocID="{0AC09A9C-73E3-4A5B-9388-FF6B42E83EB3}" presName="compNode" presStyleCnt="0"/>
      <dgm:spPr/>
    </dgm:pt>
    <dgm:pt modelId="{D4D7AE56-D737-45DC-A877-BF4ED38B4F14}" type="pres">
      <dgm:prSet presAssocID="{0AC09A9C-73E3-4A5B-9388-FF6B42E83EB3}" presName="childRect" presStyleLbl="bgAcc1" presStyleIdx="1" presStyleCnt="3">
        <dgm:presLayoutVars>
          <dgm:bulletEnabled val="1"/>
        </dgm:presLayoutVars>
      </dgm:prSet>
      <dgm:spPr/>
      <dgm:t>
        <a:bodyPr/>
        <a:lstStyle/>
        <a:p>
          <a:endParaRPr lang="it-IT"/>
        </a:p>
      </dgm:t>
    </dgm:pt>
    <dgm:pt modelId="{12A79CFA-745C-4AC5-B25A-5C60EB8BE7E2}" type="pres">
      <dgm:prSet presAssocID="{0AC09A9C-73E3-4A5B-9388-FF6B42E83EB3}" presName="parentText" presStyleLbl="node1" presStyleIdx="0" presStyleCnt="0">
        <dgm:presLayoutVars>
          <dgm:chMax val="0"/>
          <dgm:bulletEnabled val="1"/>
        </dgm:presLayoutVars>
      </dgm:prSet>
      <dgm:spPr/>
      <dgm:t>
        <a:bodyPr/>
        <a:lstStyle/>
        <a:p>
          <a:endParaRPr lang="it-IT"/>
        </a:p>
      </dgm:t>
    </dgm:pt>
    <dgm:pt modelId="{3014F355-D9F3-4D61-BFE8-D4E9109BE0BB}" type="pres">
      <dgm:prSet presAssocID="{0AC09A9C-73E3-4A5B-9388-FF6B42E83EB3}" presName="parentRect" presStyleLbl="alignNode1" presStyleIdx="1" presStyleCnt="3"/>
      <dgm:spPr/>
      <dgm:t>
        <a:bodyPr/>
        <a:lstStyle/>
        <a:p>
          <a:endParaRPr lang="it-IT"/>
        </a:p>
      </dgm:t>
    </dgm:pt>
    <dgm:pt modelId="{D6FF8BFC-9734-4C7A-95BB-CA50BD20B7DF}" type="pres">
      <dgm:prSet presAssocID="{0AC09A9C-73E3-4A5B-9388-FF6B42E83EB3}" presName="adorn" presStyleLbl="fgAccFollowNode1" presStyleIdx="1" presStyleCnt="3"/>
      <dgm:spPr/>
    </dgm:pt>
    <dgm:pt modelId="{C38B2058-9A1E-44E8-989F-026326635239}" type="pres">
      <dgm:prSet presAssocID="{CA91E545-CD0B-4A6E-8467-4E86B59383C3}" presName="sibTrans" presStyleLbl="sibTrans2D1" presStyleIdx="0" presStyleCnt="0"/>
      <dgm:spPr/>
      <dgm:t>
        <a:bodyPr/>
        <a:lstStyle/>
        <a:p>
          <a:endParaRPr lang="it-IT"/>
        </a:p>
      </dgm:t>
    </dgm:pt>
    <dgm:pt modelId="{86A453DD-0FDE-4A60-B69D-B67BD9D65131}" type="pres">
      <dgm:prSet presAssocID="{5ECBE547-292C-4DAF-8EEC-E75A85E23022}" presName="compNode" presStyleCnt="0"/>
      <dgm:spPr/>
    </dgm:pt>
    <dgm:pt modelId="{951B1EB1-66CE-4179-8F65-EA26DDAB8689}" type="pres">
      <dgm:prSet presAssocID="{5ECBE547-292C-4DAF-8EEC-E75A85E23022}" presName="childRect" presStyleLbl="bgAcc1" presStyleIdx="2" presStyleCnt="3">
        <dgm:presLayoutVars>
          <dgm:bulletEnabled val="1"/>
        </dgm:presLayoutVars>
      </dgm:prSet>
      <dgm:spPr/>
      <dgm:t>
        <a:bodyPr/>
        <a:lstStyle/>
        <a:p>
          <a:endParaRPr lang="it-IT"/>
        </a:p>
      </dgm:t>
    </dgm:pt>
    <dgm:pt modelId="{8BF87728-11BC-48B3-BEFD-74DEB59FFDC7}" type="pres">
      <dgm:prSet presAssocID="{5ECBE547-292C-4DAF-8EEC-E75A85E23022}" presName="parentText" presStyleLbl="node1" presStyleIdx="0" presStyleCnt="0">
        <dgm:presLayoutVars>
          <dgm:chMax val="0"/>
          <dgm:bulletEnabled val="1"/>
        </dgm:presLayoutVars>
      </dgm:prSet>
      <dgm:spPr/>
      <dgm:t>
        <a:bodyPr/>
        <a:lstStyle/>
        <a:p>
          <a:endParaRPr lang="it-IT"/>
        </a:p>
      </dgm:t>
    </dgm:pt>
    <dgm:pt modelId="{83F7DC6A-CE42-4C1C-9911-319D31BD22D8}" type="pres">
      <dgm:prSet presAssocID="{5ECBE547-292C-4DAF-8EEC-E75A85E23022}" presName="parentRect" presStyleLbl="alignNode1" presStyleIdx="2" presStyleCnt="3"/>
      <dgm:spPr/>
      <dgm:t>
        <a:bodyPr/>
        <a:lstStyle/>
        <a:p>
          <a:endParaRPr lang="it-IT"/>
        </a:p>
      </dgm:t>
    </dgm:pt>
    <dgm:pt modelId="{F87069F6-0579-442B-B8AC-A51C62FFF25F}" type="pres">
      <dgm:prSet presAssocID="{5ECBE547-292C-4DAF-8EEC-E75A85E23022}" presName="adorn" presStyleLbl="fgAccFollowNode1" presStyleIdx="2" presStyleCnt="3"/>
      <dgm:spPr/>
    </dgm:pt>
  </dgm:ptLst>
  <dgm:cxnLst>
    <dgm:cxn modelId="{169EFF10-44A9-4C13-8D66-98BBF7173AC2}" srcId="{5ECBE547-292C-4DAF-8EEC-E75A85E23022}" destId="{2FA7E856-DD7D-4D61-86BA-6D9D0321AB56}" srcOrd="0" destOrd="0" parTransId="{A11BA7B0-4914-4989-AD02-1A532811FA70}" sibTransId="{A92BC9DD-42FD-4147-A481-931D0BE9B818}"/>
    <dgm:cxn modelId="{DA5B67B2-BAD6-4CF4-8982-8FA68931CAAC}" type="presOf" srcId="{0AC09A9C-73E3-4A5B-9388-FF6B42E83EB3}" destId="{12A79CFA-745C-4AC5-B25A-5C60EB8BE7E2}" srcOrd="0" destOrd="0" presId="urn:microsoft.com/office/officeart/2005/8/layout/bList2"/>
    <dgm:cxn modelId="{A8595E45-69AA-4C94-B81C-3EC31321CE73}" type="presOf" srcId="{0AC09A9C-73E3-4A5B-9388-FF6B42E83EB3}" destId="{3014F355-D9F3-4D61-BFE8-D4E9109BE0BB}" srcOrd="1" destOrd="0" presId="urn:microsoft.com/office/officeart/2005/8/layout/bList2"/>
    <dgm:cxn modelId="{A702C3E1-ACF9-4074-9B13-331030A5E028}" srcId="{7DD34191-FA0B-4596-A206-95A56215B2FB}" destId="{DE9FB8A4-0D6C-459E-9DE8-D8BF12CC1B8B}" srcOrd="0" destOrd="0" parTransId="{ED7C12BE-5C88-4FBB-AD5D-CF90DE50A0C9}" sibTransId="{3324316E-34D3-4308-A2B1-140991B52C1E}"/>
    <dgm:cxn modelId="{80F10A5C-04C2-4BCD-A9FA-2E181AC9F4DD}" type="presOf" srcId="{CA91E545-CD0B-4A6E-8467-4E86B59383C3}" destId="{C38B2058-9A1E-44E8-989F-026326635239}" srcOrd="0" destOrd="0" presId="urn:microsoft.com/office/officeart/2005/8/layout/bList2"/>
    <dgm:cxn modelId="{3190BBCB-3840-430D-98DE-29596BDEA1B9}" type="presOf" srcId="{6AB4239A-D0F9-4442-A458-9C08B07E70E9}" destId="{4C78C05C-75B7-4481-963D-22E94AA2228B}" srcOrd="0" destOrd="0" presId="urn:microsoft.com/office/officeart/2005/8/layout/bList2"/>
    <dgm:cxn modelId="{1A3B824F-30B7-43B1-A5AF-75A0F26EEE05}" type="presOf" srcId="{8B6520B2-8145-4D00-94EE-0F3BCCC525B9}" destId="{D4D7AE56-D737-45DC-A877-BF4ED38B4F14}" srcOrd="0" destOrd="0" presId="urn:microsoft.com/office/officeart/2005/8/layout/bList2"/>
    <dgm:cxn modelId="{B395DFE3-C68C-4012-ADC1-BC9C4FC1417F}" type="presOf" srcId="{5ECBE547-292C-4DAF-8EEC-E75A85E23022}" destId="{8BF87728-11BC-48B3-BEFD-74DEB59FFDC7}" srcOrd="0" destOrd="0" presId="urn:microsoft.com/office/officeart/2005/8/layout/bList2"/>
    <dgm:cxn modelId="{8AF88231-7CEE-46B5-8F89-F123904B3190}" type="presOf" srcId="{DE9FB8A4-0D6C-459E-9DE8-D8BF12CC1B8B}" destId="{A36666D9-0EDF-45D5-801C-715DB84C1E4C}" srcOrd="1" destOrd="0" presId="urn:microsoft.com/office/officeart/2005/8/layout/bList2"/>
    <dgm:cxn modelId="{E18B6837-4197-44C7-84D7-51916FF513BB}" type="presOf" srcId="{7DD34191-FA0B-4596-A206-95A56215B2FB}" destId="{C6C00D6F-54A6-416F-ADFA-5B983FBD4D8E}" srcOrd="0" destOrd="0" presId="urn:microsoft.com/office/officeart/2005/8/layout/bList2"/>
    <dgm:cxn modelId="{4344D9D1-C796-40BD-BA19-F9DFC568C45A}" type="presOf" srcId="{2FA7E856-DD7D-4D61-86BA-6D9D0321AB56}" destId="{951B1EB1-66CE-4179-8F65-EA26DDAB8689}" srcOrd="0" destOrd="0" presId="urn:microsoft.com/office/officeart/2005/8/layout/bList2"/>
    <dgm:cxn modelId="{BA33CEDE-1882-4A30-8D8C-A2471CA65BCD}" type="presOf" srcId="{5ECBE547-292C-4DAF-8EEC-E75A85E23022}" destId="{83F7DC6A-CE42-4C1C-9911-319D31BD22D8}" srcOrd="1" destOrd="0" presId="urn:microsoft.com/office/officeart/2005/8/layout/bList2"/>
    <dgm:cxn modelId="{0EA57A72-9210-499D-9BF7-07A58AB12D5A}" srcId="{0AC09A9C-73E3-4A5B-9388-FF6B42E83EB3}" destId="{8B6520B2-8145-4D00-94EE-0F3BCCC525B9}" srcOrd="0" destOrd="0" parTransId="{522CE13A-C361-47C4-9464-8D64EC4EF830}" sibTransId="{76A940AD-52B9-4CAD-876B-07B03C0FA06A}"/>
    <dgm:cxn modelId="{E40E52F3-DD05-4523-9128-F36BFB5BE06F}" type="presOf" srcId="{DE9FB8A4-0D6C-459E-9DE8-D8BF12CC1B8B}" destId="{7DB449DB-D9EE-47BA-B62D-C9B2065FB211}" srcOrd="0" destOrd="0" presId="urn:microsoft.com/office/officeart/2005/8/layout/bList2"/>
    <dgm:cxn modelId="{76CF6965-ADEB-480A-8001-6CEA4F0D89CF}" srcId="{7DD34191-FA0B-4596-A206-95A56215B2FB}" destId="{5ECBE547-292C-4DAF-8EEC-E75A85E23022}" srcOrd="2" destOrd="0" parTransId="{FB4B75C7-1904-48B8-9906-EFA4CD4BCDD3}" sibTransId="{7C02D07A-AF46-4D5F-ADA4-A31D3BF4A5D6}"/>
    <dgm:cxn modelId="{FC115051-FB78-4B23-A83C-8F449011D7E7}" srcId="{7DD34191-FA0B-4596-A206-95A56215B2FB}" destId="{0AC09A9C-73E3-4A5B-9388-FF6B42E83EB3}" srcOrd="1" destOrd="0" parTransId="{805EE7A9-4D50-4FD4-B267-83D5319D47E2}" sibTransId="{CA91E545-CD0B-4A6E-8467-4E86B59383C3}"/>
    <dgm:cxn modelId="{80C65F74-189D-4D19-87A5-B30C68820EBE}" type="presOf" srcId="{3324316E-34D3-4308-A2B1-140991B52C1E}" destId="{B6B90916-7576-43C0-8854-A287DEC7A0BB}" srcOrd="0" destOrd="0" presId="urn:microsoft.com/office/officeart/2005/8/layout/bList2"/>
    <dgm:cxn modelId="{4C97B366-EE38-4940-A7B6-66721DFC4974}" srcId="{DE9FB8A4-0D6C-459E-9DE8-D8BF12CC1B8B}" destId="{6AB4239A-D0F9-4442-A458-9C08B07E70E9}" srcOrd="0" destOrd="0" parTransId="{A4CA98CF-15DA-4A89-BD5B-84A14174FB81}" sibTransId="{BBABD1C9-FA6A-4021-98BD-994A48E546D1}"/>
    <dgm:cxn modelId="{D1EBE000-1106-4CCC-A0B9-76667A1EA4D6}" type="presParOf" srcId="{C6C00D6F-54A6-416F-ADFA-5B983FBD4D8E}" destId="{E5C8D13D-8062-4383-A928-A83A8536E06D}" srcOrd="0" destOrd="0" presId="urn:microsoft.com/office/officeart/2005/8/layout/bList2"/>
    <dgm:cxn modelId="{093AFCD5-5B09-4371-BEA7-EE3BE82EB09F}" type="presParOf" srcId="{E5C8D13D-8062-4383-A928-A83A8536E06D}" destId="{4C78C05C-75B7-4481-963D-22E94AA2228B}" srcOrd="0" destOrd="0" presId="urn:microsoft.com/office/officeart/2005/8/layout/bList2"/>
    <dgm:cxn modelId="{0F12AF03-49AA-4AF4-BAD6-93D3D38D8326}" type="presParOf" srcId="{E5C8D13D-8062-4383-A928-A83A8536E06D}" destId="{7DB449DB-D9EE-47BA-B62D-C9B2065FB211}" srcOrd="1" destOrd="0" presId="urn:microsoft.com/office/officeart/2005/8/layout/bList2"/>
    <dgm:cxn modelId="{BEB82D9F-1B34-4257-B3D0-D9DC5853A29B}" type="presParOf" srcId="{E5C8D13D-8062-4383-A928-A83A8536E06D}" destId="{A36666D9-0EDF-45D5-801C-715DB84C1E4C}" srcOrd="2" destOrd="0" presId="urn:microsoft.com/office/officeart/2005/8/layout/bList2"/>
    <dgm:cxn modelId="{A731A6A9-C0EA-4908-B33A-B524A11BE616}" type="presParOf" srcId="{E5C8D13D-8062-4383-A928-A83A8536E06D}" destId="{0166AC66-397C-48E0-8AF0-ED2827889CB4}" srcOrd="3" destOrd="0" presId="urn:microsoft.com/office/officeart/2005/8/layout/bList2"/>
    <dgm:cxn modelId="{DBA9EE05-0E59-4FC9-9772-3C0AEFA98C5F}" type="presParOf" srcId="{C6C00D6F-54A6-416F-ADFA-5B983FBD4D8E}" destId="{B6B90916-7576-43C0-8854-A287DEC7A0BB}" srcOrd="1" destOrd="0" presId="urn:microsoft.com/office/officeart/2005/8/layout/bList2"/>
    <dgm:cxn modelId="{F974F4F4-612E-42E0-BE6B-A365DE9784DE}" type="presParOf" srcId="{C6C00D6F-54A6-416F-ADFA-5B983FBD4D8E}" destId="{8162E95D-DEF9-44B1-AAEB-B2FDF9E48B77}" srcOrd="2" destOrd="0" presId="urn:microsoft.com/office/officeart/2005/8/layout/bList2"/>
    <dgm:cxn modelId="{36697EDB-845F-4CD5-B65B-951FB882A470}" type="presParOf" srcId="{8162E95D-DEF9-44B1-AAEB-B2FDF9E48B77}" destId="{D4D7AE56-D737-45DC-A877-BF4ED38B4F14}" srcOrd="0" destOrd="0" presId="urn:microsoft.com/office/officeart/2005/8/layout/bList2"/>
    <dgm:cxn modelId="{7C802616-491D-4122-AEC0-BD98C59C6CAE}" type="presParOf" srcId="{8162E95D-DEF9-44B1-AAEB-B2FDF9E48B77}" destId="{12A79CFA-745C-4AC5-B25A-5C60EB8BE7E2}" srcOrd="1" destOrd="0" presId="urn:microsoft.com/office/officeart/2005/8/layout/bList2"/>
    <dgm:cxn modelId="{12A9E44D-8729-4A67-8FD4-6DEAE644D495}" type="presParOf" srcId="{8162E95D-DEF9-44B1-AAEB-B2FDF9E48B77}" destId="{3014F355-D9F3-4D61-BFE8-D4E9109BE0BB}" srcOrd="2" destOrd="0" presId="urn:microsoft.com/office/officeart/2005/8/layout/bList2"/>
    <dgm:cxn modelId="{07A340C8-565A-4EFD-B497-4032B30C2E28}" type="presParOf" srcId="{8162E95D-DEF9-44B1-AAEB-B2FDF9E48B77}" destId="{D6FF8BFC-9734-4C7A-95BB-CA50BD20B7DF}" srcOrd="3" destOrd="0" presId="urn:microsoft.com/office/officeart/2005/8/layout/bList2"/>
    <dgm:cxn modelId="{ED877EA0-E6AD-4E33-8634-1A586A3D01BD}" type="presParOf" srcId="{C6C00D6F-54A6-416F-ADFA-5B983FBD4D8E}" destId="{C38B2058-9A1E-44E8-989F-026326635239}" srcOrd="3" destOrd="0" presId="urn:microsoft.com/office/officeart/2005/8/layout/bList2"/>
    <dgm:cxn modelId="{8DFD4FC0-C2FF-4DA6-AA23-A6837841ADF1}" type="presParOf" srcId="{C6C00D6F-54A6-416F-ADFA-5B983FBD4D8E}" destId="{86A453DD-0FDE-4A60-B69D-B67BD9D65131}" srcOrd="4" destOrd="0" presId="urn:microsoft.com/office/officeart/2005/8/layout/bList2"/>
    <dgm:cxn modelId="{8275C855-5A88-46AF-98AC-DC2B6FA32797}" type="presParOf" srcId="{86A453DD-0FDE-4A60-B69D-B67BD9D65131}" destId="{951B1EB1-66CE-4179-8F65-EA26DDAB8689}" srcOrd="0" destOrd="0" presId="urn:microsoft.com/office/officeart/2005/8/layout/bList2"/>
    <dgm:cxn modelId="{301A7719-9370-481B-9E11-AEF04218BABB}" type="presParOf" srcId="{86A453DD-0FDE-4A60-B69D-B67BD9D65131}" destId="{8BF87728-11BC-48B3-BEFD-74DEB59FFDC7}" srcOrd="1" destOrd="0" presId="urn:microsoft.com/office/officeart/2005/8/layout/bList2"/>
    <dgm:cxn modelId="{3F50B21F-12F2-4708-B4B6-3EF32112794D}" type="presParOf" srcId="{86A453DD-0FDE-4A60-B69D-B67BD9D65131}" destId="{83F7DC6A-CE42-4C1C-9911-319D31BD22D8}" srcOrd="2" destOrd="0" presId="urn:microsoft.com/office/officeart/2005/8/layout/bList2"/>
    <dgm:cxn modelId="{587EDDAC-DCD3-4B4B-8057-54E65D399C2D}" type="presParOf" srcId="{86A453DD-0FDE-4A60-B69D-B67BD9D65131}" destId="{F87069F6-0579-442B-B8AC-A51C62FFF25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E9B312-33A5-40C7-9056-EE4BBA245F9A}" type="datetimeFigureOut">
              <a:rPr lang="it-IT" smtClean="0"/>
              <a:t>17/11/2013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348202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9B312-33A5-40C7-9056-EE4BBA245F9A}" type="datetimeFigureOut">
              <a:rPr lang="it-IT" smtClean="0"/>
              <a:t>17/11/2013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182191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9B312-33A5-40C7-9056-EE4BBA245F9A}" type="datetimeFigureOut">
              <a:rPr lang="it-IT" smtClean="0"/>
              <a:t>17/11/2013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184127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8"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fontAlgn="base">
              <a:spcBef>
                <a:spcPct val="0"/>
              </a:spcBef>
              <a:spcAft>
                <a:spcPct val="0"/>
              </a:spcAft>
              <a:defRPr sz="2200">
                <a:solidFill>
                  <a:srgbClr val="A63212"/>
                </a:solidFill>
              </a:defRPr>
            </a:lvl1pPr>
          </a:lstStyle>
          <a:p>
            <a:pPr>
              <a:defRPr/>
            </a:pPr>
            <a:fld id="{46CB9BBD-DE27-4EC3-9BEA-2270B6568469}" type="datetimeFigureOut">
              <a:rPr lang="it-IT"/>
              <a:pPr>
                <a:defRPr/>
              </a:pPr>
              <a:t>17/11/2013</a:t>
            </a:fld>
            <a:endParaRPr lang="it-IT"/>
          </a:p>
        </p:txBody>
      </p:sp>
      <p:sp>
        <p:nvSpPr>
          <p:cNvPr id="13" name="Footer Placeholder 4"/>
          <p:cNvSpPr>
            <a:spLocks noGrp="1"/>
          </p:cNvSpPr>
          <p:nvPr>
            <p:ph type="ftr" sz="quarter" idx="11"/>
          </p:nvPr>
        </p:nvSpPr>
        <p:spPr>
          <a:xfrm rot="20520000">
            <a:off x="647700" y="4135438"/>
            <a:ext cx="2085975" cy="835025"/>
          </a:xfrm>
        </p:spPr>
        <p:txBody>
          <a:bodyPr/>
          <a:lstStyle>
            <a:lvl1pPr algn="l" fontAlgn="base">
              <a:spcBef>
                <a:spcPct val="0"/>
              </a:spcBef>
              <a:spcAft>
                <a:spcPct val="0"/>
              </a:spcAft>
              <a:defRPr sz="1600">
                <a:solidFill>
                  <a:srgbClr val="4E66B2">
                    <a:lumMod val="50000"/>
                  </a:srgbClr>
                </a:solidFill>
              </a:defRPr>
            </a:lvl1pPr>
          </a:lstStyle>
          <a:p>
            <a:pPr>
              <a:defRPr/>
            </a:pPr>
            <a:endParaRPr lang="it-IT"/>
          </a:p>
        </p:txBody>
      </p:sp>
      <p:sp>
        <p:nvSpPr>
          <p:cNvPr id="14" name="Slide Number Placeholder 5"/>
          <p:cNvSpPr>
            <a:spLocks noGrp="1"/>
          </p:cNvSpPr>
          <p:nvPr>
            <p:ph type="sldNum" sz="quarter" idx="12"/>
          </p:nvPr>
        </p:nvSpPr>
        <p:spPr>
          <a:xfrm rot="20520000">
            <a:off x="1981200" y="5510213"/>
            <a:ext cx="738188" cy="425450"/>
          </a:xfrm>
        </p:spPr>
        <p:txBody>
          <a:bodyPr/>
          <a:lstStyle>
            <a:lvl1pPr algn="r" fontAlgn="base">
              <a:spcBef>
                <a:spcPct val="0"/>
              </a:spcBef>
              <a:spcAft>
                <a:spcPct val="0"/>
              </a:spcAft>
              <a:defRPr>
                <a:solidFill>
                  <a:srgbClr val="A63212">
                    <a:lumMod val="75000"/>
                  </a:srgbClr>
                </a:solidFill>
              </a:defRPr>
            </a:lvl1pPr>
          </a:lstStyle>
          <a:p>
            <a:pPr>
              <a:defRPr/>
            </a:pPr>
            <a:fld id="{FC94B77E-6B30-4CAC-94F9-60A3054BFB6D}" type="slidenum">
              <a:rPr lang="it-IT"/>
              <a:pPr>
                <a:defRPr/>
              </a:pPr>
              <a:t>‹N›</a:t>
            </a:fld>
            <a:endParaRPr lang="it-IT"/>
          </a:p>
        </p:txBody>
      </p:sp>
    </p:spTree>
    <p:extLst>
      <p:ext uri="{BB962C8B-B14F-4D97-AF65-F5344CB8AC3E}">
        <p14:creationId xmlns:p14="http://schemas.microsoft.com/office/powerpoint/2010/main" val="346080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8A8BB0BB-4AD1-4A5F-B391-1B24991FEAE3}"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ED27A1D8-32D8-4C9D-86DA-5EBF0162D8EB}" type="slidenum">
              <a:rPr lang="it-IT"/>
              <a:pPr>
                <a:defRPr/>
              </a:pPr>
              <a:t>‹N›</a:t>
            </a:fld>
            <a:endParaRPr lang="it-IT"/>
          </a:p>
        </p:txBody>
      </p:sp>
    </p:spTree>
    <p:extLst>
      <p:ext uri="{BB962C8B-B14F-4D97-AF65-F5344CB8AC3E}">
        <p14:creationId xmlns:p14="http://schemas.microsoft.com/office/powerpoint/2010/main" val="348460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FB003839-E781-4F71-8E47-798868A31D96}"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5CFBA06D-6949-4134-984F-C6FBBD079823}" type="slidenum">
              <a:rPr lang="it-IT"/>
              <a:pPr>
                <a:defRPr/>
              </a:pPr>
              <a:t>‹N›</a:t>
            </a:fld>
            <a:endParaRPr lang="it-IT"/>
          </a:p>
        </p:txBody>
      </p:sp>
    </p:spTree>
    <p:extLst>
      <p:ext uri="{BB962C8B-B14F-4D97-AF65-F5344CB8AC3E}">
        <p14:creationId xmlns:p14="http://schemas.microsoft.com/office/powerpoint/2010/main" val="793057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71F1439C-D84A-42B0-87A4-818B60F21E03}" type="datetimeFigureOut">
              <a:rPr lang="it-IT"/>
              <a:pPr>
                <a:defRPr/>
              </a:pPr>
              <a:t>17/11/2013</a:t>
            </a:fld>
            <a:endParaRPr lang="it-IT"/>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2A8463EE-B8AD-4FBA-A5D9-08E0BDBA1A89}" type="slidenum">
              <a:rPr lang="it-IT"/>
              <a:pPr>
                <a:defRPr/>
              </a:pPr>
              <a:t>‹N›</a:t>
            </a:fld>
            <a:endParaRPr lang="it-IT"/>
          </a:p>
        </p:txBody>
      </p:sp>
    </p:spTree>
    <p:extLst>
      <p:ext uri="{BB962C8B-B14F-4D97-AF65-F5344CB8AC3E}">
        <p14:creationId xmlns:p14="http://schemas.microsoft.com/office/powerpoint/2010/main" val="230625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558 w 1288494"/>
              <a:gd name="T1" fmla="*/ 443303 h 722529"/>
              <a:gd name="T2" fmla="*/ 457248 w 1288494"/>
              <a:gd name="T3" fmla="*/ 488021 h 722529"/>
              <a:gd name="T4" fmla="*/ 142038 w 1288494"/>
              <a:gd name="T5" fmla="*/ 301368 h 722529"/>
              <a:gd name="T6" fmla="*/ 1075992 w 1288494"/>
              <a:gd name="T7" fmla="*/ 637733 h 722529"/>
              <a:gd name="T8" fmla="*/ 35023 w 1288494"/>
              <a:gd name="T9" fmla="*/ 156517 h 722529"/>
              <a:gd name="T10" fmla="*/ 26267 w 1288494"/>
              <a:gd name="T11" fmla="*/ 137074 h 722529"/>
              <a:gd name="T12" fmla="*/ 1236515 w 1288494"/>
              <a:gd name="T13" fmla="*/ 669815 h 722529"/>
              <a:gd name="T14" fmla="*/ 1229704 w 1288494"/>
              <a:gd name="T15" fmla="*/ 655232 h 722529"/>
              <a:gd name="T16" fmla="*/ 1048751 w 1288494"/>
              <a:gd name="T17" fmla="*/ 592043 h 722529"/>
              <a:gd name="T18" fmla="*/ 1234569 w 1288494"/>
              <a:gd name="T19" fmla="*/ 618290 h 722529"/>
              <a:gd name="T20" fmla="*/ 14593 w 1288494"/>
              <a:gd name="T21" fmla="*/ 104992 h 722529"/>
              <a:gd name="T22" fmla="*/ 2918 w 1288494"/>
              <a:gd name="T23" fmla="*/ 9721 h 722529"/>
              <a:gd name="T24" fmla="*/ 9729 w 1288494"/>
              <a:gd name="T25" fmla="*/ 44719 h 722529"/>
              <a:gd name="T26" fmla="*/ 23349 w 1288494"/>
              <a:gd name="T27" fmla="*/ 100132 h 722529"/>
              <a:gd name="T28" fmla="*/ 59345 w 1288494"/>
              <a:gd name="T29" fmla="*/ 179848 h 722529"/>
              <a:gd name="T30" fmla="*/ 143012 w 1288494"/>
              <a:gd name="T31" fmla="*/ 282897 h 722529"/>
              <a:gd name="T32" fmla="*/ 220841 w 1288494"/>
              <a:gd name="T33" fmla="*/ 351920 h 722529"/>
              <a:gd name="T34" fmla="*/ 282132 w 1288494"/>
              <a:gd name="T35" fmla="*/ 393723 h 722529"/>
              <a:gd name="T36" fmla="*/ 414442 w 1288494"/>
              <a:gd name="T37" fmla="*/ 467607 h 722529"/>
              <a:gd name="T38" fmla="*/ 480596 w 1288494"/>
              <a:gd name="T39" fmla="*/ 499688 h 722529"/>
              <a:gd name="T40" fmla="*/ 566209 w 1288494"/>
              <a:gd name="T41" fmla="*/ 532741 h 722529"/>
              <a:gd name="T42" fmla="*/ 684899 w 1288494"/>
              <a:gd name="T43" fmla="*/ 565794 h 722529"/>
              <a:gd name="T44" fmla="*/ 969949 w 1288494"/>
              <a:gd name="T45" fmla="*/ 621207 h 722529"/>
              <a:gd name="T46" fmla="*/ 1243811 w 1288494"/>
              <a:gd name="T47" fmla="*/ 638706 h 722529"/>
              <a:gd name="T48" fmla="*/ 1107124 w 1288494"/>
              <a:gd name="T49" fmla="*/ 640651 h 722529"/>
              <a:gd name="T50" fmla="*/ 1029294 w 1288494"/>
              <a:gd name="T51" fmla="*/ 634817 h 722529"/>
              <a:gd name="T52" fmla="*/ 949520 w 1288494"/>
              <a:gd name="T53" fmla="*/ 628012 h 722529"/>
              <a:gd name="T54" fmla="*/ 908659 w 1288494"/>
              <a:gd name="T55" fmla="*/ 623152 h 722529"/>
              <a:gd name="T56" fmla="*/ 815264 w 1288494"/>
              <a:gd name="T57" fmla="*/ 605652 h 722529"/>
              <a:gd name="T58" fmla="*/ 782185 w 1288494"/>
              <a:gd name="T59" fmla="*/ 598847 h 722529"/>
              <a:gd name="T60" fmla="*/ 727706 w 1288494"/>
              <a:gd name="T61" fmla="*/ 588154 h 722529"/>
              <a:gd name="T62" fmla="*/ 682954 w 1288494"/>
              <a:gd name="T63" fmla="*/ 574543 h 722529"/>
              <a:gd name="T64" fmla="*/ 642093 w 1288494"/>
              <a:gd name="T65" fmla="*/ 564822 h 722529"/>
              <a:gd name="T66" fmla="*/ 595396 w 1288494"/>
              <a:gd name="T67" fmla="*/ 553157 h 722529"/>
              <a:gd name="T68" fmla="*/ 554535 w 1288494"/>
              <a:gd name="T69" fmla="*/ 538573 h 722529"/>
              <a:gd name="T70" fmla="*/ 526322 w 1288494"/>
              <a:gd name="T71" fmla="*/ 528852 h 722529"/>
              <a:gd name="T72" fmla="*/ 494217 w 1288494"/>
              <a:gd name="T73" fmla="*/ 517187 h 722529"/>
              <a:gd name="T74" fmla="*/ 448492 w 1288494"/>
              <a:gd name="T75" fmla="*/ 498715 h 722529"/>
              <a:gd name="T76" fmla="*/ 423198 w 1288494"/>
              <a:gd name="T77" fmla="*/ 486077 h 722529"/>
              <a:gd name="T78" fmla="*/ 392066 w 1288494"/>
              <a:gd name="T79" fmla="*/ 469551 h 722529"/>
              <a:gd name="T80" fmla="*/ 354124 w 1288494"/>
              <a:gd name="T81" fmla="*/ 450108 h 722529"/>
              <a:gd name="T82" fmla="*/ 327856 w 1288494"/>
              <a:gd name="T83" fmla="*/ 436497 h 722529"/>
              <a:gd name="T84" fmla="*/ 293806 w 1288494"/>
              <a:gd name="T85" fmla="*/ 415110 h 722529"/>
              <a:gd name="T86" fmla="*/ 241271 w 1288494"/>
              <a:gd name="T87" fmla="*/ 380113 h 722529"/>
              <a:gd name="T88" fmla="*/ 211112 w 1288494"/>
              <a:gd name="T89" fmla="*/ 360669 h 722529"/>
              <a:gd name="T90" fmla="*/ 148849 w 1288494"/>
              <a:gd name="T91" fmla="*/ 308172 h 722529"/>
              <a:gd name="T92" fmla="*/ 135228 w 1288494"/>
              <a:gd name="T93" fmla="*/ 292618 h 722529"/>
              <a:gd name="T94" fmla="*/ 132310 w 1288494"/>
              <a:gd name="T95" fmla="*/ 287758 h 722529"/>
              <a:gd name="T96" fmla="*/ 122582 w 1288494"/>
              <a:gd name="T97" fmla="*/ 279008 h 722529"/>
              <a:gd name="T98" fmla="*/ 108961 w 1288494"/>
              <a:gd name="T99" fmla="*/ 266371 h 722529"/>
              <a:gd name="T100" fmla="*/ 91449 w 1288494"/>
              <a:gd name="T101" fmla="*/ 243038 h 722529"/>
              <a:gd name="T102" fmla="*/ 84640 w 1288494"/>
              <a:gd name="T103" fmla="*/ 234289 h 722529"/>
              <a:gd name="T104" fmla="*/ 70046 w 1288494"/>
              <a:gd name="T105" fmla="*/ 215818 h 722529"/>
              <a:gd name="T106" fmla="*/ 63236 w 1288494"/>
              <a:gd name="T107" fmla="*/ 199291 h 722529"/>
              <a:gd name="T108" fmla="*/ 46698 w 1288494"/>
              <a:gd name="T109" fmla="*/ 174987 h 722529"/>
              <a:gd name="T110" fmla="*/ 36969 w 1288494"/>
              <a:gd name="T111" fmla="*/ 160405 h 722529"/>
              <a:gd name="T112" fmla="*/ 34051 w 1288494"/>
              <a:gd name="T113" fmla="*/ 143878 h 722529"/>
              <a:gd name="T114" fmla="*/ 16539 w 1288494"/>
              <a:gd name="T115" fmla="*/ 101104 h 722529"/>
              <a:gd name="T116" fmla="*/ 4865 w 1288494"/>
              <a:gd name="T117" fmla="*/ 50551 h 722529"/>
              <a:gd name="T118" fmla="*/ 1885 w 1288494"/>
              <a:gd name="T119" fmla="*/ 3038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2400">
              <a:solidFill>
                <a:prstClr val="black"/>
              </a:solidFill>
              <a:latin typeface="Times New Roman" charset="0"/>
            </a:endParaRPr>
          </a:p>
        </p:txBody>
      </p:sp>
      <p:sp>
        <p:nvSpPr>
          <p:cNvPr id="8" name="Freeform 33"/>
          <p:cNvSpPr>
            <a:spLocks/>
          </p:cNvSpPr>
          <p:nvPr/>
        </p:nvSpPr>
        <p:spPr bwMode="auto">
          <a:xfrm rot="9377604">
            <a:off x="3925888" y="3316288"/>
            <a:ext cx="1289050" cy="722312"/>
          </a:xfrm>
          <a:custGeom>
            <a:avLst/>
            <a:gdLst>
              <a:gd name="T0" fmla="*/ 14592 w 1288494"/>
              <a:gd name="T1" fmla="*/ 108881 h 722529"/>
              <a:gd name="T2" fmla="*/ 32104 w 1288494"/>
              <a:gd name="T3" fmla="*/ 149712 h 722529"/>
              <a:gd name="T4" fmla="*/ 36969 w 1288494"/>
              <a:gd name="T5" fmla="*/ 159433 h 722529"/>
              <a:gd name="T6" fmla="*/ 49616 w 1288494"/>
              <a:gd name="T7" fmla="*/ 184710 h 722529"/>
              <a:gd name="T8" fmla="*/ 1138255 w 1288494"/>
              <a:gd name="T9" fmla="*/ 708702 h 722529"/>
              <a:gd name="T10" fmla="*/ 1226786 w 1288494"/>
              <a:gd name="T11" fmla="*/ 629958 h 722529"/>
              <a:gd name="T12" fmla="*/ 1059453 w 1288494"/>
              <a:gd name="T13" fmla="*/ 577462 h 722529"/>
              <a:gd name="T14" fmla="*/ 1288078 w 1288494"/>
              <a:gd name="T15" fmla="*/ 637735 h 722529"/>
              <a:gd name="T16" fmla="*/ 909630 w 1288494"/>
              <a:gd name="T17" fmla="*/ 622180 h 722529"/>
              <a:gd name="T18" fmla="*/ 244189 w 1288494"/>
              <a:gd name="T19" fmla="*/ 368446 h 722529"/>
              <a:gd name="T20" fmla="*/ 334665 w 1288494"/>
              <a:gd name="T21" fmla="*/ 440387 h 722529"/>
              <a:gd name="T22" fmla="*/ 439736 w 1288494"/>
              <a:gd name="T23" fmla="*/ 491911 h 722529"/>
              <a:gd name="T24" fmla="*/ 393039 w 1288494"/>
              <a:gd name="T25" fmla="*/ 470524 h 722529"/>
              <a:gd name="T26" fmla="*/ 367744 w 1288494"/>
              <a:gd name="T27" fmla="*/ 458857 h 722529"/>
              <a:gd name="T28" fmla="*/ 347314 w 1288494"/>
              <a:gd name="T29" fmla="*/ 447192 h 722529"/>
              <a:gd name="T30" fmla="*/ 306452 w 1288494"/>
              <a:gd name="T31" fmla="*/ 424832 h 722529"/>
              <a:gd name="T32" fmla="*/ 270457 w 1288494"/>
              <a:gd name="T33" fmla="*/ 402472 h 722529"/>
              <a:gd name="T34" fmla="*/ 225704 w 1288494"/>
              <a:gd name="T35" fmla="*/ 371363 h 722529"/>
              <a:gd name="T36" fmla="*/ 195545 w 1288494"/>
              <a:gd name="T37" fmla="*/ 349004 h 722529"/>
              <a:gd name="T38" fmla="*/ 142038 w 1288494"/>
              <a:gd name="T39" fmla="*/ 300396 h 722529"/>
              <a:gd name="T40" fmla="*/ 140092 w 1288494"/>
              <a:gd name="T41" fmla="*/ 290675 h 722529"/>
              <a:gd name="T42" fmla="*/ 129391 w 1288494"/>
              <a:gd name="T43" fmla="*/ 285813 h 722529"/>
              <a:gd name="T44" fmla="*/ 113825 w 1288494"/>
              <a:gd name="T45" fmla="*/ 273176 h 722529"/>
              <a:gd name="T46" fmla="*/ 104096 w 1288494"/>
              <a:gd name="T47" fmla="*/ 260538 h 722529"/>
              <a:gd name="T48" fmla="*/ 89504 w 1288494"/>
              <a:gd name="T49" fmla="*/ 243039 h 722529"/>
              <a:gd name="T50" fmla="*/ 74910 w 1288494"/>
              <a:gd name="T51" fmla="*/ 224568 h 722529"/>
              <a:gd name="T52" fmla="*/ 67127 w 1288494"/>
              <a:gd name="T53" fmla="*/ 206097 h 722529"/>
              <a:gd name="T54" fmla="*/ 54480 w 1288494"/>
              <a:gd name="T55" fmla="*/ 189570 h 722529"/>
              <a:gd name="T56" fmla="*/ 42805 w 1288494"/>
              <a:gd name="T57" fmla="*/ 171100 h 722529"/>
              <a:gd name="T58" fmla="*/ 36969 w 1288494"/>
              <a:gd name="T59" fmla="*/ 155545 h 722529"/>
              <a:gd name="T60" fmla="*/ 28212 w 1288494"/>
              <a:gd name="T61" fmla="*/ 130269 h 722529"/>
              <a:gd name="T62" fmla="*/ 7782 w 1288494"/>
              <a:gd name="T63" fmla="*/ 69995 h 722529"/>
              <a:gd name="T64" fmla="*/ 4864 w 1288494"/>
              <a:gd name="T65" fmla="*/ 34025 h 722529"/>
              <a:gd name="T66" fmla="*/ 1945 w 1288494"/>
              <a:gd name="T67" fmla="*/ 13610 h 722529"/>
              <a:gd name="T68" fmla="*/ 5837 w 1288494"/>
              <a:gd name="T69" fmla="*/ 40831 h 722529"/>
              <a:gd name="T70" fmla="*/ 32105 w 1288494"/>
              <a:gd name="T71" fmla="*/ 123464 h 722529"/>
              <a:gd name="T72" fmla="*/ 70045 w 1288494"/>
              <a:gd name="T73" fmla="*/ 194431 h 722529"/>
              <a:gd name="T74" fmla="*/ 165387 w 1288494"/>
              <a:gd name="T75" fmla="*/ 303313 h 722529"/>
              <a:gd name="T76" fmla="*/ 241899 w 1288494"/>
              <a:gd name="T77" fmla="*/ 366846 h 722529"/>
              <a:gd name="T78" fmla="*/ 304506 w 1288494"/>
              <a:gd name="T79" fmla="*/ 407333 h 722529"/>
              <a:gd name="T80" fmla="*/ 430980 w 1288494"/>
              <a:gd name="T81" fmla="*/ 475384 h 722529"/>
              <a:gd name="T82" fmla="*/ 487406 w 1288494"/>
              <a:gd name="T83" fmla="*/ 502604 h 722529"/>
              <a:gd name="T84" fmla="*/ 571072 w 1288494"/>
              <a:gd name="T85" fmla="*/ 533714 h 722529"/>
              <a:gd name="T86" fmla="*/ 820127 w 1288494"/>
              <a:gd name="T87" fmla="*/ 595932 h 722529"/>
              <a:gd name="T88" fmla="*/ 971894 w 1288494"/>
              <a:gd name="T89" fmla="*/ 621208 h 722529"/>
              <a:gd name="T90" fmla="*/ 1244298 w 1288494"/>
              <a:gd name="T91" fmla="*/ 639679 h 722529"/>
              <a:gd name="T92" fmla="*/ 1088639 w 1288494"/>
              <a:gd name="T93" fmla="*/ 637734 h 722529"/>
              <a:gd name="T94" fmla="*/ 1029293 w 1288494"/>
              <a:gd name="T95" fmla="*/ 634818 h 722529"/>
              <a:gd name="T96" fmla="*/ 947573 w 1288494"/>
              <a:gd name="T97" fmla="*/ 628013 h 722529"/>
              <a:gd name="T98" fmla="*/ 911576 w 1288494"/>
              <a:gd name="T99" fmla="*/ 621208 h 722529"/>
              <a:gd name="T100" fmla="*/ 807479 w 1288494"/>
              <a:gd name="T101" fmla="*/ 603710 h 722529"/>
              <a:gd name="T102" fmla="*/ 771484 w 1288494"/>
              <a:gd name="T103" fmla="*/ 596905 h 722529"/>
              <a:gd name="T104" fmla="*/ 709220 w 1288494"/>
              <a:gd name="T105" fmla="*/ 582322 h 722529"/>
              <a:gd name="T106" fmla="*/ 671279 w 1288494"/>
              <a:gd name="T107" fmla="*/ 573573 h 722529"/>
              <a:gd name="T108" fmla="*/ 633336 w 1288494"/>
              <a:gd name="T109" fmla="*/ 563852 h 722529"/>
              <a:gd name="T110" fmla="*/ 587611 w 1288494"/>
              <a:gd name="T111" fmla="*/ 549268 h 722529"/>
              <a:gd name="T112" fmla="*/ 554534 w 1288494"/>
              <a:gd name="T113" fmla="*/ 538574 h 722529"/>
              <a:gd name="T114" fmla="*/ 526321 w 1288494"/>
              <a:gd name="T115" fmla="*/ 528852 h 722529"/>
              <a:gd name="T116" fmla="*/ 494216 w 1288494"/>
              <a:gd name="T117" fmla="*/ 517187 h 722529"/>
              <a:gd name="T118" fmla="*/ 448491 w 1288494"/>
              <a:gd name="T119" fmla="*/ 49871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2400">
              <a:solidFill>
                <a:prstClr val="black"/>
              </a:solidFill>
              <a:latin typeface="Times New Roman" charset="0"/>
            </a:endParaRPr>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6"/>
          <p:cNvSpPr>
            <a:spLocks noGrp="1"/>
          </p:cNvSpPr>
          <p:nvPr>
            <p:ph type="dt" sz="half" idx="15"/>
          </p:nvPr>
        </p:nvSpPr>
        <p:spPr/>
        <p:txBody>
          <a:bodyPr/>
          <a:lstStyle>
            <a:lvl1pPr fontAlgn="base">
              <a:spcBef>
                <a:spcPct val="0"/>
              </a:spcBef>
              <a:spcAft>
                <a:spcPct val="0"/>
              </a:spcAft>
              <a:defRPr/>
            </a:lvl1pPr>
          </a:lstStyle>
          <a:p>
            <a:pPr>
              <a:defRPr/>
            </a:pPr>
            <a:fld id="{EB3B9788-8245-4D59-8C83-219B0F8F873E}" type="datetimeFigureOut">
              <a:rPr lang="it-IT"/>
              <a:pPr>
                <a:defRPr/>
              </a:pPr>
              <a:t>17/11/2013</a:t>
            </a:fld>
            <a:endParaRPr lang="it-IT"/>
          </a:p>
        </p:txBody>
      </p:sp>
      <p:sp>
        <p:nvSpPr>
          <p:cNvPr id="10" name="Footer Placeholder 7"/>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11" name="Slide Number Placeholder 8"/>
          <p:cNvSpPr>
            <a:spLocks noGrp="1"/>
          </p:cNvSpPr>
          <p:nvPr>
            <p:ph type="sldNum" sz="quarter" idx="17"/>
          </p:nvPr>
        </p:nvSpPr>
        <p:spPr/>
        <p:txBody>
          <a:bodyPr/>
          <a:lstStyle>
            <a:lvl1pPr fontAlgn="base">
              <a:spcBef>
                <a:spcPct val="0"/>
              </a:spcBef>
              <a:spcAft>
                <a:spcPct val="0"/>
              </a:spcAft>
              <a:defRPr/>
            </a:lvl1pPr>
          </a:lstStyle>
          <a:p>
            <a:pPr>
              <a:defRPr/>
            </a:pPr>
            <a:fld id="{0FB5E367-713A-4A6A-8F55-D15666F43654}" type="slidenum">
              <a:rPr lang="it-IT"/>
              <a:pPr>
                <a:defRPr/>
              </a:pPr>
              <a:t>‹N›</a:t>
            </a:fld>
            <a:endParaRPr lang="it-IT"/>
          </a:p>
        </p:txBody>
      </p:sp>
    </p:spTree>
    <p:extLst>
      <p:ext uri="{BB962C8B-B14F-4D97-AF65-F5344CB8AC3E}">
        <p14:creationId xmlns:p14="http://schemas.microsoft.com/office/powerpoint/2010/main" val="149151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8DB194C8-EE79-43B8-90DF-37835FA91D13}" type="datetimeFigureOut">
              <a:rPr lang="it-IT"/>
              <a:pPr>
                <a:defRPr/>
              </a:pPr>
              <a:t>17/11/2013</a:t>
            </a:fld>
            <a:endParaRPr lang="it-IT"/>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E65A124B-69FD-4584-B04B-FD48994908E2}" type="slidenum">
              <a:rPr lang="it-IT"/>
              <a:pPr>
                <a:defRPr/>
              </a:pPr>
              <a:t>‹N›</a:t>
            </a:fld>
            <a:endParaRPr lang="it-IT"/>
          </a:p>
        </p:txBody>
      </p:sp>
    </p:spTree>
    <p:extLst>
      <p:ext uri="{BB962C8B-B14F-4D97-AF65-F5344CB8AC3E}">
        <p14:creationId xmlns:p14="http://schemas.microsoft.com/office/powerpoint/2010/main" val="1076725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5CD53EC9-129D-408A-830A-8B7C57541789}" type="datetimeFigureOut">
              <a:rPr lang="it-IT"/>
              <a:pPr>
                <a:defRPr/>
              </a:pPr>
              <a:t>17/11/2013</a:t>
            </a:fld>
            <a:endParaRPr lang="it-IT"/>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8AC432D2-CF8F-4067-987E-72C6FC963D47}" type="slidenum">
              <a:rPr lang="it-IT"/>
              <a:pPr>
                <a:defRPr/>
              </a:pPr>
              <a:t>‹N›</a:t>
            </a:fld>
            <a:endParaRPr lang="it-IT"/>
          </a:p>
        </p:txBody>
      </p:sp>
    </p:spTree>
    <p:extLst>
      <p:ext uri="{BB962C8B-B14F-4D97-AF65-F5344CB8AC3E}">
        <p14:creationId xmlns:p14="http://schemas.microsoft.com/office/powerpoint/2010/main" val="164853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0AC37709-0194-4734-A11E-877396C99A44}" type="datetimeFigureOut">
              <a:rPr lang="it-IT"/>
              <a:pPr>
                <a:defRPr/>
              </a:pPr>
              <a:t>17/11/2013</a:t>
            </a:fld>
            <a:endParaRPr lang="it-IT"/>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ACDE7A13-C922-4539-BE67-CFE8A2853C03}" type="slidenum">
              <a:rPr lang="it-IT"/>
              <a:pPr>
                <a:defRPr/>
              </a:pPr>
              <a:t>‹N›</a:t>
            </a:fld>
            <a:endParaRPr lang="it-IT"/>
          </a:p>
        </p:txBody>
      </p:sp>
    </p:spTree>
    <p:extLst>
      <p:ext uri="{BB962C8B-B14F-4D97-AF65-F5344CB8AC3E}">
        <p14:creationId xmlns:p14="http://schemas.microsoft.com/office/powerpoint/2010/main" val="11571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9B312-33A5-40C7-9056-EE4BBA245F9A}" type="datetimeFigureOut">
              <a:rPr lang="it-IT" smtClean="0"/>
              <a:t>17/11/2013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295280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49DDC0C4-A262-4ED1-903D-C4D5B6EC4621}" type="datetimeFigureOut">
              <a:rPr lang="it-IT"/>
              <a:pPr>
                <a:defRPr/>
              </a:pPr>
              <a:t>17/11/2013</a:t>
            </a:fld>
            <a:endParaRPr lang="it-IT"/>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8"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A721A214-C636-41E9-8F19-DDC4A67BFD5E}" type="slidenum">
              <a:rPr lang="it-IT"/>
              <a:pPr>
                <a:defRPr/>
              </a:pPr>
              <a:t>‹N›</a:t>
            </a:fld>
            <a:endParaRPr lang="it-IT"/>
          </a:p>
        </p:txBody>
      </p:sp>
    </p:spTree>
    <p:extLst>
      <p:ext uri="{BB962C8B-B14F-4D97-AF65-F5344CB8AC3E}">
        <p14:creationId xmlns:p14="http://schemas.microsoft.com/office/powerpoint/2010/main" val="13578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444458B5-258E-46EB-8B42-A53D2BFABF1D}"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F0057E98-CF5A-4362-9771-A9D0E24E6159}" type="slidenum">
              <a:rPr lang="it-IT"/>
              <a:pPr>
                <a:defRPr/>
              </a:pPr>
              <a:t>‹N›</a:t>
            </a:fld>
            <a:endParaRPr lang="it-IT"/>
          </a:p>
        </p:txBody>
      </p:sp>
    </p:spTree>
    <p:extLst>
      <p:ext uri="{BB962C8B-B14F-4D97-AF65-F5344CB8AC3E}">
        <p14:creationId xmlns:p14="http://schemas.microsoft.com/office/powerpoint/2010/main" val="98195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EC10D920-0DBB-4BF2-A3AF-9255D4DAF285}" type="datetimeFigureOut">
              <a:rPr lang="it-IT"/>
              <a:pPr>
                <a:defRPr/>
              </a:pPr>
              <a:t>17/11/2013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BBAC1E9B-487B-4A7D-8A49-30DF50E28E74}" type="slidenum">
              <a:rPr lang="it-IT"/>
              <a:pPr>
                <a:defRPr/>
              </a:pPr>
              <a:t>‹N›</a:t>
            </a:fld>
            <a:endParaRPr lang="it-IT"/>
          </a:p>
        </p:txBody>
      </p:sp>
    </p:spTree>
    <p:extLst>
      <p:ext uri="{BB962C8B-B14F-4D97-AF65-F5344CB8AC3E}">
        <p14:creationId xmlns:p14="http://schemas.microsoft.com/office/powerpoint/2010/main" val="1734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5E9B312-33A5-40C7-9056-EE4BBA245F9A}" type="datetimeFigureOut">
              <a:rPr lang="it-IT" smtClean="0"/>
              <a:t>17/11/2013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63723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E9B312-33A5-40C7-9056-EE4BBA245F9A}" type="datetimeFigureOut">
              <a:rPr lang="it-IT" smtClean="0"/>
              <a:t>17/11/2013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353889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E9B312-33A5-40C7-9056-EE4BBA245F9A}" type="datetimeFigureOut">
              <a:rPr lang="it-IT" smtClean="0"/>
              <a:t>17/11/2013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57242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E9B312-33A5-40C7-9056-EE4BBA245F9A}" type="datetimeFigureOut">
              <a:rPr lang="it-IT" smtClean="0"/>
              <a:t>17/11/2013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336369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E9B312-33A5-40C7-9056-EE4BBA245F9A}" type="datetimeFigureOut">
              <a:rPr lang="it-IT" smtClean="0"/>
              <a:t>17/11/2013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425402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E9B312-33A5-40C7-9056-EE4BBA245F9A}" type="datetimeFigureOut">
              <a:rPr lang="it-IT" smtClean="0"/>
              <a:t>17/11/2013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347605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E9B312-33A5-40C7-9056-EE4BBA245F9A}" type="datetimeFigureOut">
              <a:rPr lang="it-IT" smtClean="0"/>
              <a:t>17/11/2013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E6D083-E1CB-434B-A903-D9F152C87EDB}" type="slidenum">
              <a:rPr lang="it-IT" smtClean="0"/>
              <a:t>‹N›</a:t>
            </a:fld>
            <a:endParaRPr lang="it-IT"/>
          </a:p>
        </p:txBody>
      </p:sp>
    </p:spTree>
    <p:extLst>
      <p:ext uri="{BB962C8B-B14F-4D97-AF65-F5344CB8AC3E}">
        <p14:creationId xmlns:p14="http://schemas.microsoft.com/office/powerpoint/2010/main" val="30739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9B312-33A5-40C7-9056-EE4BBA245F9A}" type="datetimeFigureOut">
              <a:rPr lang="it-IT" smtClean="0"/>
              <a:t>17/11/2013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6D083-E1CB-434B-A903-D9F152C87EDB}" type="slidenum">
              <a:rPr lang="it-IT" smtClean="0"/>
              <a:t>‹N›</a:t>
            </a:fld>
            <a:endParaRPr lang="it-IT"/>
          </a:p>
        </p:txBody>
      </p:sp>
    </p:spTree>
    <p:extLst>
      <p:ext uri="{BB962C8B-B14F-4D97-AF65-F5344CB8AC3E}">
        <p14:creationId xmlns:p14="http://schemas.microsoft.com/office/powerpoint/2010/main" val="349468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50"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2052"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fld id="{1B50D098-49A2-4301-B916-6B93B57C72AD}" type="datetimeFigureOut">
              <a:rPr lang="it-IT"/>
              <a:pPr>
                <a:defRPr/>
              </a:pPr>
              <a:t>17/11/2013</a:t>
            </a:fld>
            <a:endParaRPr lang="it-IT"/>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endParaRPr lang="it-IT"/>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fld id="{07731488-5CB1-43B4-8A2C-2928464F33C6}" type="slidenum">
              <a:rPr lang="it-IT"/>
              <a:pPr>
                <a:defRPr/>
              </a:pPr>
              <a:t>‹N›</a:t>
            </a:fld>
            <a:endParaRPr lang="it-IT"/>
          </a:p>
        </p:txBody>
      </p:sp>
    </p:spTree>
    <p:extLst>
      <p:ext uri="{BB962C8B-B14F-4D97-AF65-F5344CB8AC3E}">
        <p14:creationId xmlns:p14="http://schemas.microsoft.com/office/powerpoint/2010/main" val="281522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0000">
            <a:off x="3327400" y="3030538"/>
            <a:ext cx="4846638" cy="1598612"/>
          </a:xfrm>
        </p:spPr>
        <p:txBody>
          <a:bodyPr rtlCol="0" anchor="ctr">
            <a:noAutofit/>
          </a:bodyPr>
          <a:lstStyle/>
          <a:p>
            <a:pPr eaLnBrk="1" fontAlgn="auto" hangingPunct="1">
              <a:spcAft>
                <a:spcPts val="0"/>
              </a:spcAft>
              <a:defRPr/>
            </a:pPr>
            <a:r>
              <a:rPr lang="it-IT" dirty="0" smtClean="0"/>
              <a:t>Complementi di dinamica</a:t>
            </a:r>
            <a:endParaRPr lang="it-IT" dirty="0"/>
          </a:p>
        </p:txBody>
      </p:sp>
      <p:sp>
        <p:nvSpPr>
          <p:cNvPr id="14339" name="CasellaDiTesto 4"/>
          <p:cNvSpPr txBox="1">
            <a:spLocks noChangeArrowheads="1"/>
          </p:cNvSpPr>
          <p:nvPr/>
        </p:nvSpPr>
        <p:spPr bwMode="auto">
          <a:xfrm rot="358809">
            <a:off x="3287713" y="2684463"/>
            <a:ext cx="2044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it-IT" altLang="it-IT" sz="1600" i="1">
                <a:solidFill>
                  <a:srgbClr val="000000"/>
                </a:solidFill>
                <a:latin typeface="Cambria" pitchFamily="18" charset="0"/>
              </a:rPr>
              <a:t>Prof. Roberto Capone</a:t>
            </a:r>
          </a:p>
        </p:txBody>
      </p:sp>
      <p:sp>
        <p:nvSpPr>
          <p:cNvPr id="7" name="Sottotitolo 2"/>
          <p:cNvSpPr txBox="1">
            <a:spLocks/>
          </p:cNvSpPr>
          <p:nvPr/>
        </p:nvSpPr>
        <p:spPr>
          <a:xfrm rot="360000">
            <a:off x="3173413" y="4614863"/>
            <a:ext cx="4835525" cy="1039812"/>
          </a:xfrm>
          <a:prstGeom prst="rect">
            <a:avLst/>
          </a:prstGeom>
        </p:spPr>
        <p:txBody>
          <a:bodyPr>
            <a:normAutofit fontScale="92500" lnSpcReduction="10000"/>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a:buClr>
                <a:srgbClr val="A63212"/>
              </a:buClr>
              <a:defRPr/>
            </a:pPr>
            <a:r>
              <a:rPr lang="it-IT" sz="2400" dirty="0" smtClean="0"/>
              <a:t>Corso di Fisica e Geologia –</a:t>
            </a:r>
            <a:r>
              <a:rPr lang="it-IT" sz="2400" dirty="0" err="1" smtClean="0"/>
              <a:t>mod</a:t>
            </a:r>
            <a:r>
              <a:rPr lang="it-IT" sz="2400" dirty="0" smtClean="0"/>
              <a:t>. Fisica 2013/2014</a:t>
            </a:r>
            <a:br>
              <a:rPr lang="it-IT" sz="2400" dirty="0" smtClean="0"/>
            </a:br>
            <a:r>
              <a:rPr lang="it-IT" sz="2400" dirty="0" smtClean="0"/>
              <a:t>Corso di laurea in Ingegneria edile</a:t>
            </a:r>
            <a:endParaRPr lang="it-IT" sz="2400" dirty="0"/>
          </a:p>
        </p:txBody>
      </p:sp>
      <p:pic>
        <p:nvPicPr>
          <p:cNvPr id="1434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0738">
            <a:off x="723900" y="4414838"/>
            <a:ext cx="2149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412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Applicazione: il pendolo semplice</a:t>
            </a: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931" y="3309525"/>
            <a:ext cx="2493565" cy="34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asellaDiTesto 3"/>
              <p:cNvSpPr txBox="1"/>
              <p:nvPr/>
            </p:nvSpPr>
            <p:spPr>
              <a:xfrm>
                <a:off x="539552" y="1339600"/>
                <a:ext cx="7992888" cy="4164923"/>
              </a:xfrm>
              <a:prstGeom prst="rect">
                <a:avLst/>
              </a:prstGeom>
              <a:noFill/>
            </p:spPr>
            <p:txBody>
              <a:bodyPr wrap="square" rtlCol="0">
                <a:spAutoFit/>
              </a:bodyPr>
              <a:lstStyle/>
              <a:p>
                <a:r>
                  <a:rPr lang="it-IT" dirty="0"/>
                  <a:t>Se scegliamo come polo il punto di sospensione O, potremo scrivere, relativamente al momento esercitato dalle forze</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i="1">
                          <a:latin typeface="Cambria Math"/>
                        </a:rPr>
                        <m:t>𝑚</m:t>
                      </m:r>
                      <m:r>
                        <a:rPr lang="it-IT" i="1">
                          <a:latin typeface="Cambria Math"/>
                        </a:rPr>
                        <m:t>=</m:t>
                      </m:r>
                      <m:r>
                        <a:rPr lang="it-IT" i="1">
                          <a:latin typeface="Cambria Math"/>
                        </a:rPr>
                        <m:t>𝑂𝑃</m:t>
                      </m:r>
                      <m:r>
                        <a:rPr lang="it-IT" i="1">
                          <a:latin typeface="Cambria Math"/>
                        </a:rPr>
                        <m:t>×</m:t>
                      </m:r>
                      <m:r>
                        <a:rPr lang="it-IT" i="1">
                          <a:latin typeface="Cambria Math"/>
                        </a:rPr>
                        <m:t>𝐹</m:t>
                      </m:r>
                      <m:r>
                        <a:rPr lang="it-IT" i="1">
                          <a:latin typeface="Cambria Math"/>
                        </a:rPr>
                        <m:t>=</m:t>
                      </m:r>
                      <m:r>
                        <a:rPr lang="it-IT" i="1">
                          <a:latin typeface="Cambria Math"/>
                        </a:rPr>
                        <m:t>𝑂𝑃</m:t>
                      </m:r>
                      <m:r>
                        <a:rPr lang="it-IT" i="1">
                          <a:latin typeface="Cambria Math"/>
                        </a:rPr>
                        <m:t>×</m:t>
                      </m:r>
                      <m:d>
                        <m:dPr>
                          <m:ctrlPr>
                            <a:rPr lang="it-IT" i="1">
                              <a:latin typeface="Cambria Math"/>
                            </a:rPr>
                          </m:ctrlPr>
                        </m:dPr>
                        <m:e>
                          <m:r>
                            <a:rPr lang="it-IT" i="1">
                              <a:latin typeface="Cambria Math"/>
                            </a:rPr>
                            <m:t>𝜏</m:t>
                          </m:r>
                          <m:r>
                            <a:rPr lang="it-IT" i="1">
                              <a:latin typeface="Cambria Math"/>
                            </a:rPr>
                            <m:t>+</m:t>
                          </m:r>
                          <m:r>
                            <a:rPr lang="it-IT" i="1">
                              <a:latin typeface="Cambria Math"/>
                            </a:rPr>
                            <m:t>𝑚𝑔</m:t>
                          </m:r>
                        </m:e>
                      </m:d>
                      <m:r>
                        <a:rPr lang="it-IT" i="1">
                          <a:latin typeface="Cambria Math"/>
                        </a:rPr>
                        <m:t>=</m:t>
                      </m:r>
                      <m:r>
                        <a:rPr lang="it-IT" i="1">
                          <a:latin typeface="Cambria Math"/>
                        </a:rPr>
                        <m:t>𝑂𝑃</m:t>
                      </m:r>
                      <m:r>
                        <a:rPr lang="it-IT" i="1">
                          <a:latin typeface="Cambria Math"/>
                        </a:rPr>
                        <m:t>×</m:t>
                      </m:r>
                      <m:r>
                        <a:rPr lang="it-IT" i="1">
                          <a:latin typeface="Cambria Math"/>
                        </a:rPr>
                        <m:t>𝑚𝑔</m:t>
                      </m:r>
                    </m:oMath>
                  </m:oMathPara>
                </a14:m>
                <a:endParaRPr lang="it-IT" dirty="0" smtClean="0"/>
              </a:p>
              <a:p>
                <a:endParaRPr lang="it-IT" dirty="0"/>
              </a:p>
              <a:p>
                <a:r>
                  <a:rPr lang="it-IT" dirty="0"/>
                  <a:t>Avendo tenuto presente che OP e τ sono fra loro paralleli</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i="1">
                          <a:latin typeface="Cambria Math"/>
                        </a:rPr>
                        <m:t>𝑂𝑃</m:t>
                      </m:r>
                      <m:r>
                        <a:rPr lang="it-IT" i="1">
                          <a:latin typeface="Cambria Math"/>
                        </a:rPr>
                        <m:t>×</m:t>
                      </m:r>
                      <m:r>
                        <a:rPr lang="it-IT" i="1">
                          <a:latin typeface="Cambria Math"/>
                        </a:rPr>
                        <m:t>𝑚𝑔</m:t>
                      </m:r>
                      <m:r>
                        <a:rPr lang="it-IT" i="1">
                          <a:latin typeface="Cambria Math"/>
                        </a:rPr>
                        <m:t>=</m:t>
                      </m:r>
                      <m:f>
                        <m:fPr>
                          <m:ctrlPr>
                            <a:rPr lang="it-IT" i="1">
                              <a:latin typeface="Cambria Math"/>
                            </a:rPr>
                          </m:ctrlPr>
                        </m:fPr>
                        <m:num>
                          <m:r>
                            <a:rPr lang="it-IT" i="1">
                              <a:latin typeface="Cambria Math"/>
                            </a:rPr>
                            <m:t>𝑑𝑝</m:t>
                          </m:r>
                        </m:num>
                        <m:den>
                          <m:r>
                            <a:rPr lang="it-IT" i="1">
                              <a:latin typeface="Cambria Math"/>
                            </a:rPr>
                            <m:t>𝑑𝑡</m:t>
                          </m:r>
                        </m:den>
                      </m:f>
                      <m:r>
                        <a:rPr lang="it-IT" i="1">
                          <a:latin typeface="Cambria Math"/>
                        </a:rPr>
                        <m:t>=</m:t>
                      </m:r>
                      <m:f>
                        <m:fPr>
                          <m:ctrlPr>
                            <a:rPr lang="it-IT" i="1">
                              <a:latin typeface="Cambria Math"/>
                            </a:rPr>
                          </m:ctrlPr>
                        </m:fPr>
                        <m:num>
                          <m:r>
                            <a:rPr lang="it-IT" i="1">
                              <a:latin typeface="Cambria Math"/>
                            </a:rPr>
                            <m:t>𝑑</m:t>
                          </m:r>
                          <m:d>
                            <m:dPr>
                              <m:ctrlPr>
                                <a:rPr lang="it-IT" i="1">
                                  <a:latin typeface="Cambria Math"/>
                                </a:rPr>
                              </m:ctrlPr>
                            </m:dPr>
                            <m:e>
                              <m:r>
                                <a:rPr lang="it-IT" i="1">
                                  <a:latin typeface="Cambria Math"/>
                                </a:rPr>
                                <m:t>𝑂𝑃</m:t>
                              </m:r>
                              <m:r>
                                <a:rPr lang="it-IT" i="1">
                                  <a:latin typeface="Cambria Math"/>
                                </a:rPr>
                                <m:t>×</m:t>
                              </m:r>
                              <m:r>
                                <a:rPr lang="it-IT" i="1">
                                  <a:latin typeface="Cambria Math"/>
                                </a:rPr>
                                <m:t>𝑚𝑣</m:t>
                              </m:r>
                            </m:e>
                          </m:d>
                        </m:num>
                        <m:den>
                          <m:r>
                            <a:rPr lang="it-IT" i="1">
                              <a:latin typeface="Cambria Math"/>
                            </a:rPr>
                            <m:t>𝑑𝑡</m:t>
                          </m:r>
                        </m:den>
                      </m:f>
                    </m:oMath>
                  </m:oMathPara>
                </a14:m>
                <a:endParaRPr lang="it-IT" dirty="0" smtClean="0"/>
              </a:p>
              <a:p>
                <a:endParaRPr lang="it-IT" dirty="0"/>
              </a:p>
              <a:p>
                <a:pPr/>
                <a14:m>
                  <m:oMathPara xmlns:m="http://schemas.openxmlformats.org/officeDocument/2006/math">
                    <m:oMathParaPr>
                      <m:jc m:val="centerGroup"/>
                    </m:oMathParaPr>
                    <m:oMath xmlns:m="http://schemas.openxmlformats.org/officeDocument/2006/math">
                      <m:r>
                        <a:rPr lang="it-IT" i="1">
                          <a:latin typeface="Cambria Math"/>
                        </a:rPr>
                        <m:t>−</m:t>
                      </m:r>
                      <m:r>
                        <a:rPr lang="it-IT" i="1">
                          <a:latin typeface="Cambria Math"/>
                        </a:rPr>
                        <m:t>𝑙𝑚𝑔𝑠𝑖𝑛</m:t>
                      </m:r>
                      <m:r>
                        <a:rPr lang="it-IT" i="1">
                          <a:latin typeface="Cambria Math"/>
                        </a:rPr>
                        <m:t>𝜃</m:t>
                      </m:r>
                      <m:r>
                        <a:rPr lang="it-IT" i="1">
                          <a:latin typeface="Cambria Math"/>
                        </a:rPr>
                        <m:t>=</m:t>
                      </m:r>
                      <m:r>
                        <a:rPr lang="it-IT" i="1">
                          <a:latin typeface="Cambria Math"/>
                        </a:rPr>
                        <m:t>𝑙𝑚</m:t>
                      </m:r>
                      <m:f>
                        <m:fPr>
                          <m:ctrlPr>
                            <a:rPr lang="it-IT" i="1">
                              <a:latin typeface="Cambria Math"/>
                            </a:rPr>
                          </m:ctrlPr>
                        </m:fPr>
                        <m:num>
                          <m:r>
                            <a:rPr lang="it-IT" i="1">
                              <a:latin typeface="Cambria Math"/>
                            </a:rPr>
                            <m:t>𝑑𝑣</m:t>
                          </m:r>
                        </m:num>
                        <m:den>
                          <m:r>
                            <a:rPr lang="it-IT" i="1">
                              <a:latin typeface="Cambria Math"/>
                            </a:rPr>
                            <m:t>𝑑𝑡</m:t>
                          </m:r>
                        </m:den>
                      </m:f>
                      <m:r>
                        <a:rPr lang="it-IT" i="1">
                          <a:latin typeface="Cambria Math"/>
                        </a:rPr>
                        <m:t>=</m:t>
                      </m:r>
                      <m:r>
                        <a:rPr lang="it-IT" i="1">
                          <a:latin typeface="Cambria Math"/>
                        </a:rPr>
                        <m:t>𝑙𝑚</m:t>
                      </m:r>
                      <m:f>
                        <m:fPr>
                          <m:ctrlPr>
                            <a:rPr lang="it-IT" i="1">
                              <a:latin typeface="Cambria Math"/>
                            </a:rPr>
                          </m:ctrlPr>
                        </m:fPr>
                        <m:num>
                          <m:r>
                            <a:rPr lang="it-IT" i="1">
                              <a:latin typeface="Cambria Math"/>
                            </a:rPr>
                            <m:t>𝑑</m:t>
                          </m:r>
                          <m:d>
                            <m:dPr>
                              <m:ctrlPr>
                                <a:rPr lang="it-IT" i="1">
                                  <a:latin typeface="Cambria Math"/>
                                </a:rPr>
                              </m:ctrlPr>
                            </m:dPr>
                            <m:e>
                              <m:r>
                                <a:rPr lang="it-IT" i="1">
                                  <a:latin typeface="Cambria Math"/>
                                </a:rPr>
                                <m:t>𝑙</m:t>
                              </m:r>
                              <m:f>
                                <m:fPr>
                                  <m:ctrlPr>
                                    <a:rPr lang="it-IT" i="1">
                                      <a:latin typeface="Cambria Math"/>
                                    </a:rPr>
                                  </m:ctrlPr>
                                </m:fPr>
                                <m:num>
                                  <m:r>
                                    <a:rPr lang="it-IT" i="1">
                                      <a:latin typeface="Cambria Math"/>
                                    </a:rPr>
                                    <m:t>𝑑</m:t>
                                  </m:r>
                                  <m:r>
                                    <a:rPr lang="it-IT" i="1">
                                      <a:latin typeface="Cambria Math"/>
                                    </a:rPr>
                                    <m:t>𝜃</m:t>
                                  </m:r>
                                </m:num>
                                <m:den>
                                  <m:r>
                                    <a:rPr lang="it-IT" i="1">
                                      <a:latin typeface="Cambria Math"/>
                                    </a:rPr>
                                    <m:t>𝑑𝑡</m:t>
                                  </m:r>
                                </m:den>
                              </m:f>
                            </m:e>
                          </m:d>
                        </m:num>
                        <m:den>
                          <m:r>
                            <a:rPr lang="it-IT" i="1">
                              <a:latin typeface="Cambria Math"/>
                            </a:rPr>
                            <m:t>𝑑𝑡</m:t>
                          </m:r>
                        </m:den>
                      </m:f>
                      <m:r>
                        <a:rPr lang="it-IT" i="1">
                          <a:latin typeface="Cambria Math"/>
                        </a:rPr>
                        <m:t>=</m:t>
                      </m:r>
                      <m:sSup>
                        <m:sSupPr>
                          <m:ctrlPr>
                            <a:rPr lang="it-IT" i="1">
                              <a:latin typeface="Cambria Math"/>
                            </a:rPr>
                          </m:ctrlPr>
                        </m:sSupPr>
                        <m:e>
                          <m:r>
                            <a:rPr lang="it-IT" i="1">
                              <a:latin typeface="Cambria Math"/>
                            </a:rPr>
                            <m:t>𝑙</m:t>
                          </m:r>
                        </m:e>
                        <m:sup>
                          <m:r>
                            <a:rPr lang="it-IT" i="1">
                              <a:latin typeface="Cambria Math"/>
                            </a:rPr>
                            <m:t>2</m:t>
                          </m:r>
                        </m:sup>
                      </m:sSup>
                      <m:r>
                        <a:rPr lang="it-IT" i="1">
                          <a:latin typeface="Cambria Math"/>
                        </a:rPr>
                        <m:t>𝑚</m:t>
                      </m:r>
                      <m:f>
                        <m:fPr>
                          <m:ctrlPr>
                            <a:rPr lang="it-IT" i="1">
                              <a:latin typeface="Cambria Math"/>
                            </a:rPr>
                          </m:ctrlPr>
                        </m:fPr>
                        <m:num>
                          <m:sSup>
                            <m:sSupPr>
                              <m:ctrlPr>
                                <a:rPr lang="it-IT" i="1">
                                  <a:latin typeface="Cambria Math"/>
                                </a:rPr>
                              </m:ctrlPr>
                            </m:sSupPr>
                            <m:e>
                              <m:r>
                                <a:rPr lang="it-IT" i="1">
                                  <a:latin typeface="Cambria Math"/>
                                </a:rPr>
                                <m:t>𝑑</m:t>
                              </m:r>
                            </m:e>
                            <m:sup>
                              <m:r>
                                <a:rPr lang="it-IT" i="1">
                                  <a:latin typeface="Cambria Math"/>
                                </a:rPr>
                                <m:t>2</m:t>
                              </m:r>
                            </m:sup>
                          </m:sSup>
                          <m:r>
                            <a:rPr lang="it-IT" i="1">
                              <a:latin typeface="Cambria Math"/>
                            </a:rPr>
                            <m:t>𝜃</m:t>
                          </m:r>
                        </m:num>
                        <m:den>
                          <m:r>
                            <a:rPr lang="it-IT" i="1">
                              <a:latin typeface="Cambria Math"/>
                            </a:rPr>
                            <m:t>𝑑</m:t>
                          </m:r>
                          <m:sSup>
                            <m:sSupPr>
                              <m:ctrlPr>
                                <a:rPr lang="it-IT" i="1">
                                  <a:latin typeface="Cambria Math"/>
                                </a:rPr>
                              </m:ctrlPr>
                            </m:sSupPr>
                            <m:e>
                              <m:r>
                                <a:rPr lang="it-IT" i="1">
                                  <a:latin typeface="Cambria Math"/>
                                </a:rPr>
                                <m:t>𝑡</m:t>
                              </m:r>
                            </m:e>
                            <m:sup>
                              <m:r>
                                <a:rPr lang="it-IT" i="1">
                                  <a:latin typeface="Cambria Math"/>
                                </a:rPr>
                                <m:t>2</m:t>
                              </m:r>
                            </m:sup>
                          </m:sSup>
                        </m:den>
                      </m:f>
                    </m:oMath>
                  </m:oMathPara>
                </a14:m>
                <a:endParaRPr lang="it-IT" dirty="0"/>
              </a:p>
              <a:p>
                <a:endParaRPr lang="it-IT" dirty="0" smtClean="0"/>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39552" y="1339600"/>
                <a:ext cx="7992888" cy="4164923"/>
              </a:xfrm>
              <a:prstGeom prst="rect">
                <a:avLst/>
              </a:prstGeom>
              <a:blipFill rotWithShape="1">
                <a:blip r:embed="rId3"/>
                <a:stretch>
                  <a:fillRect l="-686" t="-732" r="-153"/>
                </a:stretch>
              </a:blipFill>
            </p:spPr>
            <p:txBody>
              <a:bodyPr/>
              <a:lstStyle/>
              <a:p>
                <a:r>
                  <a:rPr lang="it-IT">
                    <a:noFill/>
                  </a:rPr>
                  <a:t> </a:t>
                </a:r>
              </a:p>
            </p:txBody>
          </p:sp>
        </mc:Fallback>
      </mc:AlternateContent>
    </p:spTree>
    <p:extLst>
      <p:ext uri="{BB962C8B-B14F-4D97-AF65-F5344CB8AC3E}">
        <p14:creationId xmlns:p14="http://schemas.microsoft.com/office/powerpoint/2010/main" val="65862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395536" y="260648"/>
                <a:ext cx="8424936" cy="6165278"/>
              </a:xfrm>
              <a:prstGeom prst="rect">
                <a:avLst/>
              </a:prstGeom>
              <a:noFill/>
            </p:spPr>
            <p:txBody>
              <a:bodyPr wrap="square" rtlCol="0">
                <a:spAutoFit/>
              </a:bodyPr>
              <a:lstStyle/>
              <a:p>
                <a:r>
                  <a:rPr lang="it-IT" dirty="0"/>
                  <a:t>Eseguendo le opportune semplificazioni si ottiene</a:t>
                </a:r>
                <a:r>
                  <a:rPr lang="it-IT" dirty="0" smtClean="0"/>
                  <a:t>:</a:t>
                </a:r>
              </a:p>
              <a:p>
                <a:endParaRPr lang="it-IT" dirty="0"/>
              </a:p>
              <a:p>
                <a:pPr/>
                <a14:m>
                  <m:oMathPara xmlns:m="http://schemas.openxmlformats.org/officeDocument/2006/math">
                    <m:oMathParaPr>
                      <m:jc m:val="centerGroup"/>
                    </m:oMathParaPr>
                    <m:oMath xmlns:m="http://schemas.openxmlformats.org/officeDocument/2006/math">
                      <m:f>
                        <m:fPr>
                          <m:ctrlPr>
                            <a:rPr lang="it-IT" i="1">
                              <a:latin typeface="Cambria Math"/>
                            </a:rPr>
                          </m:ctrlPr>
                        </m:fPr>
                        <m:num>
                          <m:sSup>
                            <m:sSupPr>
                              <m:ctrlPr>
                                <a:rPr lang="it-IT" i="1">
                                  <a:latin typeface="Cambria Math"/>
                                </a:rPr>
                              </m:ctrlPr>
                            </m:sSupPr>
                            <m:e>
                              <m:r>
                                <a:rPr lang="it-IT" i="1">
                                  <a:latin typeface="Cambria Math"/>
                                </a:rPr>
                                <m:t>𝑑</m:t>
                              </m:r>
                            </m:e>
                            <m:sup>
                              <m:r>
                                <a:rPr lang="it-IT" i="1">
                                  <a:latin typeface="Cambria Math"/>
                                </a:rPr>
                                <m:t>2</m:t>
                              </m:r>
                            </m:sup>
                          </m:sSup>
                          <m:r>
                            <a:rPr lang="it-IT" i="1">
                              <a:latin typeface="Cambria Math"/>
                            </a:rPr>
                            <m:t>𝜃</m:t>
                          </m:r>
                        </m:num>
                        <m:den>
                          <m:r>
                            <a:rPr lang="it-IT" i="1">
                              <a:latin typeface="Cambria Math"/>
                            </a:rPr>
                            <m:t>𝑑</m:t>
                          </m:r>
                          <m:sSup>
                            <m:sSupPr>
                              <m:ctrlPr>
                                <a:rPr lang="it-IT" i="1">
                                  <a:latin typeface="Cambria Math"/>
                                </a:rPr>
                              </m:ctrlPr>
                            </m:sSupPr>
                            <m:e>
                              <m:r>
                                <a:rPr lang="it-IT" i="1">
                                  <a:latin typeface="Cambria Math"/>
                                </a:rPr>
                                <m:t>𝑡</m:t>
                              </m:r>
                            </m:e>
                            <m:sup>
                              <m:r>
                                <a:rPr lang="it-IT" i="1">
                                  <a:latin typeface="Cambria Math"/>
                                </a:rPr>
                                <m:t>2</m:t>
                              </m:r>
                            </m:sup>
                          </m:sSup>
                        </m:den>
                      </m:f>
                      <m:r>
                        <a:rPr lang="it-IT" i="1">
                          <a:latin typeface="Cambria Math"/>
                        </a:rPr>
                        <m:t>+</m:t>
                      </m:r>
                      <m:f>
                        <m:fPr>
                          <m:ctrlPr>
                            <a:rPr lang="it-IT" i="1">
                              <a:latin typeface="Cambria Math"/>
                            </a:rPr>
                          </m:ctrlPr>
                        </m:fPr>
                        <m:num>
                          <m:r>
                            <a:rPr lang="it-IT" i="1">
                              <a:latin typeface="Cambria Math"/>
                            </a:rPr>
                            <m:t>𝑔</m:t>
                          </m:r>
                        </m:num>
                        <m:den>
                          <m:r>
                            <a:rPr lang="it-IT" i="1">
                              <a:latin typeface="Cambria Math"/>
                            </a:rPr>
                            <m:t>𝑙</m:t>
                          </m:r>
                        </m:den>
                      </m:f>
                      <m:r>
                        <a:rPr lang="it-IT" i="1">
                          <a:latin typeface="Cambria Math"/>
                        </a:rPr>
                        <m:t>𝑠𝑖𝑛</m:t>
                      </m:r>
                      <m:r>
                        <a:rPr lang="it-IT" i="1">
                          <a:latin typeface="Cambria Math"/>
                        </a:rPr>
                        <m:t>𝜃</m:t>
                      </m:r>
                      <m:r>
                        <a:rPr lang="it-IT" i="1">
                          <a:latin typeface="Cambria Math"/>
                        </a:rPr>
                        <m:t>=0</m:t>
                      </m:r>
                    </m:oMath>
                  </m:oMathPara>
                </a14:m>
                <a:endParaRPr lang="it-IT" dirty="0"/>
              </a:p>
              <a:p>
                <a:endParaRPr lang="it-IT" dirty="0" smtClean="0"/>
              </a:p>
              <a:p>
                <a:r>
                  <a:rPr lang="it-IT" dirty="0" smtClean="0"/>
                  <a:t>Nello </a:t>
                </a:r>
                <a:r>
                  <a:rPr lang="it-IT" dirty="0"/>
                  <a:t>scrivere questa equazione si è tenuto conto che:</a:t>
                </a:r>
              </a:p>
              <a:p>
                <a:pPr lvl="0"/>
                <a:r>
                  <a:rPr lang="it-IT" dirty="0"/>
                  <a:t>Il vettore OP (di modulo pari a l) e il vettore mg formano un angolo </a:t>
                </a:r>
                <a14:m>
                  <m:oMath xmlns:m="http://schemas.openxmlformats.org/officeDocument/2006/math">
                    <m:r>
                      <a:rPr lang="it-IT" i="1">
                        <a:latin typeface="Cambria Math"/>
                      </a:rPr>
                      <m:t>𝜃</m:t>
                    </m:r>
                  </m:oMath>
                </a14:m>
                <a:r>
                  <a:rPr lang="it-IT" dirty="0"/>
                  <a:t>: il modulo del loro prodotto vettoriale vale pertanto </a:t>
                </a:r>
                <a14:m>
                  <m:oMath xmlns:m="http://schemas.openxmlformats.org/officeDocument/2006/math">
                    <m:d>
                      <m:dPr>
                        <m:begChr m:val="|"/>
                        <m:endChr m:val="|"/>
                        <m:ctrlPr>
                          <a:rPr lang="it-IT" i="1">
                            <a:latin typeface="Cambria Math"/>
                          </a:rPr>
                        </m:ctrlPr>
                      </m:dPr>
                      <m:e>
                        <m:r>
                          <a:rPr lang="it-IT" i="1">
                            <a:latin typeface="Cambria Math"/>
                          </a:rPr>
                          <m:t>𝑙𝑚𝑔𝑠𝑖𝑛</m:t>
                        </m:r>
                        <m:r>
                          <a:rPr lang="it-IT" i="1">
                            <a:latin typeface="Cambria Math"/>
                          </a:rPr>
                          <m:t>𝜃</m:t>
                        </m:r>
                      </m:e>
                    </m:d>
                    <m:r>
                      <a:rPr lang="it-IT" i="1">
                        <a:latin typeface="Cambria Math"/>
                      </a:rPr>
                      <m:t>;</m:t>
                    </m:r>
                  </m:oMath>
                </a14:m>
                <a:endParaRPr lang="it-IT" dirty="0"/>
              </a:p>
              <a:p>
                <a:pPr lvl="0"/>
                <a:r>
                  <a:rPr lang="it-IT" dirty="0"/>
                  <a:t>La proiezione lungo l’asse z di tale prodotto vettoriale vale </a:t>
                </a:r>
                <a14:m>
                  <m:oMath xmlns:m="http://schemas.openxmlformats.org/officeDocument/2006/math">
                    <m:r>
                      <a:rPr lang="it-IT" i="1">
                        <a:latin typeface="Cambria Math"/>
                      </a:rPr>
                      <m:t>–</m:t>
                    </m:r>
                    <m:r>
                      <a:rPr lang="it-IT" i="1">
                        <a:latin typeface="Cambria Math"/>
                      </a:rPr>
                      <m:t>𝑙𝑚𝑔𝑠𝑖𝑛</m:t>
                    </m:r>
                    <m:r>
                      <a:rPr lang="it-IT" i="1">
                        <a:latin typeface="Cambria Math"/>
                      </a:rPr>
                      <m:t>𝜃</m:t>
                    </m:r>
                  </m:oMath>
                </a14:m>
                <a:r>
                  <a:rPr lang="it-IT" dirty="0"/>
                  <a:t>;</a:t>
                </a:r>
              </a:p>
              <a:p>
                <a:pPr lvl="0"/>
                <a:r>
                  <a:rPr lang="it-IT" dirty="0"/>
                  <a:t>La velocità v del punto materiale è tangenziale alla circonferenza di raggio l e centro O ed è dunque ortogonale a OP. Inoltre, </a:t>
                </a:r>
                <a14:m>
                  <m:oMath xmlns:m="http://schemas.openxmlformats.org/officeDocument/2006/math">
                    <m:r>
                      <a:rPr lang="it-IT" i="1">
                        <a:latin typeface="Cambria Math"/>
                      </a:rPr>
                      <m:t>𝑣</m:t>
                    </m:r>
                    <m:r>
                      <a:rPr lang="it-IT" i="1">
                        <a:latin typeface="Cambria Math"/>
                      </a:rPr>
                      <m:t>=</m:t>
                    </m:r>
                    <m:r>
                      <a:rPr lang="it-IT" i="1">
                        <a:latin typeface="Cambria Math"/>
                      </a:rPr>
                      <m:t>𝑂𝑃</m:t>
                    </m:r>
                    <m:r>
                      <a:rPr lang="it-IT" i="1">
                        <a:latin typeface="Cambria Math"/>
                      </a:rPr>
                      <m:t>∙</m:t>
                    </m:r>
                    <m:f>
                      <m:fPr>
                        <m:ctrlPr>
                          <a:rPr lang="it-IT" i="1">
                            <a:latin typeface="Cambria Math"/>
                          </a:rPr>
                        </m:ctrlPr>
                      </m:fPr>
                      <m:num>
                        <m:r>
                          <a:rPr lang="it-IT" i="1">
                            <a:latin typeface="Cambria Math"/>
                          </a:rPr>
                          <m:t>𝑑</m:t>
                        </m:r>
                        <m:r>
                          <a:rPr lang="it-IT" i="1">
                            <a:latin typeface="Cambria Math"/>
                          </a:rPr>
                          <m:t>𝜃</m:t>
                        </m:r>
                      </m:num>
                      <m:den>
                        <m:r>
                          <a:rPr lang="it-IT" i="1">
                            <a:latin typeface="Cambria Math"/>
                          </a:rPr>
                          <m:t>𝑑𝑡</m:t>
                        </m:r>
                      </m:den>
                    </m:f>
                    <m:r>
                      <a:rPr lang="it-IT" i="1">
                        <a:latin typeface="Cambria Math"/>
                      </a:rPr>
                      <m:t>=</m:t>
                    </m:r>
                    <m:r>
                      <a:rPr lang="it-IT" i="1">
                        <a:latin typeface="Cambria Math"/>
                      </a:rPr>
                      <m:t>𝑙</m:t>
                    </m:r>
                    <m:r>
                      <a:rPr lang="it-IT" i="1">
                        <a:latin typeface="Cambria Math"/>
                      </a:rPr>
                      <m:t>∙</m:t>
                    </m:r>
                    <m:f>
                      <m:fPr>
                        <m:ctrlPr>
                          <a:rPr lang="it-IT" i="1">
                            <a:latin typeface="Cambria Math"/>
                          </a:rPr>
                        </m:ctrlPr>
                      </m:fPr>
                      <m:num>
                        <m:r>
                          <a:rPr lang="it-IT" i="1">
                            <a:latin typeface="Cambria Math"/>
                          </a:rPr>
                          <m:t>𝑑</m:t>
                        </m:r>
                        <m:r>
                          <a:rPr lang="it-IT" i="1">
                            <a:latin typeface="Cambria Math"/>
                          </a:rPr>
                          <m:t>𝜃</m:t>
                        </m:r>
                      </m:num>
                      <m:den>
                        <m:r>
                          <a:rPr lang="it-IT" i="1">
                            <a:latin typeface="Cambria Math"/>
                          </a:rPr>
                          <m:t>𝑑𝑡</m:t>
                        </m:r>
                      </m:den>
                    </m:f>
                    <m:r>
                      <a:rPr lang="it-IT" i="1">
                        <a:latin typeface="Cambria Math"/>
                      </a:rPr>
                      <m:t>.</m:t>
                    </m:r>
                  </m:oMath>
                </a14:m>
                <a:endParaRPr lang="it-IT" dirty="0"/>
              </a:p>
              <a:p>
                <a:endParaRPr lang="it-IT" dirty="0" smtClean="0"/>
              </a:p>
              <a:p>
                <a:r>
                  <a:rPr lang="it-IT" dirty="0" smtClean="0"/>
                  <a:t>Per </a:t>
                </a:r>
                <a:r>
                  <a:rPr lang="it-IT" dirty="0"/>
                  <a:t>valori di θ molto piccoli, si può approssimare </a:t>
                </a:r>
                <a:r>
                  <a:rPr lang="it-IT" dirty="0" err="1"/>
                  <a:t>sinθ</a:t>
                </a:r>
                <a:r>
                  <a:rPr lang="it-IT" dirty="0"/>
                  <a:t>=θ, ottenendo così l’equazione differenziale del secondo ordine a coefficienti costanti:</a:t>
                </a:r>
              </a:p>
              <a:p>
                <a:pPr/>
                <a14:m>
                  <m:oMathPara xmlns:m="http://schemas.openxmlformats.org/officeDocument/2006/math">
                    <m:oMathParaPr>
                      <m:jc m:val="centerGroup"/>
                    </m:oMathParaPr>
                    <m:oMath xmlns:m="http://schemas.openxmlformats.org/officeDocument/2006/math">
                      <m:f>
                        <m:fPr>
                          <m:ctrlPr>
                            <a:rPr lang="it-IT" i="1">
                              <a:latin typeface="Cambria Math"/>
                            </a:rPr>
                          </m:ctrlPr>
                        </m:fPr>
                        <m:num>
                          <m:sSup>
                            <m:sSupPr>
                              <m:ctrlPr>
                                <a:rPr lang="it-IT" i="1">
                                  <a:latin typeface="Cambria Math"/>
                                </a:rPr>
                              </m:ctrlPr>
                            </m:sSupPr>
                            <m:e>
                              <m:r>
                                <a:rPr lang="it-IT" i="1">
                                  <a:latin typeface="Cambria Math"/>
                                </a:rPr>
                                <m:t>𝑑</m:t>
                              </m:r>
                            </m:e>
                            <m:sup>
                              <m:r>
                                <a:rPr lang="it-IT" i="1">
                                  <a:latin typeface="Cambria Math"/>
                                </a:rPr>
                                <m:t>2</m:t>
                              </m:r>
                            </m:sup>
                          </m:sSup>
                          <m:r>
                            <a:rPr lang="it-IT" i="1">
                              <a:latin typeface="Cambria Math"/>
                            </a:rPr>
                            <m:t>𝜃</m:t>
                          </m:r>
                        </m:num>
                        <m:den>
                          <m:r>
                            <a:rPr lang="it-IT" i="1">
                              <a:latin typeface="Cambria Math"/>
                            </a:rPr>
                            <m:t>𝑑</m:t>
                          </m:r>
                          <m:sSup>
                            <m:sSupPr>
                              <m:ctrlPr>
                                <a:rPr lang="it-IT" i="1">
                                  <a:latin typeface="Cambria Math"/>
                                </a:rPr>
                              </m:ctrlPr>
                            </m:sSupPr>
                            <m:e>
                              <m:r>
                                <a:rPr lang="it-IT" i="1">
                                  <a:latin typeface="Cambria Math"/>
                                </a:rPr>
                                <m:t>𝑡</m:t>
                              </m:r>
                            </m:e>
                            <m:sup>
                              <m:r>
                                <a:rPr lang="it-IT" i="1">
                                  <a:latin typeface="Cambria Math"/>
                                </a:rPr>
                                <m:t>2</m:t>
                              </m:r>
                            </m:sup>
                          </m:sSup>
                        </m:den>
                      </m:f>
                      <m:r>
                        <a:rPr lang="it-IT" i="1">
                          <a:latin typeface="Cambria Math"/>
                        </a:rPr>
                        <m:t>+</m:t>
                      </m:r>
                      <m:f>
                        <m:fPr>
                          <m:ctrlPr>
                            <a:rPr lang="it-IT" i="1">
                              <a:latin typeface="Cambria Math"/>
                            </a:rPr>
                          </m:ctrlPr>
                        </m:fPr>
                        <m:num>
                          <m:r>
                            <a:rPr lang="it-IT" i="1">
                              <a:latin typeface="Cambria Math"/>
                            </a:rPr>
                            <m:t>𝑔</m:t>
                          </m:r>
                        </m:num>
                        <m:den>
                          <m:r>
                            <a:rPr lang="it-IT" i="1">
                              <a:latin typeface="Cambria Math"/>
                            </a:rPr>
                            <m:t>𝑙</m:t>
                          </m:r>
                        </m:den>
                      </m:f>
                      <m:r>
                        <a:rPr lang="it-IT" i="1">
                          <a:latin typeface="Cambria Math"/>
                        </a:rPr>
                        <m:t>𝜃</m:t>
                      </m:r>
                      <m:r>
                        <a:rPr lang="it-IT" i="1">
                          <a:latin typeface="Cambria Math"/>
                        </a:rPr>
                        <m:t>=0</m:t>
                      </m:r>
                    </m:oMath>
                  </m:oMathPara>
                </a14:m>
                <a:endParaRPr lang="it-IT" dirty="0"/>
              </a:p>
              <a:p>
                <a:r>
                  <a:rPr lang="it-IT" dirty="0"/>
                  <a:t>La soluzione di tale equazione ci fornisce l’espressione</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i="1">
                          <a:latin typeface="Cambria Math"/>
                        </a:rPr>
                        <m:t>𝜃</m:t>
                      </m:r>
                      <m:d>
                        <m:dPr>
                          <m:ctrlPr>
                            <a:rPr lang="it-IT" i="1">
                              <a:latin typeface="Cambria Math"/>
                            </a:rPr>
                          </m:ctrlPr>
                        </m:dPr>
                        <m:e>
                          <m:r>
                            <a:rPr lang="it-IT" i="1">
                              <a:latin typeface="Cambria Math"/>
                            </a:rPr>
                            <m:t>𝑡</m:t>
                          </m:r>
                        </m:e>
                      </m:d>
                      <m:r>
                        <a:rPr lang="it-IT" i="1">
                          <a:latin typeface="Cambria Math"/>
                        </a:rPr>
                        <m:t>=</m:t>
                      </m:r>
                      <m:sSub>
                        <m:sSubPr>
                          <m:ctrlPr>
                            <a:rPr lang="it-IT" i="1">
                              <a:latin typeface="Cambria Math"/>
                            </a:rPr>
                          </m:ctrlPr>
                        </m:sSubPr>
                        <m:e>
                          <m:r>
                            <a:rPr lang="it-IT" i="1">
                              <a:latin typeface="Cambria Math"/>
                            </a:rPr>
                            <m:t>𝜃</m:t>
                          </m:r>
                        </m:e>
                        <m:sub>
                          <m:r>
                            <a:rPr lang="it-IT" i="1">
                              <a:latin typeface="Cambria Math"/>
                            </a:rPr>
                            <m:t>0</m:t>
                          </m:r>
                        </m:sub>
                      </m:sSub>
                      <m:r>
                        <a:rPr lang="it-IT" i="1">
                          <a:latin typeface="Cambria Math"/>
                        </a:rPr>
                        <m:t>𝑠𝑖𝑛</m:t>
                      </m:r>
                      <m:d>
                        <m:dPr>
                          <m:ctrlPr>
                            <a:rPr lang="it-IT" i="1">
                              <a:latin typeface="Cambria Math"/>
                            </a:rPr>
                          </m:ctrlPr>
                        </m:dPr>
                        <m:e>
                          <m:r>
                            <a:rPr lang="it-IT" i="1">
                              <a:latin typeface="Cambria Math"/>
                            </a:rPr>
                            <m:t>𝜔</m:t>
                          </m:r>
                          <m:r>
                            <a:rPr lang="it-IT" i="1">
                              <a:latin typeface="Cambria Math"/>
                            </a:rPr>
                            <m:t>𝑡</m:t>
                          </m:r>
                          <m:r>
                            <a:rPr lang="it-IT" i="1">
                              <a:latin typeface="Cambria Math"/>
                            </a:rPr>
                            <m:t>+</m:t>
                          </m:r>
                          <m:r>
                            <a:rPr lang="it-IT" i="1">
                              <a:latin typeface="Cambria Math"/>
                            </a:rPr>
                            <m:t>𝜑</m:t>
                          </m:r>
                        </m:e>
                      </m:d>
                    </m:oMath>
                  </m:oMathPara>
                </a14:m>
                <a:endParaRPr lang="it-IT" dirty="0" smtClean="0"/>
              </a:p>
              <a:p>
                <a:endParaRPr lang="it-IT" dirty="0"/>
              </a:p>
              <a:p>
                <a:r>
                  <a:rPr lang="it-IT" dirty="0"/>
                  <a:t>che esprime come varia l’angolo θ in funzione del tempo. </a:t>
                </a:r>
              </a:p>
            </p:txBody>
          </p:sp>
        </mc:Choice>
        <mc:Fallback xmlns="">
          <p:sp>
            <p:nvSpPr>
              <p:cNvPr id="4" name="CasellaDiTesto 3"/>
              <p:cNvSpPr txBox="1">
                <a:spLocks noRot="1" noChangeAspect="1" noMove="1" noResize="1" noEditPoints="1" noAdjustHandles="1" noChangeArrowheads="1" noChangeShapeType="1" noTextEdit="1"/>
              </p:cNvSpPr>
              <p:nvPr/>
            </p:nvSpPr>
            <p:spPr>
              <a:xfrm>
                <a:off x="395536" y="260648"/>
                <a:ext cx="8424936" cy="6165278"/>
              </a:xfrm>
              <a:prstGeom prst="rect">
                <a:avLst/>
              </a:prstGeom>
              <a:blipFill rotWithShape="1">
                <a:blip r:embed="rId2"/>
                <a:stretch>
                  <a:fillRect l="-651" t="-495" b="-692"/>
                </a:stretch>
              </a:blipFill>
            </p:spPr>
            <p:txBody>
              <a:bodyPr/>
              <a:lstStyle/>
              <a:p>
                <a:r>
                  <a:rPr lang="it-IT">
                    <a:noFill/>
                  </a:rPr>
                  <a:t> </a:t>
                </a:r>
              </a:p>
            </p:txBody>
          </p:sp>
        </mc:Fallback>
      </mc:AlternateContent>
    </p:spTree>
    <p:extLst>
      <p:ext uri="{BB962C8B-B14F-4D97-AF65-F5344CB8AC3E}">
        <p14:creationId xmlns:p14="http://schemas.microsoft.com/office/powerpoint/2010/main" val="201350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457200" y="44624"/>
                <a:ext cx="8229600" cy="1143000"/>
              </a:xfrm>
            </p:spPr>
            <p:txBody>
              <a:bodyPr/>
              <a:lstStyle/>
              <a:p>
                <a:pPr/>
                <a14:m>
                  <m:oMathPara xmlns:m="http://schemas.openxmlformats.org/officeDocument/2006/math">
                    <m:oMathParaPr>
                      <m:jc m:val="centerGroup"/>
                    </m:oMathParaPr>
                    <m:oMath xmlns:m="http://schemas.openxmlformats.org/officeDocument/2006/math">
                      <m:r>
                        <a:rPr lang="it-IT" i="1" smtClean="0">
                          <a:latin typeface="Cambria Math"/>
                        </a:rPr>
                        <m:t>𝜃</m:t>
                      </m:r>
                      <m:d>
                        <m:dPr>
                          <m:ctrlPr>
                            <a:rPr lang="it-IT" i="1">
                              <a:latin typeface="Cambria Math"/>
                            </a:rPr>
                          </m:ctrlPr>
                        </m:dPr>
                        <m:e>
                          <m:r>
                            <a:rPr lang="it-IT" i="1">
                              <a:latin typeface="Cambria Math"/>
                            </a:rPr>
                            <m:t>𝑡</m:t>
                          </m:r>
                        </m:e>
                      </m:d>
                      <m:r>
                        <a:rPr lang="it-IT" i="1">
                          <a:latin typeface="Cambria Math"/>
                        </a:rPr>
                        <m:t>=</m:t>
                      </m:r>
                      <m:sSub>
                        <m:sSubPr>
                          <m:ctrlPr>
                            <a:rPr lang="it-IT" i="1">
                              <a:latin typeface="Cambria Math"/>
                            </a:rPr>
                          </m:ctrlPr>
                        </m:sSubPr>
                        <m:e>
                          <m:r>
                            <a:rPr lang="it-IT" i="1">
                              <a:latin typeface="Cambria Math"/>
                            </a:rPr>
                            <m:t>𝜃</m:t>
                          </m:r>
                        </m:e>
                        <m:sub>
                          <m:r>
                            <a:rPr lang="it-IT" i="1">
                              <a:latin typeface="Cambria Math"/>
                            </a:rPr>
                            <m:t>0</m:t>
                          </m:r>
                        </m:sub>
                      </m:sSub>
                      <m:r>
                        <a:rPr lang="it-IT" i="1">
                          <a:latin typeface="Cambria Math"/>
                        </a:rPr>
                        <m:t>𝑠𝑖𝑛</m:t>
                      </m:r>
                      <m:d>
                        <m:dPr>
                          <m:ctrlPr>
                            <a:rPr lang="it-IT" i="1">
                              <a:latin typeface="Cambria Math"/>
                            </a:rPr>
                          </m:ctrlPr>
                        </m:dPr>
                        <m:e>
                          <m:r>
                            <a:rPr lang="it-IT" i="1">
                              <a:latin typeface="Cambria Math"/>
                            </a:rPr>
                            <m:t>𝜔</m:t>
                          </m:r>
                          <m:r>
                            <a:rPr lang="it-IT" i="1">
                              <a:latin typeface="Cambria Math"/>
                            </a:rPr>
                            <m:t>𝑡</m:t>
                          </m:r>
                          <m:r>
                            <a:rPr lang="it-IT" i="1">
                              <a:latin typeface="Cambria Math"/>
                            </a:rPr>
                            <m:t>+</m:t>
                          </m:r>
                          <m:r>
                            <a:rPr lang="it-IT" i="1">
                              <a:latin typeface="Cambria Math"/>
                            </a:rPr>
                            <m:t>𝜑</m:t>
                          </m:r>
                        </m:e>
                      </m:d>
                    </m:oMath>
                  </m:oMathPara>
                </a14:m>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457200" y="44624"/>
                <a:ext cx="8229600" cy="1143000"/>
              </a:xfrm>
              <a:blipFill rotWithShape="1">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467544" y="1340768"/>
                <a:ext cx="8136904" cy="3413370"/>
              </a:xfrm>
              <a:prstGeom prst="rect">
                <a:avLst/>
              </a:prstGeom>
              <a:noFill/>
            </p:spPr>
            <p:txBody>
              <a:bodyPr wrap="square" rtlCol="0">
                <a:spAutoFit/>
              </a:bodyPr>
              <a:lstStyle/>
              <a:p>
                <a:r>
                  <a:rPr lang="it-IT" dirty="0" smtClean="0"/>
                  <a:t>Un  moto, la cui legge oraria è rappresentata da una espressione siffatta prende il nome di moto oscillatorio armonico:</a:t>
                </a:r>
              </a:p>
              <a:p>
                <a:pPr marL="285750" indent="-285750">
                  <a:buFont typeface="Arial" panose="020B0604020202020204" pitchFamily="34" charset="0"/>
                  <a:buChar char="•"/>
                </a:pPr>
                <a14:m>
                  <m:oMath xmlns:m="http://schemas.openxmlformats.org/officeDocument/2006/math">
                    <m:r>
                      <a:rPr lang="it-IT" i="1">
                        <a:latin typeface="Cambria Math"/>
                      </a:rPr>
                      <m:t>𝜔</m:t>
                    </m:r>
                    <m:r>
                      <a:rPr lang="it-IT" i="1">
                        <a:latin typeface="Cambria Math"/>
                      </a:rPr>
                      <m:t>=</m:t>
                    </m:r>
                    <m:rad>
                      <m:radPr>
                        <m:degHide m:val="on"/>
                        <m:ctrlPr>
                          <a:rPr lang="it-IT" i="1">
                            <a:latin typeface="Cambria Math"/>
                          </a:rPr>
                        </m:ctrlPr>
                      </m:radPr>
                      <m:deg/>
                      <m:e>
                        <m:f>
                          <m:fPr>
                            <m:ctrlPr>
                              <a:rPr lang="it-IT" i="1">
                                <a:latin typeface="Cambria Math"/>
                              </a:rPr>
                            </m:ctrlPr>
                          </m:fPr>
                          <m:num>
                            <m:r>
                              <a:rPr lang="it-IT" i="1">
                                <a:latin typeface="Cambria Math"/>
                              </a:rPr>
                              <m:t>𝑔</m:t>
                            </m:r>
                          </m:num>
                          <m:den>
                            <m:r>
                              <a:rPr lang="it-IT" i="1">
                                <a:latin typeface="Cambria Math"/>
                              </a:rPr>
                              <m:t>𝑙</m:t>
                            </m:r>
                          </m:den>
                        </m:f>
                      </m:e>
                    </m:rad>
                  </m:oMath>
                </a14:m>
                <a:r>
                  <a:rPr lang="it-IT" dirty="0"/>
                  <a:t> rappresenta la pulsazione del moto </a:t>
                </a:r>
                <a:r>
                  <a:rPr lang="it-IT" dirty="0" smtClean="0"/>
                  <a:t>armonico;</a:t>
                </a:r>
              </a:p>
              <a:p>
                <a:pPr marL="285750" indent="-285750">
                  <a:buFont typeface="Arial" panose="020B0604020202020204" pitchFamily="34" charset="0"/>
                  <a:buChar char="•"/>
                </a:pPr>
                <a:r>
                  <a:rPr lang="it-IT" dirty="0" smtClean="0"/>
                  <a:t>l’angolo </a:t>
                </a:r>
                <a:r>
                  <a:rPr lang="it-IT" dirty="0"/>
                  <a:t>θ rappresenta l’ampiezza angolare del </a:t>
                </a:r>
                <a:r>
                  <a:rPr lang="it-IT" dirty="0" smtClean="0"/>
                  <a:t>moto;</a:t>
                </a:r>
              </a:p>
              <a:p>
                <a:pPr marL="285750" indent="-285750">
                  <a:buFont typeface="Arial" panose="020B0604020202020204" pitchFamily="34" charset="0"/>
                  <a:buChar char="•"/>
                </a:pPr>
                <a:r>
                  <a:rPr lang="it-IT" dirty="0" smtClean="0"/>
                  <a:t>all’istante </a:t>
                </a:r>
                <a:r>
                  <a:rPr lang="it-IT" dirty="0"/>
                  <a:t>t=0, l’angolo θ= θ</a:t>
                </a:r>
                <a:r>
                  <a:rPr lang="it-IT" baseline="-25000" dirty="0"/>
                  <a:t>0</a:t>
                </a:r>
                <a:r>
                  <a:rPr lang="it-IT" dirty="0"/>
                  <a:t> sin</a:t>
                </a:r>
                <a14:m>
                  <m:oMath xmlns:m="http://schemas.openxmlformats.org/officeDocument/2006/math">
                    <m:r>
                      <a:rPr lang="it-IT" i="1">
                        <a:latin typeface="Cambria Math"/>
                      </a:rPr>
                      <m:t> </m:t>
                    </m:r>
                    <m:r>
                      <a:rPr lang="it-IT" i="1">
                        <a:latin typeface="Cambria Math"/>
                      </a:rPr>
                      <m:t>𝜑</m:t>
                    </m:r>
                  </m:oMath>
                </a14:m>
                <a:r>
                  <a:rPr lang="it-IT" dirty="0"/>
                  <a:t> , dove </a:t>
                </a:r>
                <a14:m>
                  <m:oMath xmlns:m="http://schemas.openxmlformats.org/officeDocument/2006/math">
                    <m:r>
                      <a:rPr lang="it-IT" i="1">
                        <a:latin typeface="Cambria Math"/>
                      </a:rPr>
                      <m:t>𝜑</m:t>
                    </m:r>
                  </m:oMath>
                </a14:m>
                <a:r>
                  <a:rPr lang="it-IT" dirty="0"/>
                  <a:t> rappresenta la fase </a:t>
                </a:r>
                <a:r>
                  <a:rPr lang="it-IT" dirty="0" smtClean="0"/>
                  <a:t>iniziale;</a:t>
                </a:r>
              </a:p>
              <a:p>
                <a:pPr marL="285750" indent="-285750">
                  <a:buFont typeface="Arial" panose="020B0604020202020204" pitchFamily="34" charset="0"/>
                  <a:buChar char="•"/>
                </a:pPr>
                <a:r>
                  <a:rPr lang="it-IT" dirty="0" smtClean="0"/>
                  <a:t>il </a:t>
                </a:r>
                <a:r>
                  <a:rPr lang="it-IT" dirty="0"/>
                  <a:t>moto si ripete con regolarità ogni qualvolta trascorre un tempo caratteristico T detto periodo legato alla pulsazione dalla relazione:</a:t>
                </a:r>
              </a:p>
              <a:p>
                <a:pPr/>
                <a14:m>
                  <m:oMathPara xmlns:m="http://schemas.openxmlformats.org/officeDocument/2006/math">
                    <m:oMathParaPr>
                      <m:jc m:val="centerGroup"/>
                    </m:oMathParaPr>
                    <m:oMath xmlns:m="http://schemas.openxmlformats.org/officeDocument/2006/math">
                      <m:r>
                        <a:rPr lang="it-IT" i="1">
                          <a:latin typeface="Cambria Math"/>
                        </a:rPr>
                        <m:t>𝑇</m:t>
                      </m:r>
                      <m:r>
                        <a:rPr lang="it-IT" i="1">
                          <a:latin typeface="Cambria Math"/>
                        </a:rPr>
                        <m:t>=</m:t>
                      </m:r>
                      <m:f>
                        <m:fPr>
                          <m:ctrlPr>
                            <a:rPr lang="it-IT" i="1">
                              <a:latin typeface="Cambria Math"/>
                            </a:rPr>
                          </m:ctrlPr>
                        </m:fPr>
                        <m:num>
                          <m:r>
                            <a:rPr lang="it-IT" i="1">
                              <a:latin typeface="Cambria Math"/>
                            </a:rPr>
                            <m:t>2</m:t>
                          </m:r>
                          <m:r>
                            <a:rPr lang="it-IT" i="1">
                              <a:latin typeface="Cambria Math"/>
                            </a:rPr>
                            <m:t>𝜋</m:t>
                          </m:r>
                        </m:num>
                        <m:den>
                          <m:r>
                            <a:rPr lang="it-IT" i="1">
                              <a:latin typeface="Cambria Math"/>
                            </a:rPr>
                            <m:t>𝜔</m:t>
                          </m:r>
                        </m:den>
                      </m:f>
                      <m:r>
                        <a:rPr lang="it-IT" i="1">
                          <a:latin typeface="Cambria Math"/>
                        </a:rPr>
                        <m:t>=2</m:t>
                      </m:r>
                      <m:r>
                        <a:rPr lang="it-IT" i="1">
                          <a:latin typeface="Cambria Math"/>
                        </a:rPr>
                        <m:t>𝜋</m:t>
                      </m:r>
                      <m:r>
                        <a:rPr lang="it-IT" i="1">
                          <a:latin typeface="Cambria Math"/>
                        </a:rPr>
                        <m:t>∙</m:t>
                      </m:r>
                      <m:rad>
                        <m:radPr>
                          <m:degHide m:val="on"/>
                          <m:ctrlPr>
                            <a:rPr lang="it-IT" i="1">
                              <a:latin typeface="Cambria Math"/>
                            </a:rPr>
                          </m:ctrlPr>
                        </m:radPr>
                        <m:deg/>
                        <m:e>
                          <m:f>
                            <m:fPr>
                              <m:ctrlPr>
                                <a:rPr lang="it-IT" i="1">
                                  <a:latin typeface="Cambria Math"/>
                                </a:rPr>
                              </m:ctrlPr>
                            </m:fPr>
                            <m:num>
                              <m:r>
                                <a:rPr lang="it-IT" i="1">
                                  <a:latin typeface="Cambria Math"/>
                                </a:rPr>
                                <m:t>𝑙</m:t>
                              </m:r>
                            </m:num>
                            <m:den>
                              <m:r>
                                <a:rPr lang="it-IT" i="1">
                                  <a:latin typeface="Cambria Math"/>
                                </a:rPr>
                                <m:t>𝑔</m:t>
                              </m:r>
                            </m:den>
                          </m:f>
                        </m:e>
                      </m:rad>
                    </m:oMath>
                  </m:oMathPara>
                </a14:m>
                <a:endParaRPr lang="it-IT" dirty="0"/>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1340768"/>
                <a:ext cx="8136904" cy="3413370"/>
              </a:xfrm>
              <a:prstGeom prst="rect">
                <a:avLst/>
              </a:prstGeom>
              <a:blipFill rotWithShape="1">
                <a:blip r:embed="rId3"/>
                <a:stretch>
                  <a:fillRect l="-675" t="-893"/>
                </a:stretch>
              </a:blipFill>
            </p:spPr>
            <p:txBody>
              <a:bodyPr/>
              <a:lstStyle/>
              <a:p>
                <a:r>
                  <a:rPr lang="it-IT">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14555"/>
            <a:ext cx="3944402" cy="254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3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fontScale="90000"/>
          </a:bodyPr>
          <a:lstStyle/>
          <a:p>
            <a:r>
              <a:rPr lang="it-IT" b="1" dirty="0"/>
              <a:t>PROBLEMI D’URTO</a:t>
            </a:r>
            <a:r>
              <a:rPr lang="it-IT" dirty="0"/>
              <a:t/>
            </a:r>
            <a:br>
              <a:rPr lang="it-IT" dirty="0"/>
            </a:br>
            <a:endParaRPr lang="it-IT" dirty="0"/>
          </a:p>
        </p:txBody>
      </p:sp>
      <p:sp>
        <p:nvSpPr>
          <p:cNvPr id="4" name="CasellaDiTesto 3"/>
          <p:cNvSpPr txBox="1"/>
          <p:nvPr/>
        </p:nvSpPr>
        <p:spPr>
          <a:xfrm>
            <a:off x="467544" y="1052736"/>
            <a:ext cx="8136904" cy="2308324"/>
          </a:xfrm>
          <a:prstGeom prst="rect">
            <a:avLst/>
          </a:prstGeom>
          <a:noFill/>
        </p:spPr>
        <p:txBody>
          <a:bodyPr wrap="square" rtlCol="0">
            <a:spAutoFit/>
          </a:bodyPr>
          <a:lstStyle/>
          <a:p>
            <a:pPr algn="just"/>
            <a:r>
              <a:rPr lang="it-IT" dirty="0"/>
              <a:t>Nell'opera </a:t>
            </a:r>
            <a:r>
              <a:rPr lang="it-IT" i="1" dirty="0"/>
              <a:t>De </a:t>
            </a:r>
            <a:r>
              <a:rPr lang="it-IT" i="1" dirty="0" err="1"/>
              <a:t>motu</a:t>
            </a:r>
            <a:r>
              <a:rPr lang="it-IT" i="1" dirty="0"/>
              <a:t> </a:t>
            </a:r>
            <a:r>
              <a:rPr lang="it-IT" i="1" dirty="0" err="1"/>
              <a:t>corporum</a:t>
            </a:r>
            <a:r>
              <a:rPr lang="it-IT" i="1" dirty="0"/>
              <a:t> ex percussione</a:t>
            </a:r>
            <a:r>
              <a:rPr lang="it-IT" dirty="0"/>
              <a:t> (pubblicata postuma nel 1703) a conclusione di accurate ricerche protrattesi per vari anni Huygens espose, dandone notevoli dimostrazioni, le sue classiche leggi sull'urto dei corpi elastici. Nell'ambito di queste indagini formulò il principio della conservazione della forza viva.</a:t>
            </a:r>
          </a:p>
          <a:p>
            <a:pPr algn="just"/>
            <a:r>
              <a:rPr lang="it-IT" dirty="0"/>
              <a:t>Si definisce urto una interazione tra due particelle, (senza che necessariamente avvenga il contatto) che avviene in un intervallo di tempo talmente breve da potersi considerare trascurabili le azioni di eventuali forze esterne agenti sul sistema </a:t>
            </a:r>
            <a:r>
              <a:rPr lang="it-IT" dirty="0" smtClean="0"/>
              <a:t>.</a:t>
            </a:r>
          </a:p>
          <a:p>
            <a:pPr algn="just"/>
            <a:r>
              <a:rPr lang="it-IT" dirty="0" smtClean="0"/>
              <a:t>Classificazione:</a:t>
            </a:r>
            <a:endParaRPr lang="it-IT" dirty="0"/>
          </a:p>
        </p:txBody>
      </p:sp>
      <p:graphicFrame>
        <p:nvGraphicFramePr>
          <p:cNvPr id="5" name="Diagramma 4"/>
          <p:cNvGraphicFramePr/>
          <p:nvPr>
            <p:extLst>
              <p:ext uri="{D42A27DB-BD31-4B8C-83A1-F6EECF244321}">
                <p14:modId xmlns:p14="http://schemas.microsoft.com/office/powerpoint/2010/main" val="2824083643"/>
              </p:ext>
            </p:extLst>
          </p:nvPr>
        </p:nvGraphicFramePr>
        <p:xfrm>
          <a:off x="1524000" y="27809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789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Urto elastico</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467544" y="1052736"/>
                <a:ext cx="8208912" cy="2649187"/>
              </a:xfrm>
              <a:prstGeom prst="rect">
                <a:avLst/>
              </a:prstGeom>
              <a:noFill/>
            </p:spPr>
            <p:txBody>
              <a:bodyPr wrap="square" rtlCol="0">
                <a:spAutoFit/>
              </a:bodyPr>
              <a:lstStyle/>
              <a:p>
                <a:pPr algn="just"/>
                <a:r>
                  <a:rPr lang="it-IT" dirty="0"/>
                  <a:t>Consideriamo due corpi approssimabili come punti materiali che urtino frontalmente. Mettiamoci in un sistema di riferimento </a:t>
                </a:r>
                <a:r>
                  <a:rPr lang="it-IT" i="1" dirty="0"/>
                  <a:t>S</a:t>
                </a:r>
                <a:r>
                  <a:rPr lang="it-IT" dirty="0"/>
                  <a:t>. Indichiamo con:</a:t>
                </a:r>
              </a:p>
              <a:p>
                <a:pPr lvl="0" algn="just"/>
                <a:r>
                  <a:rPr lang="it-IT" dirty="0" smtClean="0"/>
                  <a:t>v</a:t>
                </a:r>
                <a:r>
                  <a:rPr lang="it-IT" baseline="-25000" dirty="0" smtClean="0"/>
                  <a:t>1i</a:t>
                </a:r>
                <a:r>
                  <a:rPr lang="it-IT" dirty="0"/>
                  <a:t>  la velocità iniziale del primo </a:t>
                </a:r>
                <a:r>
                  <a:rPr lang="it-IT" dirty="0" smtClean="0"/>
                  <a:t>corpo; v</a:t>
                </a:r>
                <a:r>
                  <a:rPr lang="it-IT" baseline="-25000" dirty="0" smtClean="0"/>
                  <a:t>2i</a:t>
                </a:r>
                <a:r>
                  <a:rPr lang="it-IT" dirty="0"/>
                  <a:t> la velocità iniziale del secondo corpo</a:t>
                </a:r>
              </a:p>
              <a:p>
                <a:pPr lvl="0" algn="just"/>
                <a:r>
                  <a:rPr lang="it-IT" dirty="0" err="1"/>
                  <a:t>v</a:t>
                </a:r>
                <a:r>
                  <a:rPr lang="it-IT" baseline="-25000" dirty="0" err="1"/>
                  <a:t>if</a:t>
                </a:r>
                <a:r>
                  <a:rPr lang="it-IT" dirty="0"/>
                  <a:t> la velocità finale del primo </a:t>
                </a:r>
                <a:r>
                  <a:rPr lang="it-IT" dirty="0" smtClean="0"/>
                  <a:t>corpo; v</a:t>
                </a:r>
                <a:r>
                  <a:rPr lang="it-IT" baseline="-25000" dirty="0" smtClean="0"/>
                  <a:t>2f</a:t>
                </a:r>
                <a:r>
                  <a:rPr lang="it-IT" dirty="0"/>
                  <a:t> la velocità finale del secondo corpo</a:t>
                </a:r>
              </a:p>
              <a:p>
                <a:pPr lvl="0" algn="just"/>
                <a:r>
                  <a:rPr lang="it-IT" dirty="0"/>
                  <a:t> m</a:t>
                </a:r>
                <a:r>
                  <a:rPr lang="it-IT" baseline="-25000" dirty="0"/>
                  <a:t>1</a:t>
                </a:r>
                <a:r>
                  <a:rPr lang="it-IT" dirty="0"/>
                  <a:t> la massa del primo </a:t>
                </a:r>
                <a:r>
                  <a:rPr lang="it-IT" dirty="0" smtClean="0"/>
                  <a:t>corpo; m</a:t>
                </a:r>
                <a:r>
                  <a:rPr lang="it-IT" baseline="-25000" dirty="0" smtClean="0"/>
                  <a:t>2</a:t>
                </a:r>
                <a:r>
                  <a:rPr lang="it-IT" dirty="0" smtClean="0"/>
                  <a:t> </a:t>
                </a:r>
                <a:r>
                  <a:rPr lang="it-IT" dirty="0"/>
                  <a:t> la massa del secondo corpo</a:t>
                </a:r>
              </a:p>
              <a:p>
                <a:pPr algn="just"/>
                <a:r>
                  <a:rPr lang="it-IT" dirty="0"/>
                  <a:t>Imponiamo la conservazione dell'energia cinetica </a:t>
                </a:r>
                <a:r>
                  <a:rPr lang="it-IT" i="1" dirty="0"/>
                  <a:t>K</a:t>
                </a:r>
                <a:r>
                  <a:rPr lang="it-IT" dirty="0"/>
                  <a:t> e della quantità di moto </a:t>
                </a:r>
                <a:r>
                  <a:rPr lang="it-IT" dirty="0" smtClean="0"/>
                  <a:t>q; </a:t>
                </a:r>
                <a:r>
                  <a:rPr lang="it-IT" dirty="0"/>
                  <a:t>otteniamo il sistema:</a:t>
                </a:r>
              </a:p>
              <a:p>
                <a:pPr/>
                <a14:m>
                  <m:oMathPara xmlns:m="http://schemas.openxmlformats.org/officeDocument/2006/math">
                    <m:oMathParaPr>
                      <m:jc m:val="centerGroup"/>
                    </m:oMathParaPr>
                    <m:oMath xmlns:m="http://schemas.openxmlformats.org/officeDocument/2006/math">
                      <m:d>
                        <m:dPr>
                          <m:begChr m:val="{"/>
                          <m:endChr m:val=""/>
                          <m:ctrlPr>
                            <a:rPr lang="it-IT" i="1">
                              <a:latin typeface="Cambria Math"/>
                            </a:rPr>
                          </m:ctrlPr>
                        </m:dPr>
                        <m:e>
                          <m:eqArr>
                            <m:eqArrPr>
                              <m:ctrlPr>
                                <a:rPr lang="it-IT" i="1">
                                  <a:latin typeface="Cambria Math"/>
                                </a:rPr>
                              </m:ctrlPr>
                            </m:eqArrPr>
                            <m:e>
                              <m:sSub>
                                <m:sSubPr>
                                  <m:ctrlPr>
                                    <a:rPr lang="it-IT" i="1">
                                      <a:latin typeface="Cambria Math"/>
                                    </a:rPr>
                                  </m:ctrlPr>
                                </m:sSubPr>
                                <m:e>
                                  <m:r>
                                    <a:rPr lang="it-IT" i="1">
                                      <a:latin typeface="Cambria Math"/>
                                    </a:rPr>
                                    <m:t>𝐾</m:t>
                                  </m:r>
                                </m:e>
                                <m:sub>
                                  <m:r>
                                    <a:rPr lang="it-IT" i="1">
                                      <a:latin typeface="Cambria Math"/>
                                    </a:rPr>
                                    <m:t>𝑖</m:t>
                                  </m:r>
                                </m:sub>
                              </m:sSub>
                              <m:r>
                                <a:rPr lang="it-IT" i="1">
                                  <a:latin typeface="Cambria Math"/>
                                </a:rPr>
                                <m:t>=</m:t>
                              </m:r>
                              <m:sSub>
                                <m:sSubPr>
                                  <m:ctrlPr>
                                    <a:rPr lang="it-IT" i="1">
                                      <a:latin typeface="Cambria Math"/>
                                    </a:rPr>
                                  </m:ctrlPr>
                                </m:sSubPr>
                                <m:e>
                                  <m:r>
                                    <a:rPr lang="it-IT" i="1">
                                      <a:latin typeface="Cambria Math"/>
                                    </a:rPr>
                                    <m:t>𝐾</m:t>
                                  </m:r>
                                </m:e>
                                <m:sub>
                                  <m:r>
                                    <a:rPr lang="it-IT" i="1">
                                      <a:latin typeface="Cambria Math"/>
                                    </a:rPr>
                                    <m:t>𝑓</m:t>
                                  </m:r>
                                </m:sub>
                              </m:sSub>
                            </m:e>
                            <m:e>
                              <m:sSub>
                                <m:sSubPr>
                                  <m:ctrlPr>
                                    <a:rPr lang="it-IT" i="1">
                                      <a:latin typeface="Cambria Math"/>
                                    </a:rPr>
                                  </m:ctrlPr>
                                </m:sSubPr>
                                <m:e>
                                  <m:r>
                                    <a:rPr lang="it-IT" i="1">
                                      <a:latin typeface="Cambria Math"/>
                                    </a:rPr>
                                    <m:t>𝑞</m:t>
                                  </m:r>
                                </m:e>
                                <m:sub>
                                  <m:r>
                                    <a:rPr lang="it-IT" i="1">
                                      <a:latin typeface="Cambria Math"/>
                                    </a:rPr>
                                    <m:t>𝑖</m:t>
                                  </m:r>
                                </m:sub>
                              </m:sSub>
                              <m:r>
                                <a:rPr lang="it-IT" i="1">
                                  <a:latin typeface="Cambria Math"/>
                                </a:rPr>
                                <m:t>=</m:t>
                              </m:r>
                              <m:sSub>
                                <m:sSubPr>
                                  <m:ctrlPr>
                                    <a:rPr lang="it-IT" i="1">
                                      <a:latin typeface="Cambria Math"/>
                                    </a:rPr>
                                  </m:ctrlPr>
                                </m:sSubPr>
                                <m:e>
                                  <m:r>
                                    <a:rPr lang="it-IT" i="1">
                                      <a:latin typeface="Cambria Math"/>
                                    </a:rPr>
                                    <m:t>𝑞</m:t>
                                  </m:r>
                                </m:e>
                                <m:sub>
                                  <m:r>
                                    <a:rPr lang="it-IT" i="1">
                                      <a:latin typeface="Cambria Math"/>
                                    </a:rPr>
                                    <m:t>𝑓</m:t>
                                  </m:r>
                                </m:sub>
                              </m:sSub>
                            </m:e>
                          </m:eqArr>
                        </m:e>
                      </m:d>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1052736"/>
                <a:ext cx="8208912" cy="2649187"/>
              </a:xfrm>
              <a:prstGeom prst="rect">
                <a:avLst/>
              </a:prstGeom>
              <a:blipFill rotWithShape="1">
                <a:blip r:embed="rId5"/>
                <a:stretch>
                  <a:fillRect l="-669" t="-1152" r="-594"/>
                </a:stretch>
              </a:blipFill>
            </p:spPr>
            <p:txBody>
              <a:bodyPr/>
              <a:lstStyle/>
              <a:p>
                <a:r>
                  <a:rPr lang="it-IT">
                    <a:noFill/>
                  </a:rPr>
                  <a:t> </a:t>
                </a:r>
              </a:p>
            </p:txBody>
          </p:sp>
        </mc:Fallback>
      </mc:AlternateContent>
      <p:pic>
        <p:nvPicPr>
          <p:cNvPr id="5" name="Immagine 4" descr="\begin{cases}&#10;\frac{1}{2}m_1v_{1i}^2+\frac{1}{2}m_2v_{2i}^2=\frac{1}{2}m_1v_{1f}^2+\frac{1}{2}m_2v_{2f}^2 \\&#10;m_1v_{1i}+m_2v_{2i}=m_1v_{1f}+m_2v_{2f}&#10;\end{cases}"/>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789040"/>
            <a:ext cx="3960440" cy="720080"/>
          </a:xfrm>
          <a:prstGeom prst="rect">
            <a:avLst/>
          </a:prstGeom>
          <a:noFill/>
          <a:ln>
            <a:noFill/>
          </a:ln>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64" y="4725144"/>
            <a:ext cx="8457608" cy="65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5565302"/>
            <a:ext cx="2475915" cy="736248"/>
          </a:xfrm>
          <a:prstGeom prst="rect">
            <a:avLst/>
          </a:prstGeom>
          <a:solidFill>
            <a:srgbClr val="00B0F0"/>
          </a:solidFill>
          <a:ln>
            <a:noFill/>
          </a:ln>
          <a:effectLst/>
        </p:spPr>
      </p:pic>
    </p:spTree>
    <p:extLst>
      <p:ext uri="{BB962C8B-B14F-4D97-AF65-F5344CB8AC3E}">
        <p14:creationId xmlns:p14="http://schemas.microsoft.com/office/powerpoint/2010/main" val="137143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Urto completamente anelastico</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467544" y="1556792"/>
                <a:ext cx="8280920" cy="5106526"/>
              </a:xfrm>
              <a:prstGeom prst="rect">
                <a:avLst/>
              </a:prstGeom>
              <a:noFill/>
            </p:spPr>
            <p:txBody>
              <a:bodyPr wrap="square" rtlCol="0">
                <a:spAutoFit/>
              </a:bodyPr>
              <a:lstStyle/>
              <a:p>
                <a:pPr algn="just"/>
                <a:r>
                  <a:rPr lang="it-IT" dirty="0"/>
                  <a:t>Nel caso poi sia </a:t>
                </a:r>
                <a:r>
                  <a:rPr lang="it-IT" b="1" dirty="0"/>
                  <a:t>anelastico totale</a:t>
                </a:r>
                <a:r>
                  <a:rPr lang="it-IT" dirty="0"/>
                  <a:t>, i corpi, dopo la collisione, restano a contatto e possono essere considerati come un unico corpo ed essi viaggiano con la stessa velocità, come può essere il caso di un'automobile che urta contro un camion e rimane incastrata in esso: nel sistema, dopo l'urto, automobile e camion si fondono in un unico corpo, che continua a viaggiare con una velocità V diversa dalla velocità iniziale dell'automobile e da quella del camion.</a:t>
                </a:r>
              </a:p>
              <a:p>
                <a:pPr algn="just"/>
                <a:r>
                  <a:rPr lang="it-IT" dirty="0"/>
                  <a:t>La legge di conservazione della quantità di moto del sistema è: </a:t>
                </a:r>
                <a14:m>
                  <m:oMath xmlns:m="http://schemas.openxmlformats.org/officeDocument/2006/math">
                    <m:sSub>
                      <m:sSubPr>
                        <m:ctrlPr>
                          <a:rPr lang="it-IT" i="1">
                            <a:latin typeface="Cambria Math"/>
                          </a:rPr>
                        </m:ctrlPr>
                      </m:sSubPr>
                      <m:e>
                        <m:r>
                          <a:rPr lang="it-IT" i="1">
                            <a:latin typeface="Cambria Math"/>
                          </a:rPr>
                          <m:t>𝑞</m:t>
                        </m:r>
                      </m:e>
                      <m:sub>
                        <m:r>
                          <a:rPr lang="it-IT" i="1">
                            <a:latin typeface="Cambria Math"/>
                          </a:rPr>
                          <m:t>𝑡</m:t>
                        </m:r>
                      </m:sub>
                    </m:sSub>
                    <m:r>
                      <a:rPr lang="it-IT" i="1">
                        <a:latin typeface="Cambria Math"/>
                      </a:rPr>
                      <m:t>=</m:t>
                    </m:r>
                    <m:nary>
                      <m:naryPr>
                        <m:chr m:val="∑"/>
                        <m:limLoc m:val="undOvr"/>
                        <m:subHide m:val="on"/>
                        <m:supHide m:val="on"/>
                        <m:ctrlPr>
                          <a:rPr lang="it-IT" i="1">
                            <a:latin typeface="Cambria Math"/>
                          </a:rPr>
                        </m:ctrlPr>
                      </m:naryPr>
                      <m:sub/>
                      <m:sup/>
                      <m:e>
                        <m:r>
                          <a:rPr lang="it-IT" i="1">
                            <a:latin typeface="Cambria Math"/>
                          </a:rPr>
                          <m:t>𝑀</m:t>
                        </m:r>
                        <m:r>
                          <a:rPr lang="it-IT" i="1">
                            <a:latin typeface="Cambria Math"/>
                          </a:rPr>
                          <m:t>∙</m:t>
                        </m:r>
                        <m:r>
                          <a:rPr lang="it-IT" i="1">
                            <a:latin typeface="Cambria Math"/>
                          </a:rPr>
                          <m:t>𝑣</m:t>
                        </m:r>
                        <m:r>
                          <a:rPr lang="it-IT" i="1">
                            <a:latin typeface="Cambria Math"/>
                          </a:rPr>
                          <m:t>=</m:t>
                        </m:r>
                        <m:r>
                          <a:rPr lang="it-IT" i="1">
                            <a:latin typeface="Cambria Math"/>
                          </a:rPr>
                          <m:t>𝑐𝑜𝑠𝑡</m:t>
                        </m:r>
                      </m:e>
                    </m:nary>
                  </m:oMath>
                </a14:m>
                <a:endParaRPr lang="it-IT" dirty="0"/>
              </a:p>
              <a:p>
                <a:pPr algn="just"/>
                <a:r>
                  <a:rPr lang="it-IT" dirty="0"/>
                  <a:t>per gli </a:t>
                </a:r>
                <a:r>
                  <a:rPr lang="it-IT" i="1" dirty="0"/>
                  <a:t>urti anelastici totali</a:t>
                </a:r>
                <a:r>
                  <a:rPr lang="it-IT" dirty="0"/>
                  <a:t>, si può </a:t>
                </a:r>
                <a:r>
                  <a:rPr lang="it-IT" dirty="0" smtClean="0"/>
                  <a:t>scrivere</a:t>
                </a:r>
              </a:p>
              <a:p>
                <a:pPr algn="just"/>
                <a:endParaRPr lang="it-IT" dirty="0"/>
              </a:p>
              <a:p>
                <a:pPr algn="just"/>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𝑚</m:t>
                          </m:r>
                        </m:e>
                        <m:sub>
                          <m:r>
                            <a:rPr lang="it-IT" i="1">
                              <a:latin typeface="Cambria Math"/>
                            </a:rPr>
                            <m:t>1</m:t>
                          </m:r>
                        </m:sub>
                      </m:sSub>
                      <m:sSub>
                        <m:sSubPr>
                          <m:ctrlPr>
                            <a:rPr lang="it-IT" i="1">
                              <a:latin typeface="Cambria Math"/>
                            </a:rPr>
                          </m:ctrlPr>
                        </m:sSubPr>
                        <m:e>
                          <m:r>
                            <a:rPr lang="it-IT" i="1">
                              <a:latin typeface="Cambria Math"/>
                            </a:rPr>
                            <m:t>𝑣</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sSub>
                        <m:sSubPr>
                          <m:ctrlPr>
                            <a:rPr lang="it-IT" i="1">
                              <a:latin typeface="Cambria Math"/>
                            </a:rPr>
                          </m:ctrlPr>
                        </m:sSubPr>
                        <m:e>
                          <m:r>
                            <a:rPr lang="it-IT" i="1">
                              <a:latin typeface="Cambria Math"/>
                            </a:rPr>
                            <m:t>𝑣</m:t>
                          </m:r>
                        </m:e>
                        <m:sub>
                          <m:r>
                            <a:rPr lang="it-IT" i="1">
                              <a:latin typeface="Cambria Math"/>
                            </a:rPr>
                            <m:t>2</m:t>
                          </m:r>
                        </m:sub>
                      </m:sSub>
                      <m:r>
                        <a:rPr lang="it-IT" i="1">
                          <a:latin typeface="Cambria Math"/>
                        </a:rPr>
                        <m:t>=</m:t>
                      </m:r>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r>
                        <a:rPr lang="it-IT" i="1">
                          <a:latin typeface="Cambria Math"/>
                        </a:rPr>
                        <m:t>𝑉</m:t>
                      </m:r>
                    </m:oMath>
                  </m:oMathPara>
                </a14:m>
                <a:endParaRPr lang="it-IT" dirty="0" smtClean="0"/>
              </a:p>
              <a:p>
                <a:pPr algn="just"/>
                <a:endParaRPr lang="it-IT" dirty="0"/>
              </a:p>
              <a:p>
                <a:pPr algn="just"/>
                <a:r>
                  <a:rPr lang="it-IT" dirty="0"/>
                  <a:t>dove </a:t>
                </a:r>
                <a14:m>
                  <m:oMath xmlns:m="http://schemas.openxmlformats.org/officeDocument/2006/math">
                    <m:sSub>
                      <m:sSubPr>
                        <m:ctrlPr>
                          <a:rPr lang="it-IT" i="1">
                            <a:latin typeface="Cambria Math"/>
                          </a:rPr>
                        </m:ctrlPr>
                      </m:sSubPr>
                      <m:e>
                        <m:r>
                          <a:rPr lang="it-IT" i="1">
                            <a:latin typeface="Cambria Math"/>
                          </a:rPr>
                          <m:t>𝑚</m:t>
                        </m:r>
                      </m:e>
                      <m:sub>
                        <m:r>
                          <a:rPr lang="it-IT" i="1">
                            <a:latin typeface="Cambria Math"/>
                          </a:rPr>
                          <m:t>1</m:t>
                        </m:r>
                      </m:sub>
                    </m:sSub>
                    <m:sSub>
                      <m:sSubPr>
                        <m:ctrlPr>
                          <a:rPr lang="it-IT" i="1">
                            <a:latin typeface="Cambria Math"/>
                          </a:rPr>
                        </m:ctrlPr>
                      </m:sSubPr>
                      <m:e>
                        <m:r>
                          <a:rPr lang="it-IT" i="1">
                            <a:latin typeface="Cambria Math"/>
                          </a:rPr>
                          <m:t>𝑣</m:t>
                        </m:r>
                      </m:e>
                      <m:sub>
                        <m:r>
                          <a:rPr lang="it-IT" i="1">
                            <a:latin typeface="Cambria Math"/>
                          </a:rPr>
                          <m:t>1</m:t>
                        </m:r>
                      </m:sub>
                    </m:sSub>
                  </m:oMath>
                </a14:m>
                <a:r>
                  <a:rPr lang="it-IT" dirty="0"/>
                  <a:t>   e  </a:t>
                </a:r>
                <a14:m>
                  <m:oMath xmlns:m="http://schemas.openxmlformats.org/officeDocument/2006/math">
                    <m:sSub>
                      <m:sSubPr>
                        <m:ctrlPr>
                          <a:rPr lang="it-IT" i="1">
                            <a:latin typeface="Cambria Math"/>
                          </a:rPr>
                        </m:ctrlPr>
                      </m:sSubPr>
                      <m:e>
                        <m:r>
                          <a:rPr lang="it-IT" i="1">
                            <a:latin typeface="Cambria Math"/>
                          </a:rPr>
                          <m:t>𝑚</m:t>
                        </m:r>
                      </m:e>
                      <m:sub>
                        <m:r>
                          <a:rPr lang="it-IT" i="1">
                            <a:latin typeface="Cambria Math"/>
                          </a:rPr>
                          <m:t>2</m:t>
                        </m:r>
                      </m:sub>
                    </m:sSub>
                    <m:sSub>
                      <m:sSubPr>
                        <m:ctrlPr>
                          <a:rPr lang="it-IT" i="1">
                            <a:latin typeface="Cambria Math"/>
                          </a:rPr>
                        </m:ctrlPr>
                      </m:sSubPr>
                      <m:e>
                        <m:r>
                          <a:rPr lang="it-IT" i="1">
                            <a:latin typeface="Cambria Math"/>
                          </a:rPr>
                          <m:t>𝑣</m:t>
                        </m:r>
                      </m:e>
                      <m:sub>
                        <m:r>
                          <a:rPr lang="it-IT" i="1">
                            <a:latin typeface="Cambria Math"/>
                          </a:rPr>
                          <m:t>2</m:t>
                        </m:r>
                      </m:sub>
                    </m:sSub>
                  </m:oMath>
                </a14:m>
                <a:r>
                  <a:rPr lang="it-IT" dirty="0"/>
                  <a:t> rappresentano le quantità di moto prima dell'urto rispettivamente del primo corpo di massa m</a:t>
                </a:r>
                <a:r>
                  <a:rPr lang="it-IT" baseline="-25000" dirty="0"/>
                  <a:t>1</a:t>
                </a:r>
                <a:r>
                  <a:rPr lang="it-IT" dirty="0"/>
                  <a:t> e del secondo corpo di massa m</a:t>
                </a:r>
                <a:r>
                  <a:rPr lang="it-IT" baseline="-25000" dirty="0"/>
                  <a:t>2</a:t>
                </a:r>
                <a:r>
                  <a:rPr lang="it-IT" dirty="0"/>
                  <a:t>, mentre </a:t>
                </a:r>
                <a14:m>
                  <m:oMath xmlns:m="http://schemas.openxmlformats.org/officeDocument/2006/math">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r>
                      <a:rPr lang="it-IT" i="1">
                        <a:latin typeface="Cambria Math"/>
                      </a:rPr>
                      <m:t>𝑉</m:t>
                    </m:r>
                  </m:oMath>
                </a14:m>
                <a:r>
                  <a:rPr lang="it-IT" dirty="0"/>
                  <a:t> è la quantità di moto dell'intero sistema dopo l'urto, cioè quando i due corpi si fondono in un unico corpo di massa pari alla somma delle precedenti, V ricavabile dalla precedente espressione, rappresenta la velocità con cui si muovono i due corpi insieme dopo l'urto</a:t>
                </a:r>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1556792"/>
                <a:ext cx="8280920" cy="5106526"/>
              </a:xfrm>
              <a:prstGeom prst="rect">
                <a:avLst/>
              </a:prstGeom>
              <a:blipFill rotWithShape="1">
                <a:blip r:embed="rId2"/>
                <a:stretch>
                  <a:fillRect l="-663" t="-597" r="-589"/>
                </a:stretch>
              </a:blipFill>
            </p:spPr>
            <p:txBody>
              <a:bodyPr/>
              <a:lstStyle/>
              <a:p>
                <a:r>
                  <a:rPr lang="it-IT">
                    <a:noFill/>
                  </a:rPr>
                  <a:t> </a:t>
                </a:r>
              </a:p>
            </p:txBody>
          </p:sp>
        </mc:Fallback>
      </mc:AlternateContent>
    </p:spTree>
    <p:extLst>
      <p:ext uri="{BB962C8B-B14F-4D97-AF65-F5344CB8AC3E}">
        <p14:creationId xmlns:p14="http://schemas.microsoft.com/office/powerpoint/2010/main" val="1773225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Il pendolo balistico</a:t>
            </a:r>
            <a:endParaRPr lang="it-IT" dirty="0"/>
          </a:p>
        </p:txBody>
      </p:sp>
      <p:pic>
        <p:nvPicPr>
          <p:cNvPr id="4" name="Picture 3" descr="9"/>
          <p:cNvPicPr/>
          <p:nvPr/>
        </p:nvPicPr>
        <p:blipFill>
          <a:blip r:embed="rId2" cstate="print">
            <a:extLst>
              <a:ext uri="{28A0092B-C50C-407E-A947-70E740481C1C}">
                <a14:useLocalDpi xmlns:a14="http://schemas.microsoft.com/office/drawing/2010/main" val="0"/>
              </a:ext>
            </a:extLst>
          </a:blip>
          <a:srcRect b="51074"/>
          <a:stretch>
            <a:fillRect/>
          </a:stretch>
        </p:blipFill>
        <p:spPr bwMode="auto">
          <a:xfrm>
            <a:off x="2951609" y="1196752"/>
            <a:ext cx="3276575" cy="2300461"/>
          </a:xfrm>
          <a:prstGeom prst="rect">
            <a:avLst/>
          </a:prstGeom>
          <a:noFill/>
          <a:ln>
            <a:noFill/>
          </a:ln>
          <a:extLst/>
        </p:spPr>
      </p:pic>
      <p:sp>
        <p:nvSpPr>
          <p:cNvPr id="5" name="CasellaDiTesto 4"/>
          <p:cNvSpPr txBox="1"/>
          <p:nvPr/>
        </p:nvSpPr>
        <p:spPr>
          <a:xfrm>
            <a:off x="539552" y="3497213"/>
            <a:ext cx="8208912" cy="2308324"/>
          </a:xfrm>
          <a:prstGeom prst="rect">
            <a:avLst/>
          </a:prstGeom>
          <a:noFill/>
        </p:spPr>
        <p:txBody>
          <a:bodyPr wrap="square" rtlCol="0">
            <a:spAutoFit/>
          </a:bodyPr>
          <a:lstStyle/>
          <a:p>
            <a:pPr algn="just"/>
            <a:r>
              <a:rPr lang="it-IT" dirty="0"/>
              <a:t>Il pendolo balistico è un dispositivo che era usato per misurare la velocità dei proiettili prima dell’introduzione dei cronometri elettronici. Si tratta di un voluminoso blocco di legno di massa m</a:t>
            </a:r>
            <a:r>
              <a:rPr lang="it-IT" baseline="-25000" dirty="0"/>
              <a:t>2</a:t>
            </a:r>
            <a:r>
              <a:rPr lang="it-IT" dirty="0"/>
              <a:t> sospeso a due lunghe funi; un proiettile di massa m</a:t>
            </a:r>
            <a:r>
              <a:rPr lang="it-IT" baseline="-25000" dirty="0"/>
              <a:t>1</a:t>
            </a:r>
            <a:r>
              <a:rPr lang="it-IT" dirty="0"/>
              <a:t> è sparato contro il blocco, nel quale rimane incastonato. Il sistema </a:t>
            </a:r>
            <a:r>
              <a:rPr lang="it-IT" dirty="0" err="1"/>
              <a:t>blocco+proiettile</a:t>
            </a:r>
            <a:r>
              <a:rPr lang="it-IT" dirty="0"/>
              <a:t> oscilla quindi verso destra e il centro di massa del sistema si alza per una distanza verticale h prima che il pendolo arrivi ad arrestarsi momentaneamente alla massima elongazione. Qual era la velocità del proiettile immediatamente prima la collisione?</a:t>
            </a:r>
          </a:p>
          <a:p>
            <a:endParaRPr lang="it-IT" dirty="0"/>
          </a:p>
        </p:txBody>
      </p:sp>
      <mc:AlternateContent xmlns:mc="http://schemas.openxmlformats.org/markup-compatibility/2006" xmlns:a14="http://schemas.microsoft.com/office/drawing/2010/main">
        <mc:Choice Requires="a14">
          <p:sp>
            <p:nvSpPr>
              <p:cNvPr id="6" name="Rettangolo 5"/>
              <p:cNvSpPr/>
              <p:nvPr/>
            </p:nvSpPr>
            <p:spPr>
              <a:xfrm>
                <a:off x="395536" y="5805537"/>
                <a:ext cx="2165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𝑣</m:t>
                      </m:r>
                      <m:r>
                        <a:rPr lang="it-IT" i="1">
                          <a:latin typeface="Cambria Math"/>
                        </a:rPr>
                        <m:t>=</m:t>
                      </m:r>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r>
                        <a:rPr lang="it-IT" i="1">
                          <a:latin typeface="Cambria Math"/>
                        </a:rPr>
                        <m:t>𝑉</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395536" y="5805537"/>
                <a:ext cx="2165016" cy="369332"/>
              </a:xfrm>
              <a:prstGeom prst="rect">
                <a:avLst/>
              </a:prstGeom>
              <a:blipFill rotWithShape="1">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2987824" y="5626376"/>
                <a:ext cx="334232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a:rPr>
                          </m:ctrlPr>
                        </m:fPr>
                        <m:num>
                          <m:r>
                            <a:rPr lang="it-IT" i="1">
                              <a:latin typeface="Cambria Math"/>
                            </a:rPr>
                            <m:t>1</m:t>
                          </m:r>
                        </m:num>
                        <m:den>
                          <m:r>
                            <a:rPr lang="it-IT" i="1">
                              <a:latin typeface="Cambria Math"/>
                            </a:rPr>
                            <m:t>2</m:t>
                          </m:r>
                        </m:den>
                      </m:f>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sSup>
                        <m:sSupPr>
                          <m:ctrlPr>
                            <a:rPr lang="it-IT" i="1">
                              <a:latin typeface="Cambria Math"/>
                            </a:rPr>
                          </m:ctrlPr>
                        </m:sSupPr>
                        <m:e>
                          <m:r>
                            <a:rPr lang="it-IT" i="1">
                              <a:latin typeface="Cambria Math"/>
                            </a:rPr>
                            <m:t>𝑉</m:t>
                          </m:r>
                        </m:e>
                        <m:sup>
                          <m:r>
                            <a:rPr lang="it-IT" i="1">
                              <a:latin typeface="Cambria Math"/>
                            </a:rPr>
                            <m:t>2</m:t>
                          </m:r>
                        </m:sup>
                      </m:sSup>
                      <m:r>
                        <a:rPr lang="it-IT" i="1">
                          <a:latin typeface="Cambria Math"/>
                        </a:rPr>
                        <m:t>=</m:t>
                      </m:r>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r>
                        <a:rPr lang="it-IT" i="1">
                          <a:latin typeface="Cambria Math"/>
                        </a:rPr>
                        <m:t>𝑔h</m:t>
                      </m:r>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2987824" y="5626376"/>
                <a:ext cx="3342325" cy="610936"/>
              </a:xfrm>
              <a:prstGeom prst="rect">
                <a:avLst/>
              </a:prstGeom>
              <a:blipFill rotWithShape="1">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6560751" y="5652610"/>
                <a:ext cx="2331729"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a:rPr>
                        <m:t>𝑣</m:t>
                      </m:r>
                      <m:r>
                        <a:rPr lang="it-IT" i="1">
                          <a:latin typeface="Cambria Math"/>
                        </a:rPr>
                        <m:t>=</m:t>
                      </m:r>
                      <m:f>
                        <m:fPr>
                          <m:ctrlPr>
                            <a:rPr lang="it-IT" i="1">
                              <a:latin typeface="Cambria Math"/>
                            </a:rPr>
                          </m:ctrlPr>
                        </m:fPr>
                        <m:num>
                          <m:d>
                            <m:dPr>
                              <m:ctrlPr>
                                <a:rPr lang="it-IT" i="1">
                                  <a:latin typeface="Cambria Math"/>
                                </a:rPr>
                              </m:ctrlPr>
                            </m:dPr>
                            <m:e>
                              <m:sSub>
                                <m:sSubPr>
                                  <m:ctrlPr>
                                    <a:rPr lang="it-IT" i="1">
                                      <a:latin typeface="Cambria Math"/>
                                    </a:rPr>
                                  </m:ctrlPr>
                                </m:sSubPr>
                                <m:e>
                                  <m:r>
                                    <a:rPr lang="it-IT" i="1">
                                      <a:latin typeface="Cambria Math"/>
                                    </a:rPr>
                                    <m:t>𝑚</m:t>
                                  </m:r>
                                </m:e>
                                <m:sub>
                                  <m:r>
                                    <a:rPr lang="it-IT" i="1">
                                      <a:latin typeface="Cambria Math"/>
                                    </a:rPr>
                                    <m:t>1</m:t>
                                  </m:r>
                                </m:sub>
                              </m:sSub>
                              <m:r>
                                <a:rPr lang="it-IT" i="1">
                                  <a:latin typeface="Cambria Math"/>
                                </a:rPr>
                                <m:t>+</m:t>
                              </m:r>
                              <m:sSub>
                                <m:sSubPr>
                                  <m:ctrlPr>
                                    <a:rPr lang="it-IT" i="1">
                                      <a:latin typeface="Cambria Math"/>
                                    </a:rPr>
                                  </m:ctrlPr>
                                </m:sSubPr>
                                <m:e>
                                  <m:r>
                                    <a:rPr lang="it-IT" i="1">
                                      <a:latin typeface="Cambria Math"/>
                                    </a:rPr>
                                    <m:t>𝑚</m:t>
                                  </m:r>
                                </m:e>
                                <m:sub>
                                  <m:r>
                                    <a:rPr lang="it-IT" i="1">
                                      <a:latin typeface="Cambria Math"/>
                                    </a:rPr>
                                    <m:t>2</m:t>
                                  </m:r>
                                </m:sub>
                              </m:sSub>
                            </m:e>
                          </m:d>
                        </m:num>
                        <m:den>
                          <m:sSub>
                            <m:sSubPr>
                              <m:ctrlPr>
                                <a:rPr lang="it-IT" i="1">
                                  <a:latin typeface="Cambria Math"/>
                                </a:rPr>
                              </m:ctrlPr>
                            </m:sSubPr>
                            <m:e>
                              <m:r>
                                <a:rPr lang="it-IT" i="1">
                                  <a:latin typeface="Cambria Math"/>
                                </a:rPr>
                                <m:t>𝑚</m:t>
                              </m:r>
                            </m:e>
                            <m:sub>
                              <m:r>
                                <a:rPr lang="it-IT" i="1">
                                  <a:latin typeface="Cambria Math"/>
                                </a:rPr>
                                <m:t>1</m:t>
                              </m:r>
                            </m:sub>
                          </m:sSub>
                        </m:den>
                      </m:f>
                      <m:rad>
                        <m:radPr>
                          <m:degHide m:val="on"/>
                          <m:ctrlPr>
                            <a:rPr lang="it-IT" i="1">
                              <a:latin typeface="Cambria Math"/>
                            </a:rPr>
                          </m:ctrlPr>
                        </m:radPr>
                        <m:deg/>
                        <m:e>
                          <m:r>
                            <a:rPr lang="it-IT" i="1">
                              <a:latin typeface="Cambria Math"/>
                            </a:rPr>
                            <m:t>2</m:t>
                          </m:r>
                          <m:r>
                            <a:rPr lang="it-IT" i="1">
                              <a:latin typeface="Cambria Math"/>
                            </a:rPr>
                            <m:t>𝑔h</m:t>
                          </m:r>
                        </m:e>
                      </m:rad>
                    </m:oMath>
                  </m:oMathPara>
                </a14:m>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6560751" y="5652610"/>
                <a:ext cx="2331729" cy="675185"/>
              </a:xfrm>
              <a:prstGeom prst="rect">
                <a:avLst/>
              </a:prstGeom>
              <a:blipFill rotWithShape="1">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69631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Esercizio</a:t>
            </a:r>
            <a:endParaRPr lang="it-IT" dirty="0"/>
          </a:p>
        </p:txBody>
      </p:sp>
      <p:sp>
        <p:nvSpPr>
          <p:cNvPr id="4" name="CasellaDiTesto 3"/>
          <p:cNvSpPr txBox="1"/>
          <p:nvPr/>
        </p:nvSpPr>
        <p:spPr>
          <a:xfrm>
            <a:off x="539552" y="1844824"/>
            <a:ext cx="8064896" cy="4247317"/>
          </a:xfrm>
          <a:prstGeom prst="rect">
            <a:avLst/>
          </a:prstGeom>
          <a:noFill/>
        </p:spPr>
        <p:txBody>
          <a:bodyPr wrap="square" rtlCol="0">
            <a:spAutoFit/>
          </a:bodyPr>
          <a:lstStyle/>
          <a:p>
            <a:pPr algn="just"/>
            <a:r>
              <a:rPr lang="it-IT" dirty="0"/>
              <a:t>Un proiettile di massa m=5g viene sparato orizzontalmente in un blocco di legno, di dimensioni trascurabili e </a:t>
            </a:r>
            <a:r>
              <a:rPr lang="it-IT" dirty="0" smtClean="0"/>
              <a:t>massa M=3kg</a:t>
            </a:r>
            <a:r>
              <a:rPr lang="it-IT" dirty="0"/>
              <a:t>, fermo su una superficie orizzontale. Il coefficiente di attrito dinamico tra il blocco e la superficie orizzontale </a:t>
            </a:r>
            <a:r>
              <a:rPr lang="it-IT" dirty="0" smtClean="0"/>
              <a:t>è m</a:t>
            </a:r>
            <a:r>
              <a:rPr lang="it-IT" sz="1200" dirty="0" smtClean="0"/>
              <a:t>d</a:t>
            </a:r>
            <a:r>
              <a:rPr lang="it-IT" dirty="0" smtClean="0"/>
              <a:t> </a:t>
            </a:r>
            <a:r>
              <a:rPr lang="it-IT" dirty="0"/>
              <a:t>= 0.20 .</a:t>
            </a:r>
          </a:p>
          <a:p>
            <a:pPr algn="just"/>
            <a:r>
              <a:rPr lang="it-IT" dirty="0"/>
              <a:t>Il proiettile rimane attaccato al blocco, che scivola di d=25 cm lungo </a:t>
            </a:r>
            <a:r>
              <a:rPr lang="it-IT" dirty="0" smtClean="0"/>
              <a:t>la superficie </a:t>
            </a:r>
            <a:r>
              <a:rPr lang="it-IT" dirty="0"/>
              <a:t>prima di fermarsi</a:t>
            </a:r>
            <a:r>
              <a:rPr lang="it-IT" dirty="0" smtClean="0"/>
              <a:t>.</a:t>
            </a:r>
            <a:r>
              <a:rPr lang="it-IT" dirty="0"/>
              <a:t> </a:t>
            </a:r>
            <a:endParaRPr lang="it-IT" dirty="0" smtClean="0"/>
          </a:p>
          <a:p>
            <a:pPr algn="just"/>
            <a:endParaRPr lang="it-IT" dirty="0"/>
          </a:p>
          <a:p>
            <a:pPr algn="just"/>
            <a:endParaRPr lang="it-IT" dirty="0" smtClean="0"/>
          </a:p>
          <a:p>
            <a:pPr algn="just"/>
            <a:endParaRPr lang="it-IT" dirty="0"/>
          </a:p>
          <a:p>
            <a:pPr algn="just"/>
            <a:endParaRPr lang="it-IT" dirty="0" smtClean="0"/>
          </a:p>
          <a:p>
            <a:pPr algn="just"/>
            <a:r>
              <a:rPr lang="it-IT" dirty="0" smtClean="0"/>
              <a:t>Calcolare</a:t>
            </a:r>
            <a:endParaRPr lang="it-IT" dirty="0"/>
          </a:p>
          <a:p>
            <a:pPr algn="just"/>
            <a:r>
              <a:rPr lang="it-IT" dirty="0"/>
              <a:t>· Il lavoro della forza di attrito tra il blocco di legno e la </a:t>
            </a:r>
            <a:r>
              <a:rPr lang="it-IT" dirty="0" smtClean="0"/>
              <a:t>superficie orizzontale </a:t>
            </a:r>
            <a:r>
              <a:rPr lang="it-IT" dirty="0"/>
              <a:t>durante lo spostamento del blocco di legno</a:t>
            </a:r>
          </a:p>
          <a:p>
            <a:pPr algn="just"/>
            <a:r>
              <a:rPr lang="it-IT" dirty="0"/>
              <a:t>· Il tempo impiegato dal blocco di legno per fermarsi</a:t>
            </a:r>
          </a:p>
          <a:p>
            <a:pPr algn="just"/>
            <a:r>
              <a:rPr lang="it-IT" dirty="0"/>
              <a:t>· La velocità con cui è sparato il proiettile</a:t>
            </a:r>
          </a:p>
          <a:p>
            <a:pPr algn="just"/>
            <a:r>
              <a:rPr lang="it-IT" dirty="0"/>
              <a:t>· L’energia dissipata dal proiettile nell’urto con il blocco di legno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3342878"/>
            <a:ext cx="38766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44624"/>
            <a:ext cx="8229600" cy="1143000"/>
          </a:xfrm>
        </p:spPr>
        <p:txBody>
          <a:bodyPr/>
          <a:lstStyle/>
          <a:p>
            <a:r>
              <a:rPr lang="it-IT" dirty="0" smtClean="0"/>
              <a:t>La quantità di moto</a:t>
            </a:r>
            <a:endParaRPr lang="it-IT" dirty="0"/>
          </a:p>
        </p:txBody>
      </p:sp>
      <mc:AlternateContent xmlns:mc="http://schemas.openxmlformats.org/markup-compatibility/2006" xmlns:a14="http://schemas.microsoft.com/office/drawing/2010/main">
        <mc:Choice Requires="a14">
          <p:sp>
            <p:nvSpPr>
              <p:cNvPr id="6" name="CasellaDiTesto 5"/>
              <p:cNvSpPr txBox="1"/>
              <p:nvPr/>
            </p:nvSpPr>
            <p:spPr>
              <a:xfrm>
                <a:off x="395536" y="1484784"/>
                <a:ext cx="8424936" cy="4093428"/>
              </a:xfrm>
              <a:prstGeom prst="rect">
                <a:avLst/>
              </a:prstGeom>
              <a:noFill/>
            </p:spPr>
            <p:txBody>
              <a:bodyPr wrap="square" rtlCol="0">
                <a:spAutoFit/>
              </a:bodyPr>
              <a:lstStyle/>
              <a:p>
                <a:pPr algn="just"/>
                <a:r>
                  <a:rPr lang="it-IT" sz="2000" dirty="0" smtClean="0"/>
                  <a:t>La seconda legge di Newton, che mette in relazione il moto di un corpo alle cause che generano tale moto, si esprime formalmente attraverso la relazione</a:t>
                </a:r>
              </a:p>
              <a:p>
                <a:pPr algn="ctr"/>
                <a:r>
                  <a:rPr lang="it-IT" sz="2000" dirty="0" smtClean="0"/>
                  <a:t> </a:t>
                </a:r>
                <a14:m>
                  <m:oMath xmlns:m="http://schemas.openxmlformats.org/officeDocument/2006/math">
                    <m:r>
                      <a:rPr lang="it-IT" sz="2000" b="0" i="1" smtClean="0">
                        <a:latin typeface="Cambria Math"/>
                      </a:rPr>
                      <m:t>𝐹</m:t>
                    </m:r>
                    <m:r>
                      <a:rPr lang="it-IT" sz="2000" b="0" i="1" smtClean="0">
                        <a:latin typeface="Cambria Math"/>
                      </a:rPr>
                      <m:t>=</m:t>
                    </m:r>
                    <m:r>
                      <a:rPr lang="it-IT" sz="2000" b="0" i="1" smtClean="0">
                        <a:latin typeface="Cambria Math"/>
                      </a:rPr>
                      <m:t>𝑚𝑎</m:t>
                    </m:r>
                  </m:oMath>
                </a14:m>
                <a:endParaRPr lang="it-IT" sz="2000" dirty="0" smtClean="0"/>
              </a:p>
              <a:p>
                <a:pPr algn="just"/>
                <a:endParaRPr lang="it-IT" sz="2000" dirty="0" smtClean="0"/>
              </a:p>
              <a:p>
                <a:pPr algn="just"/>
                <a:r>
                  <a:rPr lang="it-IT" sz="2000" dirty="0" smtClean="0"/>
                  <a:t>Tale formulazione non si deve a Newton ma ad Eulero; infatti Newton non si riferì mai alla massa e all’accelerazione ma alla variazione di moto (oggi comunemente detta quantità di moto):</a:t>
                </a:r>
              </a:p>
              <a:p>
                <a:pPr algn="just"/>
                <a:r>
                  <a:rPr lang="it-IT" sz="2000" i="1" dirty="0" smtClean="0"/>
                  <a:t>“</a:t>
                </a:r>
                <a:r>
                  <a:rPr lang="it-IT" sz="2000" i="1" dirty="0" err="1" smtClean="0"/>
                  <a:t>Mutationem</a:t>
                </a:r>
                <a:r>
                  <a:rPr lang="it-IT" sz="2000" i="1" dirty="0" smtClean="0"/>
                  <a:t> </a:t>
                </a:r>
                <a:r>
                  <a:rPr lang="it-IT" sz="2000" i="1" dirty="0" err="1" smtClean="0"/>
                  <a:t>motus</a:t>
                </a:r>
                <a:r>
                  <a:rPr lang="it-IT" sz="2000" i="1" dirty="0" smtClean="0"/>
                  <a:t> </a:t>
                </a:r>
                <a:r>
                  <a:rPr lang="it-IT" sz="2000" i="1" dirty="0" err="1" smtClean="0"/>
                  <a:t>proportionalem</a:t>
                </a:r>
                <a:r>
                  <a:rPr lang="it-IT" sz="2000" i="1" dirty="0" smtClean="0"/>
                  <a:t> esse vi motrici </a:t>
                </a:r>
                <a:r>
                  <a:rPr lang="it-IT" sz="2000" i="1" dirty="0" err="1" smtClean="0"/>
                  <a:t>impressae</a:t>
                </a:r>
                <a:r>
                  <a:rPr lang="it-IT" sz="2000" i="1" dirty="0" smtClean="0"/>
                  <a:t>, et fieri </a:t>
                </a:r>
                <a:r>
                  <a:rPr lang="it-IT" sz="2000" i="1" dirty="0" err="1" smtClean="0"/>
                  <a:t>secundum</a:t>
                </a:r>
                <a:r>
                  <a:rPr lang="it-IT" sz="2000" i="1" dirty="0" smtClean="0"/>
                  <a:t> </a:t>
                </a:r>
                <a:r>
                  <a:rPr lang="it-IT" sz="2000" i="1" dirty="0" err="1" smtClean="0"/>
                  <a:t>lineam</a:t>
                </a:r>
                <a:r>
                  <a:rPr lang="it-IT" sz="2000" i="1" dirty="0" smtClean="0"/>
                  <a:t> </a:t>
                </a:r>
                <a:r>
                  <a:rPr lang="it-IT" sz="2000" i="1" dirty="0" err="1" smtClean="0"/>
                  <a:t>rectam</a:t>
                </a:r>
                <a:r>
                  <a:rPr lang="it-IT" sz="2000" i="1" dirty="0" smtClean="0"/>
                  <a:t> qua vis </a:t>
                </a:r>
                <a:r>
                  <a:rPr lang="it-IT" sz="2000" i="1" dirty="0" err="1" smtClean="0"/>
                  <a:t>illa</a:t>
                </a:r>
                <a:r>
                  <a:rPr lang="it-IT" sz="2000" i="1" dirty="0" smtClean="0"/>
                  <a:t> </a:t>
                </a:r>
                <a:r>
                  <a:rPr lang="it-IT" sz="2000" i="1" dirty="0" err="1" smtClean="0"/>
                  <a:t>imprimitur</a:t>
                </a:r>
                <a:r>
                  <a:rPr lang="it-IT" sz="2000" i="1" dirty="0" smtClean="0"/>
                  <a:t>”</a:t>
                </a:r>
              </a:p>
              <a:p>
                <a:pPr algn="just"/>
                <a:r>
                  <a:rPr lang="it-IT" sz="2000" dirty="0" smtClean="0"/>
                  <a:t>ovvero, un punto materiale (cioè un corpo di dimensioni trascurabili rispetto al sistema di riferimento in esame e contemporaneamente dotato di massa) al quale sia applicata una forza, varia la quantità di moto in misura proporzionale alla forza, e lungo la direzione della stessa.</a:t>
                </a:r>
                <a:endParaRPr lang="it-IT" sz="20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395536" y="1484784"/>
                <a:ext cx="8424936" cy="4093428"/>
              </a:xfrm>
              <a:prstGeom prst="rect">
                <a:avLst/>
              </a:prstGeom>
              <a:blipFill rotWithShape="1">
                <a:blip r:embed="rId3"/>
                <a:stretch>
                  <a:fillRect l="-796" t="-745" r="-724" b="-1788"/>
                </a:stretch>
              </a:blipFill>
            </p:spPr>
            <p:txBody>
              <a:bodyPr/>
              <a:lstStyle/>
              <a:p>
                <a:r>
                  <a:rPr lang="it-IT">
                    <a:noFill/>
                  </a:rPr>
                  <a:t> </a:t>
                </a:r>
              </a:p>
            </p:txBody>
          </p:sp>
        </mc:Fallback>
      </mc:AlternateContent>
    </p:spTree>
    <p:extLst>
      <p:ext uri="{BB962C8B-B14F-4D97-AF65-F5344CB8AC3E}">
        <p14:creationId xmlns:p14="http://schemas.microsoft.com/office/powerpoint/2010/main" val="417367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Impulso e quantità di moto</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395536" y="1340768"/>
                <a:ext cx="8424936" cy="5511958"/>
              </a:xfrm>
              <a:prstGeom prst="rect">
                <a:avLst/>
              </a:prstGeom>
              <a:noFill/>
            </p:spPr>
            <p:txBody>
              <a:bodyPr wrap="square" rtlCol="0">
                <a:spAutoFit/>
              </a:bodyPr>
              <a:lstStyle/>
              <a:p>
                <a:r>
                  <a:rPr lang="it-IT" dirty="0"/>
                  <a:t>Si consideri un punto materiale che in un sistema di riferimento inerziale si muove sottoposto alla forza risultante F: la sua equazione del moto è dunque:</a:t>
                </a:r>
              </a:p>
              <a:p>
                <a:pPr/>
                <a14:m>
                  <m:oMathPara xmlns:m="http://schemas.openxmlformats.org/officeDocument/2006/math">
                    <m:oMathParaPr>
                      <m:jc m:val="centerGroup"/>
                    </m:oMathParaPr>
                    <m:oMath xmlns:m="http://schemas.openxmlformats.org/officeDocument/2006/math">
                      <m:r>
                        <a:rPr lang="it-IT" i="1">
                          <a:latin typeface="Cambria Math"/>
                        </a:rPr>
                        <m:t>𝐹</m:t>
                      </m:r>
                      <m:r>
                        <a:rPr lang="it-IT" i="1">
                          <a:latin typeface="Cambria Math"/>
                        </a:rPr>
                        <m:t>=</m:t>
                      </m:r>
                      <m:r>
                        <a:rPr lang="it-IT" i="1">
                          <a:latin typeface="Cambria Math"/>
                        </a:rPr>
                        <m:t>𝑚𝑎</m:t>
                      </m:r>
                    </m:oMath>
                  </m:oMathPara>
                </a14:m>
                <a:endParaRPr lang="it-IT" dirty="0"/>
              </a:p>
              <a:p>
                <a:r>
                  <a:rPr lang="it-IT" dirty="0"/>
                  <a:t>L’accelerazione può essere scritta come:</a:t>
                </a:r>
              </a:p>
              <a:p>
                <a:pPr/>
                <a14:m>
                  <m:oMathPara xmlns:m="http://schemas.openxmlformats.org/officeDocument/2006/math">
                    <m:oMathParaPr>
                      <m:jc m:val="centerGroup"/>
                    </m:oMathParaPr>
                    <m:oMath xmlns:m="http://schemas.openxmlformats.org/officeDocument/2006/math">
                      <m:r>
                        <a:rPr lang="it-IT" i="1">
                          <a:latin typeface="Cambria Math"/>
                        </a:rPr>
                        <m:t>𝑎</m:t>
                      </m:r>
                      <m:r>
                        <a:rPr lang="it-IT" i="1">
                          <a:latin typeface="Cambria Math"/>
                        </a:rPr>
                        <m:t>=</m:t>
                      </m:r>
                      <m:f>
                        <m:fPr>
                          <m:ctrlPr>
                            <a:rPr lang="it-IT" i="1">
                              <a:latin typeface="Cambria Math"/>
                            </a:rPr>
                          </m:ctrlPr>
                        </m:fPr>
                        <m:num>
                          <m:r>
                            <a:rPr lang="it-IT" i="1">
                              <a:latin typeface="Cambria Math"/>
                            </a:rPr>
                            <m:t>𝑑𝑣</m:t>
                          </m:r>
                        </m:num>
                        <m:den>
                          <m:r>
                            <a:rPr lang="it-IT" i="1">
                              <a:latin typeface="Cambria Math"/>
                            </a:rPr>
                            <m:t>𝑑𝑡</m:t>
                          </m:r>
                        </m:den>
                      </m:f>
                    </m:oMath>
                  </m:oMathPara>
                </a14:m>
                <a:endParaRPr lang="it-IT" dirty="0"/>
              </a:p>
              <a:p>
                <a:r>
                  <a:rPr lang="it-IT" dirty="0"/>
                  <a:t>Pertanto:</a:t>
                </a:r>
              </a:p>
              <a:p>
                <a:r>
                  <a:rPr lang="it-IT" dirty="0"/>
                  <a:t> </a:t>
                </a:r>
                <a14:m>
                  <m:oMath xmlns:m="http://schemas.openxmlformats.org/officeDocument/2006/math">
                    <m:r>
                      <a:rPr lang="it-IT" i="1">
                        <a:latin typeface="Cambria Math"/>
                      </a:rPr>
                      <m:t>𝐹</m:t>
                    </m:r>
                    <m:r>
                      <a:rPr lang="it-IT" i="1">
                        <a:latin typeface="Cambria Math"/>
                      </a:rPr>
                      <m:t>=</m:t>
                    </m:r>
                    <m:r>
                      <a:rPr lang="it-IT" i="1">
                        <a:latin typeface="Cambria Math"/>
                      </a:rPr>
                      <m:t>𝑚</m:t>
                    </m:r>
                    <m:f>
                      <m:fPr>
                        <m:ctrlPr>
                          <a:rPr lang="it-IT" i="1">
                            <a:latin typeface="Cambria Math"/>
                          </a:rPr>
                        </m:ctrlPr>
                      </m:fPr>
                      <m:num>
                        <m:r>
                          <a:rPr lang="it-IT" i="1">
                            <a:latin typeface="Cambria Math"/>
                          </a:rPr>
                          <m:t>𝑑𝑣</m:t>
                        </m:r>
                      </m:num>
                      <m:den>
                        <m:r>
                          <a:rPr lang="it-IT" i="1">
                            <a:latin typeface="Cambria Math"/>
                          </a:rPr>
                          <m:t>𝑑𝑡</m:t>
                        </m:r>
                      </m:den>
                    </m:f>
                  </m:oMath>
                </a14:m>
                <a:endParaRPr lang="it-IT" dirty="0"/>
              </a:p>
              <a:p>
                <a:r>
                  <a:rPr lang="it-IT" dirty="0"/>
                  <a:t>Moltiplicando per </a:t>
                </a:r>
                <a:r>
                  <a:rPr lang="it-IT" i="1" dirty="0" err="1"/>
                  <a:t>dt</a:t>
                </a:r>
                <a:r>
                  <a:rPr lang="it-IT" dirty="0"/>
                  <a:t> e integrando tra due istanti qualunque </a:t>
                </a:r>
                <a:r>
                  <a:rPr lang="it-IT" i="1" dirty="0"/>
                  <a:t>t</a:t>
                </a:r>
                <a:r>
                  <a:rPr lang="it-IT" i="1" baseline="-25000" dirty="0"/>
                  <a:t>1</a:t>
                </a:r>
                <a:r>
                  <a:rPr lang="it-IT" dirty="0"/>
                  <a:t> e</a:t>
                </a:r>
                <a:r>
                  <a:rPr lang="it-IT" i="1" dirty="0"/>
                  <a:t>t</a:t>
                </a:r>
                <a:r>
                  <a:rPr lang="it-IT" i="1" baseline="-25000" dirty="0"/>
                  <a:t>2</a:t>
                </a:r>
                <a:r>
                  <a:rPr lang="it-IT" dirty="0"/>
                  <a:t> si ottiene:</a:t>
                </a:r>
              </a:p>
              <a:p>
                <a:pPr/>
                <a14:m>
                  <m:oMathPara xmlns:m="http://schemas.openxmlformats.org/officeDocument/2006/math">
                    <m:oMathParaPr>
                      <m:jc m:val="centerGroup"/>
                    </m:oMathParaPr>
                    <m:oMath xmlns:m="http://schemas.openxmlformats.org/officeDocument/2006/math">
                      <m:nary>
                        <m:naryPr>
                          <m:limLoc m:val="undOvr"/>
                          <m:ctrlPr>
                            <a:rPr lang="it-IT" i="1">
                              <a:latin typeface="Cambria Math"/>
                            </a:rPr>
                          </m:ctrlPr>
                        </m:naryPr>
                        <m:sub>
                          <m:sSub>
                            <m:sSubPr>
                              <m:ctrlPr>
                                <a:rPr lang="it-IT" i="1">
                                  <a:latin typeface="Cambria Math"/>
                                </a:rPr>
                              </m:ctrlPr>
                            </m:sSubPr>
                            <m:e>
                              <m:r>
                                <a:rPr lang="it-IT" i="1">
                                  <a:latin typeface="Cambria Math"/>
                                </a:rPr>
                                <m:t>𝑡</m:t>
                              </m:r>
                            </m:e>
                            <m:sub>
                              <m:r>
                                <a:rPr lang="it-IT" i="1">
                                  <a:latin typeface="Cambria Math"/>
                                </a:rPr>
                                <m:t>1</m:t>
                              </m:r>
                            </m:sub>
                          </m:sSub>
                        </m:sub>
                        <m:sup>
                          <m:sSub>
                            <m:sSubPr>
                              <m:ctrlPr>
                                <a:rPr lang="it-IT" i="1">
                                  <a:latin typeface="Cambria Math"/>
                                </a:rPr>
                              </m:ctrlPr>
                            </m:sSubPr>
                            <m:e>
                              <m:r>
                                <a:rPr lang="it-IT" i="1">
                                  <a:latin typeface="Cambria Math"/>
                                </a:rPr>
                                <m:t>𝑡</m:t>
                              </m:r>
                            </m:e>
                            <m:sub>
                              <m:r>
                                <a:rPr lang="it-IT" i="1">
                                  <a:latin typeface="Cambria Math"/>
                                </a:rPr>
                                <m:t>2</m:t>
                              </m:r>
                            </m:sub>
                          </m:sSub>
                        </m:sup>
                        <m:e>
                          <m:r>
                            <a:rPr lang="it-IT" i="1">
                              <a:latin typeface="Cambria Math"/>
                            </a:rPr>
                            <m:t>𝐹</m:t>
                          </m:r>
                          <m:r>
                            <a:rPr lang="it-IT" i="1">
                              <a:latin typeface="Cambria Math"/>
                            </a:rPr>
                            <m:t>∙</m:t>
                          </m:r>
                          <m:r>
                            <a:rPr lang="it-IT" i="1">
                              <a:latin typeface="Cambria Math"/>
                            </a:rPr>
                            <m:t>𝑑𝑡</m:t>
                          </m:r>
                        </m:e>
                      </m:nary>
                      <m:r>
                        <a:rPr lang="it-IT" i="1">
                          <a:latin typeface="Cambria Math"/>
                        </a:rPr>
                        <m:t>=</m:t>
                      </m:r>
                      <m:nary>
                        <m:naryPr>
                          <m:limLoc m:val="undOvr"/>
                          <m:ctrlPr>
                            <a:rPr lang="it-IT" i="1">
                              <a:latin typeface="Cambria Math"/>
                            </a:rPr>
                          </m:ctrlPr>
                        </m:naryPr>
                        <m:sub>
                          <m:sSub>
                            <m:sSubPr>
                              <m:ctrlPr>
                                <a:rPr lang="it-IT" i="1">
                                  <a:latin typeface="Cambria Math"/>
                                </a:rPr>
                              </m:ctrlPr>
                            </m:sSubPr>
                            <m:e>
                              <m:r>
                                <a:rPr lang="it-IT" i="1">
                                  <a:latin typeface="Cambria Math"/>
                                </a:rPr>
                                <m:t>𝑡</m:t>
                              </m:r>
                            </m:e>
                            <m:sub>
                              <m:r>
                                <a:rPr lang="it-IT" i="1">
                                  <a:latin typeface="Cambria Math"/>
                                </a:rPr>
                                <m:t>1</m:t>
                              </m:r>
                            </m:sub>
                          </m:sSub>
                        </m:sub>
                        <m:sup>
                          <m:sSub>
                            <m:sSubPr>
                              <m:ctrlPr>
                                <a:rPr lang="it-IT" i="1">
                                  <a:latin typeface="Cambria Math"/>
                                </a:rPr>
                              </m:ctrlPr>
                            </m:sSubPr>
                            <m:e>
                              <m:r>
                                <a:rPr lang="it-IT" i="1">
                                  <a:latin typeface="Cambria Math"/>
                                </a:rPr>
                                <m:t>𝑡</m:t>
                              </m:r>
                            </m:e>
                            <m:sub>
                              <m:r>
                                <a:rPr lang="it-IT" i="1">
                                  <a:latin typeface="Cambria Math"/>
                                </a:rPr>
                                <m:t>2</m:t>
                              </m:r>
                            </m:sub>
                          </m:sSub>
                        </m:sup>
                        <m:e>
                          <m:r>
                            <a:rPr lang="it-IT" i="1">
                              <a:latin typeface="Cambria Math"/>
                            </a:rPr>
                            <m:t>𝑚</m:t>
                          </m:r>
                          <m:r>
                            <a:rPr lang="it-IT" i="1">
                              <a:latin typeface="Cambria Math"/>
                            </a:rPr>
                            <m:t>∙</m:t>
                          </m:r>
                          <m:r>
                            <a:rPr lang="it-IT" i="1">
                              <a:latin typeface="Cambria Math"/>
                            </a:rPr>
                            <m:t>𝑑𝑣</m:t>
                          </m:r>
                        </m:e>
                      </m:nary>
                    </m:oMath>
                  </m:oMathPara>
                </a14:m>
                <a:endParaRPr lang="it-IT" dirty="0"/>
              </a:p>
              <a:p>
                <a:r>
                  <a:rPr lang="it-IT" dirty="0"/>
                  <a:t>L’integrale a primo membro viene detto impulso della forza F fra gli istanti </a:t>
                </a:r>
                <a:r>
                  <a:rPr lang="it-IT" i="1" dirty="0"/>
                  <a:t>t</a:t>
                </a:r>
                <a:r>
                  <a:rPr lang="it-IT" i="1" baseline="-25000" dirty="0"/>
                  <a:t>1</a:t>
                </a:r>
                <a:r>
                  <a:rPr lang="it-IT" dirty="0"/>
                  <a:t> e</a:t>
                </a:r>
                <a:r>
                  <a:rPr lang="it-IT" i="1" dirty="0"/>
                  <a:t>t</a:t>
                </a:r>
                <a:r>
                  <a:rPr lang="it-IT" i="1" baseline="-25000" dirty="0"/>
                  <a:t>2</a:t>
                </a:r>
                <a:r>
                  <a:rPr lang="it-IT" dirty="0"/>
                  <a:t> e lo indicheremo:</a:t>
                </a:r>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𝐼</m:t>
                          </m:r>
                        </m:e>
                        <m:sub>
                          <m:r>
                            <a:rPr lang="it-IT" i="1">
                              <a:latin typeface="Cambria Math"/>
                            </a:rPr>
                            <m:t>12</m:t>
                          </m:r>
                        </m:sub>
                      </m:sSub>
                      <m:r>
                        <a:rPr lang="it-IT" i="1">
                          <a:latin typeface="Cambria Math"/>
                        </a:rPr>
                        <m:t>=</m:t>
                      </m:r>
                      <m:nary>
                        <m:naryPr>
                          <m:limLoc m:val="undOvr"/>
                          <m:ctrlPr>
                            <a:rPr lang="it-IT" i="1">
                              <a:latin typeface="Cambria Math"/>
                            </a:rPr>
                          </m:ctrlPr>
                        </m:naryPr>
                        <m:sub>
                          <m:sSub>
                            <m:sSubPr>
                              <m:ctrlPr>
                                <a:rPr lang="it-IT" i="1">
                                  <a:latin typeface="Cambria Math"/>
                                </a:rPr>
                              </m:ctrlPr>
                            </m:sSubPr>
                            <m:e>
                              <m:r>
                                <a:rPr lang="it-IT" i="1">
                                  <a:latin typeface="Cambria Math"/>
                                </a:rPr>
                                <m:t>𝑡</m:t>
                              </m:r>
                            </m:e>
                            <m:sub>
                              <m:r>
                                <a:rPr lang="it-IT" i="1">
                                  <a:latin typeface="Cambria Math"/>
                                </a:rPr>
                                <m:t>1</m:t>
                              </m:r>
                            </m:sub>
                          </m:sSub>
                        </m:sub>
                        <m:sup>
                          <m:sSub>
                            <m:sSubPr>
                              <m:ctrlPr>
                                <a:rPr lang="it-IT" i="1">
                                  <a:latin typeface="Cambria Math"/>
                                </a:rPr>
                              </m:ctrlPr>
                            </m:sSubPr>
                            <m:e>
                              <m:r>
                                <a:rPr lang="it-IT" i="1">
                                  <a:latin typeface="Cambria Math"/>
                                </a:rPr>
                                <m:t>𝑡</m:t>
                              </m:r>
                            </m:e>
                            <m:sub>
                              <m:r>
                                <a:rPr lang="it-IT" i="1">
                                  <a:latin typeface="Cambria Math"/>
                                </a:rPr>
                                <m:t>2</m:t>
                              </m:r>
                            </m:sub>
                          </m:sSub>
                        </m:sup>
                        <m:e>
                          <m:r>
                            <a:rPr lang="it-IT" i="1">
                              <a:latin typeface="Cambria Math"/>
                            </a:rPr>
                            <m:t>𝐹</m:t>
                          </m:r>
                          <m:r>
                            <a:rPr lang="it-IT" i="1">
                              <a:latin typeface="Cambria Math"/>
                            </a:rPr>
                            <m:t>∙</m:t>
                          </m:r>
                          <m:r>
                            <a:rPr lang="it-IT" i="1">
                              <a:latin typeface="Cambria Math"/>
                            </a:rPr>
                            <m:t>𝑑𝑡</m:t>
                          </m:r>
                        </m:e>
                      </m:nary>
                    </m:oMath>
                  </m:oMathPara>
                </a14:m>
                <a:endParaRPr lang="it-IT" dirty="0"/>
              </a:p>
              <a:p>
                <a:r>
                  <a:rPr lang="it-IT" dirty="0"/>
                  <a:t>da cui si ottiene</a:t>
                </a:r>
              </a:p>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𝐼</m:t>
                          </m:r>
                        </m:e>
                        <m:sub>
                          <m:r>
                            <a:rPr lang="it-IT" i="1">
                              <a:latin typeface="Cambria Math"/>
                            </a:rPr>
                            <m:t>12</m:t>
                          </m:r>
                        </m:sub>
                      </m:sSub>
                      <m:r>
                        <a:rPr lang="it-IT" i="1">
                          <a:latin typeface="Cambria Math"/>
                        </a:rPr>
                        <m:t>=</m:t>
                      </m:r>
                      <m:r>
                        <a:rPr lang="it-IT" i="1">
                          <a:latin typeface="Cambria Math"/>
                        </a:rPr>
                        <m:t>𝑚</m:t>
                      </m:r>
                      <m:sSub>
                        <m:sSubPr>
                          <m:ctrlPr>
                            <a:rPr lang="it-IT" i="1">
                              <a:latin typeface="Cambria Math"/>
                            </a:rPr>
                          </m:ctrlPr>
                        </m:sSubPr>
                        <m:e>
                          <m:r>
                            <a:rPr lang="it-IT" i="1">
                              <a:latin typeface="Cambria Math"/>
                            </a:rPr>
                            <m:t>𝑣</m:t>
                          </m:r>
                        </m:e>
                        <m:sub>
                          <m:r>
                            <a:rPr lang="it-IT" i="1">
                              <a:latin typeface="Cambria Math"/>
                            </a:rPr>
                            <m:t>2</m:t>
                          </m:r>
                        </m:sub>
                      </m:sSub>
                      <m:r>
                        <a:rPr lang="it-IT" i="1">
                          <a:latin typeface="Cambria Math"/>
                        </a:rPr>
                        <m:t>−</m:t>
                      </m:r>
                      <m:r>
                        <a:rPr lang="it-IT" i="1">
                          <a:latin typeface="Cambria Math"/>
                        </a:rPr>
                        <m:t>𝑚</m:t>
                      </m:r>
                      <m:sSub>
                        <m:sSubPr>
                          <m:ctrlPr>
                            <a:rPr lang="it-IT" i="1">
                              <a:latin typeface="Cambria Math"/>
                            </a:rPr>
                          </m:ctrlPr>
                        </m:sSubPr>
                        <m:e>
                          <m:r>
                            <a:rPr lang="it-IT" i="1">
                              <a:latin typeface="Cambria Math"/>
                            </a:rPr>
                            <m:t>𝑣</m:t>
                          </m:r>
                        </m:e>
                        <m:sub>
                          <m:r>
                            <a:rPr lang="it-IT" i="1">
                              <a:latin typeface="Cambria Math"/>
                            </a:rPr>
                            <m:t>1</m:t>
                          </m:r>
                        </m:sub>
                      </m:sSub>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95536" y="1340768"/>
                <a:ext cx="8424936" cy="5511958"/>
              </a:xfrm>
              <a:prstGeom prst="rect">
                <a:avLst/>
              </a:prstGeom>
              <a:blipFill rotWithShape="1">
                <a:blip r:embed="rId2"/>
                <a:stretch>
                  <a:fillRect l="-651" t="-553"/>
                </a:stretch>
              </a:blipFill>
            </p:spPr>
            <p:txBody>
              <a:bodyPr/>
              <a:lstStyle/>
              <a:p>
                <a:r>
                  <a:rPr lang="it-IT">
                    <a:noFill/>
                  </a:rPr>
                  <a:t> </a:t>
                </a:r>
              </a:p>
            </p:txBody>
          </p:sp>
        </mc:Fallback>
      </mc:AlternateContent>
      <p:sp>
        <p:nvSpPr>
          <p:cNvPr id="5" name="Fumetto 1 4"/>
          <p:cNvSpPr/>
          <p:nvPr/>
        </p:nvSpPr>
        <p:spPr>
          <a:xfrm>
            <a:off x="3131840" y="2852936"/>
            <a:ext cx="5688632" cy="2232248"/>
          </a:xfrm>
          <a:prstGeom prst="wedgeRectCallout">
            <a:avLst>
              <a:gd name="adj1" fmla="val -33003"/>
              <a:gd name="adj2" fmla="val 108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Teorema </a:t>
            </a:r>
            <a:r>
              <a:rPr lang="it-IT" dirty="0"/>
              <a:t>dell’impulso: “ </a:t>
            </a:r>
            <a:r>
              <a:rPr lang="it-IT" i="1" dirty="0"/>
              <a:t>l’impulso della forza agente su un punto materiale tra gli istanti t</a:t>
            </a:r>
            <a:r>
              <a:rPr lang="it-IT" i="1" baseline="-25000" dirty="0"/>
              <a:t>1</a:t>
            </a:r>
            <a:r>
              <a:rPr lang="it-IT" i="1" dirty="0"/>
              <a:t> et</a:t>
            </a:r>
            <a:r>
              <a:rPr lang="it-IT" i="1" baseline="-25000" dirty="0"/>
              <a:t>2</a:t>
            </a:r>
            <a:r>
              <a:rPr lang="it-IT" i="1" dirty="0"/>
              <a:t> è pari alla variazione che la quantità di moto del punto subisce nello stesso intervallo di tempo”.</a:t>
            </a:r>
            <a:endParaRPr lang="it-IT" dirty="0"/>
          </a:p>
        </p:txBody>
      </p:sp>
    </p:spTree>
    <p:extLst>
      <p:ext uri="{BB962C8B-B14F-4D97-AF65-F5344CB8AC3E}">
        <p14:creationId xmlns:p14="http://schemas.microsoft.com/office/powerpoint/2010/main" val="5586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lstStyle/>
          <a:p>
            <a:r>
              <a:rPr lang="it-IT" dirty="0" smtClean="0"/>
              <a:t>Impulso di una forza</a:t>
            </a:r>
            <a:endParaRPr lang="it-IT" dirty="0"/>
          </a:p>
        </p:txBody>
      </p:sp>
      <p:sp>
        <p:nvSpPr>
          <p:cNvPr id="4" name="CasellaDiTesto 3"/>
          <p:cNvSpPr txBox="1"/>
          <p:nvPr/>
        </p:nvSpPr>
        <p:spPr>
          <a:xfrm>
            <a:off x="467544" y="1844824"/>
            <a:ext cx="8352928" cy="1323439"/>
          </a:xfrm>
          <a:prstGeom prst="rect">
            <a:avLst/>
          </a:prstGeom>
          <a:noFill/>
        </p:spPr>
        <p:txBody>
          <a:bodyPr wrap="square" rtlCol="0">
            <a:spAutoFit/>
          </a:bodyPr>
          <a:lstStyle/>
          <a:p>
            <a:pPr algn="just"/>
            <a:r>
              <a:rPr lang="it-IT" sz="2000" dirty="0"/>
              <a:t>Se in un piano cartesiano poniamo la forza in funzione del tempo abbiamo il seguente </a:t>
            </a:r>
            <a:r>
              <a:rPr lang="it-IT" sz="2000" dirty="0" smtClean="0"/>
              <a:t>diagramma riferito </a:t>
            </a:r>
            <a:r>
              <a:rPr lang="it-IT" sz="2000" dirty="0"/>
              <a:t>ad una forza costante a cui è soggetto un corpo. L’area della regione di piano sottesa alla curva (evidenziata in giallo) è l’impulso della forza relativo a quell’intervallo di tempo.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33186"/>
            <a:ext cx="3471453" cy="152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452" y="3053060"/>
            <a:ext cx="28829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07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Momento della forza</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1" y="1628800"/>
            <a:ext cx="2880319" cy="2016224"/>
          </a:xfrm>
        </p:spPr>
      </p:pic>
      <p:sp>
        <p:nvSpPr>
          <p:cNvPr id="6" name="CasellaDiTesto 5"/>
          <p:cNvSpPr txBox="1"/>
          <p:nvPr/>
        </p:nvSpPr>
        <p:spPr>
          <a:xfrm>
            <a:off x="467544" y="3933056"/>
            <a:ext cx="8280920" cy="2554545"/>
          </a:xfrm>
          <a:prstGeom prst="rect">
            <a:avLst/>
          </a:prstGeom>
          <a:noFill/>
        </p:spPr>
        <p:txBody>
          <a:bodyPr wrap="square" rtlCol="0">
            <a:spAutoFit/>
          </a:bodyPr>
          <a:lstStyle/>
          <a:p>
            <a:pPr algn="just"/>
            <a:r>
              <a:rPr lang="it-IT" sz="2000" dirty="0"/>
              <a:t>Il momento meccanico, indicato con M o, in ambito anglosassone, con  τ (dall'inglese torque), esprime l'attitudine di una forza a imprimere la rotazione ad un oggetto attorno ad un punto (nel piano) o ad un asse (nello spazio). Costituisce quindi il momento della forza.</a:t>
            </a:r>
          </a:p>
          <a:p>
            <a:pPr algn="just"/>
            <a:r>
              <a:rPr lang="it-IT" sz="2000" dirty="0"/>
              <a:t>Il momento meccanico è uno pseudovettore, non uno scalare come l'energia o il lavoro. Per questo motivo l'unità di misura del momento meccanico nel SI è </a:t>
            </a:r>
            <a:r>
              <a:rPr lang="it-IT" sz="2000" dirty="0" err="1"/>
              <a:t>N·m</a:t>
            </a:r>
            <a:r>
              <a:rPr lang="it-IT" sz="2000" dirty="0"/>
              <a:t> o Nm (newton per metro), non il joule, anche se le due unità hanno le stesse dimensioni fisiche.</a:t>
            </a:r>
          </a:p>
        </p:txBody>
      </p:sp>
    </p:spTree>
    <p:extLst>
      <p:ext uri="{BB962C8B-B14F-4D97-AF65-F5344CB8AC3E}">
        <p14:creationId xmlns:p14="http://schemas.microsoft.com/office/powerpoint/2010/main" val="166741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Il momento: definizione operativa</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395536" y="1268760"/>
                <a:ext cx="8448808" cy="3754874"/>
              </a:xfrm>
              <a:prstGeom prst="rect">
                <a:avLst/>
              </a:prstGeom>
              <a:noFill/>
            </p:spPr>
            <p:txBody>
              <a:bodyPr wrap="square" rtlCol="0">
                <a:spAutoFit/>
              </a:bodyPr>
              <a:lstStyle/>
              <a:p>
                <a:pPr algn="just"/>
                <a:r>
                  <a:rPr lang="it-IT" sz="2000" dirty="0" smtClean="0"/>
                  <a:t>Il </a:t>
                </a:r>
                <a:r>
                  <a:rPr lang="it-IT" sz="2000" b="1" dirty="0"/>
                  <a:t>momento meccanico polare</a:t>
                </a:r>
                <a:r>
                  <a:rPr lang="it-IT" sz="2000" dirty="0"/>
                  <a:t> rispetto ad un determinato punto r detto </a:t>
                </a:r>
                <a:r>
                  <a:rPr lang="it-IT" sz="2000" i="1" dirty="0"/>
                  <a:t>polo</a:t>
                </a:r>
                <a:r>
                  <a:rPr lang="it-IT" sz="2000" dirty="0"/>
                  <a:t> o </a:t>
                </a:r>
                <a:r>
                  <a:rPr lang="it-IT" sz="2000" i="1" dirty="0"/>
                  <a:t>centro di riduzione</a:t>
                </a:r>
                <a:r>
                  <a:rPr lang="it-IT" sz="2000" dirty="0"/>
                  <a:t> è definito in meccanica newtoniana come il prodotto vettoriale tra il vettore </a:t>
                </a:r>
                <a:r>
                  <a:rPr lang="it-IT" sz="2000" b="1" dirty="0"/>
                  <a:t>posizione</a:t>
                </a:r>
                <a:r>
                  <a:rPr lang="it-IT" sz="2000" dirty="0"/>
                  <a:t> (rispetto al polo stesso) e la forza</a:t>
                </a:r>
                <a:r>
                  <a:rPr lang="it-IT" sz="2000" dirty="0" smtClean="0"/>
                  <a:t>:</a:t>
                </a:r>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𝑀</m:t>
                      </m:r>
                      <m:r>
                        <a:rPr lang="it-IT" sz="2000" b="0" i="1" smtClean="0">
                          <a:latin typeface="Cambria Math"/>
                        </a:rPr>
                        <m:t>=</m:t>
                      </m:r>
                      <m:r>
                        <a:rPr lang="it-IT" sz="2000" b="0" i="1" smtClean="0">
                          <a:latin typeface="Cambria Math"/>
                        </a:rPr>
                        <m:t>𝑟</m:t>
                      </m:r>
                      <m:r>
                        <a:rPr lang="it-IT" sz="2000" b="0" i="1" smtClean="0">
                          <a:latin typeface="Cambria Math"/>
                          <a:ea typeface="Cambria Math"/>
                        </a:rPr>
                        <m:t>×</m:t>
                      </m:r>
                      <m:r>
                        <a:rPr lang="it-IT" sz="2000" b="0" i="1" smtClean="0">
                          <a:latin typeface="Cambria Math"/>
                          <a:ea typeface="Cambria Math"/>
                        </a:rPr>
                        <m:t>𝐹</m:t>
                      </m:r>
                      <m:r>
                        <a:rPr lang="it-IT" sz="2000" b="0" i="1" smtClean="0">
                          <a:latin typeface="Cambria Math"/>
                          <a:ea typeface="Cambria Math"/>
                        </a:rPr>
                        <m:t>=</m:t>
                      </m:r>
                      <m:r>
                        <a:rPr lang="it-IT" sz="2000" b="0" i="1" smtClean="0">
                          <a:latin typeface="Cambria Math"/>
                          <a:ea typeface="Cambria Math"/>
                        </a:rPr>
                        <m:t>𝑟</m:t>
                      </m:r>
                      <m:r>
                        <a:rPr lang="it-IT" sz="2000" b="0" i="1" smtClean="0">
                          <a:latin typeface="Cambria Math"/>
                          <a:ea typeface="Cambria Math"/>
                        </a:rPr>
                        <m:t>∙</m:t>
                      </m:r>
                      <m:r>
                        <a:rPr lang="it-IT" sz="2000" b="0" i="1" smtClean="0">
                          <a:latin typeface="Cambria Math"/>
                          <a:ea typeface="Cambria Math"/>
                        </a:rPr>
                        <m:t>𝐹</m:t>
                      </m:r>
                      <m:r>
                        <a:rPr lang="it-IT" sz="2000" b="0" i="1" smtClean="0">
                          <a:latin typeface="Cambria Math"/>
                          <a:ea typeface="Cambria Math"/>
                        </a:rPr>
                        <m:t>∙</m:t>
                      </m:r>
                      <m:r>
                        <a:rPr lang="it-IT" sz="2000" b="0" i="1" smtClean="0">
                          <a:latin typeface="Cambria Math"/>
                          <a:ea typeface="Cambria Math"/>
                        </a:rPr>
                        <m:t>𝑠𝑖𝑛</m:t>
                      </m:r>
                      <m:r>
                        <a:rPr lang="it-IT" sz="2000" b="0" i="1" smtClean="0">
                          <a:latin typeface="Cambria Math"/>
                          <a:ea typeface="Cambria Math"/>
                        </a:rPr>
                        <m:t>𝜃</m:t>
                      </m:r>
                      <m:r>
                        <a:rPr lang="it-IT" sz="2000" b="0" i="1" smtClean="0">
                          <a:latin typeface="Cambria Math"/>
                          <a:ea typeface="Cambria Math"/>
                        </a:rPr>
                        <m:t>=</m:t>
                      </m:r>
                      <m:r>
                        <a:rPr lang="it-IT" sz="2000" b="0" i="1" smtClean="0">
                          <a:latin typeface="Cambria Math"/>
                          <a:ea typeface="Cambria Math"/>
                        </a:rPr>
                        <m:t>𝐹</m:t>
                      </m:r>
                      <m:r>
                        <a:rPr lang="it-IT" sz="2000" b="0" i="1" smtClean="0">
                          <a:latin typeface="Cambria Math"/>
                          <a:ea typeface="Cambria Math"/>
                        </a:rPr>
                        <m:t>∙</m:t>
                      </m:r>
                      <m:r>
                        <a:rPr lang="it-IT" sz="2000" b="0" i="1" smtClean="0">
                          <a:latin typeface="Cambria Math"/>
                          <a:ea typeface="Cambria Math"/>
                        </a:rPr>
                        <m:t>𝑏</m:t>
                      </m:r>
                    </m:oMath>
                  </m:oMathPara>
                </a14:m>
                <a:endParaRPr lang="it-IT" sz="2000" b="0" dirty="0" smtClean="0">
                  <a:ea typeface="Cambria Math"/>
                </a:endParaRPr>
              </a:p>
              <a:p>
                <a:pPr algn="just"/>
                <a:r>
                  <a:rPr lang="it-IT" sz="2000" dirty="0" smtClean="0"/>
                  <a:t>Avendo indicato con B il braccio della forza, ovvero la distanza del punto di applicazione del vettore forza dal polo di riferimento.</a:t>
                </a:r>
                <a:endParaRPr lang="it-IT" sz="2000" dirty="0"/>
              </a:p>
              <a:p>
                <a:pPr algn="just"/>
                <a:r>
                  <a:rPr lang="it-IT" sz="2000" dirty="0"/>
                  <a:t>Il vettore </a:t>
                </a:r>
                <a:r>
                  <a:rPr lang="it-IT" sz="2000" b="1" dirty="0"/>
                  <a:t>M</a:t>
                </a:r>
                <a:r>
                  <a:rPr lang="it-IT" sz="2000" dirty="0"/>
                  <a:t> è perpendicolare al piano definito da </a:t>
                </a:r>
                <a:r>
                  <a:rPr lang="it-IT" sz="2000" b="1" dirty="0"/>
                  <a:t>F</a:t>
                </a:r>
                <a:r>
                  <a:rPr lang="it-IT" sz="2000" dirty="0"/>
                  <a:t> e da </a:t>
                </a:r>
                <a:r>
                  <a:rPr lang="it-IT" sz="2000" b="1" dirty="0"/>
                  <a:t>r</a:t>
                </a:r>
                <a:r>
                  <a:rPr lang="it-IT" sz="2000" dirty="0"/>
                  <a:t>; il verso, come espresso dalla regola della mano destra, è quello di un osservatore che vede ruotare </a:t>
                </a:r>
                <a:r>
                  <a:rPr lang="it-IT" sz="2000" b="1" dirty="0"/>
                  <a:t>F</a:t>
                </a:r>
                <a:r>
                  <a:rPr lang="it-IT" sz="2000" dirty="0"/>
                  <a:t> in senso antiorario. Se </a:t>
                </a:r>
                <a:r>
                  <a:rPr lang="it-IT" sz="2000" b="1" dirty="0"/>
                  <a:t>F</a:t>
                </a:r>
                <a:r>
                  <a:rPr lang="it-IT" sz="2000" dirty="0"/>
                  <a:t> ed </a:t>
                </a:r>
                <a:r>
                  <a:rPr lang="it-IT" sz="2000" b="1" dirty="0"/>
                  <a:t>r</a:t>
                </a:r>
                <a:r>
                  <a:rPr lang="it-IT" sz="2000" dirty="0"/>
                  <a:t> sono ortogonali tra loro, il braccio (vedi leva) si identifica con </a:t>
                </a:r>
                <a:r>
                  <a:rPr lang="it-IT" sz="2000" i="1" dirty="0"/>
                  <a:t>r</a:t>
                </a:r>
                <a:r>
                  <a:rPr lang="it-IT" sz="2000" dirty="0"/>
                  <a:t>, e il modulo del momento è massimo. Il momento può essere nullo se la forza o il braccio sono nulli, oppure se </a:t>
                </a:r>
                <a:r>
                  <a:rPr lang="it-IT" sz="2000" b="1" dirty="0"/>
                  <a:t>F</a:t>
                </a:r>
                <a:r>
                  <a:rPr lang="it-IT" sz="2000" dirty="0"/>
                  <a:t> è parallela a </a:t>
                </a:r>
                <a:r>
                  <a:rPr lang="it-IT" sz="2000" b="1" dirty="0"/>
                  <a:t>r</a:t>
                </a:r>
                <a:r>
                  <a:rPr lang="it-IT" sz="2000" dirty="0"/>
                  <a:t>.</a:t>
                </a:r>
              </a:p>
              <a:p>
                <a:pPr algn="just"/>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95536" y="1268760"/>
                <a:ext cx="8448808" cy="3754874"/>
              </a:xfrm>
              <a:prstGeom prst="rect">
                <a:avLst/>
              </a:prstGeom>
              <a:blipFill rotWithShape="1">
                <a:blip r:embed="rId2"/>
                <a:stretch>
                  <a:fillRect l="-794" t="-812" r="-722"/>
                </a:stretch>
              </a:blipFill>
            </p:spPr>
            <p:txBody>
              <a:bodyPr/>
              <a:lstStyle/>
              <a:p>
                <a:r>
                  <a:rPr lang="it-IT">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448" y="4812382"/>
            <a:ext cx="4062895" cy="200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60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Il momento angolare</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467544" y="1556792"/>
                <a:ext cx="8208912" cy="2523768"/>
              </a:xfrm>
              <a:prstGeom prst="rect">
                <a:avLst/>
              </a:prstGeom>
              <a:noFill/>
            </p:spPr>
            <p:txBody>
              <a:bodyPr wrap="square" rtlCol="0">
                <a:spAutoFit/>
              </a:bodyPr>
              <a:lstStyle/>
              <a:p>
                <a:pPr algn="just"/>
                <a:r>
                  <a:rPr lang="it-IT" sz="2000" dirty="0"/>
                  <a:t>Si consideri un punto materiale P che si muova in un sistema di riferimento inerziale. Sia </a:t>
                </a:r>
                <a14:m>
                  <m:oMath xmlns:m="http://schemas.openxmlformats.org/officeDocument/2006/math">
                    <m:r>
                      <a:rPr lang="it-IT" sz="2000" i="1">
                        <a:latin typeface="Cambria Math"/>
                      </a:rPr>
                      <m:t>𝑞</m:t>
                    </m:r>
                    <m:r>
                      <a:rPr lang="it-IT" sz="2000" i="1">
                        <a:latin typeface="Cambria Math"/>
                      </a:rPr>
                      <m:t>=</m:t>
                    </m:r>
                    <m:r>
                      <a:rPr lang="it-IT" sz="2000" i="1">
                        <a:latin typeface="Cambria Math"/>
                      </a:rPr>
                      <m:t>𝑚𝑣</m:t>
                    </m:r>
                  </m:oMath>
                </a14:m>
                <a:endParaRPr lang="it-IT" sz="2000" dirty="0"/>
              </a:p>
              <a:p>
                <a:pPr algn="just"/>
                <a:r>
                  <a:rPr lang="it-IT" sz="2000" dirty="0"/>
                  <a:t>la sua quantità di moto e scegliamo un punto Ω di riferimento. Si chiama momento angolare o momento della quantità di moto del punto P rispetto al polo Ω il vettore</a:t>
                </a:r>
                <a:r>
                  <a:rPr lang="it-IT" sz="2000" dirty="0" smtClean="0"/>
                  <a:t>:</a:t>
                </a:r>
              </a:p>
              <a:p>
                <a:pPr algn="just"/>
                <a:endParaRPr lang="it-IT" sz="2000" dirty="0"/>
              </a:p>
              <a:p>
                <a:pPr algn="just"/>
                <a14:m>
                  <m:oMathPara xmlns:m="http://schemas.openxmlformats.org/officeDocument/2006/math">
                    <m:oMathParaPr>
                      <m:jc m:val="centerGroup"/>
                    </m:oMathParaPr>
                    <m:oMath xmlns:m="http://schemas.openxmlformats.org/officeDocument/2006/math">
                      <m:r>
                        <a:rPr lang="it-IT" sz="2000" i="1">
                          <a:latin typeface="Cambria Math"/>
                        </a:rPr>
                        <m:t>𝑝</m:t>
                      </m:r>
                      <m:r>
                        <a:rPr lang="it-IT" sz="2000" i="1">
                          <a:latin typeface="Cambria Math"/>
                        </a:rPr>
                        <m:t>=</m:t>
                      </m:r>
                      <m:r>
                        <m:rPr>
                          <m:sty m:val="p"/>
                        </m:rPr>
                        <a:rPr lang="it-IT" sz="2000">
                          <a:latin typeface="Cambria Math"/>
                        </a:rPr>
                        <m:t>Ω</m:t>
                      </m:r>
                      <m:r>
                        <a:rPr lang="it-IT" sz="2000" i="1">
                          <a:latin typeface="Cambria Math"/>
                        </a:rPr>
                        <m:t>𝑃</m:t>
                      </m:r>
                      <m:r>
                        <a:rPr lang="it-IT" sz="2000" i="1">
                          <a:latin typeface="Cambria Math"/>
                        </a:rPr>
                        <m:t>×</m:t>
                      </m:r>
                      <m:r>
                        <a:rPr lang="it-IT" sz="2000" i="1">
                          <a:latin typeface="Cambria Math"/>
                        </a:rPr>
                        <m:t>𝑞</m:t>
                      </m:r>
                    </m:oMath>
                  </m:oMathPara>
                </a14:m>
                <a:endParaRPr lang="it-IT" sz="2000" dirty="0"/>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1556792"/>
                <a:ext cx="8208912" cy="2523768"/>
              </a:xfrm>
              <a:prstGeom prst="rect">
                <a:avLst/>
              </a:prstGeom>
              <a:blipFill rotWithShape="1">
                <a:blip r:embed="rId2"/>
                <a:stretch>
                  <a:fillRect l="-817" t="-1208" r="-743"/>
                </a:stretch>
              </a:blipFill>
            </p:spPr>
            <p:txBody>
              <a:bodyPr/>
              <a:lstStyle/>
              <a:p>
                <a:r>
                  <a:rPr lang="it-IT">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01356"/>
            <a:ext cx="2774342" cy="276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851920" y="4368586"/>
            <a:ext cx="4824536" cy="984885"/>
          </a:xfrm>
          <a:prstGeom prst="rect">
            <a:avLst/>
          </a:prstGeom>
          <a:noFill/>
        </p:spPr>
        <p:txBody>
          <a:bodyPr wrap="square" rtlCol="0">
            <a:spAutoFit/>
          </a:bodyPr>
          <a:lstStyle/>
          <a:p>
            <a:pPr algn="just"/>
            <a:r>
              <a:rPr lang="it-IT" sz="2000" dirty="0"/>
              <a:t>Ci proponiamo di stabilire quale sia l’equazione dinamica che governa p.</a:t>
            </a:r>
          </a:p>
          <a:p>
            <a:endParaRPr lang="it-IT" dirty="0"/>
          </a:p>
        </p:txBody>
      </p:sp>
    </p:spTree>
    <p:extLst>
      <p:ext uri="{BB962C8B-B14F-4D97-AF65-F5344CB8AC3E}">
        <p14:creationId xmlns:p14="http://schemas.microsoft.com/office/powerpoint/2010/main" val="2306043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467544" y="260648"/>
                <a:ext cx="8280920" cy="6878550"/>
              </a:xfrm>
              <a:prstGeom prst="rect">
                <a:avLst/>
              </a:prstGeom>
              <a:noFill/>
            </p:spPr>
            <p:txBody>
              <a:bodyPr wrap="square" rtlCol="0">
                <a:spAutoFit/>
              </a:bodyPr>
              <a:lstStyle/>
              <a:p>
                <a:r>
                  <a:rPr lang="it-IT" dirty="0" smtClean="0"/>
                  <a:t>Dal secondo principio della dinamica, si ha:</a:t>
                </a:r>
              </a:p>
              <a:p>
                <a:endParaRPr lang="it-IT" dirty="0"/>
              </a:p>
              <a:p>
                <a:pPr/>
                <a14:m>
                  <m:oMathPara xmlns:m="http://schemas.openxmlformats.org/officeDocument/2006/math">
                    <m:oMathParaPr>
                      <m:jc m:val="centerGroup"/>
                    </m:oMathParaPr>
                    <m:oMath xmlns:m="http://schemas.openxmlformats.org/officeDocument/2006/math">
                      <m:r>
                        <a:rPr lang="it-IT" i="1">
                          <a:latin typeface="Cambria Math"/>
                        </a:rPr>
                        <m:t>𝐹</m:t>
                      </m:r>
                      <m:r>
                        <a:rPr lang="it-IT" i="1">
                          <a:latin typeface="Cambria Math"/>
                        </a:rPr>
                        <m:t>=</m:t>
                      </m:r>
                      <m:f>
                        <m:fPr>
                          <m:ctrlPr>
                            <a:rPr lang="it-IT" i="1">
                              <a:latin typeface="Cambria Math"/>
                            </a:rPr>
                          </m:ctrlPr>
                        </m:fPr>
                        <m:num>
                          <m:r>
                            <a:rPr lang="it-IT" i="1">
                              <a:latin typeface="Cambria Math"/>
                            </a:rPr>
                            <m:t>𝑑𝑞</m:t>
                          </m:r>
                        </m:num>
                        <m:den>
                          <m:r>
                            <a:rPr lang="it-IT" i="1">
                              <a:latin typeface="Cambria Math"/>
                            </a:rPr>
                            <m:t>𝑑𝑡</m:t>
                          </m:r>
                        </m:den>
                      </m:f>
                    </m:oMath>
                  </m:oMathPara>
                </a14:m>
                <a:endParaRPr lang="it-IT" dirty="0"/>
              </a:p>
              <a:p>
                <a:r>
                  <a:rPr lang="it-IT" dirty="0"/>
                  <a:t>Moltiplicando vettorialmente a sinistra ambo i membri per il vettore </a:t>
                </a:r>
                <a14:m>
                  <m:oMath xmlns:m="http://schemas.openxmlformats.org/officeDocument/2006/math">
                    <m:r>
                      <m:rPr>
                        <m:sty m:val="p"/>
                      </m:rPr>
                      <a:rPr lang="it-IT">
                        <a:latin typeface="Cambria Math"/>
                      </a:rPr>
                      <m:t>Ω</m:t>
                    </m:r>
                    <m:r>
                      <a:rPr lang="it-IT" i="1">
                        <a:latin typeface="Cambria Math"/>
                      </a:rPr>
                      <m:t>𝑃</m:t>
                    </m:r>
                  </m:oMath>
                </a14:m>
                <a:r>
                  <a:rPr lang="it-IT" dirty="0"/>
                  <a:t> otteniamo</a:t>
                </a:r>
                <a:r>
                  <a:rPr lang="it-IT" dirty="0" smtClean="0"/>
                  <a:t>:</a:t>
                </a:r>
              </a:p>
              <a:p>
                <a:endParaRPr lang="it-IT" dirty="0"/>
              </a:p>
              <a:p>
                <a:pPr/>
                <a14:m>
                  <m:oMathPara xmlns:m="http://schemas.openxmlformats.org/officeDocument/2006/math">
                    <m:oMathParaPr>
                      <m:jc m:val="centerGroup"/>
                    </m:oMathParaPr>
                    <m:oMath xmlns:m="http://schemas.openxmlformats.org/officeDocument/2006/math">
                      <m:r>
                        <m:rPr>
                          <m:sty m:val="p"/>
                        </m:rPr>
                        <a:rPr lang="it-IT">
                          <a:latin typeface="Cambria Math"/>
                        </a:rPr>
                        <m:t>Ω</m:t>
                      </m:r>
                      <m:r>
                        <a:rPr lang="it-IT" i="1">
                          <a:latin typeface="Cambria Math"/>
                        </a:rPr>
                        <m:t>𝑃</m:t>
                      </m:r>
                      <m:r>
                        <a:rPr lang="it-IT" i="1">
                          <a:latin typeface="Cambria Math"/>
                        </a:rPr>
                        <m:t>×</m:t>
                      </m:r>
                      <m:r>
                        <a:rPr lang="it-IT" i="1">
                          <a:latin typeface="Cambria Math"/>
                        </a:rPr>
                        <m:t>𝐹</m:t>
                      </m:r>
                      <m:r>
                        <a:rPr lang="it-IT" i="1">
                          <a:latin typeface="Cambria Math"/>
                        </a:rPr>
                        <m:t>=</m:t>
                      </m:r>
                      <m:r>
                        <a:rPr lang="it-IT">
                          <a:latin typeface="Cambria Math"/>
                        </a:rPr>
                        <m:t> </m:t>
                      </m:r>
                      <m:r>
                        <m:rPr>
                          <m:sty m:val="p"/>
                        </m:rPr>
                        <a:rPr lang="it-IT">
                          <a:latin typeface="Cambria Math"/>
                        </a:rPr>
                        <m:t>Ω</m:t>
                      </m:r>
                      <m:r>
                        <a:rPr lang="it-IT" i="1">
                          <a:latin typeface="Cambria Math"/>
                        </a:rPr>
                        <m:t>𝑃</m:t>
                      </m:r>
                      <m:r>
                        <a:rPr lang="it-IT" i="1">
                          <a:latin typeface="Cambria Math"/>
                        </a:rPr>
                        <m:t>×</m:t>
                      </m:r>
                      <m:f>
                        <m:fPr>
                          <m:ctrlPr>
                            <a:rPr lang="it-IT" i="1">
                              <a:latin typeface="Cambria Math"/>
                            </a:rPr>
                          </m:ctrlPr>
                        </m:fPr>
                        <m:num>
                          <m:r>
                            <a:rPr lang="it-IT" i="1">
                              <a:latin typeface="Cambria Math"/>
                            </a:rPr>
                            <m:t>𝑑𝑞</m:t>
                          </m:r>
                        </m:num>
                        <m:den>
                          <m:r>
                            <a:rPr lang="it-IT" i="1">
                              <a:latin typeface="Cambria Math"/>
                            </a:rPr>
                            <m:t>𝑑𝑡</m:t>
                          </m:r>
                        </m:den>
                      </m:f>
                    </m:oMath>
                  </m:oMathPara>
                </a14:m>
                <a:endParaRPr lang="it-IT" dirty="0"/>
              </a:p>
              <a:p>
                <a:r>
                  <a:rPr lang="it-IT" dirty="0"/>
                  <a:t>Il primo membro di questa equazione prende il nome di momento della forza F rispetto al polo Ω</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m:rPr>
                          <m:sty m:val="p"/>
                        </m:rPr>
                        <a:rPr lang="it-IT">
                          <a:latin typeface="Cambria Math"/>
                        </a:rPr>
                        <m:t>Ω</m:t>
                      </m:r>
                      <m:r>
                        <a:rPr lang="it-IT" i="1">
                          <a:latin typeface="Cambria Math"/>
                        </a:rPr>
                        <m:t>𝑃</m:t>
                      </m:r>
                      <m:r>
                        <a:rPr lang="it-IT" i="1">
                          <a:latin typeface="Cambria Math"/>
                        </a:rPr>
                        <m:t>×</m:t>
                      </m:r>
                      <m:r>
                        <a:rPr lang="it-IT" i="1">
                          <a:latin typeface="Cambria Math"/>
                        </a:rPr>
                        <m:t>𝐹</m:t>
                      </m:r>
                    </m:oMath>
                  </m:oMathPara>
                </a14:m>
                <a:endParaRPr lang="it-IT" dirty="0"/>
              </a:p>
              <a:p>
                <a:r>
                  <a:rPr lang="it-IT" dirty="0"/>
                  <a:t>Dunque, per quanto detto sopra</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a:rPr lang="it-IT">
                          <a:latin typeface="Cambria Math"/>
                        </a:rPr>
                        <m:t> </m:t>
                      </m:r>
                      <m:r>
                        <m:rPr>
                          <m:sty m:val="p"/>
                        </m:rPr>
                        <a:rPr lang="it-IT">
                          <a:latin typeface="Cambria Math"/>
                        </a:rPr>
                        <m:t>Ω</m:t>
                      </m:r>
                      <m:r>
                        <a:rPr lang="it-IT" i="1">
                          <a:latin typeface="Cambria Math"/>
                        </a:rPr>
                        <m:t>𝑃</m:t>
                      </m:r>
                      <m:r>
                        <a:rPr lang="it-IT" i="1">
                          <a:latin typeface="Cambria Math"/>
                        </a:rPr>
                        <m:t>×</m:t>
                      </m:r>
                      <m:f>
                        <m:fPr>
                          <m:ctrlPr>
                            <a:rPr lang="it-IT" i="1">
                              <a:latin typeface="Cambria Math"/>
                            </a:rPr>
                          </m:ctrlPr>
                        </m:fPr>
                        <m:num>
                          <m:r>
                            <a:rPr lang="it-IT" i="1">
                              <a:latin typeface="Cambria Math"/>
                            </a:rPr>
                            <m:t>𝑑𝑞</m:t>
                          </m:r>
                        </m:num>
                        <m:den>
                          <m:r>
                            <a:rPr lang="it-IT" i="1">
                              <a:latin typeface="Cambria Math"/>
                            </a:rPr>
                            <m:t>𝑑𝑡</m:t>
                          </m:r>
                        </m:den>
                      </m:f>
                    </m:oMath>
                  </m:oMathPara>
                </a14:m>
                <a:endParaRPr lang="it-IT" dirty="0"/>
              </a:p>
              <a:p>
                <a:r>
                  <a:rPr lang="it-IT" dirty="0"/>
                  <a:t>L’espressione a destra può anche essere scritta come</a:t>
                </a:r>
                <a:r>
                  <a:rPr lang="it-IT" dirty="0" smtClean="0"/>
                  <a:t>:</a:t>
                </a:r>
              </a:p>
              <a:p>
                <a:endParaRPr lang="it-IT" dirty="0"/>
              </a:p>
              <a:p>
                <a:pPr/>
                <a14:m>
                  <m:oMathPara xmlns:m="http://schemas.openxmlformats.org/officeDocument/2006/math">
                    <m:oMathParaPr>
                      <m:jc m:val="centerGroup"/>
                    </m:oMathParaPr>
                    <m:oMath xmlns:m="http://schemas.openxmlformats.org/officeDocument/2006/math">
                      <m:f>
                        <m:fPr>
                          <m:ctrlPr>
                            <a:rPr lang="it-IT" i="1">
                              <a:latin typeface="Cambria Math"/>
                            </a:rPr>
                          </m:ctrlPr>
                        </m:fPr>
                        <m:num>
                          <m:r>
                            <a:rPr lang="it-IT" i="1">
                              <a:latin typeface="Cambria Math"/>
                            </a:rPr>
                            <m:t>𝑑</m:t>
                          </m:r>
                          <m:r>
                            <a:rPr lang="it-IT" i="1">
                              <a:latin typeface="Cambria Math"/>
                            </a:rPr>
                            <m:t>(</m:t>
                          </m:r>
                          <m:r>
                            <m:rPr>
                              <m:sty m:val="p"/>
                            </m:rPr>
                            <a:rPr lang="it-IT">
                              <a:latin typeface="Cambria Math"/>
                            </a:rPr>
                            <m:t>Ω</m:t>
                          </m:r>
                          <m:r>
                            <a:rPr lang="it-IT" i="1">
                              <a:latin typeface="Cambria Math"/>
                            </a:rPr>
                            <m:t>𝑃</m:t>
                          </m:r>
                          <m:r>
                            <a:rPr lang="it-IT" i="1">
                              <a:latin typeface="Cambria Math"/>
                            </a:rPr>
                            <m:t>×</m:t>
                          </m:r>
                          <m:r>
                            <a:rPr lang="it-IT" i="1">
                              <a:latin typeface="Cambria Math"/>
                            </a:rPr>
                            <m:t>𝑞</m:t>
                          </m:r>
                          <m:r>
                            <a:rPr lang="it-IT" i="1">
                              <a:latin typeface="Cambria Math"/>
                            </a:rPr>
                            <m:t>)</m:t>
                          </m:r>
                        </m:num>
                        <m:den>
                          <m:r>
                            <a:rPr lang="it-IT" i="1">
                              <a:latin typeface="Cambria Math"/>
                            </a:rPr>
                            <m:t>𝑑𝑡</m:t>
                          </m:r>
                        </m:den>
                      </m:f>
                      <m:r>
                        <a:rPr lang="it-IT" i="1">
                          <a:latin typeface="Cambria Math"/>
                        </a:rPr>
                        <m:t>=</m:t>
                      </m:r>
                      <m:f>
                        <m:fPr>
                          <m:ctrlPr>
                            <a:rPr lang="it-IT" i="1">
                              <a:latin typeface="Cambria Math"/>
                            </a:rPr>
                          </m:ctrlPr>
                        </m:fPr>
                        <m:num>
                          <m:r>
                            <a:rPr lang="it-IT" i="1">
                              <a:latin typeface="Cambria Math"/>
                            </a:rPr>
                            <m:t>𝑑𝑝</m:t>
                          </m:r>
                        </m:num>
                        <m:den>
                          <m:r>
                            <a:rPr lang="it-IT" i="1">
                              <a:latin typeface="Cambria Math"/>
                            </a:rPr>
                            <m:t>𝑑𝑡</m:t>
                          </m:r>
                        </m:den>
                      </m:f>
                      <m:r>
                        <a:rPr lang="it-IT" i="1">
                          <a:latin typeface="Cambria Math"/>
                        </a:rPr>
                        <m:t>=</m:t>
                      </m:r>
                      <m:f>
                        <m:fPr>
                          <m:ctrlPr>
                            <a:rPr lang="it-IT" i="1">
                              <a:latin typeface="Cambria Math"/>
                            </a:rPr>
                          </m:ctrlPr>
                        </m:fPr>
                        <m:num>
                          <m:r>
                            <a:rPr lang="it-IT" i="1">
                              <a:latin typeface="Cambria Math"/>
                            </a:rPr>
                            <m:t>𝑑</m:t>
                          </m:r>
                          <m:r>
                            <m:rPr>
                              <m:sty m:val="p"/>
                            </m:rPr>
                            <a:rPr lang="it-IT">
                              <a:latin typeface="Cambria Math"/>
                            </a:rPr>
                            <m:t>Ω</m:t>
                          </m:r>
                          <m:r>
                            <a:rPr lang="it-IT" i="1">
                              <a:latin typeface="Cambria Math"/>
                            </a:rPr>
                            <m:t>𝑃</m:t>
                          </m:r>
                        </m:num>
                        <m:den>
                          <m:r>
                            <a:rPr lang="it-IT" i="1">
                              <a:latin typeface="Cambria Math"/>
                            </a:rPr>
                            <m:t>𝑑𝑡</m:t>
                          </m:r>
                        </m:den>
                      </m:f>
                      <m:r>
                        <a:rPr lang="it-IT" i="1">
                          <a:latin typeface="Cambria Math"/>
                        </a:rPr>
                        <m:t>×</m:t>
                      </m:r>
                      <m:r>
                        <a:rPr lang="it-IT" i="1">
                          <a:latin typeface="Cambria Math"/>
                        </a:rPr>
                        <m:t>𝑞</m:t>
                      </m:r>
                      <m:r>
                        <a:rPr lang="it-IT" i="1">
                          <a:latin typeface="Cambria Math"/>
                        </a:rPr>
                        <m:t>+</m:t>
                      </m:r>
                      <m:r>
                        <m:rPr>
                          <m:sty m:val="p"/>
                        </m:rPr>
                        <a:rPr lang="it-IT">
                          <a:latin typeface="Cambria Math"/>
                        </a:rPr>
                        <m:t>Ω</m:t>
                      </m:r>
                      <m:r>
                        <a:rPr lang="it-IT" i="1">
                          <a:latin typeface="Cambria Math"/>
                        </a:rPr>
                        <m:t>𝑃</m:t>
                      </m:r>
                      <m:r>
                        <a:rPr lang="it-IT" i="1">
                          <a:latin typeface="Cambria Math"/>
                        </a:rPr>
                        <m:t>×</m:t>
                      </m:r>
                      <m:f>
                        <m:fPr>
                          <m:ctrlPr>
                            <a:rPr lang="it-IT" i="1">
                              <a:latin typeface="Cambria Math"/>
                            </a:rPr>
                          </m:ctrlPr>
                        </m:fPr>
                        <m:num>
                          <m:r>
                            <a:rPr lang="it-IT" i="1">
                              <a:latin typeface="Cambria Math"/>
                            </a:rPr>
                            <m:t>𝑑𝑞</m:t>
                          </m:r>
                        </m:num>
                        <m:den>
                          <m:r>
                            <a:rPr lang="it-IT" i="1">
                              <a:latin typeface="Cambria Math"/>
                            </a:rPr>
                            <m:t>𝑑𝑡</m:t>
                          </m:r>
                        </m:den>
                      </m:f>
                    </m:oMath>
                  </m:oMathPara>
                </a14:m>
                <a:endParaRPr lang="it-IT" dirty="0"/>
              </a:p>
              <a:p>
                <a:endParaRPr lang="it-IT" dirty="0" smtClean="0"/>
              </a:p>
              <a:p>
                <a:r>
                  <a:rPr lang="it-IT" dirty="0" smtClean="0"/>
                  <a:t>da </a:t>
                </a:r>
                <a:r>
                  <a:rPr lang="it-IT" dirty="0"/>
                  <a:t>cui</a:t>
                </a:r>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a:rPr lang="it-IT">
                          <a:latin typeface="Cambria Math"/>
                        </a:rPr>
                        <m:t> </m:t>
                      </m:r>
                      <m:f>
                        <m:fPr>
                          <m:ctrlPr>
                            <a:rPr lang="it-IT" i="1">
                              <a:latin typeface="Cambria Math"/>
                            </a:rPr>
                          </m:ctrlPr>
                        </m:fPr>
                        <m:num>
                          <m:r>
                            <a:rPr lang="it-IT" i="1">
                              <a:latin typeface="Cambria Math"/>
                            </a:rPr>
                            <m:t>𝑑𝑝</m:t>
                          </m:r>
                        </m:num>
                        <m:den>
                          <m:r>
                            <a:rPr lang="it-IT" i="1">
                              <a:latin typeface="Cambria Math"/>
                            </a:rPr>
                            <m:t>𝑑𝑡</m:t>
                          </m:r>
                        </m:den>
                      </m:f>
                      <m:r>
                        <a:rPr lang="it-IT" i="1">
                          <a:latin typeface="Cambria Math"/>
                        </a:rPr>
                        <m:t>−</m:t>
                      </m:r>
                      <m:f>
                        <m:fPr>
                          <m:ctrlPr>
                            <a:rPr lang="it-IT" i="1">
                              <a:latin typeface="Cambria Math"/>
                            </a:rPr>
                          </m:ctrlPr>
                        </m:fPr>
                        <m:num>
                          <m:r>
                            <a:rPr lang="it-IT" i="1">
                              <a:latin typeface="Cambria Math"/>
                            </a:rPr>
                            <m:t>𝑑</m:t>
                          </m:r>
                          <m:r>
                            <m:rPr>
                              <m:sty m:val="p"/>
                            </m:rPr>
                            <a:rPr lang="it-IT">
                              <a:latin typeface="Cambria Math"/>
                            </a:rPr>
                            <m:t>Ω</m:t>
                          </m:r>
                          <m:r>
                            <a:rPr lang="it-IT" i="1">
                              <a:latin typeface="Cambria Math"/>
                            </a:rPr>
                            <m:t>𝑃</m:t>
                          </m:r>
                        </m:num>
                        <m:den>
                          <m:r>
                            <a:rPr lang="it-IT" i="1">
                              <a:latin typeface="Cambria Math"/>
                            </a:rPr>
                            <m:t>𝑑𝑡</m:t>
                          </m:r>
                        </m:den>
                      </m:f>
                      <m:r>
                        <a:rPr lang="it-IT" i="1">
                          <a:latin typeface="Cambria Math"/>
                        </a:rPr>
                        <m:t>×</m:t>
                      </m:r>
                      <m:r>
                        <a:rPr lang="it-IT" i="1">
                          <a:latin typeface="Cambria Math"/>
                        </a:rPr>
                        <m:t>𝑞</m:t>
                      </m:r>
                    </m:oMath>
                  </m:oMathPara>
                </a14:m>
                <a:endParaRPr lang="it-IT" dirty="0"/>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67544" y="260648"/>
                <a:ext cx="8280920" cy="6878550"/>
              </a:xfrm>
              <a:prstGeom prst="rect">
                <a:avLst/>
              </a:prstGeom>
              <a:blipFill rotWithShape="1">
                <a:blip r:embed="rId2"/>
                <a:stretch>
                  <a:fillRect l="-663" t="-443" r="-1031"/>
                </a:stretch>
              </a:blipFill>
            </p:spPr>
            <p:txBody>
              <a:bodyPr/>
              <a:lstStyle/>
              <a:p>
                <a:r>
                  <a:rPr lang="it-IT">
                    <a:noFill/>
                  </a:rPr>
                  <a:t> </a:t>
                </a:r>
              </a:p>
            </p:txBody>
          </p:sp>
        </mc:Fallback>
      </mc:AlternateContent>
    </p:spTree>
    <p:extLst>
      <p:ext uri="{BB962C8B-B14F-4D97-AF65-F5344CB8AC3E}">
        <p14:creationId xmlns:p14="http://schemas.microsoft.com/office/powerpoint/2010/main" val="408513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395536" y="116632"/>
                <a:ext cx="8208912" cy="4965975"/>
              </a:xfrm>
              <a:prstGeom prst="rect">
                <a:avLst/>
              </a:prstGeom>
              <a:noFill/>
            </p:spPr>
            <p:txBody>
              <a:bodyPr wrap="square" rtlCol="0">
                <a:spAutoFit/>
              </a:bodyPr>
              <a:lstStyle/>
              <a:p>
                <a:r>
                  <a:rPr lang="it-IT" dirty="0" smtClean="0"/>
                  <a:t>Si può ora osservare che </a:t>
                </a:r>
              </a:p>
              <a:p>
                <a:pPr/>
                <a14:m>
                  <m:oMathPara xmlns:m="http://schemas.openxmlformats.org/officeDocument/2006/math">
                    <m:oMathParaPr>
                      <m:jc m:val="centerGroup"/>
                    </m:oMathParaPr>
                    <m:oMath xmlns:m="http://schemas.openxmlformats.org/officeDocument/2006/math">
                      <m:f>
                        <m:fPr>
                          <m:ctrlPr>
                            <a:rPr lang="it-IT" i="1">
                              <a:latin typeface="Cambria Math"/>
                            </a:rPr>
                          </m:ctrlPr>
                        </m:fPr>
                        <m:num>
                          <m:r>
                            <a:rPr lang="it-IT" i="1">
                              <a:latin typeface="Cambria Math"/>
                            </a:rPr>
                            <m:t>𝑑</m:t>
                          </m:r>
                          <m:r>
                            <m:rPr>
                              <m:sty m:val="p"/>
                            </m:rPr>
                            <a:rPr lang="it-IT">
                              <a:latin typeface="Cambria Math"/>
                            </a:rPr>
                            <m:t>Ω</m:t>
                          </m:r>
                          <m:r>
                            <a:rPr lang="it-IT" i="1">
                              <a:latin typeface="Cambria Math"/>
                            </a:rPr>
                            <m:t>𝑃</m:t>
                          </m:r>
                        </m:num>
                        <m:den>
                          <m:r>
                            <a:rPr lang="it-IT" i="1">
                              <a:latin typeface="Cambria Math"/>
                            </a:rPr>
                            <m:t>𝑑𝑡</m:t>
                          </m:r>
                        </m:den>
                      </m:f>
                      <m:r>
                        <a:rPr lang="it-IT" i="1">
                          <a:latin typeface="Cambria Math"/>
                        </a:rPr>
                        <m:t>=</m:t>
                      </m:r>
                      <m:r>
                        <a:rPr lang="it-IT" i="1">
                          <a:latin typeface="Cambria Math"/>
                        </a:rPr>
                        <m:t>𝑣</m:t>
                      </m:r>
                      <m:r>
                        <a:rPr lang="it-IT" i="1">
                          <a:latin typeface="Cambria Math"/>
                        </a:rPr>
                        <m:t>−</m:t>
                      </m:r>
                      <m:sSub>
                        <m:sSubPr>
                          <m:ctrlPr>
                            <a:rPr lang="it-IT" i="1">
                              <a:latin typeface="Cambria Math"/>
                            </a:rPr>
                          </m:ctrlPr>
                        </m:sSubPr>
                        <m:e>
                          <m:r>
                            <a:rPr lang="it-IT" i="1">
                              <a:latin typeface="Cambria Math"/>
                            </a:rPr>
                            <m:t>𝑣</m:t>
                          </m:r>
                        </m:e>
                        <m:sub>
                          <m:r>
                            <m:rPr>
                              <m:sty m:val="p"/>
                            </m:rPr>
                            <a:rPr lang="it-IT">
                              <a:latin typeface="Cambria Math"/>
                            </a:rPr>
                            <m:t>Ω</m:t>
                          </m:r>
                        </m:sub>
                      </m:sSub>
                    </m:oMath>
                  </m:oMathPara>
                </a14:m>
                <a:endParaRPr lang="it-IT" dirty="0"/>
              </a:p>
              <a:p>
                <a:r>
                  <a:rPr lang="it-IT" dirty="0"/>
                  <a:t>cioè:</a:t>
                </a:r>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a:rPr lang="it-IT">
                          <a:latin typeface="Cambria Math"/>
                        </a:rPr>
                        <m:t> </m:t>
                      </m:r>
                      <m:f>
                        <m:fPr>
                          <m:ctrlPr>
                            <a:rPr lang="it-IT" i="1">
                              <a:latin typeface="Cambria Math"/>
                            </a:rPr>
                          </m:ctrlPr>
                        </m:fPr>
                        <m:num>
                          <m:r>
                            <a:rPr lang="it-IT" i="1">
                              <a:latin typeface="Cambria Math"/>
                            </a:rPr>
                            <m:t>𝑑𝑝</m:t>
                          </m:r>
                        </m:num>
                        <m:den>
                          <m:r>
                            <a:rPr lang="it-IT" i="1">
                              <a:latin typeface="Cambria Math"/>
                            </a:rPr>
                            <m:t>𝑑𝑡</m:t>
                          </m:r>
                        </m:den>
                      </m:f>
                      <m:r>
                        <a:rPr lang="it-IT" i="1">
                          <a:latin typeface="Cambria Math"/>
                        </a:rPr>
                        <m:t>−(</m:t>
                      </m:r>
                      <m:r>
                        <a:rPr lang="it-IT" i="1">
                          <a:latin typeface="Cambria Math"/>
                        </a:rPr>
                        <m:t>𝑣</m:t>
                      </m:r>
                      <m:r>
                        <a:rPr lang="it-IT" i="1">
                          <a:latin typeface="Cambria Math"/>
                        </a:rPr>
                        <m:t>−</m:t>
                      </m:r>
                      <m:sSub>
                        <m:sSubPr>
                          <m:ctrlPr>
                            <a:rPr lang="it-IT" i="1">
                              <a:latin typeface="Cambria Math"/>
                            </a:rPr>
                          </m:ctrlPr>
                        </m:sSubPr>
                        <m:e>
                          <m:r>
                            <a:rPr lang="it-IT" i="1">
                              <a:latin typeface="Cambria Math"/>
                            </a:rPr>
                            <m:t>𝑣</m:t>
                          </m:r>
                        </m:e>
                        <m:sub>
                          <m:r>
                            <m:rPr>
                              <m:sty m:val="p"/>
                            </m:rPr>
                            <a:rPr lang="it-IT">
                              <a:latin typeface="Cambria Math"/>
                            </a:rPr>
                            <m:t>Ω</m:t>
                          </m:r>
                        </m:sub>
                      </m:sSub>
                      <m:r>
                        <a:rPr lang="it-IT" i="1">
                          <a:latin typeface="Cambria Math"/>
                        </a:rPr>
                        <m:t>)×</m:t>
                      </m:r>
                      <m:r>
                        <a:rPr lang="it-IT" i="1">
                          <a:latin typeface="Cambria Math"/>
                        </a:rPr>
                        <m:t>𝑞</m:t>
                      </m:r>
                    </m:oMath>
                  </m:oMathPara>
                </a14:m>
                <a:endParaRPr lang="it-IT" dirty="0" smtClean="0"/>
              </a:p>
              <a:p>
                <a:endParaRPr lang="it-IT" dirty="0"/>
              </a:p>
              <a:p>
                <a:r>
                  <a:rPr lang="it-IT" dirty="0"/>
                  <a:t>Osservando che i vettori v e q sono paralleli, per cui il loro prodotto vettoriale è nullo, si ha:</a:t>
                </a:r>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a:rPr lang="it-IT">
                          <a:latin typeface="Cambria Math"/>
                        </a:rPr>
                        <m:t> </m:t>
                      </m:r>
                      <m:f>
                        <m:fPr>
                          <m:ctrlPr>
                            <a:rPr lang="it-IT" i="1">
                              <a:latin typeface="Cambria Math"/>
                            </a:rPr>
                          </m:ctrlPr>
                        </m:fPr>
                        <m:num>
                          <m:r>
                            <a:rPr lang="it-IT" i="1">
                              <a:latin typeface="Cambria Math"/>
                            </a:rPr>
                            <m:t>𝑑𝑝</m:t>
                          </m:r>
                        </m:num>
                        <m:den>
                          <m:r>
                            <a:rPr lang="it-IT" i="1">
                              <a:latin typeface="Cambria Math"/>
                            </a:rPr>
                            <m:t>𝑑𝑡</m:t>
                          </m:r>
                        </m:den>
                      </m:f>
                      <m:r>
                        <a:rPr lang="it-IT" i="1">
                          <a:latin typeface="Cambria Math"/>
                        </a:rPr>
                        <m:t>+</m:t>
                      </m:r>
                      <m:sSub>
                        <m:sSubPr>
                          <m:ctrlPr>
                            <a:rPr lang="it-IT" i="1">
                              <a:latin typeface="Cambria Math"/>
                            </a:rPr>
                          </m:ctrlPr>
                        </m:sSubPr>
                        <m:e>
                          <m:r>
                            <a:rPr lang="it-IT" i="1">
                              <a:latin typeface="Cambria Math"/>
                            </a:rPr>
                            <m:t>𝑣</m:t>
                          </m:r>
                        </m:e>
                        <m:sub>
                          <m:r>
                            <m:rPr>
                              <m:sty m:val="p"/>
                            </m:rPr>
                            <a:rPr lang="it-IT">
                              <a:latin typeface="Cambria Math"/>
                            </a:rPr>
                            <m:t>Ω</m:t>
                          </m:r>
                        </m:sub>
                      </m:sSub>
                      <m:r>
                        <a:rPr lang="it-IT" i="1">
                          <a:latin typeface="Cambria Math"/>
                        </a:rPr>
                        <m:t>×</m:t>
                      </m:r>
                      <m:r>
                        <a:rPr lang="it-IT" i="1">
                          <a:latin typeface="Cambria Math"/>
                        </a:rPr>
                        <m:t>𝑞</m:t>
                      </m:r>
                    </m:oMath>
                  </m:oMathPara>
                </a14:m>
                <a:endParaRPr lang="it-IT" dirty="0" smtClean="0"/>
              </a:p>
              <a:p>
                <a:endParaRPr lang="it-IT" dirty="0"/>
              </a:p>
              <a:p>
                <a:r>
                  <a:rPr lang="it-IT" dirty="0"/>
                  <a:t>Ma </a:t>
                </a:r>
                <a14:m>
                  <m:oMath xmlns:m="http://schemas.openxmlformats.org/officeDocument/2006/math">
                    <m:sSub>
                      <m:sSubPr>
                        <m:ctrlPr>
                          <a:rPr lang="it-IT" i="1">
                            <a:latin typeface="Cambria Math"/>
                          </a:rPr>
                        </m:ctrlPr>
                      </m:sSubPr>
                      <m:e>
                        <m:r>
                          <a:rPr lang="it-IT" i="1">
                            <a:latin typeface="Cambria Math"/>
                          </a:rPr>
                          <m:t>𝑣</m:t>
                        </m:r>
                      </m:e>
                      <m:sub>
                        <m:r>
                          <m:rPr>
                            <m:sty m:val="p"/>
                          </m:rPr>
                          <a:rPr lang="it-IT">
                            <a:latin typeface="Cambria Math"/>
                          </a:rPr>
                          <m:t>Ω</m:t>
                        </m:r>
                      </m:sub>
                    </m:sSub>
                  </m:oMath>
                </a14:m>
                <a:r>
                  <a:rPr lang="it-IT" dirty="0"/>
                  <a:t> è la velocità del polo Ω nel sistema di riferimento inerziale considerato e nel caso in cui un punto sia fermo nel sistema di riferimento in esame si ottiene</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b="0" i="1" smtClean="0">
                          <a:latin typeface="Cambria Math"/>
                        </a:rPr>
                        <m:t>𝑀</m:t>
                      </m:r>
                      <m:r>
                        <a:rPr lang="it-IT" i="1">
                          <a:latin typeface="Cambria Math"/>
                        </a:rPr>
                        <m:t>=</m:t>
                      </m:r>
                      <m:r>
                        <a:rPr lang="it-IT">
                          <a:latin typeface="Cambria Math"/>
                        </a:rPr>
                        <m:t> </m:t>
                      </m:r>
                      <m:f>
                        <m:fPr>
                          <m:ctrlPr>
                            <a:rPr lang="it-IT" i="1">
                              <a:latin typeface="Cambria Math"/>
                            </a:rPr>
                          </m:ctrlPr>
                        </m:fPr>
                        <m:num>
                          <m:r>
                            <a:rPr lang="it-IT" i="1">
                              <a:latin typeface="Cambria Math"/>
                            </a:rPr>
                            <m:t>𝑑𝑝</m:t>
                          </m:r>
                        </m:num>
                        <m:den>
                          <m:r>
                            <a:rPr lang="it-IT" i="1">
                              <a:latin typeface="Cambria Math"/>
                            </a:rPr>
                            <m:t>𝑑𝑡</m:t>
                          </m:r>
                        </m:den>
                      </m:f>
                    </m:oMath>
                  </m:oMathPara>
                </a14:m>
                <a:endParaRPr lang="it-IT" dirty="0"/>
              </a:p>
              <a:p>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95536" y="116632"/>
                <a:ext cx="8208912" cy="4965975"/>
              </a:xfrm>
              <a:prstGeom prst="rect">
                <a:avLst/>
              </a:prstGeom>
              <a:blipFill rotWithShape="1">
                <a:blip r:embed="rId2"/>
                <a:stretch>
                  <a:fillRect l="-669" t="-613"/>
                </a:stretch>
              </a:blipFill>
            </p:spPr>
            <p:txBody>
              <a:bodyPr/>
              <a:lstStyle/>
              <a:p>
                <a:r>
                  <a:rPr lang="it-IT">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32918"/>
            <a:ext cx="2432918" cy="255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metto 1 4"/>
          <p:cNvSpPr/>
          <p:nvPr/>
        </p:nvSpPr>
        <p:spPr>
          <a:xfrm>
            <a:off x="4067944" y="5082606"/>
            <a:ext cx="5076056" cy="1775394"/>
          </a:xfrm>
          <a:prstGeom prst="wedgeRectCallout">
            <a:avLst>
              <a:gd name="adj1" fmla="val -31650"/>
              <a:gd name="adj2" fmla="val -79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t>“In ogni sistema di riferimento inerziale, se si sceglie un punto fisso come polo, il momento della forza risultante agente su un punto materiale è pari alla derivata rispetto al tempo del momento angolare del punto materiale stesso”</a:t>
            </a:r>
            <a:r>
              <a:rPr lang="it-IT" sz="1600" dirty="0"/>
              <a:t> (Teorema del momento angolare o teorema del momento della quantità di moto</a:t>
            </a:r>
            <a:r>
              <a:rPr lang="it-IT" sz="1600" dirty="0" smtClean="0"/>
              <a:t>)</a:t>
            </a:r>
            <a:endParaRPr lang="it-IT" sz="1600" dirty="0"/>
          </a:p>
        </p:txBody>
      </p:sp>
    </p:spTree>
    <p:extLst>
      <p:ext uri="{BB962C8B-B14F-4D97-AF65-F5344CB8AC3E}">
        <p14:creationId xmlns:p14="http://schemas.microsoft.com/office/powerpoint/2010/main" val="1896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1523</Words>
  <Application>Microsoft Office PowerPoint</Application>
  <PresentationFormat>Presentazione su schermo (4:3)</PresentationFormat>
  <Paragraphs>145</Paragraphs>
  <Slides>17</Slides>
  <Notes>0</Notes>
  <HiddenSlides>0</HiddenSlides>
  <MMClips>0</MMClips>
  <ScaleCrop>false</ScaleCrop>
  <HeadingPairs>
    <vt:vector size="4" baseType="variant">
      <vt:variant>
        <vt:lpstr>Tema</vt:lpstr>
      </vt:variant>
      <vt:variant>
        <vt:i4>2</vt:i4>
      </vt:variant>
      <vt:variant>
        <vt:lpstr>Titoli diapositive</vt:lpstr>
      </vt:variant>
      <vt:variant>
        <vt:i4>17</vt:i4>
      </vt:variant>
    </vt:vector>
  </HeadingPairs>
  <TitlesOfParts>
    <vt:vector size="19" baseType="lpstr">
      <vt:lpstr>Tema di Office</vt:lpstr>
      <vt:lpstr>1_Sketchbook</vt:lpstr>
      <vt:lpstr>Complementi di dinamica</vt:lpstr>
      <vt:lpstr>La quantità di moto</vt:lpstr>
      <vt:lpstr>Impulso e quantità di moto</vt:lpstr>
      <vt:lpstr>Impulso di una forza</vt:lpstr>
      <vt:lpstr>Momento della forza</vt:lpstr>
      <vt:lpstr>Il momento: definizione operativa</vt:lpstr>
      <vt:lpstr>Il momento angolare</vt:lpstr>
      <vt:lpstr>Presentazione standard di PowerPoint</vt:lpstr>
      <vt:lpstr>Presentazione standard di PowerPoint</vt:lpstr>
      <vt:lpstr>Applicazione: il pendolo semplice</vt:lpstr>
      <vt:lpstr>Presentazione standard di PowerPoint</vt:lpstr>
      <vt:lpstr>θ(t)=θ_0 sin(ωt+φ)</vt:lpstr>
      <vt:lpstr>PROBLEMI D’URTO </vt:lpstr>
      <vt:lpstr>Urto elastico</vt:lpstr>
      <vt:lpstr>Urto completamente anelastico</vt:lpstr>
      <vt:lpstr>Il pendolo balistico</vt:lpstr>
      <vt:lpstr>Esercizio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Complementi di dinamica</dc:title>
  <dc:creator>Roberto</dc:creator>
  <cp:lastModifiedBy>Roberto</cp:lastModifiedBy>
  <cp:revision>13</cp:revision>
  <dcterms:created xsi:type="dcterms:W3CDTF">2013-11-17T14:55:59Z</dcterms:created>
  <dcterms:modified xsi:type="dcterms:W3CDTF">2013-11-17T22:42:04Z</dcterms:modified>
</cp:coreProperties>
</file>