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257" r:id="rId3"/>
    <p:sldId id="256"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3" d="100"/>
          <a:sy n="73" d="100"/>
        </p:scale>
        <p:origin x="-1074" y="-10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DD34191-FA0B-4596-A206-95A56215B2FB}" type="doc">
      <dgm:prSet loTypeId="urn:microsoft.com/office/officeart/2005/8/layout/bList2" loCatId="list" qsTypeId="urn:microsoft.com/office/officeart/2005/8/quickstyle/simple1" qsCatId="simple" csTypeId="urn:microsoft.com/office/officeart/2005/8/colors/accent1_2" csCatId="accent1" phldr="1"/>
      <dgm:spPr/>
    </dgm:pt>
    <dgm:pt modelId="{DE9FB8A4-0D6C-459E-9DE8-D8BF12CC1B8B}">
      <dgm:prSet phldrT="[Testo]"/>
      <dgm:spPr/>
      <dgm:t>
        <a:bodyPr/>
        <a:lstStyle/>
        <a:p>
          <a:r>
            <a:rPr lang="it-IT" dirty="0" smtClean="0"/>
            <a:t>Elastico</a:t>
          </a:r>
          <a:endParaRPr lang="it-IT" dirty="0"/>
        </a:p>
      </dgm:t>
    </dgm:pt>
    <dgm:pt modelId="{ED7C12BE-5C88-4FBB-AD5D-CF90DE50A0C9}" type="parTrans" cxnId="{A702C3E1-ACF9-4074-9B13-331030A5E028}">
      <dgm:prSet/>
      <dgm:spPr/>
      <dgm:t>
        <a:bodyPr/>
        <a:lstStyle/>
        <a:p>
          <a:endParaRPr lang="it-IT"/>
        </a:p>
      </dgm:t>
    </dgm:pt>
    <dgm:pt modelId="{3324316E-34D3-4308-A2B1-140991B52C1E}" type="sibTrans" cxnId="{A702C3E1-ACF9-4074-9B13-331030A5E028}">
      <dgm:prSet/>
      <dgm:spPr/>
      <dgm:t>
        <a:bodyPr/>
        <a:lstStyle/>
        <a:p>
          <a:endParaRPr lang="it-IT"/>
        </a:p>
      </dgm:t>
    </dgm:pt>
    <dgm:pt modelId="{0AC09A9C-73E3-4A5B-9388-FF6B42E83EB3}">
      <dgm:prSet phldrT="[Testo]"/>
      <dgm:spPr/>
      <dgm:t>
        <a:bodyPr/>
        <a:lstStyle/>
        <a:p>
          <a:r>
            <a:rPr lang="it-IT" dirty="0" smtClean="0"/>
            <a:t>Anelastico</a:t>
          </a:r>
          <a:endParaRPr lang="it-IT" dirty="0"/>
        </a:p>
      </dgm:t>
    </dgm:pt>
    <dgm:pt modelId="{805EE7A9-4D50-4FD4-B267-83D5319D47E2}" type="parTrans" cxnId="{FC115051-FB78-4B23-A83C-8F449011D7E7}">
      <dgm:prSet/>
      <dgm:spPr/>
      <dgm:t>
        <a:bodyPr/>
        <a:lstStyle/>
        <a:p>
          <a:endParaRPr lang="it-IT"/>
        </a:p>
      </dgm:t>
    </dgm:pt>
    <dgm:pt modelId="{CA91E545-CD0B-4A6E-8467-4E86B59383C3}" type="sibTrans" cxnId="{FC115051-FB78-4B23-A83C-8F449011D7E7}">
      <dgm:prSet/>
      <dgm:spPr/>
      <dgm:t>
        <a:bodyPr/>
        <a:lstStyle/>
        <a:p>
          <a:endParaRPr lang="it-IT"/>
        </a:p>
      </dgm:t>
    </dgm:pt>
    <dgm:pt modelId="{5ECBE547-292C-4DAF-8EEC-E75A85E23022}">
      <dgm:prSet phldrT="[Testo]"/>
      <dgm:spPr/>
      <dgm:t>
        <a:bodyPr/>
        <a:lstStyle/>
        <a:p>
          <a:r>
            <a:rPr lang="it-IT" dirty="0" smtClean="0"/>
            <a:t>Completamente anelastico</a:t>
          </a:r>
          <a:endParaRPr lang="it-IT" dirty="0"/>
        </a:p>
      </dgm:t>
    </dgm:pt>
    <dgm:pt modelId="{FB4B75C7-1904-48B8-9906-EFA4CD4BCDD3}" type="parTrans" cxnId="{76CF6965-ADEB-480A-8001-6CEA4F0D89CF}">
      <dgm:prSet/>
      <dgm:spPr/>
      <dgm:t>
        <a:bodyPr/>
        <a:lstStyle/>
        <a:p>
          <a:endParaRPr lang="it-IT"/>
        </a:p>
      </dgm:t>
    </dgm:pt>
    <dgm:pt modelId="{7C02D07A-AF46-4D5F-ADA4-A31D3BF4A5D6}" type="sibTrans" cxnId="{76CF6965-ADEB-480A-8001-6CEA4F0D89CF}">
      <dgm:prSet/>
      <dgm:spPr/>
      <dgm:t>
        <a:bodyPr/>
        <a:lstStyle/>
        <a:p>
          <a:endParaRPr lang="it-IT"/>
        </a:p>
      </dgm:t>
    </dgm:pt>
    <dgm:pt modelId="{8B6520B2-8145-4D00-94EE-0F3BCCC525B9}">
      <dgm:prSet/>
      <dgm:spPr/>
      <dgm:t>
        <a:bodyPr/>
        <a:lstStyle/>
        <a:p>
          <a:r>
            <a:rPr lang="it-IT" dirty="0" smtClean="0"/>
            <a:t>l'energia meccanica totale non si conserva</a:t>
          </a:r>
          <a:endParaRPr lang="it-IT" dirty="0"/>
        </a:p>
      </dgm:t>
    </dgm:pt>
    <dgm:pt modelId="{522CE13A-C361-47C4-9464-8D64EC4EF830}" type="parTrans" cxnId="{0EA57A72-9210-499D-9BF7-07A58AB12D5A}">
      <dgm:prSet/>
      <dgm:spPr/>
      <dgm:t>
        <a:bodyPr/>
        <a:lstStyle/>
        <a:p>
          <a:endParaRPr lang="it-IT"/>
        </a:p>
      </dgm:t>
    </dgm:pt>
    <dgm:pt modelId="{76A940AD-52B9-4CAD-876B-07B03C0FA06A}" type="sibTrans" cxnId="{0EA57A72-9210-499D-9BF7-07A58AB12D5A}">
      <dgm:prSet/>
      <dgm:spPr/>
      <dgm:t>
        <a:bodyPr/>
        <a:lstStyle/>
        <a:p>
          <a:endParaRPr lang="it-IT"/>
        </a:p>
      </dgm:t>
    </dgm:pt>
    <dgm:pt modelId="{6AB4239A-D0F9-4442-A458-9C08B07E70E9}">
      <dgm:prSet/>
      <dgm:spPr/>
      <dgm:t>
        <a:bodyPr/>
        <a:lstStyle/>
        <a:p>
          <a:r>
            <a:rPr lang="it-IT" dirty="0" smtClean="0"/>
            <a:t>si  conserva l'energia meccanica totale del sistema</a:t>
          </a:r>
          <a:endParaRPr lang="it-IT" dirty="0"/>
        </a:p>
      </dgm:t>
    </dgm:pt>
    <dgm:pt modelId="{A4CA98CF-15DA-4A89-BD5B-84A14174FB81}" type="parTrans" cxnId="{4C97B366-EE38-4940-A7B6-66721DFC4974}">
      <dgm:prSet/>
      <dgm:spPr/>
      <dgm:t>
        <a:bodyPr/>
        <a:lstStyle/>
        <a:p>
          <a:endParaRPr lang="it-IT"/>
        </a:p>
      </dgm:t>
    </dgm:pt>
    <dgm:pt modelId="{BBABD1C9-FA6A-4021-98BD-994A48E546D1}" type="sibTrans" cxnId="{4C97B366-EE38-4940-A7B6-66721DFC4974}">
      <dgm:prSet/>
      <dgm:spPr/>
      <dgm:t>
        <a:bodyPr/>
        <a:lstStyle/>
        <a:p>
          <a:endParaRPr lang="it-IT"/>
        </a:p>
      </dgm:t>
    </dgm:pt>
    <dgm:pt modelId="{2FA7E856-DD7D-4D61-86BA-6D9D0321AB56}">
      <dgm:prSet/>
      <dgm:spPr/>
      <dgm:t>
        <a:bodyPr/>
        <a:lstStyle/>
        <a:p>
          <a:r>
            <a:rPr lang="it-IT" dirty="0" smtClean="0"/>
            <a:t>I due corpi procedono insieme dopo l’urto</a:t>
          </a:r>
          <a:endParaRPr lang="it-IT" dirty="0"/>
        </a:p>
      </dgm:t>
    </dgm:pt>
    <dgm:pt modelId="{A11BA7B0-4914-4989-AD02-1A532811FA70}" type="parTrans" cxnId="{169EFF10-44A9-4C13-8D66-98BBF7173AC2}">
      <dgm:prSet/>
      <dgm:spPr/>
      <dgm:t>
        <a:bodyPr/>
        <a:lstStyle/>
        <a:p>
          <a:endParaRPr lang="it-IT"/>
        </a:p>
      </dgm:t>
    </dgm:pt>
    <dgm:pt modelId="{A92BC9DD-42FD-4147-A481-931D0BE9B818}" type="sibTrans" cxnId="{169EFF10-44A9-4C13-8D66-98BBF7173AC2}">
      <dgm:prSet/>
      <dgm:spPr/>
      <dgm:t>
        <a:bodyPr/>
        <a:lstStyle/>
        <a:p>
          <a:endParaRPr lang="it-IT"/>
        </a:p>
      </dgm:t>
    </dgm:pt>
    <dgm:pt modelId="{C6C00D6F-54A6-416F-ADFA-5B983FBD4D8E}" type="pres">
      <dgm:prSet presAssocID="{7DD34191-FA0B-4596-A206-95A56215B2FB}" presName="diagram" presStyleCnt="0">
        <dgm:presLayoutVars>
          <dgm:dir/>
          <dgm:animLvl val="lvl"/>
          <dgm:resizeHandles val="exact"/>
        </dgm:presLayoutVars>
      </dgm:prSet>
      <dgm:spPr/>
    </dgm:pt>
    <dgm:pt modelId="{E5C8D13D-8062-4383-A928-A83A8536E06D}" type="pres">
      <dgm:prSet presAssocID="{DE9FB8A4-0D6C-459E-9DE8-D8BF12CC1B8B}" presName="compNode" presStyleCnt="0"/>
      <dgm:spPr/>
    </dgm:pt>
    <dgm:pt modelId="{4C78C05C-75B7-4481-963D-22E94AA2228B}" type="pres">
      <dgm:prSet presAssocID="{DE9FB8A4-0D6C-459E-9DE8-D8BF12CC1B8B}" presName="childRect" presStyleLbl="bgAcc1" presStyleIdx="0" presStyleCnt="3">
        <dgm:presLayoutVars>
          <dgm:bulletEnabled val="1"/>
        </dgm:presLayoutVars>
      </dgm:prSet>
      <dgm:spPr/>
      <dgm:t>
        <a:bodyPr/>
        <a:lstStyle/>
        <a:p>
          <a:endParaRPr lang="it-IT"/>
        </a:p>
      </dgm:t>
    </dgm:pt>
    <dgm:pt modelId="{7DB449DB-D9EE-47BA-B62D-C9B2065FB211}" type="pres">
      <dgm:prSet presAssocID="{DE9FB8A4-0D6C-459E-9DE8-D8BF12CC1B8B}" presName="parentText" presStyleLbl="node1" presStyleIdx="0" presStyleCnt="0">
        <dgm:presLayoutVars>
          <dgm:chMax val="0"/>
          <dgm:bulletEnabled val="1"/>
        </dgm:presLayoutVars>
      </dgm:prSet>
      <dgm:spPr/>
      <dgm:t>
        <a:bodyPr/>
        <a:lstStyle/>
        <a:p>
          <a:endParaRPr lang="it-IT"/>
        </a:p>
      </dgm:t>
    </dgm:pt>
    <dgm:pt modelId="{A36666D9-0EDF-45D5-801C-715DB84C1E4C}" type="pres">
      <dgm:prSet presAssocID="{DE9FB8A4-0D6C-459E-9DE8-D8BF12CC1B8B}" presName="parentRect" presStyleLbl="alignNode1" presStyleIdx="0" presStyleCnt="3"/>
      <dgm:spPr/>
      <dgm:t>
        <a:bodyPr/>
        <a:lstStyle/>
        <a:p>
          <a:endParaRPr lang="it-IT"/>
        </a:p>
      </dgm:t>
    </dgm:pt>
    <dgm:pt modelId="{0166AC66-397C-48E0-8AF0-ED2827889CB4}" type="pres">
      <dgm:prSet presAssocID="{DE9FB8A4-0D6C-459E-9DE8-D8BF12CC1B8B}" presName="adorn" presStyleLbl="fgAccFollowNode1" presStyleIdx="0" presStyleCnt="3"/>
      <dgm:spPr/>
    </dgm:pt>
    <dgm:pt modelId="{B6B90916-7576-43C0-8854-A287DEC7A0BB}" type="pres">
      <dgm:prSet presAssocID="{3324316E-34D3-4308-A2B1-140991B52C1E}" presName="sibTrans" presStyleLbl="sibTrans2D1" presStyleIdx="0" presStyleCnt="0"/>
      <dgm:spPr/>
      <dgm:t>
        <a:bodyPr/>
        <a:lstStyle/>
        <a:p>
          <a:endParaRPr lang="it-IT"/>
        </a:p>
      </dgm:t>
    </dgm:pt>
    <dgm:pt modelId="{8162E95D-DEF9-44B1-AAEB-B2FDF9E48B77}" type="pres">
      <dgm:prSet presAssocID="{0AC09A9C-73E3-4A5B-9388-FF6B42E83EB3}" presName="compNode" presStyleCnt="0"/>
      <dgm:spPr/>
    </dgm:pt>
    <dgm:pt modelId="{D4D7AE56-D737-45DC-A877-BF4ED38B4F14}" type="pres">
      <dgm:prSet presAssocID="{0AC09A9C-73E3-4A5B-9388-FF6B42E83EB3}" presName="childRect" presStyleLbl="bgAcc1" presStyleIdx="1" presStyleCnt="3">
        <dgm:presLayoutVars>
          <dgm:bulletEnabled val="1"/>
        </dgm:presLayoutVars>
      </dgm:prSet>
      <dgm:spPr/>
      <dgm:t>
        <a:bodyPr/>
        <a:lstStyle/>
        <a:p>
          <a:endParaRPr lang="it-IT"/>
        </a:p>
      </dgm:t>
    </dgm:pt>
    <dgm:pt modelId="{12A79CFA-745C-4AC5-B25A-5C60EB8BE7E2}" type="pres">
      <dgm:prSet presAssocID="{0AC09A9C-73E3-4A5B-9388-FF6B42E83EB3}" presName="parentText" presStyleLbl="node1" presStyleIdx="0" presStyleCnt="0">
        <dgm:presLayoutVars>
          <dgm:chMax val="0"/>
          <dgm:bulletEnabled val="1"/>
        </dgm:presLayoutVars>
      </dgm:prSet>
      <dgm:spPr/>
      <dgm:t>
        <a:bodyPr/>
        <a:lstStyle/>
        <a:p>
          <a:endParaRPr lang="it-IT"/>
        </a:p>
      </dgm:t>
    </dgm:pt>
    <dgm:pt modelId="{3014F355-D9F3-4D61-BFE8-D4E9109BE0BB}" type="pres">
      <dgm:prSet presAssocID="{0AC09A9C-73E3-4A5B-9388-FF6B42E83EB3}" presName="parentRect" presStyleLbl="alignNode1" presStyleIdx="1" presStyleCnt="3"/>
      <dgm:spPr/>
      <dgm:t>
        <a:bodyPr/>
        <a:lstStyle/>
        <a:p>
          <a:endParaRPr lang="it-IT"/>
        </a:p>
      </dgm:t>
    </dgm:pt>
    <dgm:pt modelId="{D6FF8BFC-9734-4C7A-95BB-CA50BD20B7DF}" type="pres">
      <dgm:prSet presAssocID="{0AC09A9C-73E3-4A5B-9388-FF6B42E83EB3}" presName="adorn" presStyleLbl="fgAccFollowNode1" presStyleIdx="1" presStyleCnt="3"/>
      <dgm:spPr/>
    </dgm:pt>
    <dgm:pt modelId="{C38B2058-9A1E-44E8-989F-026326635239}" type="pres">
      <dgm:prSet presAssocID="{CA91E545-CD0B-4A6E-8467-4E86B59383C3}" presName="sibTrans" presStyleLbl="sibTrans2D1" presStyleIdx="0" presStyleCnt="0"/>
      <dgm:spPr/>
      <dgm:t>
        <a:bodyPr/>
        <a:lstStyle/>
        <a:p>
          <a:endParaRPr lang="it-IT"/>
        </a:p>
      </dgm:t>
    </dgm:pt>
    <dgm:pt modelId="{86A453DD-0FDE-4A60-B69D-B67BD9D65131}" type="pres">
      <dgm:prSet presAssocID="{5ECBE547-292C-4DAF-8EEC-E75A85E23022}" presName="compNode" presStyleCnt="0"/>
      <dgm:spPr/>
    </dgm:pt>
    <dgm:pt modelId="{951B1EB1-66CE-4179-8F65-EA26DDAB8689}" type="pres">
      <dgm:prSet presAssocID="{5ECBE547-292C-4DAF-8EEC-E75A85E23022}" presName="childRect" presStyleLbl="bgAcc1" presStyleIdx="2" presStyleCnt="3">
        <dgm:presLayoutVars>
          <dgm:bulletEnabled val="1"/>
        </dgm:presLayoutVars>
      </dgm:prSet>
      <dgm:spPr/>
      <dgm:t>
        <a:bodyPr/>
        <a:lstStyle/>
        <a:p>
          <a:endParaRPr lang="it-IT"/>
        </a:p>
      </dgm:t>
    </dgm:pt>
    <dgm:pt modelId="{8BF87728-11BC-48B3-BEFD-74DEB59FFDC7}" type="pres">
      <dgm:prSet presAssocID="{5ECBE547-292C-4DAF-8EEC-E75A85E23022}" presName="parentText" presStyleLbl="node1" presStyleIdx="0" presStyleCnt="0">
        <dgm:presLayoutVars>
          <dgm:chMax val="0"/>
          <dgm:bulletEnabled val="1"/>
        </dgm:presLayoutVars>
      </dgm:prSet>
      <dgm:spPr/>
      <dgm:t>
        <a:bodyPr/>
        <a:lstStyle/>
        <a:p>
          <a:endParaRPr lang="it-IT"/>
        </a:p>
      </dgm:t>
    </dgm:pt>
    <dgm:pt modelId="{83F7DC6A-CE42-4C1C-9911-319D31BD22D8}" type="pres">
      <dgm:prSet presAssocID="{5ECBE547-292C-4DAF-8EEC-E75A85E23022}" presName="parentRect" presStyleLbl="alignNode1" presStyleIdx="2" presStyleCnt="3"/>
      <dgm:spPr/>
      <dgm:t>
        <a:bodyPr/>
        <a:lstStyle/>
        <a:p>
          <a:endParaRPr lang="it-IT"/>
        </a:p>
      </dgm:t>
    </dgm:pt>
    <dgm:pt modelId="{F87069F6-0579-442B-B8AC-A51C62FFF25F}" type="pres">
      <dgm:prSet presAssocID="{5ECBE547-292C-4DAF-8EEC-E75A85E23022}" presName="adorn" presStyleLbl="fgAccFollowNode1" presStyleIdx="2" presStyleCnt="3"/>
      <dgm:spPr/>
    </dgm:pt>
  </dgm:ptLst>
  <dgm:cxnLst>
    <dgm:cxn modelId="{169EFF10-44A9-4C13-8D66-98BBF7173AC2}" srcId="{5ECBE547-292C-4DAF-8EEC-E75A85E23022}" destId="{2FA7E856-DD7D-4D61-86BA-6D9D0321AB56}" srcOrd="0" destOrd="0" parTransId="{A11BA7B0-4914-4989-AD02-1A532811FA70}" sibTransId="{A92BC9DD-42FD-4147-A481-931D0BE9B818}"/>
    <dgm:cxn modelId="{DA5B67B2-BAD6-4CF4-8982-8FA68931CAAC}" type="presOf" srcId="{0AC09A9C-73E3-4A5B-9388-FF6B42E83EB3}" destId="{12A79CFA-745C-4AC5-B25A-5C60EB8BE7E2}" srcOrd="0" destOrd="0" presId="urn:microsoft.com/office/officeart/2005/8/layout/bList2"/>
    <dgm:cxn modelId="{A8595E45-69AA-4C94-B81C-3EC31321CE73}" type="presOf" srcId="{0AC09A9C-73E3-4A5B-9388-FF6B42E83EB3}" destId="{3014F355-D9F3-4D61-BFE8-D4E9109BE0BB}" srcOrd="1" destOrd="0" presId="urn:microsoft.com/office/officeart/2005/8/layout/bList2"/>
    <dgm:cxn modelId="{A702C3E1-ACF9-4074-9B13-331030A5E028}" srcId="{7DD34191-FA0B-4596-A206-95A56215B2FB}" destId="{DE9FB8A4-0D6C-459E-9DE8-D8BF12CC1B8B}" srcOrd="0" destOrd="0" parTransId="{ED7C12BE-5C88-4FBB-AD5D-CF90DE50A0C9}" sibTransId="{3324316E-34D3-4308-A2B1-140991B52C1E}"/>
    <dgm:cxn modelId="{80F10A5C-04C2-4BCD-A9FA-2E181AC9F4DD}" type="presOf" srcId="{CA91E545-CD0B-4A6E-8467-4E86B59383C3}" destId="{C38B2058-9A1E-44E8-989F-026326635239}" srcOrd="0" destOrd="0" presId="urn:microsoft.com/office/officeart/2005/8/layout/bList2"/>
    <dgm:cxn modelId="{3190BBCB-3840-430D-98DE-29596BDEA1B9}" type="presOf" srcId="{6AB4239A-D0F9-4442-A458-9C08B07E70E9}" destId="{4C78C05C-75B7-4481-963D-22E94AA2228B}" srcOrd="0" destOrd="0" presId="urn:microsoft.com/office/officeart/2005/8/layout/bList2"/>
    <dgm:cxn modelId="{1A3B824F-30B7-43B1-A5AF-75A0F26EEE05}" type="presOf" srcId="{8B6520B2-8145-4D00-94EE-0F3BCCC525B9}" destId="{D4D7AE56-D737-45DC-A877-BF4ED38B4F14}" srcOrd="0" destOrd="0" presId="urn:microsoft.com/office/officeart/2005/8/layout/bList2"/>
    <dgm:cxn modelId="{B395DFE3-C68C-4012-ADC1-BC9C4FC1417F}" type="presOf" srcId="{5ECBE547-292C-4DAF-8EEC-E75A85E23022}" destId="{8BF87728-11BC-48B3-BEFD-74DEB59FFDC7}" srcOrd="0" destOrd="0" presId="urn:microsoft.com/office/officeart/2005/8/layout/bList2"/>
    <dgm:cxn modelId="{8AF88231-7CEE-46B5-8F89-F123904B3190}" type="presOf" srcId="{DE9FB8A4-0D6C-459E-9DE8-D8BF12CC1B8B}" destId="{A36666D9-0EDF-45D5-801C-715DB84C1E4C}" srcOrd="1" destOrd="0" presId="urn:microsoft.com/office/officeart/2005/8/layout/bList2"/>
    <dgm:cxn modelId="{E18B6837-4197-44C7-84D7-51916FF513BB}" type="presOf" srcId="{7DD34191-FA0B-4596-A206-95A56215B2FB}" destId="{C6C00D6F-54A6-416F-ADFA-5B983FBD4D8E}" srcOrd="0" destOrd="0" presId="urn:microsoft.com/office/officeart/2005/8/layout/bList2"/>
    <dgm:cxn modelId="{4344D9D1-C796-40BD-BA19-F9DFC568C45A}" type="presOf" srcId="{2FA7E856-DD7D-4D61-86BA-6D9D0321AB56}" destId="{951B1EB1-66CE-4179-8F65-EA26DDAB8689}" srcOrd="0" destOrd="0" presId="urn:microsoft.com/office/officeart/2005/8/layout/bList2"/>
    <dgm:cxn modelId="{BA33CEDE-1882-4A30-8D8C-A2471CA65BCD}" type="presOf" srcId="{5ECBE547-292C-4DAF-8EEC-E75A85E23022}" destId="{83F7DC6A-CE42-4C1C-9911-319D31BD22D8}" srcOrd="1" destOrd="0" presId="urn:microsoft.com/office/officeart/2005/8/layout/bList2"/>
    <dgm:cxn modelId="{0EA57A72-9210-499D-9BF7-07A58AB12D5A}" srcId="{0AC09A9C-73E3-4A5B-9388-FF6B42E83EB3}" destId="{8B6520B2-8145-4D00-94EE-0F3BCCC525B9}" srcOrd="0" destOrd="0" parTransId="{522CE13A-C361-47C4-9464-8D64EC4EF830}" sibTransId="{76A940AD-52B9-4CAD-876B-07B03C0FA06A}"/>
    <dgm:cxn modelId="{E40E52F3-DD05-4523-9128-F36BFB5BE06F}" type="presOf" srcId="{DE9FB8A4-0D6C-459E-9DE8-D8BF12CC1B8B}" destId="{7DB449DB-D9EE-47BA-B62D-C9B2065FB211}" srcOrd="0" destOrd="0" presId="urn:microsoft.com/office/officeart/2005/8/layout/bList2"/>
    <dgm:cxn modelId="{76CF6965-ADEB-480A-8001-6CEA4F0D89CF}" srcId="{7DD34191-FA0B-4596-A206-95A56215B2FB}" destId="{5ECBE547-292C-4DAF-8EEC-E75A85E23022}" srcOrd="2" destOrd="0" parTransId="{FB4B75C7-1904-48B8-9906-EFA4CD4BCDD3}" sibTransId="{7C02D07A-AF46-4D5F-ADA4-A31D3BF4A5D6}"/>
    <dgm:cxn modelId="{FC115051-FB78-4B23-A83C-8F449011D7E7}" srcId="{7DD34191-FA0B-4596-A206-95A56215B2FB}" destId="{0AC09A9C-73E3-4A5B-9388-FF6B42E83EB3}" srcOrd="1" destOrd="0" parTransId="{805EE7A9-4D50-4FD4-B267-83D5319D47E2}" sibTransId="{CA91E545-CD0B-4A6E-8467-4E86B59383C3}"/>
    <dgm:cxn modelId="{80C65F74-189D-4D19-87A5-B30C68820EBE}" type="presOf" srcId="{3324316E-34D3-4308-A2B1-140991B52C1E}" destId="{B6B90916-7576-43C0-8854-A287DEC7A0BB}" srcOrd="0" destOrd="0" presId="urn:microsoft.com/office/officeart/2005/8/layout/bList2"/>
    <dgm:cxn modelId="{4C97B366-EE38-4940-A7B6-66721DFC4974}" srcId="{DE9FB8A4-0D6C-459E-9DE8-D8BF12CC1B8B}" destId="{6AB4239A-D0F9-4442-A458-9C08B07E70E9}" srcOrd="0" destOrd="0" parTransId="{A4CA98CF-15DA-4A89-BD5B-84A14174FB81}" sibTransId="{BBABD1C9-FA6A-4021-98BD-994A48E546D1}"/>
    <dgm:cxn modelId="{D1EBE000-1106-4CCC-A0B9-76667A1EA4D6}" type="presParOf" srcId="{C6C00D6F-54A6-416F-ADFA-5B983FBD4D8E}" destId="{E5C8D13D-8062-4383-A928-A83A8536E06D}" srcOrd="0" destOrd="0" presId="urn:microsoft.com/office/officeart/2005/8/layout/bList2"/>
    <dgm:cxn modelId="{093AFCD5-5B09-4371-BEA7-EE3BE82EB09F}" type="presParOf" srcId="{E5C8D13D-8062-4383-A928-A83A8536E06D}" destId="{4C78C05C-75B7-4481-963D-22E94AA2228B}" srcOrd="0" destOrd="0" presId="urn:microsoft.com/office/officeart/2005/8/layout/bList2"/>
    <dgm:cxn modelId="{0F12AF03-49AA-4AF4-BAD6-93D3D38D8326}" type="presParOf" srcId="{E5C8D13D-8062-4383-A928-A83A8536E06D}" destId="{7DB449DB-D9EE-47BA-B62D-C9B2065FB211}" srcOrd="1" destOrd="0" presId="urn:microsoft.com/office/officeart/2005/8/layout/bList2"/>
    <dgm:cxn modelId="{BEB82D9F-1B34-4257-B3D0-D9DC5853A29B}" type="presParOf" srcId="{E5C8D13D-8062-4383-A928-A83A8536E06D}" destId="{A36666D9-0EDF-45D5-801C-715DB84C1E4C}" srcOrd="2" destOrd="0" presId="urn:microsoft.com/office/officeart/2005/8/layout/bList2"/>
    <dgm:cxn modelId="{A731A6A9-C0EA-4908-B33A-B524A11BE616}" type="presParOf" srcId="{E5C8D13D-8062-4383-A928-A83A8536E06D}" destId="{0166AC66-397C-48E0-8AF0-ED2827889CB4}" srcOrd="3" destOrd="0" presId="urn:microsoft.com/office/officeart/2005/8/layout/bList2"/>
    <dgm:cxn modelId="{DBA9EE05-0E59-4FC9-9772-3C0AEFA98C5F}" type="presParOf" srcId="{C6C00D6F-54A6-416F-ADFA-5B983FBD4D8E}" destId="{B6B90916-7576-43C0-8854-A287DEC7A0BB}" srcOrd="1" destOrd="0" presId="urn:microsoft.com/office/officeart/2005/8/layout/bList2"/>
    <dgm:cxn modelId="{F974F4F4-612E-42E0-BE6B-A365DE9784DE}" type="presParOf" srcId="{C6C00D6F-54A6-416F-ADFA-5B983FBD4D8E}" destId="{8162E95D-DEF9-44B1-AAEB-B2FDF9E48B77}" srcOrd="2" destOrd="0" presId="urn:microsoft.com/office/officeart/2005/8/layout/bList2"/>
    <dgm:cxn modelId="{36697EDB-845F-4CD5-B65B-951FB882A470}" type="presParOf" srcId="{8162E95D-DEF9-44B1-AAEB-B2FDF9E48B77}" destId="{D4D7AE56-D737-45DC-A877-BF4ED38B4F14}" srcOrd="0" destOrd="0" presId="urn:microsoft.com/office/officeart/2005/8/layout/bList2"/>
    <dgm:cxn modelId="{7C802616-491D-4122-AEC0-BD98C59C6CAE}" type="presParOf" srcId="{8162E95D-DEF9-44B1-AAEB-B2FDF9E48B77}" destId="{12A79CFA-745C-4AC5-B25A-5C60EB8BE7E2}" srcOrd="1" destOrd="0" presId="urn:microsoft.com/office/officeart/2005/8/layout/bList2"/>
    <dgm:cxn modelId="{12A9E44D-8729-4A67-8FD4-6DEAE644D495}" type="presParOf" srcId="{8162E95D-DEF9-44B1-AAEB-B2FDF9E48B77}" destId="{3014F355-D9F3-4D61-BFE8-D4E9109BE0BB}" srcOrd="2" destOrd="0" presId="urn:microsoft.com/office/officeart/2005/8/layout/bList2"/>
    <dgm:cxn modelId="{07A340C8-565A-4EFD-B497-4032B30C2E28}" type="presParOf" srcId="{8162E95D-DEF9-44B1-AAEB-B2FDF9E48B77}" destId="{D6FF8BFC-9734-4C7A-95BB-CA50BD20B7DF}" srcOrd="3" destOrd="0" presId="urn:microsoft.com/office/officeart/2005/8/layout/bList2"/>
    <dgm:cxn modelId="{ED877EA0-E6AD-4E33-8634-1A586A3D01BD}" type="presParOf" srcId="{C6C00D6F-54A6-416F-ADFA-5B983FBD4D8E}" destId="{C38B2058-9A1E-44E8-989F-026326635239}" srcOrd="3" destOrd="0" presId="urn:microsoft.com/office/officeart/2005/8/layout/bList2"/>
    <dgm:cxn modelId="{8DFD4FC0-C2FF-4DA6-AA23-A6837841ADF1}" type="presParOf" srcId="{C6C00D6F-54A6-416F-ADFA-5B983FBD4D8E}" destId="{86A453DD-0FDE-4A60-B69D-B67BD9D65131}" srcOrd="4" destOrd="0" presId="urn:microsoft.com/office/officeart/2005/8/layout/bList2"/>
    <dgm:cxn modelId="{8275C855-5A88-46AF-98AC-DC2B6FA32797}" type="presParOf" srcId="{86A453DD-0FDE-4A60-B69D-B67BD9D65131}" destId="{951B1EB1-66CE-4179-8F65-EA26DDAB8689}" srcOrd="0" destOrd="0" presId="urn:microsoft.com/office/officeart/2005/8/layout/bList2"/>
    <dgm:cxn modelId="{301A7719-9370-481B-9E11-AEF04218BABB}" type="presParOf" srcId="{86A453DD-0FDE-4A60-B69D-B67BD9D65131}" destId="{8BF87728-11BC-48B3-BEFD-74DEB59FFDC7}" srcOrd="1" destOrd="0" presId="urn:microsoft.com/office/officeart/2005/8/layout/bList2"/>
    <dgm:cxn modelId="{3F50B21F-12F2-4708-B4B6-3EF32112794D}" type="presParOf" srcId="{86A453DD-0FDE-4A60-B69D-B67BD9D65131}" destId="{83F7DC6A-CE42-4C1C-9911-319D31BD22D8}" srcOrd="2" destOrd="0" presId="urn:microsoft.com/office/officeart/2005/8/layout/bList2"/>
    <dgm:cxn modelId="{587EDDAC-DCD3-4B4B-8057-54E65D399C2D}" type="presParOf" srcId="{86A453DD-0FDE-4A60-B69D-B67BD9D65131}" destId="{F87069F6-0579-442B-B8AC-A51C62FFF25F}" srcOrd="3" destOrd="0" presId="urn:microsoft.com/office/officeart/2005/8/layout/b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bList2">
  <dgm:title val=""/>
  <dgm:desc val=""/>
  <dgm:catLst>
    <dgm:cat type="list" pri="7000"/>
    <dgm:cat type="convert" pri="16000"/>
    <dgm:cat type="picture" pri="28000"/>
    <dgm:cat type="pictureconvert" pri="28000"/>
  </dgm:catLst>
  <dgm:sampData useDef="1">
    <dgm:dataModel>
      <dgm:pt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dir/>
      <dgm:animLvl val="lvl"/>
      <dgm:resizeHandles val="exact"/>
    </dgm:varLst>
    <dgm:choose name="Name0">
      <dgm:if name="Name1" axis="self"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08"/>
      <dgm:constr type="sp" refType="w" refFor="ch" refForName="compNode" op="equ" fact="0.16"/>
      <dgm:constr type="primFontSz" for="des" forName="parentText" op="equ" val="65"/>
      <dgm:constr type="primFontSz" for="des" forName="childRect" op="equ" val="65"/>
    </dgm:constrLst>
    <dgm:ruleLst/>
    <dgm:forEach name="nodesForEach" axis="ch" ptType="node">
      <dgm:layoutNode name="compNode">
        <dgm:alg type="composite">
          <dgm:param type="ar" val="0.943"/>
        </dgm:alg>
        <dgm:shape xmlns:r="http://schemas.openxmlformats.org/officeDocument/2006/relationships" r:blip="">
          <dgm:adjLst/>
        </dgm:shape>
        <dgm:presOf/>
        <dgm:choose name="Name3">
          <dgm:if name="Name4" axis="self" func="var" arg="dir" op="equ" val="norm">
            <dgm:constrLst>
              <dgm:constr type="w" val="1"/>
              <dgm:constr type="h" refType="w" fact="1.06"/>
              <dgm:constr type="h" for="ch" forName="childRect" refType="h" fact="0.65"/>
              <dgm:constr type="w" for="ch" forName="childRect" refType="w" fact="0.923"/>
              <dgm:constr type="l" for="ch" forName="childRect"/>
              <dgm:constr type="t" for="ch" forName="childRect"/>
              <dgm:constr type="w" for="ch" forName="parentText" refType="w" fact="0.65"/>
              <dgm:constr type="h" for="ch" forName="parentText" refType="h" refFor="ch" refForName="childRect" fact="0.43"/>
              <dgm:constr type="l" for="ch" forName="parentText"/>
              <dgm:constr type="t" for="ch" forName="parentText" refType="h" refFor="ch" refForName="childRect"/>
              <dgm:constr type="w" for="ch" forName="parentRect" refType="w" fact="0.923"/>
              <dgm:constr type="h" for="ch" forName="parentRect" refType="h" refFor="ch" refForName="parentText"/>
              <dgm:constr type="l" for="ch" forName="parentRect"/>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r" for="ch" forName="adorn" refType="w"/>
            </dgm:constrLst>
          </dgm:if>
          <dgm:else name="Name5">
            <dgm:constrLst>
              <dgm:constr type="w" val="1"/>
              <dgm:constr type="h" refType="w" fact="1.06"/>
              <dgm:constr type="h" for="ch" forName="childRect" refType="h" fact="0.65"/>
              <dgm:constr type="w" for="ch" forName="childRect" refType="w" fact="0.923"/>
              <dgm:constr type="r" for="ch" forName="childRect" refType="w"/>
              <dgm:constr type="t" for="ch" forName="childRect"/>
              <dgm:constr type="w" for="ch" forName="parentText" refType="w" fact="0.65"/>
              <dgm:constr type="h" for="ch" forName="parentText" refType="h" refFor="ch" refForName="childRect" fact="0.43"/>
              <dgm:constr type="r" for="ch" forName="parentText" refType="w"/>
              <dgm:constr type="t" for="ch" forName="parentText" refType="h" refFor="ch" refForName="childRect"/>
              <dgm:constr type="w" for="ch" forName="parentRect" refType="w" fact="0.923"/>
              <dgm:constr type="h" for="ch" forName="parentRect" refType="h" refFor="ch" refForName="parentText"/>
              <dgm:constr type="r" for="ch" forName="parentRect" refType="w"/>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l" for="ch" forName="adorn"/>
            </dgm:constrLst>
          </dgm:else>
        </dgm:choose>
        <dgm:ruleLst/>
        <dgm:layoutNode name="childRect" styleLbl="bgAcc1">
          <dgm:varLst>
            <dgm:bulletEnabled val="1"/>
          </dgm:varLst>
          <dgm:alg type="tx">
            <dgm:param type="stBulletLvl" val="1"/>
          </dgm:alg>
          <dgm:shape xmlns:r="http://schemas.openxmlformats.org/officeDocument/2006/relationships" type="round2SameRect" r:blip="">
            <dgm:adjLst>
              <dgm:adj idx="1" val="0.08"/>
            </dgm:adjLst>
          </dgm:shape>
          <dgm:presOf axis="des" ptType="node"/>
          <dgm:constrLst>
            <dgm:constr type="secFontSz" refType="primFontSz"/>
            <dgm:constr type="tMarg" refType="primFontSz" fact="0.3"/>
            <dgm:constr type="bMarg" refType="primFontSz" fact="0.1"/>
            <dgm:constr type="lMarg" refType="primFontSz" fact="0.1"/>
            <dgm:constr type="rMarg" refType="primFontSz" fact="0.1"/>
          </dgm:constrLst>
          <dgm:ruleLst>
            <dgm:rule type="primFontSz" val="5" fact="NaN" max="NaN"/>
          </dgm:ruleLst>
        </dgm:layoutNode>
        <dgm:layoutNode name="parentText">
          <dgm:varLst>
            <dgm:chMax val="0"/>
            <dgm:bulletEnabled val="1"/>
          </dgm:varLst>
          <dgm:choose name="Name6">
            <dgm:if name="Name7" func="var" arg="dir" op="equ" val="norm">
              <dgm:alg type="tx">
                <dgm:param type="parTxLTRAlign" val="l"/>
                <dgm:param type="parTxRTLAlign" val="l"/>
              </dgm:alg>
            </dgm:if>
            <dgm:else name="Name8">
              <dgm:alg type="tx">
                <dgm:param type="parTxLTRAlign" val="r"/>
                <dgm:param type="parTxRTLAlign" val="r"/>
              </dgm:alg>
            </dgm:else>
          </dgm:choose>
          <dgm:shape xmlns:r="http://schemas.openxmlformats.org/officeDocument/2006/relationships" type="rect" r:blip="" zOrderOff="1" hideGeom="1">
            <dgm:adjLst/>
          </dgm:shape>
          <dgm:presOf axis="self" ptType="node"/>
          <dgm:constrLst>
            <dgm:constr type="tMarg"/>
            <dgm:constr type="bMarg"/>
            <dgm:constr type="lMarg" refType="primFontSz" fact="0.3"/>
            <dgm:constr type="rMarg" refType="primFontSz" fact="0.1"/>
          </dgm:constrLst>
          <dgm:ruleLst>
            <dgm:rule type="primFontSz" val="5" fact="NaN" max="NaN"/>
          </dgm:ruleLst>
        </dgm:layoutNode>
        <dgm:layoutNode name="parentRect" styleLbl="alignNode1">
          <dgm:alg type="sp"/>
          <dgm:shape xmlns:r="http://schemas.openxmlformats.org/officeDocument/2006/relationships" type="rect" r:blip="">
            <dgm:adjLst/>
          </dgm:shape>
          <dgm:presOf axis="self" ptType="node"/>
          <dgm:constrLst/>
          <dgm:ruleLst/>
        </dgm:layoutNode>
        <dgm:layoutNode name="adorn" styleLbl="fgAccFollowNod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constr type="w" val="1"/>
            <dgm:constr type="h" refType="w"/>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2.xml"/><Relationship Id="rId5" Type="http://schemas.openxmlformats.org/officeDocument/2006/relationships/image" Target="../media/image7.png"/><Relationship Id="rId4" Type="http://schemas.openxmlformats.org/officeDocument/2006/relationships/image" Target="../media/image6.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fld id="{75E9B312-33A5-40C7-9056-EE4BBA245F9A}" type="datetimeFigureOut">
              <a:rPr lang="it-IT" smtClean="0"/>
              <a:t>17/11/2013</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CBE6D083-E1CB-434B-A903-D9F152C87EDB}" type="slidenum">
              <a:rPr lang="it-IT" smtClean="0"/>
              <a:t>‹N›</a:t>
            </a:fld>
            <a:endParaRPr lang="it-IT"/>
          </a:p>
        </p:txBody>
      </p:sp>
    </p:spTree>
    <p:extLst>
      <p:ext uri="{BB962C8B-B14F-4D97-AF65-F5344CB8AC3E}">
        <p14:creationId xmlns:p14="http://schemas.microsoft.com/office/powerpoint/2010/main" val="34820256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75E9B312-33A5-40C7-9056-EE4BBA245F9A}" type="datetimeFigureOut">
              <a:rPr lang="it-IT" smtClean="0"/>
              <a:t>17/11/2013</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CBE6D083-E1CB-434B-A903-D9F152C87EDB}" type="slidenum">
              <a:rPr lang="it-IT" smtClean="0"/>
              <a:t>‹N›</a:t>
            </a:fld>
            <a:endParaRPr lang="it-IT"/>
          </a:p>
        </p:txBody>
      </p:sp>
    </p:spTree>
    <p:extLst>
      <p:ext uri="{BB962C8B-B14F-4D97-AF65-F5344CB8AC3E}">
        <p14:creationId xmlns:p14="http://schemas.microsoft.com/office/powerpoint/2010/main" val="29528007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p>
            <a:fld id="{75E9B312-33A5-40C7-9056-EE4BBA245F9A}" type="datetimeFigureOut">
              <a:rPr lang="it-IT" smtClean="0"/>
              <a:t>17/11/2013</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CBE6D083-E1CB-434B-A903-D9F152C87EDB}" type="slidenum">
              <a:rPr lang="it-IT" smtClean="0"/>
              <a:t>‹N›</a:t>
            </a:fld>
            <a:endParaRPr lang="it-IT"/>
          </a:p>
        </p:txBody>
      </p:sp>
    </p:spTree>
    <p:extLst>
      <p:ext uri="{BB962C8B-B14F-4D97-AF65-F5344CB8AC3E}">
        <p14:creationId xmlns:p14="http://schemas.microsoft.com/office/powerpoint/2010/main" val="6372340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fld id="{75E9B312-33A5-40C7-9056-EE4BBA245F9A}" type="datetimeFigureOut">
              <a:rPr lang="it-IT" smtClean="0"/>
              <a:t>17/11/2013</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CBE6D083-E1CB-434B-A903-D9F152C87EDB}" type="slidenum">
              <a:rPr lang="it-IT" smtClean="0"/>
              <a:t>‹N›</a:t>
            </a:fld>
            <a:endParaRPr lang="it-IT"/>
          </a:p>
        </p:txBody>
      </p:sp>
    </p:spTree>
    <p:extLst>
      <p:ext uri="{BB962C8B-B14F-4D97-AF65-F5344CB8AC3E}">
        <p14:creationId xmlns:p14="http://schemas.microsoft.com/office/powerpoint/2010/main" val="35388930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fld id="{75E9B312-33A5-40C7-9056-EE4BBA245F9A}" type="datetimeFigureOut">
              <a:rPr lang="it-IT" smtClean="0"/>
              <a:t>17/11/2013</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CBE6D083-E1CB-434B-A903-D9F152C87EDB}" type="slidenum">
              <a:rPr lang="it-IT" smtClean="0"/>
              <a:t>‹N›</a:t>
            </a:fld>
            <a:endParaRPr lang="it-IT"/>
          </a:p>
        </p:txBody>
      </p:sp>
    </p:spTree>
    <p:extLst>
      <p:ext uri="{BB962C8B-B14F-4D97-AF65-F5344CB8AC3E}">
        <p14:creationId xmlns:p14="http://schemas.microsoft.com/office/powerpoint/2010/main" val="5724250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p>
            <a:fld id="{75E9B312-33A5-40C7-9056-EE4BBA245F9A}" type="datetimeFigureOut">
              <a:rPr lang="it-IT" smtClean="0"/>
              <a:t>17/11/2013</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CBE6D083-E1CB-434B-A903-D9F152C87EDB}" type="slidenum">
              <a:rPr lang="it-IT" smtClean="0"/>
              <a:t>‹N›</a:t>
            </a:fld>
            <a:endParaRPr lang="it-IT"/>
          </a:p>
        </p:txBody>
      </p:sp>
    </p:spTree>
    <p:extLst>
      <p:ext uri="{BB962C8B-B14F-4D97-AF65-F5344CB8AC3E}">
        <p14:creationId xmlns:p14="http://schemas.microsoft.com/office/powerpoint/2010/main" val="33636910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75E9B312-33A5-40C7-9056-EE4BBA245F9A}" type="datetimeFigureOut">
              <a:rPr lang="it-IT" smtClean="0"/>
              <a:t>17/11/2013</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CBE6D083-E1CB-434B-A903-D9F152C87EDB}" type="slidenum">
              <a:rPr lang="it-IT" smtClean="0"/>
              <a:t>‹N›</a:t>
            </a:fld>
            <a:endParaRPr lang="it-IT"/>
          </a:p>
        </p:txBody>
      </p:sp>
    </p:spTree>
    <p:extLst>
      <p:ext uri="{BB962C8B-B14F-4D97-AF65-F5344CB8AC3E}">
        <p14:creationId xmlns:p14="http://schemas.microsoft.com/office/powerpoint/2010/main" val="42540234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75E9B312-33A5-40C7-9056-EE4BBA245F9A}" type="datetimeFigureOut">
              <a:rPr lang="it-IT" smtClean="0"/>
              <a:t>17/11/2013</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CBE6D083-E1CB-434B-A903-D9F152C87EDB}" type="slidenum">
              <a:rPr lang="it-IT" smtClean="0"/>
              <a:t>‹N›</a:t>
            </a:fld>
            <a:endParaRPr lang="it-IT"/>
          </a:p>
        </p:txBody>
      </p:sp>
    </p:spTree>
    <p:extLst>
      <p:ext uri="{BB962C8B-B14F-4D97-AF65-F5344CB8AC3E}">
        <p14:creationId xmlns:p14="http://schemas.microsoft.com/office/powerpoint/2010/main" val="34760586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75E9B312-33A5-40C7-9056-EE4BBA245F9A}" type="datetimeFigureOut">
              <a:rPr lang="it-IT" smtClean="0"/>
              <a:t>17/11/2013</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CBE6D083-E1CB-434B-A903-D9F152C87EDB}" type="slidenum">
              <a:rPr lang="it-IT" smtClean="0"/>
              <a:t>‹N›</a:t>
            </a:fld>
            <a:endParaRPr lang="it-IT"/>
          </a:p>
        </p:txBody>
      </p:sp>
    </p:spTree>
    <p:extLst>
      <p:ext uri="{BB962C8B-B14F-4D97-AF65-F5344CB8AC3E}">
        <p14:creationId xmlns:p14="http://schemas.microsoft.com/office/powerpoint/2010/main" val="30739567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75E9B312-33A5-40C7-9056-EE4BBA245F9A}" type="datetimeFigureOut">
              <a:rPr lang="it-IT" smtClean="0"/>
              <a:t>17/11/2013</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CBE6D083-E1CB-434B-A903-D9F152C87EDB}" type="slidenum">
              <a:rPr lang="it-IT" smtClean="0"/>
              <a:t>‹N›</a:t>
            </a:fld>
            <a:endParaRPr lang="it-IT"/>
          </a:p>
        </p:txBody>
      </p:sp>
    </p:spTree>
    <p:extLst>
      <p:ext uri="{BB962C8B-B14F-4D97-AF65-F5344CB8AC3E}">
        <p14:creationId xmlns:p14="http://schemas.microsoft.com/office/powerpoint/2010/main" val="18219181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75E9B312-33A5-40C7-9056-EE4BBA245F9A}" type="datetimeFigureOut">
              <a:rPr lang="it-IT" smtClean="0"/>
              <a:t>17/11/2013</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CBE6D083-E1CB-434B-A903-D9F152C87EDB}" type="slidenum">
              <a:rPr lang="it-IT" smtClean="0"/>
              <a:t>‹N›</a:t>
            </a:fld>
            <a:endParaRPr lang="it-IT"/>
          </a:p>
        </p:txBody>
      </p:sp>
    </p:spTree>
    <p:extLst>
      <p:ext uri="{BB962C8B-B14F-4D97-AF65-F5344CB8AC3E}">
        <p14:creationId xmlns:p14="http://schemas.microsoft.com/office/powerpoint/2010/main" val="18412754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pic>
        <p:nvPicPr>
          <p:cNvPr id="4" name="Picture 2" descr="C:\Users\jnsch\Desktop\O14ThemesHandoffs\WorkingFiles\FinalHanoff\Sketchbook\Cover.jpg"/>
          <p:cNvPicPr>
            <a:picLocks noChangeAspect="1" noChangeArrowheads="1"/>
          </p:cNvPicPr>
          <p:nvPr/>
        </p:nvPicPr>
        <p:blipFill>
          <a:blip r:embed="rId2">
            <a:duotone>
              <a:prstClr val="black"/>
              <a:schemeClr val="tx2">
                <a:tint val="45000"/>
                <a:satMod val="400000"/>
              </a:schemeClr>
            </a:duotone>
            <a:lum bright="2000"/>
          </a:blip>
          <a:srcRect/>
          <a:stretch>
            <a:fillRect/>
          </a:stretch>
        </p:blipFill>
        <p:spPr bwMode="auto">
          <a:xfrm>
            <a:off x="0" y="0"/>
            <a:ext cx="9144000" cy="6858000"/>
          </a:xfrm>
          <a:prstGeom prst="rect">
            <a:avLst/>
          </a:prstGeom>
          <a:noFill/>
        </p:spPr>
      </p:pic>
      <p:grpSp>
        <p:nvGrpSpPr>
          <p:cNvPr id="5" name="Group 15"/>
          <p:cNvGrpSpPr>
            <a:grpSpLocks/>
          </p:cNvGrpSpPr>
          <p:nvPr/>
        </p:nvGrpSpPr>
        <p:grpSpPr bwMode="auto">
          <a:xfrm rot="-1066324">
            <a:off x="617538" y="3922713"/>
            <a:ext cx="2509837" cy="2527300"/>
            <a:chOff x="494947" y="417279"/>
            <a:chExt cx="2417578" cy="2421351"/>
          </a:xfrm>
        </p:grpSpPr>
        <p:sp>
          <p:nvSpPr>
            <p:cNvPr id="6" name="Freeform 11"/>
            <p:cNvSpPr/>
            <p:nvPr/>
          </p:nvSpPr>
          <p:spPr>
            <a:xfrm>
              <a:off x="494947" y="494484"/>
              <a:ext cx="2328384" cy="2344146"/>
            </a:xfrm>
            <a:custGeom>
              <a:avLst/>
              <a:gdLst>
                <a:gd name="connsiteX0" fmla="*/ 94077 w 2328384"/>
                <a:gd name="connsiteY0" fmla="*/ 0 h 2344146"/>
                <a:gd name="connsiteX1" fmla="*/ 0 w 2328384"/>
                <a:gd name="connsiteY1" fmla="*/ 2344146 h 2344146"/>
                <a:gd name="connsiteX2" fmla="*/ 2328384 w 2328384"/>
                <a:gd name="connsiteY2" fmla="*/ 2250067 h 2344146"/>
                <a:gd name="connsiteX3" fmla="*/ 94077 w 2328384"/>
                <a:gd name="connsiteY3" fmla="*/ 0 h 2344146"/>
              </a:gdLst>
              <a:ahLst/>
              <a:cxnLst>
                <a:cxn ang="0">
                  <a:pos x="connsiteX0" y="connsiteY0"/>
                </a:cxn>
                <a:cxn ang="0">
                  <a:pos x="connsiteX1" y="connsiteY1"/>
                </a:cxn>
                <a:cxn ang="0">
                  <a:pos x="connsiteX2" y="connsiteY2"/>
                </a:cxn>
                <a:cxn ang="0">
                  <a:pos x="connsiteX3" y="connsiteY3"/>
                </a:cxn>
              </a:cxnLst>
              <a:rect l="l" t="t" r="r" b="b"/>
              <a:pathLst>
                <a:path w="2328384" h="2344146">
                  <a:moveTo>
                    <a:pt x="94077" y="0"/>
                  </a:moveTo>
                  <a:lnTo>
                    <a:pt x="0" y="2344146"/>
                  </a:lnTo>
                  <a:lnTo>
                    <a:pt x="2328384" y="2250067"/>
                  </a:lnTo>
                  <a:lnTo>
                    <a:pt x="94077" y="0"/>
                  </a:lnTo>
                  <a:close/>
                </a:path>
              </a:pathLst>
            </a:custGeom>
            <a:gradFill flip="none" rotWithShape="1">
              <a:gsLst>
                <a:gs pos="0">
                  <a:srgbClr val="000100">
                    <a:alpha val="31000"/>
                  </a:srgbClr>
                </a:gs>
                <a:gs pos="49000">
                  <a:srgbClr val="FEFFFF">
                    <a:alpha val="0"/>
                  </a:srgbClr>
                </a:gs>
              </a:gsLst>
              <a:path path="circle">
                <a:fillToRect t="100000" r="100000"/>
              </a:path>
              <a:tileRect l="-100000" b="-100000"/>
            </a:gradFill>
            <a:ln>
              <a:noFill/>
            </a:ln>
            <a:effectLst>
              <a:outerShdw blurRad="50800" dist="12700" dir="5400000" rotWithShape="0">
                <a:srgbClr val="000000">
                  <a:alpha val="37000"/>
                </a:srgbClr>
              </a:outerShdw>
              <a:softEdge rad="38100"/>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sp>
          <p:nvSpPr>
            <p:cNvPr id="7" name="Rectangle 10"/>
            <p:cNvSpPr/>
            <p:nvPr/>
          </p:nvSpPr>
          <p:spPr>
            <a:xfrm>
              <a:off x="590646" y="417140"/>
              <a:ext cx="2321242" cy="2320968"/>
            </a:xfrm>
            <a:prstGeom prst="rect">
              <a:avLst/>
            </a:prstGeom>
            <a:gradFill flip="none" rotWithShape="1">
              <a:gsLst>
                <a:gs pos="0">
                  <a:srgbClr val="FAE148"/>
                </a:gs>
                <a:gs pos="100000">
                  <a:srgbClr val="FFEB63"/>
                </a:gs>
              </a:gsLst>
              <a:lin ang="16200000" scaled="0"/>
              <a:tileRec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pic>
          <p:nvPicPr>
            <p:cNvPr id="8" name="Picture 13" descr="stickie-shadow.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14456" y="436040"/>
              <a:ext cx="404704" cy="461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14" descr="stickie-shadow.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rot="-5400000">
              <a:off x="637932" y="2282410"/>
              <a:ext cx="404704" cy="461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 name="Picture 7" descr="TitleCard.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rot="343346">
            <a:off x="2855913" y="2587625"/>
            <a:ext cx="5773737" cy="385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8" descr="coverBand.png"/>
          <p:cNvPicPr>
            <a:picLocks noChangeAspect="1"/>
          </p:cNvPicPr>
          <p:nvPr/>
        </p:nvPicPr>
        <p:blipFill>
          <a:blip r:embed="rId5"/>
          <a:stretch>
            <a:fillRect/>
          </a:stretch>
        </p:blipFill>
        <p:spPr>
          <a:xfrm>
            <a:off x="0" y="5880100"/>
            <a:ext cx="9144000" cy="330200"/>
          </a:xfrm>
          <a:prstGeom prst="rect">
            <a:avLst/>
          </a:prstGeom>
          <a:effectLst>
            <a:outerShdw blurRad="63500" dist="38100" dir="5400000" algn="t" rotWithShape="0">
              <a:prstClr val="black">
                <a:alpha val="59000"/>
              </a:prstClr>
            </a:outerShdw>
          </a:effectLst>
        </p:spPr>
      </p:pic>
      <p:sp>
        <p:nvSpPr>
          <p:cNvPr id="2" name="Title 1"/>
          <p:cNvSpPr>
            <a:spLocks noGrp="1"/>
          </p:cNvSpPr>
          <p:nvPr>
            <p:ph type="ctrTitle"/>
          </p:nvPr>
        </p:nvSpPr>
        <p:spPr>
          <a:xfrm rot="360000">
            <a:off x="3339809" y="3015792"/>
            <a:ext cx="4847038" cy="1599722"/>
          </a:xfrm>
        </p:spPr>
        <p:txBody>
          <a:bodyPr anchor="b"/>
          <a:lstStyle>
            <a:lvl1pPr>
              <a:defRPr sz="4800">
                <a:solidFill>
                  <a:srgbClr val="000100"/>
                </a:solidFill>
                <a:effectLst>
                  <a:outerShdw blurRad="63500" sx="102000" sy="102000" algn="ctr" rotWithShape="0">
                    <a:srgbClr val="FFFFFF">
                      <a:alpha val="40000"/>
                    </a:srgbClr>
                  </a:outerShdw>
                </a:effectLst>
              </a:defRPr>
            </a:lvl1pPr>
          </a:lstStyle>
          <a:p>
            <a:r>
              <a:rPr lang="it-IT" smtClean="0"/>
              <a:t>Fare clic per modificare lo stile del titolo</a:t>
            </a:r>
            <a:endParaRPr lang="en-US" dirty="0"/>
          </a:p>
        </p:txBody>
      </p:sp>
      <p:sp>
        <p:nvSpPr>
          <p:cNvPr id="3" name="Subtitle 2"/>
          <p:cNvSpPr>
            <a:spLocks noGrp="1"/>
          </p:cNvSpPr>
          <p:nvPr>
            <p:ph type="subTitle" idx="1"/>
          </p:nvPr>
        </p:nvSpPr>
        <p:spPr>
          <a:xfrm rot="360000">
            <a:off x="3200499" y="4766916"/>
            <a:ext cx="4836456" cy="1040845"/>
          </a:xfrm>
        </p:spPr>
        <p:txBody>
          <a:bodyPr>
            <a:normAutofit/>
          </a:bodyPr>
          <a:lstStyle>
            <a:lvl1pPr marL="0" indent="0" algn="ctr">
              <a:buNone/>
              <a:defRPr sz="1800">
                <a:solidFill>
                  <a:srgbClr val="00010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en-US" dirty="0"/>
          </a:p>
        </p:txBody>
      </p:sp>
      <p:sp>
        <p:nvSpPr>
          <p:cNvPr id="12" name="Date Placeholder 3"/>
          <p:cNvSpPr>
            <a:spLocks noGrp="1"/>
          </p:cNvSpPr>
          <p:nvPr>
            <p:ph type="dt" sz="half" idx="10"/>
          </p:nvPr>
        </p:nvSpPr>
        <p:spPr>
          <a:xfrm rot="20520000">
            <a:off x="963613" y="5060950"/>
            <a:ext cx="1968500" cy="534988"/>
          </a:xfrm>
        </p:spPr>
        <p:txBody>
          <a:bodyPr anchor="t"/>
          <a:lstStyle>
            <a:lvl1pPr algn="ctr" fontAlgn="base">
              <a:spcBef>
                <a:spcPct val="0"/>
              </a:spcBef>
              <a:spcAft>
                <a:spcPct val="0"/>
              </a:spcAft>
              <a:defRPr sz="2200">
                <a:solidFill>
                  <a:srgbClr val="A63212"/>
                </a:solidFill>
              </a:defRPr>
            </a:lvl1pPr>
          </a:lstStyle>
          <a:p>
            <a:pPr>
              <a:defRPr/>
            </a:pPr>
            <a:fld id="{46CB9BBD-DE27-4EC3-9BEA-2270B6568469}" type="datetimeFigureOut">
              <a:rPr lang="it-IT"/>
              <a:pPr>
                <a:defRPr/>
              </a:pPr>
              <a:t>17/11/2013</a:t>
            </a:fld>
            <a:endParaRPr lang="it-IT"/>
          </a:p>
        </p:txBody>
      </p:sp>
      <p:sp>
        <p:nvSpPr>
          <p:cNvPr id="13" name="Footer Placeholder 4"/>
          <p:cNvSpPr>
            <a:spLocks noGrp="1"/>
          </p:cNvSpPr>
          <p:nvPr>
            <p:ph type="ftr" sz="quarter" idx="11"/>
          </p:nvPr>
        </p:nvSpPr>
        <p:spPr>
          <a:xfrm rot="20520000">
            <a:off x="647700" y="4135438"/>
            <a:ext cx="2085975" cy="835025"/>
          </a:xfrm>
        </p:spPr>
        <p:txBody>
          <a:bodyPr/>
          <a:lstStyle>
            <a:lvl1pPr algn="l" fontAlgn="base">
              <a:spcBef>
                <a:spcPct val="0"/>
              </a:spcBef>
              <a:spcAft>
                <a:spcPct val="0"/>
              </a:spcAft>
              <a:defRPr sz="1600">
                <a:solidFill>
                  <a:srgbClr val="4E66B2">
                    <a:lumMod val="50000"/>
                  </a:srgbClr>
                </a:solidFill>
              </a:defRPr>
            </a:lvl1pPr>
          </a:lstStyle>
          <a:p>
            <a:pPr>
              <a:defRPr/>
            </a:pPr>
            <a:endParaRPr lang="it-IT"/>
          </a:p>
        </p:txBody>
      </p:sp>
      <p:sp>
        <p:nvSpPr>
          <p:cNvPr id="14" name="Slide Number Placeholder 5"/>
          <p:cNvSpPr>
            <a:spLocks noGrp="1"/>
          </p:cNvSpPr>
          <p:nvPr>
            <p:ph type="sldNum" sz="quarter" idx="12"/>
          </p:nvPr>
        </p:nvSpPr>
        <p:spPr>
          <a:xfrm rot="20520000">
            <a:off x="1981200" y="5510213"/>
            <a:ext cx="738188" cy="425450"/>
          </a:xfrm>
        </p:spPr>
        <p:txBody>
          <a:bodyPr/>
          <a:lstStyle>
            <a:lvl1pPr algn="r" fontAlgn="base">
              <a:spcBef>
                <a:spcPct val="0"/>
              </a:spcBef>
              <a:spcAft>
                <a:spcPct val="0"/>
              </a:spcAft>
              <a:defRPr>
                <a:solidFill>
                  <a:srgbClr val="A63212">
                    <a:lumMod val="75000"/>
                  </a:srgbClr>
                </a:solidFill>
              </a:defRPr>
            </a:lvl1pPr>
          </a:lstStyle>
          <a:p>
            <a:pPr>
              <a:defRPr/>
            </a:pPr>
            <a:fld id="{FC94B77E-6B30-4CAC-94F9-60A3054BFB6D}" type="slidenum">
              <a:rPr lang="it-IT"/>
              <a:pPr>
                <a:defRPr/>
              </a:pPr>
              <a:t>‹N›</a:t>
            </a:fld>
            <a:endParaRPr lang="it-IT"/>
          </a:p>
        </p:txBody>
      </p:sp>
    </p:spTree>
    <p:extLst>
      <p:ext uri="{BB962C8B-B14F-4D97-AF65-F5344CB8AC3E}">
        <p14:creationId xmlns:p14="http://schemas.microsoft.com/office/powerpoint/2010/main" val="34608011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dirty="0"/>
          </a:p>
        </p:txBody>
      </p:sp>
      <p:sp>
        <p:nvSpPr>
          <p:cNvPr id="3" name="Content Placeholder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Date Placeholder 3"/>
          <p:cNvSpPr>
            <a:spLocks noGrp="1"/>
          </p:cNvSpPr>
          <p:nvPr>
            <p:ph type="dt" sz="half" idx="10"/>
          </p:nvPr>
        </p:nvSpPr>
        <p:spPr/>
        <p:txBody>
          <a:bodyPr/>
          <a:lstStyle>
            <a:lvl1pPr fontAlgn="base">
              <a:spcBef>
                <a:spcPct val="0"/>
              </a:spcBef>
              <a:spcAft>
                <a:spcPct val="0"/>
              </a:spcAft>
              <a:defRPr/>
            </a:lvl1pPr>
          </a:lstStyle>
          <a:p>
            <a:pPr>
              <a:defRPr/>
            </a:pPr>
            <a:fld id="{8A8BB0BB-4AD1-4A5F-B391-1B24991FEAE3}" type="datetimeFigureOut">
              <a:rPr lang="it-IT"/>
              <a:pPr>
                <a:defRPr/>
              </a:pPr>
              <a:t>17/11/2013</a:t>
            </a:fld>
            <a:endParaRPr lang="it-IT"/>
          </a:p>
        </p:txBody>
      </p:sp>
      <p:sp>
        <p:nvSpPr>
          <p:cNvPr id="5" name="Footer Placeholder 4"/>
          <p:cNvSpPr>
            <a:spLocks noGrp="1"/>
          </p:cNvSpPr>
          <p:nvPr>
            <p:ph type="ftr" sz="quarter" idx="11"/>
          </p:nvPr>
        </p:nvSpPr>
        <p:spPr/>
        <p:txBody>
          <a:bodyPr/>
          <a:lstStyle>
            <a:lvl1pPr fontAlgn="base">
              <a:spcBef>
                <a:spcPct val="0"/>
              </a:spcBef>
              <a:spcAft>
                <a:spcPct val="0"/>
              </a:spcAft>
              <a:defRPr/>
            </a:lvl1pPr>
          </a:lstStyle>
          <a:p>
            <a:pPr>
              <a:defRPr/>
            </a:pPr>
            <a:endParaRPr lang="it-IT"/>
          </a:p>
        </p:txBody>
      </p:sp>
      <p:sp>
        <p:nvSpPr>
          <p:cNvPr id="6" name="Slide Number Placeholder 5"/>
          <p:cNvSpPr>
            <a:spLocks noGrp="1"/>
          </p:cNvSpPr>
          <p:nvPr>
            <p:ph type="sldNum" sz="quarter" idx="12"/>
          </p:nvPr>
        </p:nvSpPr>
        <p:spPr/>
        <p:txBody>
          <a:bodyPr/>
          <a:lstStyle>
            <a:lvl1pPr fontAlgn="base">
              <a:spcBef>
                <a:spcPct val="0"/>
              </a:spcBef>
              <a:spcAft>
                <a:spcPct val="0"/>
              </a:spcAft>
              <a:defRPr/>
            </a:lvl1pPr>
          </a:lstStyle>
          <a:p>
            <a:pPr>
              <a:defRPr/>
            </a:pPr>
            <a:fld id="{ED27A1D8-32D8-4C9D-86DA-5EBF0162D8EB}" type="slidenum">
              <a:rPr lang="it-IT"/>
              <a:pPr>
                <a:defRPr/>
              </a:pPr>
              <a:t>‹N›</a:t>
            </a:fld>
            <a:endParaRPr lang="it-IT"/>
          </a:p>
        </p:txBody>
      </p:sp>
    </p:spTree>
    <p:extLst>
      <p:ext uri="{BB962C8B-B14F-4D97-AF65-F5344CB8AC3E}">
        <p14:creationId xmlns:p14="http://schemas.microsoft.com/office/powerpoint/2010/main" val="34846063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551280" y="1497993"/>
            <a:ext cx="8041439" cy="2097259"/>
          </a:xfrm>
        </p:spPr>
        <p:txBody>
          <a:bodyPr anchor="b"/>
          <a:lstStyle>
            <a:lvl1pPr algn="ctr">
              <a:defRPr sz="4800" b="0" cap="none"/>
            </a:lvl1pPr>
          </a:lstStyle>
          <a:p>
            <a:r>
              <a:rPr lang="it-IT" smtClean="0"/>
              <a:t>Fare clic per modificare lo stile del titolo</a:t>
            </a:r>
            <a:endParaRPr lang="en-US" dirty="0"/>
          </a:p>
        </p:txBody>
      </p:sp>
      <p:sp>
        <p:nvSpPr>
          <p:cNvPr id="3" name="Text Placeholder 2"/>
          <p:cNvSpPr>
            <a:spLocks noGrp="1"/>
          </p:cNvSpPr>
          <p:nvPr>
            <p:ph type="body" idx="1"/>
          </p:nvPr>
        </p:nvSpPr>
        <p:spPr>
          <a:xfrm>
            <a:off x="838199" y="3754402"/>
            <a:ext cx="7467601" cy="1500187"/>
          </a:xfrm>
        </p:spPr>
        <p:txBody>
          <a:bodyPr/>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Date Placeholder 3"/>
          <p:cNvSpPr>
            <a:spLocks noGrp="1"/>
          </p:cNvSpPr>
          <p:nvPr>
            <p:ph type="dt" sz="half" idx="10"/>
          </p:nvPr>
        </p:nvSpPr>
        <p:spPr/>
        <p:txBody>
          <a:bodyPr/>
          <a:lstStyle>
            <a:lvl1pPr fontAlgn="base">
              <a:spcBef>
                <a:spcPct val="0"/>
              </a:spcBef>
              <a:spcAft>
                <a:spcPct val="0"/>
              </a:spcAft>
              <a:defRPr/>
            </a:lvl1pPr>
          </a:lstStyle>
          <a:p>
            <a:pPr>
              <a:defRPr/>
            </a:pPr>
            <a:fld id="{FB003839-E781-4F71-8E47-798868A31D96}" type="datetimeFigureOut">
              <a:rPr lang="it-IT"/>
              <a:pPr>
                <a:defRPr/>
              </a:pPr>
              <a:t>17/11/2013</a:t>
            </a:fld>
            <a:endParaRPr lang="it-IT"/>
          </a:p>
        </p:txBody>
      </p:sp>
      <p:sp>
        <p:nvSpPr>
          <p:cNvPr id="5" name="Footer Placeholder 4"/>
          <p:cNvSpPr>
            <a:spLocks noGrp="1"/>
          </p:cNvSpPr>
          <p:nvPr>
            <p:ph type="ftr" sz="quarter" idx="11"/>
          </p:nvPr>
        </p:nvSpPr>
        <p:spPr/>
        <p:txBody>
          <a:bodyPr/>
          <a:lstStyle>
            <a:lvl1pPr fontAlgn="base">
              <a:spcBef>
                <a:spcPct val="0"/>
              </a:spcBef>
              <a:spcAft>
                <a:spcPct val="0"/>
              </a:spcAft>
              <a:defRPr/>
            </a:lvl1pPr>
          </a:lstStyle>
          <a:p>
            <a:pPr>
              <a:defRPr/>
            </a:pPr>
            <a:endParaRPr lang="it-IT"/>
          </a:p>
        </p:txBody>
      </p:sp>
      <p:sp>
        <p:nvSpPr>
          <p:cNvPr id="6" name="Slide Number Placeholder 5"/>
          <p:cNvSpPr>
            <a:spLocks noGrp="1"/>
          </p:cNvSpPr>
          <p:nvPr>
            <p:ph type="sldNum" sz="quarter" idx="12"/>
          </p:nvPr>
        </p:nvSpPr>
        <p:spPr/>
        <p:txBody>
          <a:bodyPr/>
          <a:lstStyle>
            <a:lvl1pPr fontAlgn="base">
              <a:spcBef>
                <a:spcPct val="0"/>
              </a:spcBef>
              <a:spcAft>
                <a:spcPct val="0"/>
              </a:spcAft>
              <a:defRPr/>
            </a:lvl1pPr>
          </a:lstStyle>
          <a:p>
            <a:pPr>
              <a:defRPr/>
            </a:pPr>
            <a:fld id="{5CFBA06D-6949-4134-984F-C6FBBD079823}" type="slidenum">
              <a:rPr lang="it-IT"/>
              <a:pPr>
                <a:defRPr/>
              </a:pPr>
              <a:t>‹N›</a:t>
            </a:fld>
            <a:endParaRPr lang="it-IT"/>
          </a:p>
        </p:txBody>
      </p:sp>
    </p:spTree>
    <p:extLst>
      <p:ext uri="{BB962C8B-B14F-4D97-AF65-F5344CB8AC3E}">
        <p14:creationId xmlns:p14="http://schemas.microsoft.com/office/powerpoint/2010/main" val="79305787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a:p>
        </p:txBody>
      </p:sp>
      <p:sp>
        <p:nvSpPr>
          <p:cNvPr id="9" name="Content Placeholder 8"/>
          <p:cNvSpPr>
            <a:spLocks noGrp="1"/>
          </p:cNvSpPr>
          <p:nvPr>
            <p:ph sz="quarter" idx="13"/>
          </p:nvPr>
        </p:nvSpPr>
        <p:spPr>
          <a:xfrm>
            <a:off x="841248" y="2039112"/>
            <a:ext cx="3657600" cy="3950208"/>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11" name="Content Placeholder 10"/>
          <p:cNvSpPr>
            <a:spLocks noGrp="1"/>
          </p:cNvSpPr>
          <p:nvPr>
            <p:ph sz="quarter" idx="14"/>
          </p:nvPr>
        </p:nvSpPr>
        <p:spPr>
          <a:xfrm>
            <a:off x="4645152" y="2039112"/>
            <a:ext cx="3657600" cy="3950208"/>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5" name="Date Placeholder 4"/>
          <p:cNvSpPr>
            <a:spLocks noGrp="1"/>
          </p:cNvSpPr>
          <p:nvPr>
            <p:ph type="dt" sz="half" idx="15"/>
          </p:nvPr>
        </p:nvSpPr>
        <p:spPr/>
        <p:txBody>
          <a:bodyPr/>
          <a:lstStyle>
            <a:lvl1pPr fontAlgn="base">
              <a:spcBef>
                <a:spcPct val="0"/>
              </a:spcBef>
              <a:spcAft>
                <a:spcPct val="0"/>
              </a:spcAft>
              <a:defRPr/>
            </a:lvl1pPr>
          </a:lstStyle>
          <a:p>
            <a:pPr>
              <a:defRPr/>
            </a:pPr>
            <a:fld id="{71F1439C-D84A-42B0-87A4-818B60F21E03}" type="datetimeFigureOut">
              <a:rPr lang="it-IT"/>
              <a:pPr>
                <a:defRPr/>
              </a:pPr>
              <a:t>17/11/2013</a:t>
            </a:fld>
            <a:endParaRPr lang="it-IT"/>
          </a:p>
        </p:txBody>
      </p:sp>
      <p:sp>
        <p:nvSpPr>
          <p:cNvPr id="6" name="Footer Placeholder 5"/>
          <p:cNvSpPr>
            <a:spLocks noGrp="1"/>
          </p:cNvSpPr>
          <p:nvPr>
            <p:ph type="ftr" sz="quarter" idx="16"/>
          </p:nvPr>
        </p:nvSpPr>
        <p:spPr/>
        <p:txBody>
          <a:bodyPr/>
          <a:lstStyle>
            <a:lvl1pPr fontAlgn="base">
              <a:spcBef>
                <a:spcPct val="0"/>
              </a:spcBef>
              <a:spcAft>
                <a:spcPct val="0"/>
              </a:spcAft>
              <a:defRPr/>
            </a:lvl1pPr>
          </a:lstStyle>
          <a:p>
            <a:pPr>
              <a:defRPr/>
            </a:pPr>
            <a:endParaRPr lang="it-IT"/>
          </a:p>
        </p:txBody>
      </p:sp>
      <p:sp>
        <p:nvSpPr>
          <p:cNvPr id="7" name="Slide Number Placeholder 6"/>
          <p:cNvSpPr>
            <a:spLocks noGrp="1"/>
          </p:cNvSpPr>
          <p:nvPr>
            <p:ph type="sldNum" sz="quarter" idx="17"/>
          </p:nvPr>
        </p:nvSpPr>
        <p:spPr/>
        <p:txBody>
          <a:bodyPr/>
          <a:lstStyle>
            <a:lvl1pPr fontAlgn="base">
              <a:spcBef>
                <a:spcPct val="0"/>
              </a:spcBef>
              <a:spcAft>
                <a:spcPct val="0"/>
              </a:spcAft>
              <a:defRPr/>
            </a:lvl1pPr>
          </a:lstStyle>
          <a:p>
            <a:pPr>
              <a:defRPr/>
            </a:pPr>
            <a:fld id="{2A8463EE-B8AD-4FBA-A5D9-08E0BDBA1A89}" type="slidenum">
              <a:rPr lang="it-IT"/>
              <a:pPr>
                <a:defRPr/>
              </a:pPr>
              <a:t>‹N›</a:t>
            </a:fld>
            <a:endParaRPr lang="it-IT"/>
          </a:p>
        </p:txBody>
      </p:sp>
    </p:spTree>
    <p:extLst>
      <p:ext uri="{BB962C8B-B14F-4D97-AF65-F5344CB8AC3E}">
        <p14:creationId xmlns:p14="http://schemas.microsoft.com/office/powerpoint/2010/main" val="230625675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7" name="Freeform 22"/>
          <p:cNvSpPr>
            <a:spLocks/>
          </p:cNvSpPr>
          <p:nvPr/>
        </p:nvSpPr>
        <p:spPr bwMode="auto">
          <a:xfrm rot="20274567">
            <a:off x="3933825" y="4281488"/>
            <a:ext cx="1289050" cy="722312"/>
          </a:xfrm>
          <a:custGeom>
            <a:avLst/>
            <a:gdLst>
              <a:gd name="T0" fmla="*/ 338558 w 1288494"/>
              <a:gd name="T1" fmla="*/ 443303 h 722529"/>
              <a:gd name="T2" fmla="*/ 457248 w 1288494"/>
              <a:gd name="T3" fmla="*/ 488021 h 722529"/>
              <a:gd name="T4" fmla="*/ 142038 w 1288494"/>
              <a:gd name="T5" fmla="*/ 301368 h 722529"/>
              <a:gd name="T6" fmla="*/ 1075992 w 1288494"/>
              <a:gd name="T7" fmla="*/ 637733 h 722529"/>
              <a:gd name="T8" fmla="*/ 35023 w 1288494"/>
              <a:gd name="T9" fmla="*/ 156517 h 722529"/>
              <a:gd name="T10" fmla="*/ 26267 w 1288494"/>
              <a:gd name="T11" fmla="*/ 137074 h 722529"/>
              <a:gd name="T12" fmla="*/ 1236515 w 1288494"/>
              <a:gd name="T13" fmla="*/ 669815 h 722529"/>
              <a:gd name="T14" fmla="*/ 1229704 w 1288494"/>
              <a:gd name="T15" fmla="*/ 655232 h 722529"/>
              <a:gd name="T16" fmla="*/ 1048751 w 1288494"/>
              <a:gd name="T17" fmla="*/ 592043 h 722529"/>
              <a:gd name="T18" fmla="*/ 1234569 w 1288494"/>
              <a:gd name="T19" fmla="*/ 618290 h 722529"/>
              <a:gd name="T20" fmla="*/ 14593 w 1288494"/>
              <a:gd name="T21" fmla="*/ 104992 h 722529"/>
              <a:gd name="T22" fmla="*/ 2918 w 1288494"/>
              <a:gd name="T23" fmla="*/ 9721 h 722529"/>
              <a:gd name="T24" fmla="*/ 9729 w 1288494"/>
              <a:gd name="T25" fmla="*/ 44719 h 722529"/>
              <a:gd name="T26" fmla="*/ 23349 w 1288494"/>
              <a:gd name="T27" fmla="*/ 100132 h 722529"/>
              <a:gd name="T28" fmla="*/ 59345 w 1288494"/>
              <a:gd name="T29" fmla="*/ 179848 h 722529"/>
              <a:gd name="T30" fmla="*/ 143012 w 1288494"/>
              <a:gd name="T31" fmla="*/ 282897 h 722529"/>
              <a:gd name="T32" fmla="*/ 220841 w 1288494"/>
              <a:gd name="T33" fmla="*/ 351920 h 722529"/>
              <a:gd name="T34" fmla="*/ 282132 w 1288494"/>
              <a:gd name="T35" fmla="*/ 393723 h 722529"/>
              <a:gd name="T36" fmla="*/ 414442 w 1288494"/>
              <a:gd name="T37" fmla="*/ 467607 h 722529"/>
              <a:gd name="T38" fmla="*/ 480596 w 1288494"/>
              <a:gd name="T39" fmla="*/ 499688 h 722529"/>
              <a:gd name="T40" fmla="*/ 566209 w 1288494"/>
              <a:gd name="T41" fmla="*/ 532741 h 722529"/>
              <a:gd name="T42" fmla="*/ 684899 w 1288494"/>
              <a:gd name="T43" fmla="*/ 565794 h 722529"/>
              <a:gd name="T44" fmla="*/ 969949 w 1288494"/>
              <a:gd name="T45" fmla="*/ 621207 h 722529"/>
              <a:gd name="T46" fmla="*/ 1243811 w 1288494"/>
              <a:gd name="T47" fmla="*/ 638706 h 722529"/>
              <a:gd name="T48" fmla="*/ 1107124 w 1288494"/>
              <a:gd name="T49" fmla="*/ 640651 h 722529"/>
              <a:gd name="T50" fmla="*/ 1029294 w 1288494"/>
              <a:gd name="T51" fmla="*/ 634817 h 722529"/>
              <a:gd name="T52" fmla="*/ 949520 w 1288494"/>
              <a:gd name="T53" fmla="*/ 628012 h 722529"/>
              <a:gd name="T54" fmla="*/ 908659 w 1288494"/>
              <a:gd name="T55" fmla="*/ 623152 h 722529"/>
              <a:gd name="T56" fmla="*/ 815264 w 1288494"/>
              <a:gd name="T57" fmla="*/ 605652 h 722529"/>
              <a:gd name="T58" fmla="*/ 782185 w 1288494"/>
              <a:gd name="T59" fmla="*/ 598847 h 722529"/>
              <a:gd name="T60" fmla="*/ 727706 w 1288494"/>
              <a:gd name="T61" fmla="*/ 588154 h 722529"/>
              <a:gd name="T62" fmla="*/ 682954 w 1288494"/>
              <a:gd name="T63" fmla="*/ 574543 h 722529"/>
              <a:gd name="T64" fmla="*/ 642093 w 1288494"/>
              <a:gd name="T65" fmla="*/ 564822 h 722529"/>
              <a:gd name="T66" fmla="*/ 595396 w 1288494"/>
              <a:gd name="T67" fmla="*/ 553157 h 722529"/>
              <a:gd name="T68" fmla="*/ 554535 w 1288494"/>
              <a:gd name="T69" fmla="*/ 538573 h 722529"/>
              <a:gd name="T70" fmla="*/ 526322 w 1288494"/>
              <a:gd name="T71" fmla="*/ 528852 h 722529"/>
              <a:gd name="T72" fmla="*/ 494217 w 1288494"/>
              <a:gd name="T73" fmla="*/ 517187 h 722529"/>
              <a:gd name="T74" fmla="*/ 448492 w 1288494"/>
              <a:gd name="T75" fmla="*/ 498715 h 722529"/>
              <a:gd name="T76" fmla="*/ 423198 w 1288494"/>
              <a:gd name="T77" fmla="*/ 486077 h 722529"/>
              <a:gd name="T78" fmla="*/ 392066 w 1288494"/>
              <a:gd name="T79" fmla="*/ 469551 h 722529"/>
              <a:gd name="T80" fmla="*/ 354124 w 1288494"/>
              <a:gd name="T81" fmla="*/ 450108 h 722529"/>
              <a:gd name="T82" fmla="*/ 327856 w 1288494"/>
              <a:gd name="T83" fmla="*/ 436497 h 722529"/>
              <a:gd name="T84" fmla="*/ 293806 w 1288494"/>
              <a:gd name="T85" fmla="*/ 415110 h 722529"/>
              <a:gd name="T86" fmla="*/ 241271 w 1288494"/>
              <a:gd name="T87" fmla="*/ 380113 h 722529"/>
              <a:gd name="T88" fmla="*/ 211112 w 1288494"/>
              <a:gd name="T89" fmla="*/ 360669 h 722529"/>
              <a:gd name="T90" fmla="*/ 148849 w 1288494"/>
              <a:gd name="T91" fmla="*/ 308172 h 722529"/>
              <a:gd name="T92" fmla="*/ 135228 w 1288494"/>
              <a:gd name="T93" fmla="*/ 292618 h 722529"/>
              <a:gd name="T94" fmla="*/ 132310 w 1288494"/>
              <a:gd name="T95" fmla="*/ 287758 h 722529"/>
              <a:gd name="T96" fmla="*/ 122582 w 1288494"/>
              <a:gd name="T97" fmla="*/ 279008 h 722529"/>
              <a:gd name="T98" fmla="*/ 108961 w 1288494"/>
              <a:gd name="T99" fmla="*/ 266371 h 722529"/>
              <a:gd name="T100" fmla="*/ 91449 w 1288494"/>
              <a:gd name="T101" fmla="*/ 243038 h 722529"/>
              <a:gd name="T102" fmla="*/ 84640 w 1288494"/>
              <a:gd name="T103" fmla="*/ 234289 h 722529"/>
              <a:gd name="T104" fmla="*/ 70046 w 1288494"/>
              <a:gd name="T105" fmla="*/ 215818 h 722529"/>
              <a:gd name="T106" fmla="*/ 63236 w 1288494"/>
              <a:gd name="T107" fmla="*/ 199291 h 722529"/>
              <a:gd name="T108" fmla="*/ 46698 w 1288494"/>
              <a:gd name="T109" fmla="*/ 174987 h 722529"/>
              <a:gd name="T110" fmla="*/ 36969 w 1288494"/>
              <a:gd name="T111" fmla="*/ 160405 h 722529"/>
              <a:gd name="T112" fmla="*/ 34051 w 1288494"/>
              <a:gd name="T113" fmla="*/ 143878 h 722529"/>
              <a:gd name="T114" fmla="*/ 16539 w 1288494"/>
              <a:gd name="T115" fmla="*/ 101104 h 722529"/>
              <a:gd name="T116" fmla="*/ 4865 w 1288494"/>
              <a:gd name="T117" fmla="*/ 50551 h 722529"/>
              <a:gd name="T118" fmla="*/ 1885 w 1288494"/>
              <a:gd name="T119" fmla="*/ 3038 h 722529"/>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1288494" h="722529">
                <a:moveTo>
                  <a:pt x="548461" y="537763"/>
                </a:moveTo>
                <a:lnTo>
                  <a:pt x="548461" y="537763"/>
                </a:lnTo>
                <a:close/>
                <a:moveTo>
                  <a:pt x="547489" y="536791"/>
                </a:moveTo>
                <a:lnTo>
                  <a:pt x="548461" y="537763"/>
                </a:lnTo>
                <a:lnTo>
                  <a:pt x="546516" y="536791"/>
                </a:lnTo>
                <a:lnTo>
                  <a:pt x="544572" y="535818"/>
                </a:lnTo>
                <a:lnTo>
                  <a:pt x="547489" y="536791"/>
                </a:lnTo>
                <a:close/>
                <a:moveTo>
                  <a:pt x="338413" y="443436"/>
                </a:moveTo>
                <a:lnTo>
                  <a:pt x="340357" y="444408"/>
                </a:lnTo>
                <a:lnTo>
                  <a:pt x="339385" y="444408"/>
                </a:lnTo>
                <a:lnTo>
                  <a:pt x="338413" y="443436"/>
                </a:lnTo>
                <a:close/>
                <a:moveTo>
                  <a:pt x="337440" y="442463"/>
                </a:moveTo>
                <a:lnTo>
                  <a:pt x="338413" y="443436"/>
                </a:lnTo>
                <a:lnTo>
                  <a:pt x="338412" y="443436"/>
                </a:lnTo>
                <a:lnTo>
                  <a:pt x="337440" y="442463"/>
                </a:lnTo>
                <a:close/>
                <a:moveTo>
                  <a:pt x="334522" y="440518"/>
                </a:moveTo>
                <a:lnTo>
                  <a:pt x="334523" y="441491"/>
                </a:lnTo>
                <a:lnTo>
                  <a:pt x="333550" y="441491"/>
                </a:lnTo>
                <a:lnTo>
                  <a:pt x="331605" y="439546"/>
                </a:lnTo>
                <a:lnTo>
                  <a:pt x="334522" y="440518"/>
                </a:lnTo>
                <a:close/>
                <a:moveTo>
                  <a:pt x="644733" y="565964"/>
                </a:moveTo>
                <a:lnTo>
                  <a:pt x="642788" y="565964"/>
                </a:lnTo>
                <a:lnTo>
                  <a:pt x="641816" y="565964"/>
                </a:lnTo>
                <a:lnTo>
                  <a:pt x="644733" y="565964"/>
                </a:lnTo>
                <a:close/>
                <a:moveTo>
                  <a:pt x="457051" y="488168"/>
                </a:moveTo>
                <a:lnTo>
                  <a:pt x="458996" y="489140"/>
                </a:lnTo>
                <a:lnTo>
                  <a:pt x="458993" y="489139"/>
                </a:lnTo>
                <a:lnTo>
                  <a:pt x="457051" y="488168"/>
                </a:lnTo>
                <a:close/>
                <a:moveTo>
                  <a:pt x="243112" y="383144"/>
                </a:moveTo>
                <a:lnTo>
                  <a:pt x="244085" y="384117"/>
                </a:lnTo>
                <a:lnTo>
                  <a:pt x="243112" y="383144"/>
                </a:lnTo>
                <a:close/>
                <a:moveTo>
                  <a:pt x="781848" y="599027"/>
                </a:moveTo>
                <a:lnTo>
                  <a:pt x="781848" y="599027"/>
                </a:lnTo>
                <a:lnTo>
                  <a:pt x="780876" y="599027"/>
                </a:lnTo>
                <a:lnTo>
                  <a:pt x="781848" y="599027"/>
                </a:lnTo>
                <a:close/>
                <a:moveTo>
                  <a:pt x="242140" y="366612"/>
                </a:moveTo>
                <a:lnTo>
                  <a:pt x="244085" y="368557"/>
                </a:lnTo>
                <a:lnTo>
                  <a:pt x="241797" y="366956"/>
                </a:lnTo>
                <a:lnTo>
                  <a:pt x="242140" y="366612"/>
                </a:lnTo>
                <a:close/>
                <a:moveTo>
                  <a:pt x="141978" y="301458"/>
                </a:moveTo>
                <a:lnTo>
                  <a:pt x="141978" y="301459"/>
                </a:lnTo>
                <a:lnTo>
                  <a:pt x="141977" y="301459"/>
                </a:lnTo>
                <a:lnTo>
                  <a:pt x="141978" y="301458"/>
                </a:lnTo>
                <a:close/>
                <a:moveTo>
                  <a:pt x="142950" y="301458"/>
                </a:moveTo>
                <a:lnTo>
                  <a:pt x="142950" y="302430"/>
                </a:lnTo>
                <a:lnTo>
                  <a:pt x="141978" y="301459"/>
                </a:lnTo>
                <a:lnTo>
                  <a:pt x="142950" y="301458"/>
                </a:lnTo>
                <a:close/>
                <a:moveTo>
                  <a:pt x="979256" y="620421"/>
                </a:moveTo>
                <a:lnTo>
                  <a:pt x="979165" y="620512"/>
                </a:lnTo>
                <a:lnTo>
                  <a:pt x="978283" y="620421"/>
                </a:lnTo>
                <a:lnTo>
                  <a:pt x="979256" y="620421"/>
                </a:lnTo>
                <a:close/>
                <a:moveTo>
                  <a:pt x="93355" y="247974"/>
                </a:moveTo>
                <a:lnTo>
                  <a:pt x="94328" y="248946"/>
                </a:lnTo>
                <a:lnTo>
                  <a:pt x="94328" y="249919"/>
                </a:lnTo>
                <a:lnTo>
                  <a:pt x="93355" y="247974"/>
                </a:lnTo>
                <a:close/>
                <a:moveTo>
                  <a:pt x="1075528" y="637925"/>
                </a:moveTo>
                <a:lnTo>
                  <a:pt x="1075528" y="637925"/>
                </a:lnTo>
                <a:lnTo>
                  <a:pt x="1074555" y="637925"/>
                </a:lnTo>
                <a:lnTo>
                  <a:pt x="1075528" y="637925"/>
                </a:lnTo>
                <a:close/>
                <a:moveTo>
                  <a:pt x="47650" y="177958"/>
                </a:moveTo>
                <a:lnTo>
                  <a:pt x="49595" y="178930"/>
                </a:lnTo>
                <a:lnTo>
                  <a:pt x="49595" y="180875"/>
                </a:lnTo>
                <a:lnTo>
                  <a:pt x="51540" y="183792"/>
                </a:lnTo>
                <a:lnTo>
                  <a:pt x="50568" y="184764"/>
                </a:lnTo>
                <a:lnTo>
                  <a:pt x="49595" y="184765"/>
                </a:lnTo>
                <a:lnTo>
                  <a:pt x="48623" y="183792"/>
                </a:lnTo>
                <a:lnTo>
                  <a:pt x="46678" y="182820"/>
                </a:lnTo>
                <a:lnTo>
                  <a:pt x="45705" y="179903"/>
                </a:lnTo>
                <a:lnTo>
                  <a:pt x="46678" y="179902"/>
                </a:lnTo>
                <a:lnTo>
                  <a:pt x="46678" y="178930"/>
                </a:lnTo>
                <a:lnTo>
                  <a:pt x="47650" y="177958"/>
                </a:lnTo>
                <a:close/>
                <a:moveTo>
                  <a:pt x="35008" y="156564"/>
                </a:moveTo>
                <a:lnTo>
                  <a:pt x="36953" y="159157"/>
                </a:lnTo>
                <a:lnTo>
                  <a:pt x="36953" y="159481"/>
                </a:lnTo>
                <a:lnTo>
                  <a:pt x="35008" y="156564"/>
                </a:lnTo>
                <a:close/>
                <a:moveTo>
                  <a:pt x="25284" y="133225"/>
                </a:moveTo>
                <a:lnTo>
                  <a:pt x="28201" y="141005"/>
                </a:lnTo>
                <a:lnTo>
                  <a:pt x="30146" y="144894"/>
                </a:lnTo>
                <a:lnTo>
                  <a:pt x="33063" y="147811"/>
                </a:lnTo>
                <a:lnTo>
                  <a:pt x="33063" y="146839"/>
                </a:lnTo>
                <a:lnTo>
                  <a:pt x="34036" y="148784"/>
                </a:lnTo>
                <a:lnTo>
                  <a:pt x="35008" y="151701"/>
                </a:lnTo>
                <a:lnTo>
                  <a:pt x="34036" y="149756"/>
                </a:lnTo>
                <a:lnTo>
                  <a:pt x="33064" y="148784"/>
                </a:lnTo>
                <a:lnTo>
                  <a:pt x="32091" y="149756"/>
                </a:lnTo>
                <a:lnTo>
                  <a:pt x="25284" y="137114"/>
                </a:lnTo>
                <a:lnTo>
                  <a:pt x="26256" y="137115"/>
                </a:lnTo>
                <a:lnTo>
                  <a:pt x="25284" y="136142"/>
                </a:lnTo>
                <a:lnTo>
                  <a:pt x="25284" y="133225"/>
                </a:lnTo>
                <a:close/>
                <a:moveTo>
                  <a:pt x="1277796" y="622366"/>
                </a:moveTo>
                <a:lnTo>
                  <a:pt x="1283631" y="625284"/>
                </a:lnTo>
                <a:lnTo>
                  <a:pt x="1285576" y="628201"/>
                </a:lnTo>
                <a:lnTo>
                  <a:pt x="1287521" y="630146"/>
                </a:lnTo>
                <a:lnTo>
                  <a:pt x="1288494" y="634036"/>
                </a:lnTo>
                <a:lnTo>
                  <a:pt x="1287521" y="637926"/>
                </a:lnTo>
                <a:lnTo>
                  <a:pt x="1285576" y="642788"/>
                </a:lnTo>
                <a:lnTo>
                  <a:pt x="1282659" y="646677"/>
                </a:lnTo>
                <a:lnTo>
                  <a:pt x="1277797" y="650567"/>
                </a:lnTo>
                <a:lnTo>
                  <a:pt x="1271962" y="654457"/>
                </a:lnTo>
                <a:lnTo>
                  <a:pt x="1264183" y="658347"/>
                </a:lnTo>
                <a:lnTo>
                  <a:pt x="1255431" y="662237"/>
                </a:lnTo>
                <a:lnTo>
                  <a:pt x="1235982" y="670016"/>
                </a:lnTo>
                <a:lnTo>
                  <a:pt x="1215560" y="676824"/>
                </a:lnTo>
                <a:lnTo>
                  <a:pt x="1207780" y="680713"/>
                </a:lnTo>
                <a:lnTo>
                  <a:pt x="1199028" y="685575"/>
                </a:lnTo>
                <a:lnTo>
                  <a:pt x="1179579" y="698217"/>
                </a:lnTo>
                <a:lnTo>
                  <a:pt x="1146516" y="722528"/>
                </a:lnTo>
                <a:lnTo>
                  <a:pt x="1140681" y="722529"/>
                </a:lnTo>
                <a:lnTo>
                  <a:pt x="1137764" y="721556"/>
                </a:lnTo>
                <a:lnTo>
                  <a:pt x="1129985" y="714748"/>
                </a:lnTo>
                <a:lnTo>
                  <a:pt x="1137764" y="708914"/>
                </a:lnTo>
                <a:lnTo>
                  <a:pt x="1146516" y="703079"/>
                </a:lnTo>
                <a:lnTo>
                  <a:pt x="1156241" y="696273"/>
                </a:lnTo>
                <a:lnTo>
                  <a:pt x="1168883" y="690437"/>
                </a:lnTo>
                <a:lnTo>
                  <a:pt x="1209726" y="669044"/>
                </a:lnTo>
                <a:lnTo>
                  <a:pt x="1220422" y="662237"/>
                </a:lnTo>
                <a:lnTo>
                  <a:pt x="1229174" y="655429"/>
                </a:lnTo>
                <a:lnTo>
                  <a:pt x="1237926" y="647649"/>
                </a:lnTo>
                <a:lnTo>
                  <a:pt x="1243761" y="639870"/>
                </a:lnTo>
                <a:lnTo>
                  <a:pt x="1245706" y="638898"/>
                </a:lnTo>
                <a:lnTo>
                  <a:pt x="1243275" y="638898"/>
                </a:lnTo>
                <a:lnTo>
                  <a:pt x="1242789" y="637925"/>
                </a:lnTo>
                <a:lnTo>
                  <a:pt x="1240844" y="635981"/>
                </a:lnTo>
                <a:lnTo>
                  <a:pt x="1237926" y="634036"/>
                </a:lnTo>
                <a:lnTo>
                  <a:pt x="1226257" y="630145"/>
                </a:lnTo>
                <a:lnTo>
                  <a:pt x="1207780" y="625284"/>
                </a:lnTo>
                <a:lnTo>
                  <a:pt x="1182496" y="620421"/>
                </a:lnTo>
                <a:lnTo>
                  <a:pt x="1113453" y="607780"/>
                </a:lnTo>
                <a:lnTo>
                  <a:pt x="1074555" y="600000"/>
                </a:lnTo>
                <a:lnTo>
                  <a:pt x="1060940" y="596110"/>
                </a:lnTo>
                <a:lnTo>
                  <a:pt x="1048299" y="592221"/>
                </a:lnTo>
                <a:lnTo>
                  <a:pt x="1036630" y="587358"/>
                </a:lnTo>
                <a:lnTo>
                  <a:pt x="1027877" y="583469"/>
                </a:lnTo>
                <a:lnTo>
                  <a:pt x="1020098" y="579579"/>
                </a:lnTo>
                <a:lnTo>
                  <a:pt x="1014263" y="574716"/>
                </a:lnTo>
                <a:lnTo>
                  <a:pt x="1009401" y="569854"/>
                </a:lnTo>
                <a:lnTo>
                  <a:pt x="1006483" y="564992"/>
                </a:lnTo>
                <a:lnTo>
                  <a:pt x="1002594" y="554295"/>
                </a:lnTo>
                <a:lnTo>
                  <a:pt x="1030795" y="566937"/>
                </a:lnTo>
                <a:lnTo>
                  <a:pt x="1058996" y="577634"/>
                </a:lnTo>
                <a:lnTo>
                  <a:pt x="1087197" y="587358"/>
                </a:lnTo>
                <a:lnTo>
                  <a:pt x="1116371" y="596110"/>
                </a:lnTo>
                <a:lnTo>
                  <a:pt x="1145544" y="602917"/>
                </a:lnTo>
                <a:lnTo>
                  <a:pt x="1174717" y="609725"/>
                </a:lnTo>
                <a:lnTo>
                  <a:pt x="1204863" y="614587"/>
                </a:lnTo>
                <a:lnTo>
                  <a:pt x="1234036" y="618476"/>
                </a:lnTo>
                <a:lnTo>
                  <a:pt x="1248623" y="618476"/>
                </a:lnTo>
                <a:lnTo>
                  <a:pt x="1260293" y="619449"/>
                </a:lnTo>
                <a:lnTo>
                  <a:pt x="1270017" y="620422"/>
                </a:lnTo>
                <a:lnTo>
                  <a:pt x="1277796" y="622366"/>
                </a:lnTo>
                <a:close/>
                <a:moveTo>
                  <a:pt x="13614" y="101134"/>
                </a:moveTo>
                <a:lnTo>
                  <a:pt x="15560" y="104051"/>
                </a:lnTo>
                <a:lnTo>
                  <a:pt x="16532" y="104052"/>
                </a:lnTo>
                <a:lnTo>
                  <a:pt x="15559" y="105024"/>
                </a:lnTo>
                <a:lnTo>
                  <a:pt x="16532" y="109886"/>
                </a:lnTo>
                <a:lnTo>
                  <a:pt x="16532" y="110859"/>
                </a:lnTo>
                <a:lnTo>
                  <a:pt x="15559" y="110858"/>
                </a:lnTo>
                <a:lnTo>
                  <a:pt x="14587" y="108913"/>
                </a:lnTo>
                <a:lnTo>
                  <a:pt x="15559" y="108913"/>
                </a:lnTo>
                <a:lnTo>
                  <a:pt x="15559" y="106969"/>
                </a:lnTo>
                <a:lnTo>
                  <a:pt x="14587" y="105024"/>
                </a:lnTo>
                <a:lnTo>
                  <a:pt x="14587" y="103079"/>
                </a:lnTo>
                <a:lnTo>
                  <a:pt x="13614" y="101134"/>
                </a:lnTo>
                <a:close/>
                <a:moveTo>
                  <a:pt x="5835" y="22366"/>
                </a:moveTo>
                <a:lnTo>
                  <a:pt x="5835" y="23338"/>
                </a:lnTo>
                <a:lnTo>
                  <a:pt x="5658" y="22542"/>
                </a:lnTo>
                <a:lnTo>
                  <a:pt x="5835" y="22366"/>
                </a:lnTo>
                <a:close/>
                <a:moveTo>
                  <a:pt x="3890" y="14586"/>
                </a:moveTo>
                <a:lnTo>
                  <a:pt x="4862" y="15559"/>
                </a:lnTo>
                <a:lnTo>
                  <a:pt x="4862" y="18476"/>
                </a:lnTo>
                <a:lnTo>
                  <a:pt x="4668" y="18087"/>
                </a:lnTo>
                <a:lnTo>
                  <a:pt x="3890" y="14586"/>
                </a:lnTo>
                <a:close/>
                <a:moveTo>
                  <a:pt x="1884" y="3039"/>
                </a:moveTo>
                <a:lnTo>
                  <a:pt x="3890" y="9724"/>
                </a:lnTo>
                <a:lnTo>
                  <a:pt x="3890" y="10697"/>
                </a:lnTo>
                <a:lnTo>
                  <a:pt x="2917" y="9724"/>
                </a:lnTo>
                <a:lnTo>
                  <a:pt x="2917" y="8752"/>
                </a:lnTo>
                <a:lnTo>
                  <a:pt x="1945" y="8751"/>
                </a:lnTo>
                <a:lnTo>
                  <a:pt x="1945" y="13613"/>
                </a:lnTo>
                <a:lnTo>
                  <a:pt x="2917" y="13613"/>
                </a:lnTo>
                <a:lnTo>
                  <a:pt x="2917" y="14586"/>
                </a:lnTo>
                <a:lnTo>
                  <a:pt x="4668" y="18087"/>
                </a:lnTo>
                <a:lnTo>
                  <a:pt x="5658" y="22542"/>
                </a:lnTo>
                <a:lnTo>
                  <a:pt x="4862" y="23338"/>
                </a:lnTo>
                <a:lnTo>
                  <a:pt x="4862" y="24310"/>
                </a:lnTo>
                <a:lnTo>
                  <a:pt x="5835" y="25283"/>
                </a:lnTo>
                <a:lnTo>
                  <a:pt x="6807" y="27228"/>
                </a:lnTo>
                <a:lnTo>
                  <a:pt x="7780" y="34035"/>
                </a:lnTo>
                <a:lnTo>
                  <a:pt x="7780" y="36952"/>
                </a:lnTo>
                <a:lnTo>
                  <a:pt x="8752" y="40842"/>
                </a:lnTo>
                <a:lnTo>
                  <a:pt x="9725" y="44732"/>
                </a:lnTo>
                <a:lnTo>
                  <a:pt x="9724" y="48622"/>
                </a:lnTo>
                <a:lnTo>
                  <a:pt x="7780" y="44732"/>
                </a:lnTo>
                <a:lnTo>
                  <a:pt x="5835" y="40842"/>
                </a:lnTo>
                <a:lnTo>
                  <a:pt x="6807" y="48622"/>
                </a:lnTo>
                <a:lnTo>
                  <a:pt x="8752" y="50567"/>
                </a:lnTo>
                <a:lnTo>
                  <a:pt x="10697" y="55429"/>
                </a:lnTo>
                <a:lnTo>
                  <a:pt x="10697" y="56401"/>
                </a:lnTo>
                <a:lnTo>
                  <a:pt x="12642" y="60291"/>
                </a:lnTo>
                <a:lnTo>
                  <a:pt x="13614" y="62236"/>
                </a:lnTo>
                <a:lnTo>
                  <a:pt x="14587" y="65153"/>
                </a:lnTo>
                <a:lnTo>
                  <a:pt x="17504" y="79740"/>
                </a:lnTo>
                <a:lnTo>
                  <a:pt x="20422" y="91410"/>
                </a:lnTo>
                <a:lnTo>
                  <a:pt x="19449" y="92382"/>
                </a:lnTo>
                <a:lnTo>
                  <a:pt x="22367" y="96271"/>
                </a:lnTo>
                <a:lnTo>
                  <a:pt x="23339" y="100162"/>
                </a:lnTo>
                <a:lnTo>
                  <a:pt x="27229" y="109886"/>
                </a:lnTo>
                <a:lnTo>
                  <a:pt x="29174" y="116693"/>
                </a:lnTo>
                <a:lnTo>
                  <a:pt x="32091" y="123501"/>
                </a:lnTo>
                <a:lnTo>
                  <a:pt x="35008" y="129335"/>
                </a:lnTo>
                <a:lnTo>
                  <a:pt x="35981" y="133225"/>
                </a:lnTo>
                <a:lnTo>
                  <a:pt x="41816" y="144894"/>
                </a:lnTo>
                <a:lnTo>
                  <a:pt x="47650" y="154619"/>
                </a:lnTo>
                <a:lnTo>
                  <a:pt x="58347" y="176013"/>
                </a:lnTo>
                <a:lnTo>
                  <a:pt x="56402" y="174068"/>
                </a:lnTo>
                <a:lnTo>
                  <a:pt x="57375" y="176012"/>
                </a:lnTo>
                <a:lnTo>
                  <a:pt x="57375" y="176985"/>
                </a:lnTo>
                <a:lnTo>
                  <a:pt x="57374" y="177957"/>
                </a:lnTo>
                <a:lnTo>
                  <a:pt x="58347" y="178930"/>
                </a:lnTo>
                <a:lnTo>
                  <a:pt x="58347" y="177957"/>
                </a:lnTo>
                <a:lnTo>
                  <a:pt x="59319" y="179902"/>
                </a:lnTo>
                <a:lnTo>
                  <a:pt x="63209" y="183792"/>
                </a:lnTo>
                <a:lnTo>
                  <a:pt x="66127" y="188654"/>
                </a:lnTo>
                <a:lnTo>
                  <a:pt x="70017" y="194489"/>
                </a:lnTo>
                <a:lnTo>
                  <a:pt x="76824" y="203241"/>
                </a:lnTo>
                <a:lnTo>
                  <a:pt x="76823" y="204213"/>
                </a:lnTo>
                <a:lnTo>
                  <a:pt x="79741" y="208103"/>
                </a:lnTo>
                <a:lnTo>
                  <a:pt x="83631" y="212966"/>
                </a:lnTo>
                <a:lnTo>
                  <a:pt x="90438" y="223662"/>
                </a:lnTo>
                <a:lnTo>
                  <a:pt x="90438" y="225607"/>
                </a:lnTo>
                <a:lnTo>
                  <a:pt x="92383" y="228525"/>
                </a:lnTo>
                <a:lnTo>
                  <a:pt x="97245" y="232415"/>
                </a:lnTo>
                <a:lnTo>
                  <a:pt x="102107" y="238249"/>
                </a:lnTo>
                <a:lnTo>
                  <a:pt x="113776" y="251863"/>
                </a:lnTo>
                <a:lnTo>
                  <a:pt x="133226" y="272285"/>
                </a:lnTo>
                <a:lnTo>
                  <a:pt x="142950" y="282982"/>
                </a:lnTo>
                <a:lnTo>
                  <a:pt x="153647" y="292707"/>
                </a:lnTo>
                <a:lnTo>
                  <a:pt x="153647" y="294651"/>
                </a:lnTo>
                <a:lnTo>
                  <a:pt x="165316" y="303403"/>
                </a:lnTo>
                <a:lnTo>
                  <a:pt x="176013" y="314100"/>
                </a:lnTo>
                <a:lnTo>
                  <a:pt x="187683" y="323824"/>
                </a:lnTo>
                <a:lnTo>
                  <a:pt x="197407" y="332577"/>
                </a:lnTo>
                <a:lnTo>
                  <a:pt x="195462" y="332576"/>
                </a:lnTo>
                <a:lnTo>
                  <a:pt x="201297" y="337439"/>
                </a:lnTo>
                <a:lnTo>
                  <a:pt x="203242" y="338411"/>
                </a:lnTo>
                <a:lnTo>
                  <a:pt x="204214" y="338411"/>
                </a:lnTo>
                <a:lnTo>
                  <a:pt x="204214" y="337439"/>
                </a:lnTo>
                <a:lnTo>
                  <a:pt x="211021" y="343273"/>
                </a:lnTo>
                <a:lnTo>
                  <a:pt x="213939" y="346191"/>
                </a:lnTo>
                <a:lnTo>
                  <a:pt x="215883" y="348136"/>
                </a:lnTo>
                <a:lnTo>
                  <a:pt x="220746" y="352026"/>
                </a:lnTo>
                <a:lnTo>
                  <a:pt x="225608" y="353970"/>
                </a:lnTo>
                <a:lnTo>
                  <a:pt x="234360" y="361750"/>
                </a:lnTo>
                <a:lnTo>
                  <a:pt x="241797" y="366956"/>
                </a:lnTo>
                <a:lnTo>
                  <a:pt x="241167" y="367584"/>
                </a:lnTo>
                <a:lnTo>
                  <a:pt x="243112" y="368557"/>
                </a:lnTo>
                <a:lnTo>
                  <a:pt x="248947" y="373420"/>
                </a:lnTo>
                <a:lnTo>
                  <a:pt x="250892" y="374392"/>
                </a:lnTo>
                <a:lnTo>
                  <a:pt x="251864" y="374392"/>
                </a:lnTo>
                <a:lnTo>
                  <a:pt x="251864" y="373419"/>
                </a:lnTo>
                <a:lnTo>
                  <a:pt x="257699" y="378282"/>
                </a:lnTo>
                <a:lnTo>
                  <a:pt x="265479" y="383144"/>
                </a:lnTo>
                <a:lnTo>
                  <a:pt x="273258" y="388006"/>
                </a:lnTo>
                <a:lnTo>
                  <a:pt x="279093" y="392869"/>
                </a:lnTo>
                <a:lnTo>
                  <a:pt x="280065" y="392868"/>
                </a:lnTo>
                <a:lnTo>
                  <a:pt x="282010" y="393841"/>
                </a:lnTo>
                <a:lnTo>
                  <a:pt x="293679" y="401621"/>
                </a:lnTo>
                <a:lnTo>
                  <a:pt x="299514" y="404538"/>
                </a:lnTo>
                <a:lnTo>
                  <a:pt x="304376" y="407455"/>
                </a:lnTo>
                <a:lnTo>
                  <a:pt x="304377" y="408428"/>
                </a:lnTo>
                <a:lnTo>
                  <a:pt x="303404" y="408427"/>
                </a:lnTo>
                <a:lnTo>
                  <a:pt x="305349" y="409400"/>
                </a:lnTo>
                <a:lnTo>
                  <a:pt x="306321" y="409400"/>
                </a:lnTo>
                <a:lnTo>
                  <a:pt x="308266" y="409400"/>
                </a:lnTo>
                <a:lnTo>
                  <a:pt x="317991" y="415235"/>
                </a:lnTo>
                <a:lnTo>
                  <a:pt x="326743" y="421069"/>
                </a:lnTo>
                <a:lnTo>
                  <a:pt x="335495" y="427876"/>
                </a:lnTo>
                <a:lnTo>
                  <a:pt x="345219" y="432738"/>
                </a:lnTo>
                <a:lnTo>
                  <a:pt x="408428" y="464829"/>
                </a:lnTo>
                <a:lnTo>
                  <a:pt x="408429" y="465802"/>
                </a:lnTo>
                <a:lnTo>
                  <a:pt x="414263" y="467747"/>
                </a:lnTo>
                <a:lnTo>
                  <a:pt x="420098" y="470664"/>
                </a:lnTo>
                <a:lnTo>
                  <a:pt x="424960" y="473582"/>
                </a:lnTo>
                <a:lnTo>
                  <a:pt x="430795" y="475527"/>
                </a:lnTo>
                <a:lnTo>
                  <a:pt x="433712" y="477472"/>
                </a:lnTo>
                <a:lnTo>
                  <a:pt x="435657" y="477471"/>
                </a:lnTo>
                <a:lnTo>
                  <a:pt x="435657" y="478444"/>
                </a:lnTo>
                <a:lnTo>
                  <a:pt x="440519" y="480389"/>
                </a:lnTo>
                <a:lnTo>
                  <a:pt x="446354" y="483306"/>
                </a:lnTo>
                <a:lnTo>
                  <a:pt x="452189" y="486223"/>
                </a:lnTo>
                <a:lnTo>
                  <a:pt x="458993" y="489139"/>
                </a:lnTo>
                <a:lnTo>
                  <a:pt x="462885" y="491085"/>
                </a:lnTo>
                <a:lnTo>
                  <a:pt x="468720" y="493031"/>
                </a:lnTo>
                <a:lnTo>
                  <a:pt x="481362" y="498865"/>
                </a:lnTo>
                <a:lnTo>
                  <a:pt x="477472" y="497893"/>
                </a:lnTo>
                <a:lnTo>
                  <a:pt x="480389" y="499838"/>
                </a:lnTo>
                <a:lnTo>
                  <a:pt x="483307" y="499837"/>
                </a:lnTo>
                <a:lnTo>
                  <a:pt x="486225" y="500810"/>
                </a:lnTo>
                <a:lnTo>
                  <a:pt x="487197" y="502755"/>
                </a:lnTo>
                <a:lnTo>
                  <a:pt x="489142" y="502755"/>
                </a:lnTo>
                <a:lnTo>
                  <a:pt x="488169" y="501782"/>
                </a:lnTo>
                <a:lnTo>
                  <a:pt x="502756" y="508590"/>
                </a:lnTo>
                <a:lnTo>
                  <a:pt x="517343" y="513452"/>
                </a:lnTo>
                <a:lnTo>
                  <a:pt x="548461" y="524149"/>
                </a:lnTo>
                <a:lnTo>
                  <a:pt x="554296" y="527066"/>
                </a:lnTo>
                <a:lnTo>
                  <a:pt x="555268" y="528039"/>
                </a:lnTo>
                <a:lnTo>
                  <a:pt x="555268" y="529011"/>
                </a:lnTo>
                <a:lnTo>
                  <a:pt x="560130" y="529984"/>
                </a:lnTo>
                <a:lnTo>
                  <a:pt x="561103" y="529984"/>
                </a:lnTo>
                <a:lnTo>
                  <a:pt x="564020" y="530956"/>
                </a:lnTo>
                <a:lnTo>
                  <a:pt x="565965" y="532901"/>
                </a:lnTo>
                <a:lnTo>
                  <a:pt x="567910" y="533873"/>
                </a:lnTo>
                <a:lnTo>
                  <a:pt x="570827" y="534846"/>
                </a:lnTo>
                <a:lnTo>
                  <a:pt x="570827" y="533873"/>
                </a:lnTo>
                <a:lnTo>
                  <a:pt x="571800" y="533873"/>
                </a:lnTo>
                <a:lnTo>
                  <a:pt x="573745" y="533873"/>
                </a:lnTo>
                <a:lnTo>
                  <a:pt x="582497" y="538735"/>
                </a:lnTo>
                <a:lnTo>
                  <a:pt x="586386" y="539708"/>
                </a:lnTo>
                <a:lnTo>
                  <a:pt x="591248" y="541653"/>
                </a:lnTo>
                <a:lnTo>
                  <a:pt x="590276" y="541653"/>
                </a:lnTo>
                <a:lnTo>
                  <a:pt x="597084" y="542625"/>
                </a:lnTo>
                <a:lnTo>
                  <a:pt x="603891" y="544570"/>
                </a:lnTo>
                <a:lnTo>
                  <a:pt x="609725" y="546515"/>
                </a:lnTo>
                <a:lnTo>
                  <a:pt x="615560" y="546515"/>
                </a:lnTo>
                <a:lnTo>
                  <a:pt x="650568" y="556239"/>
                </a:lnTo>
                <a:lnTo>
                  <a:pt x="684604" y="565964"/>
                </a:lnTo>
                <a:lnTo>
                  <a:pt x="752675" y="581523"/>
                </a:lnTo>
                <a:lnTo>
                  <a:pt x="786711" y="589303"/>
                </a:lnTo>
                <a:lnTo>
                  <a:pt x="819774" y="596110"/>
                </a:lnTo>
                <a:lnTo>
                  <a:pt x="888818" y="608752"/>
                </a:lnTo>
                <a:lnTo>
                  <a:pt x="899515" y="611669"/>
                </a:lnTo>
                <a:lnTo>
                  <a:pt x="912157" y="613614"/>
                </a:lnTo>
                <a:lnTo>
                  <a:pt x="911184" y="613614"/>
                </a:lnTo>
                <a:lnTo>
                  <a:pt x="913129" y="613614"/>
                </a:lnTo>
                <a:lnTo>
                  <a:pt x="916046" y="613614"/>
                </a:lnTo>
                <a:lnTo>
                  <a:pt x="918964" y="613614"/>
                </a:lnTo>
                <a:lnTo>
                  <a:pt x="921881" y="613614"/>
                </a:lnTo>
                <a:lnTo>
                  <a:pt x="946193" y="617504"/>
                </a:lnTo>
                <a:lnTo>
                  <a:pt x="972448" y="620421"/>
                </a:lnTo>
                <a:lnTo>
                  <a:pt x="969531" y="620421"/>
                </a:lnTo>
                <a:lnTo>
                  <a:pt x="969531" y="621394"/>
                </a:lnTo>
                <a:lnTo>
                  <a:pt x="971476" y="621394"/>
                </a:lnTo>
                <a:lnTo>
                  <a:pt x="975366" y="620421"/>
                </a:lnTo>
                <a:lnTo>
                  <a:pt x="975366" y="621393"/>
                </a:lnTo>
                <a:lnTo>
                  <a:pt x="978283" y="621394"/>
                </a:lnTo>
                <a:lnTo>
                  <a:pt x="979165" y="620512"/>
                </a:lnTo>
                <a:lnTo>
                  <a:pt x="1044409" y="627228"/>
                </a:lnTo>
                <a:lnTo>
                  <a:pt x="1077472" y="631118"/>
                </a:lnTo>
                <a:lnTo>
                  <a:pt x="1110536" y="633063"/>
                </a:lnTo>
                <a:lnTo>
                  <a:pt x="1119288" y="634036"/>
                </a:lnTo>
                <a:lnTo>
                  <a:pt x="1129013" y="634035"/>
                </a:lnTo>
                <a:lnTo>
                  <a:pt x="1147489" y="635008"/>
                </a:lnTo>
                <a:lnTo>
                  <a:pt x="1171801" y="636953"/>
                </a:lnTo>
                <a:lnTo>
                  <a:pt x="1196111" y="638897"/>
                </a:lnTo>
                <a:lnTo>
                  <a:pt x="1220423" y="638898"/>
                </a:lnTo>
                <a:lnTo>
                  <a:pt x="1243275" y="638898"/>
                </a:lnTo>
                <a:lnTo>
                  <a:pt x="1243761" y="639870"/>
                </a:lnTo>
                <a:lnTo>
                  <a:pt x="1241817" y="640842"/>
                </a:lnTo>
                <a:lnTo>
                  <a:pt x="1235982" y="642788"/>
                </a:lnTo>
                <a:lnTo>
                  <a:pt x="1227230" y="643760"/>
                </a:lnTo>
                <a:lnTo>
                  <a:pt x="1212643" y="644732"/>
                </a:lnTo>
                <a:lnTo>
                  <a:pt x="1197084" y="644732"/>
                </a:lnTo>
                <a:lnTo>
                  <a:pt x="1180552" y="644732"/>
                </a:lnTo>
                <a:lnTo>
                  <a:pt x="1164993" y="644732"/>
                </a:lnTo>
                <a:lnTo>
                  <a:pt x="1164021" y="644732"/>
                </a:lnTo>
                <a:lnTo>
                  <a:pt x="1164021" y="643760"/>
                </a:lnTo>
                <a:lnTo>
                  <a:pt x="1163048" y="642788"/>
                </a:lnTo>
                <a:lnTo>
                  <a:pt x="1161103" y="642788"/>
                </a:lnTo>
                <a:lnTo>
                  <a:pt x="1144571" y="643760"/>
                </a:lnTo>
                <a:lnTo>
                  <a:pt x="1126095" y="642788"/>
                </a:lnTo>
                <a:lnTo>
                  <a:pt x="1106646" y="640843"/>
                </a:lnTo>
                <a:lnTo>
                  <a:pt x="1088170" y="637926"/>
                </a:lnTo>
                <a:lnTo>
                  <a:pt x="1089142" y="637925"/>
                </a:lnTo>
                <a:lnTo>
                  <a:pt x="1082335" y="637926"/>
                </a:lnTo>
                <a:lnTo>
                  <a:pt x="1075528" y="637925"/>
                </a:lnTo>
                <a:lnTo>
                  <a:pt x="1075528" y="636953"/>
                </a:lnTo>
                <a:lnTo>
                  <a:pt x="1073583" y="636953"/>
                </a:lnTo>
                <a:lnTo>
                  <a:pt x="1069693" y="636953"/>
                </a:lnTo>
                <a:lnTo>
                  <a:pt x="1064831" y="637926"/>
                </a:lnTo>
                <a:lnTo>
                  <a:pt x="1062886" y="636953"/>
                </a:lnTo>
                <a:lnTo>
                  <a:pt x="1060942" y="635981"/>
                </a:lnTo>
                <a:lnTo>
                  <a:pt x="1058024" y="636953"/>
                </a:lnTo>
                <a:lnTo>
                  <a:pt x="1051217" y="636953"/>
                </a:lnTo>
                <a:lnTo>
                  <a:pt x="1044409" y="636953"/>
                </a:lnTo>
                <a:lnTo>
                  <a:pt x="1036630" y="635980"/>
                </a:lnTo>
                <a:lnTo>
                  <a:pt x="1028850" y="635008"/>
                </a:lnTo>
                <a:lnTo>
                  <a:pt x="1029823" y="635008"/>
                </a:lnTo>
                <a:lnTo>
                  <a:pt x="1017181" y="634036"/>
                </a:lnTo>
                <a:lnTo>
                  <a:pt x="1002594" y="633063"/>
                </a:lnTo>
                <a:lnTo>
                  <a:pt x="974393" y="631118"/>
                </a:lnTo>
                <a:lnTo>
                  <a:pt x="975366" y="630146"/>
                </a:lnTo>
                <a:lnTo>
                  <a:pt x="975365" y="629173"/>
                </a:lnTo>
                <a:lnTo>
                  <a:pt x="973421" y="630146"/>
                </a:lnTo>
                <a:lnTo>
                  <a:pt x="970504" y="630146"/>
                </a:lnTo>
                <a:lnTo>
                  <a:pt x="963696" y="630145"/>
                </a:lnTo>
                <a:lnTo>
                  <a:pt x="960779" y="629173"/>
                </a:lnTo>
                <a:lnTo>
                  <a:pt x="957862" y="629173"/>
                </a:lnTo>
                <a:lnTo>
                  <a:pt x="953972" y="629173"/>
                </a:lnTo>
                <a:lnTo>
                  <a:pt x="949111" y="628201"/>
                </a:lnTo>
                <a:lnTo>
                  <a:pt x="950082" y="628201"/>
                </a:lnTo>
                <a:lnTo>
                  <a:pt x="949110" y="628201"/>
                </a:lnTo>
                <a:lnTo>
                  <a:pt x="949111" y="628201"/>
                </a:lnTo>
                <a:lnTo>
                  <a:pt x="947165" y="628201"/>
                </a:lnTo>
                <a:lnTo>
                  <a:pt x="944247" y="628201"/>
                </a:lnTo>
                <a:lnTo>
                  <a:pt x="942303" y="627228"/>
                </a:lnTo>
                <a:lnTo>
                  <a:pt x="940358" y="628201"/>
                </a:lnTo>
                <a:lnTo>
                  <a:pt x="937441" y="626256"/>
                </a:lnTo>
                <a:lnTo>
                  <a:pt x="935496" y="627228"/>
                </a:lnTo>
                <a:lnTo>
                  <a:pt x="933550" y="626256"/>
                </a:lnTo>
                <a:lnTo>
                  <a:pt x="930633" y="625283"/>
                </a:lnTo>
                <a:lnTo>
                  <a:pt x="927716" y="625283"/>
                </a:lnTo>
                <a:lnTo>
                  <a:pt x="923826" y="625283"/>
                </a:lnTo>
                <a:lnTo>
                  <a:pt x="919936" y="624311"/>
                </a:lnTo>
                <a:lnTo>
                  <a:pt x="911184" y="622366"/>
                </a:lnTo>
                <a:lnTo>
                  <a:pt x="909239" y="622366"/>
                </a:lnTo>
                <a:lnTo>
                  <a:pt x="908267" y="623339"/>
                </a:lnTo>
                <a:lnTo>
                  <a:pt x="908267" y="622366"/>
                </a:lnTo>
                <a:lnTo>
                  <a:pt x="910212" y="622366"/>
                </a:lnTo>
                <a:lnTo>
                  <a:pt x="912157" y="622366"/>
                </a:lnTo>
                <a:lnTo>
                  <a:pt x="911184" y="621394"/>
                </a:lnTo>
                <a:lnTo>
                  <a:pt x="893680" y="619449"/>
                </a:lnTo>
                <a:lnTo>
                  <a:pt x="875204" y="617504"/>
                </a:lnTo>
                <a:lnTo>
                  <a:pt x="840196" y="610697"/>
                </a:lnTo>
                <a:lnTo>
                  <a:pt x="836306" y="609725"/>
                </a:lnTo>
                <a:lnTo>
                  <a:pt x="835333" y="608752"/>
                </a:lnTo>
                <a:lnTo>
                  <a:pt x="829499" y="607779"/>
                </a:lnTo>
                <a:lnTo>
                  <a:pt x="823664" y="607779"/>
                </a:lnTo>
                <a:lnTo>
                  <a:pt x="821719" y="605834"/>
                </a:lnTo>
                <a:lnTo>
                  <a:pt x="818802" y="605834"/>
                </a:lnTo>
                <a:lnTo>
                  <a:pt x="816856" y="605835"/>
                </a:lnTo>
                <a:lnTo>
                  <a:pt x="814912" y="605834"/>
                </a:lnTo>
                <a:lnTo>
                  <a:pt x="811994" y="605835"/>
                </a:lnTo>
                <a:lnTo>
                  <a:pt x="813939" y="604862"/>
                </a:lnTo>
                <a:lnTo>
                  <a:pt x="813939" y="603889"/>
                </a:lnTo>
                <a:lnTo>
                  <a:pt x="807132" y="603890"/>
                </a:lnTo>
                <a:lnTo>
                  <a:pt x="799352" y="602917"/>
                </a:lnTo>
                <a:lnTo>
                  <a:pt x="801298" y="602917"/>
                </a:lnTo>
                <a:lnTo>
                  <a:pt x="801297" y="601945"/>
                </a:lnTo>
                <a:lnTo>
                  <a:pt x="797407" y="601944"/>
                </a:lnTo>
                <a:lnTo>
                  <a:pt x="794490" y="600972"/>
                </a:lnTo>
                <a:lnTo>
                  <a:pt x="787683" y="600000"/>
                </a:lnTo>
                <a:lnTo>
                  <a:pt x="789628" y="599027"/>
                </a:lnTo>
                <a:lnTo>
                  <a:pt x="785738" y="598055"/>
                </a:lnTo>
                <a:lnTo>
                  <a:pt x="784765" y="599027"/>
                </a:lnTo>
                <a:lnTo>
                  <a:pt x="783793" y="599027"/>
                </a:lnTo>
                <a:lnTo>
                  <a:pt x="781848" y="599027"/>
                </a:lnTo>
                <a:lnTo>
                  <a:pt x="781849" y="598055"/>
                </a:lnTo>
                <a:lnTo>
                  <a:pt x="776986" y="598055"/>
                </a:lnTo>
                <a:lnTo>
                  <a:pt x="771152" y="597082"/>
                </a:lnTo>
                <a:lnTo>
                  <a:pt x="760455" y="595137"/>
                </a:lnTo>
                <a:lnTo>
                  <a:pt x="750730" y="592220"/>
                </a:lnTo>
                <a:lnTo>
                  <a:pt x="741006" y="590275"/>
                </a:lnTo>
                <a:lnTo>
                  <a:pt x="740034" y="589303"/>
                </a:lnTo>
                <a:lnTo>
                  <a:pt x="739061" y="589303"/>
                </a:lnTo>
                <a:lnTo>
                  <a:pt x="738088" y="588330"/>
                </a:lnTo>
                <a:lnTo>
                  <a:pt x="735171" y="587358"/>
                </a:lnTo>
                <a:lnTo>
                  <a:pt x="734199" y="587358"/>
                </a:lnTo>
                <a:lnTo>
                  <a:pt x="733226" y="587358"/>
                </a:lnTo>
                <a:lnTo>
                  <a:pt x="729336" y="587358"/>
                </a:lnTo>
                <a:lnTo>
                  <a:pt x="726419" y="587358"/>
                </a:lnTo>
                <a:lnTo>
                  <a:pt x="727392" y="588331"/>
                </a:lnTo>
                <a:lnTo>
                  <a:pt x="716694" y="585413"/>
                </a:lnTo>
                <a:lnTo>
                  <a:pt x="707942" y="583468"/>
                </a:lnTo>
                <a:lnTo>
                  <a:pt x="708915" y="582496"/>
                </a:lnTo>
                <a:lnTo>
                  <a:pt x="708915" y="581523"/>
                </a:lnTo>
                <a:lnTo>
                  <a:pt x="710860" y="581523"/>
                </a:lnTo>
                <a:lnTo>
                  <a:pt x="707942" y="579578"/>
                </a:lnTo>
                <a:lnTo>
                  <a:pt x="709888" y="579578"/>
                </a:lnTo>
                <a:lnTo>
                  <a:pt x="704052" y="578606"/>
                </a:lnTo>
                <a:lnTo>
                  <a:pt x="699190" y="577634"/>
                </a:lnTo>
                <a:lnTo>
                  <a:pt x="691411" y="577633"/>
                </a:lnTo>
                <a:lnTo>
                  <a:pt x="687521" y="576661"/>
                </a:lnTo>
                <a:lnTo>
                  <a:pt x="682659" y="575689"/>
                </a:lnTo>
                <a:lnTo>
                  <a:pt x="683631" y="575688"/>
                </a:lnTo>
                <a:lnTo>
                  <a:pt x="683631" y="574716"/>
                </a:lnTo>
                <a:lnTo>
                  <a:pt x="682659" y="574716"/>
                </a:lnTo>
                <a:lnTo>
                  <a:pt x="683632" y="573744"/>
                </a:lnTo>
                <a:lnTo>
                  <a:pt x="672934" y="574716"/>
                </a:lnTo>
                <a:lnTo>
                  <a:pt x="670990" y="573744"/>
                </a:lnTo>
                <a:lnTo>
                  <a:pt x="670990" y="572771"/>
                </a:lnTo>
                <a:lnTo>
                  <a:pt x="669045" y="572771"/>
                </a:lnTo>
                <a:lnTo>
                  <a:pt x="668072" y="572771"/>
                </a:lnTo>
                <a:lnTo>
                  <a:pt x="666127" y="572771"/>
                </a:lnTo>
                <a:lnTo>
                  <a:pt x="660292" y="571799"/>
                </a:lnTo>
                <a:lnTo>
                  <a:pt x="657375" y="569854"/>
                </a:lnTo>
                <a:lnTo>
                  <a:pt x="655430" y="568882"/>
                </a:lnTo>
                <a:lnTo>
                  <a:pt x="657375" y="568881"/>
                </a:lnTo>
                <a:lnTo>
                  <a:pt x="657375" y="567909"/>
                </a:lnTo>
                <a:lnTo>
                  <a:pt x="647651" y="565964"/>
                </a:lnTo>
                <a:lnTo>
                  <a:pt x="642788" y="564992"/>
                </a:lnTo>
                <a:lnTo>
                  <a:pt x="641816" y="564992"/>
                </a:lnTo>
                <a:lnTo>
                  <a:pt x="641816" y="565964"/>
                </a:lnTo>
                <a:lnTo>
                  <a:pt x="638899" y="565964"/>
                </a:lnTo>
                <a:lnTo>
                  <a:pt x="633064" y="564020"/>
                </a:lnTo>
                <a:lnTo>
                  <a:pt x="634036" y="564019"/>
                </a:lnTo>
                <a:lnTo>
                  <a:pt x="635009" y="563047"/>
                </a:lnTo>
                <a:lnTo>
                  <a:pt x="625284" y="562075"/>
                </a:lnTo>
                <a:lnTo>
                  <a:pt x="615560" y="560129"/>
                </a:lnTo>
                <a:lnTo>
                  <a:pt x="617505" y="560130"/>
                </a:lnTo>
                <a:lnTo>
                  <a:pt x="619450" y="560129"/>
                </a:lnTo>
                <a:lnTo>
                  <a:pt x="613615" y="558185"/>
                </a:lnTo>
                <a:lnTo>
                  <a:pt x="606808" y="556240"/>
                </a:lnTo>
                <a:lnTo>
                  <a:pt x="600973" y="554295"/>
                </a:lnTo>
                <a:lnTo>
                  <a:pt x="595138" y="552350"/>
                </a:lnTo>
                <a:lnTo>
                  <a:pt x="596111" y="553322"/>
                </a:lnTo>
                <a:lnTo>
                  <a:pt x="595139" y="553323"/>
                </a:lnTo>
                <a:lnTo>
                  <a:pt x="592221" y="551377"/>
                </a:lnTo>
                <a:lnTo>
                  <a:pt x="589304" y="550405"/>
                </a:lnTo>
                <a:lnTo>
                  <a:pt x="587359" y="549432"/>
                </a:lnTo>
                <a:lnTo>
                  <a:pt x="583469" y="548460"/>
                </a:lnTo>
                <a:lnTo>
                  <a:pt x="582497" y="548460"/>
                </a:lnTo>
                <a:lnTo>
                  <a:pt x="585414" y="549432"/>
                </a:lnTo>
                <a:lnTo>
                  <a:pt x="572772" y="545542"/>
                </a:lnTo>
                <a:lnTo>
                  <a:pt x="564993" y="543597"/>
                </a:lnTo>
                <a:lnTo>
                  <a:pt x="557213" y="540680"/>
                </a:lnTo>
                <a:lnTo>
                  <a:pt x="554295" y="540680"/>
                </a:lnTo>
                <a:lnTo>
                  <a:pt x="549433" y="539708"/>
                </a:lnTo>
                <a:lnTo>
                  <a:pt x="550406" y="538735"/>
                </a:lnTo>
                <a:lnTo>
                  <a:pt x="548461" y="537763"/>
                </a:lnTo>
                <a:lnTo>
                  <a:pt x="550406" y="537763"/>
                </a:lnTo>
                <a:lnTo>
                  <a:pt x="554296" y="538735"/>
                </a:lnTo>
                <a:lnTo>
                  <a:pt x="553323" y="537763"/>
                </a:lnTo>
                <a:lnTo>
                  <a:pt x="550406" y="537763"/>
                </a:lnTo>
                <a:lnTo>
                  <a:pt x="544572" y="535818"/>
                </a:lnTo>
                <a:lnTo>
                  <a:pt x="541654" y="534845"/>
                </a:lnTo>
                <a:lnTo>
                  <a:pt x="538736" y="533873"/>
                </a:lnTo>
                <a:lnTo>
                  <a:pt x="536792" y="532901"/>
                </a:lnTo>
                <a:lnTo>
                  <a:pt x="537764" y="532901"/>
                </a:lnTo>
                <a:lnTo>
                  <a:pt x="538737" y="531928"/>
                </a:lnTo>
                <a:lnTo>
                  <a:pt x="536792" y="531928"/>
                </a:lnTo>
                <a:lnTo>
                  <a:pt x="532902" y="530956"/>
                </a:lnTo>
                <a:lnTo>
                  <a:pt x="529985" y="529983"/>
                </a:lnTo>
                <a:lnTo>
                  <a:pt x="527067" y="529011"/>
                </a:lnTo>
                <a:lnTo>
                  <a:pt x="526095" y="529011"/>
                </a:lnTo>
                <a:lnTo>
                  <a:pt x="525122" y="529011"/>
                </a:lnTo>
                <a:lnTo>
                  <a:pt x="524150" y="529011"/>
                </a:lnTo>
                <a:lnTo>
                  <a:pt x="523178" y="528039"/>
                </a:lnTo>
                <a:lnTo>
                  <a:pt x="520260" y="527066"/>
                </a:lnTo>
                <a:lnTo>
                  <a:pt x="517342" y="526094"/>
                </a:lnTo>
                <a:lnTo>
                  <a:pt x="517343" y="525122"/>
                </a:lnTo>
                <a:lnTo>
                  <a:pt x="518315" y="524149"/>
                </a:lnTo>
                <a:lnTo>
                  <a:pt x="514425" y="524149"/>
                </a:lnTo>
                <a:lnTo>
                  <a:pt x="511508" y="524149"/>
                </a:lnTo>
                <a:lnTo>
                  <a:pt x="511508" y="523176"/>
                </a:lnTo>
                <a:lnTo>
                  <a:pt x="509563" y="523177"/>
                </a:lnTo>
                <a:lnTo>
                  <a:pt x="507619" y="522204"/>
                </a:lnTo>
                <a:lnTo>
                  <a:pt x="504701" y="521232"/>
                </a:lnTo>
                <a:lnTo>
                  <a:pt x="501783" y="521232"/>
                </a:lnTo>
                <a:lnTo>
                  <a:pt x="494004" y="517342"/>
                </a:lnTo>
                <a:lnTo>
                  <a:pt x="490114" y="515396"/>
                </a:lnTo>
                <a:lnTo>
                  <a:pt x="487197" y="513452"/>
                </a:lnTo>
                <a:lnTo>
                  <a:pt x="481362" y="512480"/>
                </a:lnTo>
                <a:lnTo>
                  <a:pt x="475527" y="509562"/>
                </a:lnTo>
                <a:lnTo>
                  <a:pt x="477472" y="509562"/>
                </a:lnTo>
                <a:lnTo>
                  <a:pt x="474555" y="508590"/>
                </a:lnTo>
                <a:lnTo>
                  <a:pt x="471638" y="507617"/>
                </a:lnTo>
                <a:lnTo>
                  <a:pt x="468720" y="505672"/>
                </a:lnTo>
                <a:lnTo>
                  <a:pt x="463858" y="502755"/>
                </a:lnTo>
                <a:lnTo>
                  <a:pt x="461913" y="501783"/>
                </a:lnTo>
                <a:lnTo>
                  <a:pt x="460941" y="502755"/>
                </a:lnTo>
                <a:lnTo>
                  <a:pt x="459968" y="503727"/>
                </a:lnTo>
                <a:lnTo>
                  <a:pt x="457051" y="501783"/>
                </a:lnTo>
                <a:lnTo>
                  <a:pt x="453161" y="499838"/>
                </a:lnTo>
                <a:lnTo>
                  <a:pt x="448299" y="498865"/>
                </a:lnTo>
                <a:lnTo>
                  <a:pt x="445381" y="495948"/>
                </a:lnTo>
                <a:lnTo>
                  <a:pt x="448299" y="496920"/>
                </a:lnTo>
                <a:lnTo>
                  <a:pt x="449271" y="496921"/>
                </a:lnTo>
                <a:lnTo>
                  <a:pt x="448299" y="495948"/>
                </a:lnTo>
                <a:lnTo>
                  <a:pt x="445381" y="494003"/>
                </a:lnTo>
                <a:lnTo>
                  <a:pt x="442464" y="493031"/>
                </a:lnTo>
                <a:lnTo>
                  <a:pt x="439547" y="492058"/>
                </a:lnTo>
                <a:lnTo>
                  <a:pt x="435657" y="491086"/>
                </a:lnTo>
                <a:lnTo>
                  <a:pt x="436630" y="493030"/>
                </a:lnTo>
                <a:lnTo>
                  <a:pt x="433712" y="491086"/>
                </a:lnTo>
                <a:lnTo>
                  <a:pt x="431767" y="490113"/>
                </a:lnTo>
                <a:lnTo>
                  <a:pt x="428850" y="490113"/>
                </a:lnTo>
                <a:lnTo>
                  <a:pt x="428850" y="489141"/>
                </a:lnTo>
                <a:lnTo>
                  <a:pt x="424960" y="487196"/>
                </a:lnTo>
                <a:lnTo>
                  <a:pt x="423015" y="486223"/>
                </a:lnTo>
                <a:lnTo>
                  <a:pt x="422043" y="487196"/>
                </a:lnTo>
                <a:lnTo>
                  <a:pt x="415236" y="483306"/>
                </a:lnTo>
                <a:lnTo>
                  <a:pt x="407456" y="479416"/>
                </a:lnTo>
                <a:lnTo>
                  <a:pt x="400649" y="475527"/>
                </a:lnTo>
                <a:lnTo>
                  <a:pt x="397732" y="473582"/>
                </a:lnTo>
                <a:lnTo>
                  <a:pt x="395787" y="471637"/>
                </a:lnTo>
                <a:lnTo>
                  <a:pt x="392869" y="470664"/>
                </a:lnTo>
                <a:lnTo>
                  <a:pt x="391897" y="470664"/>
                </a:lnTo>
                <a:lnTo>
                  <a:pt x="392869" y="471637"/>
                </a:lnTo>
                <a:lnTo>
                  <a:pt x="393842" y="471636"/>
                </a:lnTo>
                <a:lnTo>
                  <a:pt x="395787" y="472609"/>
                </a:lnTo>
                <a:lnTo>
                  <a:pt x="393842" y="472609"/>
                </a:lnTo>
                <a:lnTo>
                  <a:pt x="390925" y="470664"/>
                </a:lnTo>
                <a:lnTo>
                  <a:pt x="390924" y="469691"/>
                </a:lnTo>
                <a:lnTo>
                  <a:pt x="391897" y="469692"/>
                </a:lnTo>
                <a:lnTo>
                  <a:pt x="388007" y="467747"/>
                </a:lnTo>
                <a:lnTo>
                  <a:pt x="385090" y="466774"/>
                </a:lnTo>
                <a:lnTo>
                  <a:pt x="381200" y="466774"/>
                </a:lnTo>
                <a:lnTo>
                  <a:pt x="377310" y="463857"/>
                </a:lnTo>
                <a:lnTo>
                  <a:pt x="374393" y="461913"/>
                </a:lnTo>
                <a:lnTo>
                  <a:pt x="369531" y="460940"/>
                </a:lnTo>
                <a:lnTo>
                  <a:pt x="367586" y="458995"/>
                </a:lnTo>
                <a:lnTo>
                  <a:pt x="366613" y="458994"/>
                </a:lnTo>
                <a:lnTo>
                  <a:pt x="367586" y="457050"/>
                </a:lnTo>
                <a:lnTo>
                  <a:pt x="363696" y="455105"/>
                </a:lnTo>
                <a:lnTo>
                  <a:pt x="360779" y="454133"/>
                </a:lnTo>
                <a:lnTo>
                  <a:pt x="357861" y="451215"/>
                </a:lnTo>
                <a:lnTo>
                  <a:pt x="357861" y="452187"/>
                </a:lnTo>
                <a:lnTo>
                  <a:pt x="356889" y="451216"/>
                </a:lnTo>
                <a:lnTo>
                  <a:pt x="353971" y="450243"/>
                </a:lnTo>
                <a:lnTo>
                  <a:pt x="354944" y="450243"/>
                </a:lnTo>
                <a:lnTo>
                  <a:pt x="352999" y="449270"/>
                </a:lnTo>
                <a:lnTo>
                  <a:pt x="350081" y="447325"/>
                </a:lnTo>
                <a:lnTo>
                  <a:pt x="352026" y="449270"/>
                </a:lnTo>
                <a:lnTo>
                  <a:pt x="354944" y="451215"/>
                </a:lnTo>
                <a:lnTo>
                  <a:pt x="349109" y="449271"/>
                </a:lnTo>
                <a:lnTo>
                  <a:pt x="347164" y="447325"/>
                </a:lnTo>
                <a:lnTo>
                  <a:pt x="343274" y="445381"/>
                </a:lnTo>
                <a:lnTo>
                  <a:pt x="340357" y="444408"/>
                </a:lnTo>
                <a:lnTo>
                  <a:pt x="339385" y="442463"/>
                </a:lnTo>
                <a:lnTo>
                  <a:pt x="336468" y="440518"/>
                </a:lnTo>
                <a:lnTo>
                  <a:pt x="334522" y="440518"/>
                </a:lnTo>
                <a:lnTo>
                  <a:pt x="330633" y="437601"/>
                </a:lnTo>
                <a:lnTo>
                  <a:pt x="329660" y="437601"/>
                </a:lnTo>
                <a:lnTo>
                  <a:pt x="327715" y="436628"/>
                </a:lnTo>
                <a:lnTo>
                  <a:pt x="324798" y="435656"/>
                </a:lnTo>
                <a:lnTo>
                  <a:pt x="322853" y="434683"/>
                </a:lnTo>
                <a:lnTo>
                  <a:pt x="320908" y="434683"/>
                </a:lnTo>
                <a:lnTo>
                  <a:pt x="314101" y="429822"/>
                </a:lnTo>
                <a:lnTo>
                  <a:pt x="315073" y="429821"/>
                </a:lnTo>
                <a:lnTo>
                  <a:pt x="311184" y="426904"/>
                </a:lnTo>
                <a:lnTo>
                  <a:pt x="306322" y="424959"/>
                </a:lnTo>
                <a:lnTo>
                  <a:pt x="307294" y="424959"/>
                </a:lnTo>
                <a:lnTo>
                  <a:pt x="303404" y="423014"/>
                </a:lnTo>
                <a:lnTo>
                  <a:pt x="300487" y="421069"/>
                </a:lnTo>
                <a:lnTo>
                  <a:pt x="298542" y="420097"/>
                </a:lnTo>
                <a:lnTo>
                  <a:pt x="298542" y="418152"/>
                </a:lnTo>
                <a:lnTo>
                  <a:pt x="298542" y="417180"/>
                </a:lnTo>
                <a:lnTo>
                  <a:pt x="296597" y="416207"/>
                </a:lnTo>
                <a:lnTo>
                  <a:pt x="293679" y="415235"/>
                </a:lnTo>
                <a:lnTo>
                  <a:pt x="291735" y="414262"/>
                </a:lnTo>
                <a:lnTo>
                  <a:pt x="290762" y="415235"/>
                </a:lnTo>
                <a:lnTo>
                  <a:pt x="290762" y="416207"/>
                </a:lnTo>
                <a:lnTo>
                  <a:pt x="281038" y="409400"/>
                </a:lnTo>
                <a:lnTo>
                  <a:pt x="276175" y="406483"/>
                </a:lnTo>
                <a:lnTo>
                  <a:pt x="271313" y="402592"/>
                </a:lnTo>
                <a:lnTo>
                  <a:pt x="270341" y="402593"/>
                </a:lnTo>
                <a:lnTo>
                  <a:pt x="269368" y="401620"/>
                </a:lnTo>
                <a:lnTo>
                  <a:pt x="254782" y="392868"/>
                </a:lnTo>
                <a:lnTo>
                  <a:pt x="247975" y="388006"/>
                </a:lnTo>
                <a:lnTo>
                  <a:pt x="244085" y="384117"/>
                </a:lnTo>
                <a:lnTo>
                  <a:pt x="244085" y="383144"/>
                </a:lnTo>
                <a:lnTo>
                  <a:pt x="244085" y="382172"/>
                </a:lnTo>
                <a:lnTo>
                  <a:pt x="242140" y="381199"/>
                </a:lnTo>
                <a:lnTo>
                  <a:pt x="241167" y="380227"/>
                </a:lnTo>
                <a:lnTo>
                  <a:pt x="240195" y="380226"/>
                </a:lnTo>
                <a:lnTo>
                  <a:pt x="240195" y="381199"/>
                </a:lnTo>
                <a:lnTo>
                  <a:pt x="241167" y="383144"/>
                </a:lnTo>
                <a:lnTo>
                  <a:pt x="232415" y="376337"/>
                </a:lnTo>
                <a:lnTo>
                  <a:pt x="225608" y="370502"/>
                </a:lnTo>
                <a:lnTo>
                  <a:pt x="225608" y="371474"/>
                </a:lnTo>
                <a:lnTo>
                  <a:pt x="223663" y="370502"/>
                </a:lnTo>
                <a:lnTo>
                  <a:pt x="223663" y="369530"/>
                </a:lnTo>
                <a:lnTo>
                  <a:pt x="222691" y="368557"/>
                </a:lnTo>
                <a:lnTo>
                  <a:pt x="217829" y="364668"/>
                </a:lnTo>
                <a:lnTo>
                  <a:pt x="216856" y="365640"/>
                </a:lnTo>
                <a:lnTo>
                  <a:pt x="215883" y="363695"/>
                </a:lnTo>
                <a:lnTo>
                  <a:pt x="213939" y="362722"/>
                </a:lnTo>
                <a:lnTo>
                  <a:pt x="212966" y="362723"/>
                </a:lnTo>
                <a:lnTo>
                  <a:pt x="211021" y="360777"/>
                </a:lnTo>
                <a:lnTo>
                  <a:pt x="211022" y="359805"/>
                </a:lnTo>
                <a:lnTo>
                  <a:pt x="205187" y="356888"/>
                </a:lnTo>
                <a:lnTo>
                  <a:pt x="199352" y="352025"/>
                </a:lnTo>
                <a:lnTo>
                  <a:pt x="198380" y="349108"/>
                </a:lnTo>
                <a:lnTo>
                  <a:pt x="195462" y="348136"/>
                </a:lnTo>
                <a:lnTo>
                  <a:pt x="195462" y="349108"/>
                </a:lnTo>
                <a:lnTo>
                  <a:pt x="189628" y="342301"/>
                </a:lnTo>
                <a:lnTo>
                  <a:pt x="186710" y="338411"/>
                </a:lnTo>
                <a:lnTo>
                  <a:pt x="177958" y="333549"/>
                </a:lnTo>
                <a:lnTo>
                  <a:pt x="169206" y="326742"/>
                </a:lnTo>
                <a:lnTo>
                  <a:pt x="151702" y="311183"/>
                </a:lnTo>
                <a:lnTo>
                  <a:pt x="152674" y="311182"/>
                </a:lnTo>
                <a:lnTo>
                  <a:pt x="150730" y="309238"/>
                </a:lnTo>
                <a:lnTo>
                  <a:pt x="149757" y="309238"/>
                </a:lnTo>
                <a:lnTo>
                  <a:pt x="148785" y="308265"/>
                </a:lnTo>
                <a:lnTo>
                  <a:pt x="148785" y="307293"/>
                </a:lnTo>
                <a:lnTo>
                  <a:pt x="148785" y="306320"/>
                </a:lnTo>
                <a:lnTo>
                  <a:pt x="150730" y="306320"/>
                </a:lnTo>
                <a:lnTo>
                  <a:pt x="147812" y="304375"/>
                </a:lnTo>
                <a:lnTo>
                  <a:pt x="145867" y="302431"/>
                </a:lnTo>
                <a:lnTo>
                  <a:pt x="141978" y="300486"/>
                </a:lnTo>
                <a:lnTo>
                  <a:pt x="141978" y="301458"/>
                </a:lnTo>
                <a:lnTo>
                  <a:pt x="140033" y="299513"/>
                </a:lnTo>
                <a:lnTo>
                  <a:pt x="138088" y="297569"/>
                </a:lnTo>
                <a:lnTo>
                  <a:pt x="136143" y="296596"/>
                </a:lnTo>
                <a:lnTo>
                  <a:pt x="136143" y="295623"/>
                </a:lnTo>
                <a:lnTo>
                  <a:pt x="137115" y="295624"/>
                </a:lnTo>
                <a:lnTo>
                  <a:pt x="138088" y="295624"/>
                </a:lnTo>
                <a:lnTo>
                  <a:pt x="135171" y="293679"/>
                </a:lnTo>
                <a:lnTo>
                  <a:pt x="135170" y="292706"/>
                </a:lnTo>
                <a:lnTo>
                  <a:pt x="136143" y="292706"/>
                </a:lnTo>
                <a:lnTo>
                  <a:pt x="139060" y="293679"/>
                </a:lnTo>
                <a:lnTo>
                  <a:pt x="141977" y="294651"/>
                </a:lnTo>
                <a:lnTo>
                  <a:pt x="141978" y="293679"/>
                </a:lnTo>
                <a:lnTo>
                  <a:pt x="140033" y="291734"/>
                </a:lnTo>
                <a:lnTo>
                  <a:pt x="140033" y="290761"/>
                </a:lnTo>
                <a:lnTo>
                  <a:pt x="141005" y="290761"/>
                </a:lnTo>
                <a:lnTo>
                  <a:pt x="141978" y="291734"/>
                </a:lnTo>
                <a:lnTo>
                  <a:pt x="143922" y="292707"/>
                </a:lnTo>
                <a:lnTo>
                  <a:pt x="141978" y="290761"/>
                </a:lnTo>
                <a:lnTo>
                  <a:pt x="138088" y="288817"/>
                </a:lnTo>
                <a:lnTo>
                  <a:pt x="137115" y="288816"/>
                </a:lnTo>
                <a:lnTo>
                  <a:pt x="137116" y="290761"/>
                </a:lnTo>
                <a:lnTo>
                  <a:pt x="134198" y="287844"/>
                </a:lnTo>
                <a:lnTo>
                  <a:pt x="132253" y="287844"/>
                </a:lnTo>
                <a:lnTo>
                  <a:pt x="131281" y="287358"/>
                </a:lnTo>
                <a:lnTo>
                  <a:pt x="130308" y="286872"/>
                </a:lnTo>
                <a:lnTo>
                  <a:pt x="127391" y="284927"/>
                </a:lnTo>
                <a:lnTo>
                  <a:pt x="127391" y="283954"/>
                </a:lnTo>
                <a:lnTo>
                  <a:pt x="128363" y="284926"/>
                </a:lnTo>
                <a:lnTo>
                  <a:pt x="129336" y="285899"/>
                </a:lnTo>
                <a:lnTo>
                  <a:pt x="131281" y="286871"/>
                </a:lnTo>
                <a:lnTo>
                  <a:pt x="130308" y="284927"/>
                </a:lnTo>
                <a:lnTo>
                  <a:pt x="128363" y="282981"/>
                </a:lnTo>
                <a:lnTo>
                  <a:pt x="124473" y="280065"/>
                </a:lnTo>
                <a:lnTo>
                  <a:pt x="125446" y="281037"/>
                </a:lnTo>
                <a:lnTo>
                  <a:pt x="124474" y="282009"/>
                </a:lnTo>
                <a:lnTo>
                  <a:pt x="121556" y="280064"/>
                </a:lnTo>
                <a:lnTo>
                  <a:pt x="121556" y="279092"/>
                </a:lnTo>
                <a:lnTo>
                  <a:pt x="122529" y="279092"/>
                </a:lnTo>
                <a:lnTo>
                  <a:pt x="120584" y="277147"/>
                </a:lnTo>
                <a:lnTo>
                  <a:pt x="117666" y="276175"/>
                </a:lnTo>
                <a:lnTo>
                  <a:pt x="118639" y="277147"/>
                </a:lnTo>
                <a:lnTo>
                  <a:pt x="116694" y="276174"/>
                </a:lnTo>
                <a:lnTo>
                  <a:pt x="114749" y="275202"/>
                </a:lnTo>
                <a:lnTo>
                  <a:pt x="113777" y="273257"/>
                </a:lnTo>
                <a:lnTo>
                  <a:pt x="111832" y="271312"/>
                </a:lnTo>
                <a:lnTo>
                  <a:pt x="112804" y="270340"/>
                </a:lnTo>
                <a:lnTo>
                  <a:pt x="114749" y="271312"/>
                </a:lnTo>
                <a:lnTo>
                  <a:pt x="115721" y="271312"/>
                </a:lnTo>
                <a:lnTo>
                  <a:pt x="114749" y="268395"/>
                </a:lnTo>
                <a:lnTo>
                  <a:pt x="113777" y="268395"/>
                </a:lnTo>
                <a:lnTo>
                  <a:pt x="110859" y="267423"/>
                </a:lnTo>
                <a:lnTo>
                  <a:pt x="109887" y="266450"/>
                </a:lnTo>
                <a:lnTo>
                  <a:pt x="108914" y="266451"/>
                </a:lnTo>
                <a:lnTo>
                  <a:pt x="108914" y="267423"/>
                </a:lnTo>
                <a:lnTo>
                  <a:pt x="108915" y="265478"/>
                </a:lnTo>
                <a:lnTo>
                  <a:pt x="109887" y="265478"/>
                </a:lnTo>
                <a:lnTo>
                  <a:pt x="107942" y="263533"/>
                </a:lnTo>
                <a:lnTo>
                  <a:pt x="105997" y="261588"/>
                </a:lnTo>
                <a:lnTo>
                  <a:pt x="104052" y="260616"/>
                </a:lnTo>
                <a:lnTo>
                  <a:pt x="104052" y="258671"/>
                </a:lnTo>
                <a:lnTo>
                  <a:pt x="102107" y="258670"/>
                </a:lnTo>
                <a:lnTo>
                  <a:pt x="101135" y="254781"/>
                </a:lnTo>
                <a:lnTo>
                  <a:pt x="96273" y="250891"/>
                </a:lnTo>
                <a:lnTo>
                  <a:pt x="95300" y="248946"/>
                </a:lnTo>
                <a:lnTo>
                  <a:pt x="94328" y="247974"/>
                </a:lnTo>
                <a:lnTo>
                  <a:pt x="95300" y="247001"/>
                </a:lnTo>
                <a:lnTo>
                  <a:pt x="92383" y="244084"/>
                </a:lnTo>
                <a:lnTo>
                  <a:pt x="91410" y="243111"/>
                </a:lnTo>
                <a:lnTo>
                  <a:pt x="90438" y="244084"/>
                </a:lnTo>
                <a:lnTo>
                  <a:pt x="92383" y="246029"/>
                </a:lnTo>
                <a:lnTo>
                  <a:pt x="93355" y="247974"/>
                </a:lnTo>
                <a:lnTo>
                  <a:pt x="92383" y="247001"/>
                </a:lnTo>
                <a:lnTo>
                  <a:pt x="88493" y="244084"/>
                </a:lnTo>
                <a:lnTo>
                  <a:pt x="89465" y="243111"/>
                </a:lnTo>
                <a:lnTo>
                  <a:pt x="87520" y="241167"/>
                </a:lnTo>
                <a:lnTo>
                  <a:pt x="85576" y="239221"/>
                </a:lnTo>
                <a:lnTo>
                  <a:pt x="85576" y="238249"/>
                </a:lnTo>
                <a:lnTo>
                  <a:pt x="83631" y="237277"/>
                </a:lnTo>
                <a:lnTo>
                  <a:pt x="82658" y="235332"/>
                </a:lnTo>
                <a:lnTo>
                  <a:pt x="82658" y="234360"/>
                </a:lnTo>
                <a:lnTo>
                  <a:pt x="82658" y="233387"/>
                </a:lnTo>
                <a:lnTo>
                  <a:pt x="80713" y="231442"/>
                </a:lnTo>
                <a:lnTo>
                  <a:pt x="84603" y="234359"/>
                </a:lnTo>
                <a:lnTo>
                  <a:pt x="82658" y="232415"/>
                </a:lnTo>
                <a:lnTo>
                  <a:pt x="81686" y="229497"/>
                </a:lnTo>
                <a:lnTo>
                  <a:pt x="76824" y="227552"/>
                </a:lnTo>
                <a:lnTo>
                  <a:pt x="75851" y="226580"/>
                </a:lnTo>
                <a:lnTo>
                  <a:pt x="74879" y="225607"/>
                </a:lnTo>
                <a:lnTo>
                  <a:pt x="74879" y="224635"/>
                </a:lnTo>
                <a:lnTo>
                  <a:pt x="73906" y="223663"/>
                </a:lnTo>
                <a:lnTo>
                  <a:pt x="76824" y="226580"/>
                </a:lnTo>
                <a:lnTo>
                  <a:pt x="76823" y="224635"/>
                </a:lnTo>
                <a:lnTo>
                  <a:pt x="73906" y="219773"/>
                </a:lnTo>
                <a:lnTo>
                  <a:pt x="70989" y="217828"/>
                </a:lnTo>
                <a:lnTo>
                  <a:pt x="70017" y="217827"/>
                </a:lnTo>
                <a:lnTo>
                  <a:pt x="69044" y="216855"/>
                </a:lnTo>
                <a:lnTo>
                  <a:pt x="69044" y="215882"/>
                </a:lnTo>
                <a:lnTo>
                  <a:pt x="70016" y="215883"/>
                </a:lnTo>
                <a:lnTo>
                  <a:pt x="69044" y="213938"/>
                </a:lnTo>
                <a:lnTo>
                  <a:pt x="68072" y="213938"/>
                </a:lnTo>
                <a:lnTo>
                  <a:pt x="68071" y="214911"/>
                </a:lnTo>
                <a:lnTo>
                  <a:pt x="67099" y="213938"/>
                </a:lnTo>
                <a:lnTo>
                  <a:pt x="63209" y="203241"/>
                </a:lnTo>
                <a:lnTo>
                  <a:pt x="67099" y="206158"/>
                </a:lnTo>
                <a:lnTo>
                  <a:pt x="65154" y="204214"/>
                </a:lnTo>
                <a:lnTo>
                  <a:pt x="67099" y="204213"/>
                </a:lnTo>
                <a:lnTo>
                  <a:pt x="67099" y="203241"/>
                </a:lnTo>
                <a:lnTo>
                  <a:pt x="67099" y="202269"/>
                </a:lnTo>
                <a:lnTo>
                  <a:pt x="68072" y="202269"/>
                </a:lnTo>
                <a:lnTo>
                  <a:pt x="66127" y="200324"/>
                </a:lnTo>
                <a:lnTo>
                  <a:pt x="64182" y="197406"/>
                </a:lnTo>
                <a:lnTo>
                  <a:pt x="64182" y="199351"/>
                </a:lnTo>
                <a:lnTo>
                  <a:pt x="63209" y="199351"/>
                </a:lnTo>
                <a:lnTo>
                  <a:pt x="61264" y="198379"/>
                </a:lnTo>
                <a:lnTo>
                  <a:pt x="58347" y="196434"/>
                </a:lnTo>
                <a:lnTo>
                  <a:pt x="57374" y="195461"/>
                </a:lnTo>
                <a:lnTo>
                  <a:pt x="56402" y="196434"/>
                </a:lnTo>
                <a:lnTo>
                  <a:pt x="54457" y="192544"/>
                </a:lnTo>
                <a:lnTo>
                  <a:pt x="54457" y="189627"/>
                </a:lnTo>
                <a:lnTo>
                  <a:pt x="54457" y="187682"/>
                </a:lnTo>
                <a:lnTo>
                  <a:pt x="51540" y="183792"/>
                </a:lnTo>
                <a:lnTo>
                  <a:pt x="51540" y="181847"/>
                </a:lnTo>
                <a:lnTo>
                  <a:pt x="51540" y="180875"/>
                </a:lnTo>
                <a:lnTo>
                  <a:pt x="50567" y="177958"/>
                </a:lnTo>
                <a:lnTo>
                  <a:pt x="48623" y="174067"/>
                </a:lnTo>
                <a:lnTo>
                  <a:pt x="46678" y="173095"/>
                </a:lnTo>
                <a:lnTo>
                  <a:pt x="46678" y="174068"/>
                </a:lnTo>
                <a:lnTo>
                  <a:pt x="46678" y="175040"/>
                </a:lnTo>
                <a:lnTo>
                  <a:pt x="47650" y="176013"/>
                </a:lnTo>
                <a:lnTo>
                  <a:pt x="46678" y="176012"/>
                </a:lnTo>
                <a:lnTo>
                  <a:pt x="43760" y="170178"/>
                </a:lnTo>
                <a:lnTo>
                  <a:pt x="42788" y="169206"/>
                </a:lnTo>
                <a:lnTo>
                  <a:pt x="41815" y="167261"/>
                </a:lnTo>
                <a:lnTo>
                  <a:pt x="42788" y="171150"/>
                </a:lnTo>
                <a:lnTo>
                  <a:pt x="41815" y="173095"/>
                </a:lnTo>
                <a:lnTo>
                  <a:pt x="39870" y="169205"/>
                </a:lnTo>
                <a:lnTo>
                  <a:pt x="40843" y="169205"/>
                </a:lnTo>
                <a:lnTo>
                  <a:pt x="38898" y="166288"/>
                </a:lnTo>
                <a:lnTo>
                  <a:pt x="37926" y="165315"/>
                </a:lnTo>
                <a:lnTo>
                  <a:pt x="36953" y="164343"/>
                </a:lnTo>
                <a:lnTo>
                  <a:pt x="35008" y="161426"/>
                </a:lnTo>
                <a:lnTo>
                  <a:pt x="35008" y="158508"/>
                </a:lnTo>
                <a:lnTo>
                  <a:pt x="36953" y="160453"/>
                </a:lnTo>
                <a:lnTo>
                  <a:pt x="37926" y="163371"/>
                </a:lnTo>
                <a:lnTo>
                  <a:pt x="39871" y="165316"/>
                </a:lnTo>
                <a:lnTo>
                  <a:pt x="40843" y="165316"/>
                </a:lnTo>
                <a:lnTo>
                  <a:pt x="37926" y="160453"/>
                </a:lnTo>
                <a:lnTo>
                  <a:pt x="36953" y="159157"/>
                </a:lnTo>
                <a:lnTo>
                  <a:pt x="36953" y="155591"/>
                </a:lnTo>
                <a:lnTo>
                  <a:pt x="35981" y="153647"/>
                </a:lnTo>
                <a:lnTo>
                  <a:pt x="35008" y="151701"/>
                </a:lnTo>
                <a:lnTo>
                  <a:pt x="36953" y="153646"/>
                </a:lnTo>
                <a:lnTo>
                  <a:pt x="35981" y="149756"/>
                </a:lnTo>
                <a:lnTo>
                  <a:pt x="35981" y="147811"/>
                </a:lnTo>
                <a:lnTo>
                  <a:pt x="36953" y="145867"/>
                </a:lnTo>
                <a:lnTo>
                  <a:pt x="35008" y="142949"/>
                </a:lnTo>
                <a:lnTo>
                  <a:pt x="34036" y="142949"/>
                </a:lnTo>
                <a:lnTo>
                  <a:pt x="34036" y="143921"/>
                </a:lnTo>
                <a:lnTo>
                  <a:pt x="33063" y="144894"/>
                </a:lnTo>
                <a:lnTo>
                  <a:pt x="29174" y="136142"/>
                </a:lnTo>
                <a:lnTo>
                  <a:pt x="25284" y="130307"/>
                </a:lnTo>
                <a:lnTo>
                  <a:pt x="25284" y="129335"/>
                </a:lnTo>
                <a:lnTo>
                  <a:pt x="26256" y="128362"/>
                </a:lnTo>
                <a:lnTo>
                  <a:pt x="28201" y="130307"/>
                </a:lnTo>
                <a:lnTo>
                  <a:pt x="23339" y="119611"/>
                </a:lnTo>
                <a:lnTo>
                  <a:pt x="19449" y="108913"/>
                </a:lnTo>
                <a:lnTo>
                  <a:pt x="19449" y="109886"/>
                </a:lnTo>
                <a:lnTo>
                  <a:pt x="18477" y="109886"/>
                </a:lnTo>
                <a:lnTo>
                  <a:pt x="17504" y="106969"/>
                </a:lnTo>
                <a:lnTo>
                  <a:pt x="16532" y="104052"/>
                </a:lnTo>
                <a:lnTo>
                  <a:pt x="16532" y="103079"/>
                </a:lnTo>
                <a:lnTo>
                  <a:pt x="17504" y="103079"/>
                </a:lnTo>
                <a:lnTo>
                  <a:pt x="16532" y="101134"/>
                </a:lnTo>
                <a:lnTo>
                  <a:pt x="17504" y="100161"/>
                </a:lnTo>
                <a:lnTo>
                  <a:pt x="17504" y="98217"/>
                </a:lnTo>
                <a:lnTo>
                  <a:pt x="13614" y="90438"/>
                </a:lnTo>
                <a:lnTo>
                  <a:pt x="10697" y="82658"/>
                </a:lnTo>
                <a:lnTo>
                  <a:pt x="9725" y="75850"/>
                </a:lnTo>
                <a:lnTo>
                  <a:pt x="7780" y="70016"/>
                </a:lnTo>
                <a:lnTo>
                  <a:pt x="4862" y="58346"/>
                </a:lnTo>
                <a:lnTo>
                  <a:pt x="4862" y="56402"/>
                </a:lnTo>
                <a:lnTo>
                  <a:pt x="5835" y="55429"/>
                </a:lnTo>
                <a:lnTo>
                  <a:pt x="6807" y="55429"/>
                </a:lnTo>
                <a:lnTo>
                  <a:pt x="6807" y="53484"/>
                </a:lnTo>
                <a:lnTo>
                  <a:pt x="5835" y="51539"/>
                </a:lnTo>
                <a:lnTo>
                  <a:pt x="5835" y="52511"/>
                </a:lnTo>
                <a:lnTo>
                  <a:pt x="4862" y="52512"/>
                </a:lnTo>
                <a:lnTo>
                  <a:pt x="4863" y="50566"/>
                </a:lnTo>
                <a:lnTo>
                  <a:pt x="4862" y="44732"/>
                </a:lnTo>
                <a:lnTo>
                  <a:pt x="3890" y="39870"/>
                </a:lnTo>
                <a:lnTo>
                  <a:pt x="2918" y="35980"/>
                </a:lnTo>
                <a:lnTo>
                  <a:pt x="3890" y="35980"/>
                </a:lnTo>
                <a:lnTo>
                  <a:pt x="4862" y="36952"/>
                </a:lnTo>
                <a:lnTo>
                  <a:pt x="4863" y="34035"/>
                </a:lnTo>
                <a:lnTo>
                  <a:pt x="3890" y="31118"/>
                </a:lnTo>
                <a:lnTo>
                  <a:pt x="2918" y="24311"/>
                </a:lnTo>
                <a:lnTo>
                  <a:pt x="1945" y="27228"/>
                </a:lnTo>
                <a:lnTo>
                  <a:pt x="973" y="22365"/>
                </a:lnTo>
                <a:lnTo>
                  <a:pt x="972" y="17504"/>
                </a:lnTo>
                <a:lnTo>
                  <a:pt x="0" y="8751"/>
                </a:lnTo>
                <a:lnTo>
                  <a:pt x="972" y="8751"/>
                </a:lnTo>
                <a:lnTo>
                  <a:pt x="973" y="4861"/>
                </a:lnTo>
                <a:lnTo>
                  <a:pt x="1884" y="3039"/>
                </a:lnTo>
                <a:close/>
                <a:moveTo>
                  <a:pt x="972" y="0"/>
                </a:moveTo>
                <a:lnTo>
                  <a:pt x="1945" y="2917"/>
                </a:lnTo>
                <a:lnTo>
                  <a:pt x="1884" y="3039"/>
                </a:lnTo>
                <a:lnTo>
                  <a:pt x="972"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it-IT" sz="2400">
              <a:solidFill>
                <a:prstClr val="black"/>
              </a:solidFill>
              <a:latin typeface="Times New Roman" charset="0"/>
            </a:endParaRPr>
          </a:p>
        </p:txBody>
      </p:sp>
      <p:sp>
        <p:nvSpPr>
          <p:cNvPr id="8" name="Freeform 33"/>
          <p:cNvSpPr>
            <a:spLocks/>
          </p:cNvSpPr>
          <p:nvPr/>
        </p:nvSpPr>
        <p:spPr bwMode="auto">
          <a:xfrm rot="9377604">
            <a:off x="3925888" y="3316288"/>
            <a:ext cx="1289050" cy="722312"/>
          </a:xfrm>
          <a:custGeom>
            <a:avLst/>
            <a:gdLst>
              <a:gd name="T0" fmla="*/ 14592 w 1288494"/>
              <a:gd name="T1" fmla="*/ 108881 h 722529"/>
              <a:gd name="T2" fmla="*/ 32104 w 1288494"/>
              <a:gd name="T3" fmla="*/ 149712 h 722529"/>
              <a:gd name="T4" fmla="*/ 36969 w 1288494"/>
              <a:gd name="T5" fmla="*/ 159433 h 722529"/>
              <a:gd name="T6" fmla="*/ 49616 w 1288494"/>
              <a:gd name="T7" fmla="*/ 184710 h 722529"/>
              <a:gd name="T8" fmla="*/ 1138255 w 1288494"/>
              <a:gd name="T9" fmla="*/ 708702 h 722529"/>
              <a:gd name="T10" fmla="*/ 1226786 w 1288494"/>
              <a:gd name="T11" fmla="*/ 629958 h 722529"/>
              <a:gd name="T12" fmla="*/ 1059453 w 1288494"/>
              <a:gd name="T13" fmla="*/ 577462 h 722529"/>
              <a:gd name="T14" fmla="*/ 1288078 w 1288494"/>
              <a:gd name="T15" fmla="*/ 637735 h 722529"/>
              <a:gd name="T16" fmla="*/ 909630 w 1288494"/>
              <a:gd name="T17" fmla="*/ 622180 h 722529"/>
              <a:gd name="T18" fmla="*/ 244189 w 1288494"/>
              <a:gd name="T19" fmla="*/ 368446 h 722529"/>
              <a:gd name="T20" fmla="*/ 334665 w 1288494"/>
              <a:gd name="T21" fmla="*/ 440387 h 722529"/>
              <a:gd name="T22" fmla="*/ 439736 w 1288494"/>
              <a:gd name="T23" fmla="*/ 491911 h 722529"/>
              <a:gd name="T24" fmla="*/ 393039 w 1288494"/>
              <a:gd name="T25" fmla="*/ 470524 h 722529"/>
              <a:gd name="T26" fmla="*/ 367744 w 1288494"/>
              <a:gd name="T27" fmla="*/ 458857 h 722529"/>
              <a:gd name="T28" fmla="*/ 347314 w 1288494"/>
              <a:gd name="T29" fmla="*/ 447192 h 722529"/>
              <a:gd name="T30" fmla="*/ 306452 w 1288494"/>
              <a:gd name="T31" fmla="*/ 424832 h 722529"/>
              <a:gd name="T32" fmla="*/ 270457 w 1288494"/>
              <a:gd name="T33" fmla="*/ 402472 h 722529"/>
              <a:gd name="T34" fmla="*/ 225704 w 1288494"/>
              <a:gd name="T35" fmla="*/ 371363 h 722529"/>
              <a:gd name="T36" fmla="*/ 195545 w 1288494"/>
              <a:gd name="T37" fmla="*/ 349004 h 722529"/>
              <a:gd name="T38" fmla="*/ 142038 w 1288494"/>
              <a:gd name="T39" fmla="*/ 300396 h 722529"/>
              <a:gd name="T40" fmla="*/ 140092 w 1288494"/>
              <a:gd name="T41" fmla="*/ 290675 h 722529"/>
              <a:gd name="T42" fmla="*/ 129391 w 1288494"/>
              <a:gd name="T43" fmla="*/ 285813 h 722529"/>
              <a:gd name="T44" fmla="*/ 113825 w 1288494"/>
              <a:gd name="T45" fmla="*/ 273176 h 722529"/>
              <a:gd name="T46" fmla="*/ 104096 w 1288494"/>
              <a:gd name="T47" fmla="*/ 260538 h 722529"/>
              <a:gd name="T48" fmla="*/ 89504 w 1288494"/>
              <a:gd name="T49" fmla="*/ 243039 h 722529"/>
              <a:gd name="T50" fmla="*/ 74910 w 1288494"/>
              <a:gd name="T51" fmla="*/ 224568 h 722529"/>
              <a:gd name="T52" fmla="*/ 67127 w 1288494"/>
              <a:gd name="T53" fmla="*/ 206097 h 722529"/>
              <a:gd name="T54" fmla="*/ 54480 w 1288494"/>
              <a:gd name="T55" fmla="*/ 189570 h 722529"/>
              <a:gd name="T56" fmla="*/ 42805 w 1288494"/>
              <a:gd name="T57" fmla="*/ 171100 h 722529"/>
              <a:gd name="T58" fmla="*/ 36969 w 1288494"/>
              <a:gd name="T59" fmla="*/ 155545 h 722529"/>
              <a:gd name="T60" fmla="*/ 28212 w 1288494"/>
              <a:gd name="T61" fmla="*/ 130269 h 722529"/>
              <a:gd name="T62" fmla="*/ 7782 w 1288494"/>
              <a:gd name="T63" fmla="*/ 69995 h 722529"/>
              <a:gd name="T64" fmla="*/ 4864 w 1288494"/>
              <a:gd name="T65" fmla="*/ 34025 h 722529"/>
              <a:gd name="T66" fmla="*/ 1945 w 1288494"/>
              <a:gd name="T67" fmla="*/ 13610 h 722529"/>
              <a:gd name="T68" fmla="*/ 5837 w 1288494"/>
              <a:gd name="T69" fmla="*/ 40831 h 722529"/>
              <a:gd name="T70" fmla="*/ 32105 w 1288494"/>
              <a:gd name="T71" fmla="*/ 123464 h 722529"/>
              <a:gd name="T72" fmla="*/ 70045 w 1288494"/>
              <a:gd name="T73" fmla="*/ 194431 h 722529"/>
              <a:gd name="T74" fmla="*/ 165387 w 1288494"/>
              <a:gd name="T75" fmla="*/ 303313 h 722529"/>
              <a:gd name="T76" fmla="*/ 241899 w 1288494"/>
              <a:gd name="T77" fmla="*/ 366846 h 722529"/>
              <a:gd name="T78" fmla="*/ 304506 w 1288494"/>
              <a:gd name="T79" fmla="*/ 407333 h 722529"/>
              <a:gd name="T80" fmla="*/ 430980 w 1288494"/>
              <a:gd name="T81" fmla="*/ 475384 h 722529"/>
              <a:gd name="T82" fmla="*/ 487406 w 1288494"/>
              <a:gd name="T83" fmla="*/ 502604 h 722529"/>
              <a:gd name="T84" fmla="*/ 571072 w 1288494"/>
              <a:gd name="T85" fmla="*/ 533714 h 722529"/>
              <a:gd name="T86" fmla="*/ 820127 w 1288494"/>
              <a:gd name="T87" fmla="*/ 595932 h 722529"/>
              <a:gd name="T88" fmla="*/ 971894 w 1288494"/>
              <a:gd name="T89" fmla="*/ 621208 h 722529"/>
              <a:gd name="T90" fmla="*/ 1244298 w 1288494"/>
              <a:gd name="T91" fmla="*/ 639679 h 722529"/>
              <a:gd name="T92" fmla="*/ 1088639 w 1288494"/>
              <a:gd name="T93" fmla="*/ 637734 h 722529"/>
              <a:gd name="T94" fmla="*/ 1029293 w 1288494"/>
              <a:gd name="T95" fmla="*/ 634818 h 722529"/>
              <a:gd name="T96" fmla="*/ 947573 w 1288494"/>
              <a:gd name="T97" fmla="*/ 628013 h 722529"/>
              <a:gd name="T98" fmla="*/ 911576 w 1288494"/>
              <a:gd name="T99" fmla="*/ 621208 h 722529"/>
              <a:gd name="T100" fmla="*/ 807479 w 1288494"/>
              <a:gd name="T101" fmla="*/ 603710 h 722529"/>
              <a:gd name="T102" fmla="*/ 771484 w 1288494"/>
              <a:gd name="T103" fmla="*/ 596905 h 722529"/>
              <a:gd name="T104" fmla="*/ 709220 w 1288494"/>
              <a:gd name="T105" fmla="*/ 582322 h 722529"/>
              <a:gd name="T106" fmla="*/ 671279 w 1288494"/>
              <a:gd name="T107" fmla="*/ 573573 h 722529"/>
              <a:gd name="T108" fmla="*/ 633336 w 1288494"/>
              <a:gd name="T109" fmla="*/ 563852 h 722529"/>
              <a:gd name="T110" fmla="*/ 587611 w 1288494"/>
              <a:gd name="T111" fmla="*/ 549268 h 722529"/>
              <a:gd name="T112" fmla="*/ 554534 w 1288494"/>
              <a:gd name="T113" fmla="*/ 538574 h 722529"/>
              <a:gd name="T114" fmla="*/ 526321 w 1288494"/>
              <a:gd name="T115" fmla="*/ 528852 h 722529"/>
              <a:gd name="T116" fmla="*/ 494216 w 1288494"/>
              <a:gd name="T117" fmla="*/ 517187 h 722529"/>
              <a:gd name="T118" fmla="*/ 448491 w 1288494"/>
              <a:gd name="T119" fmla="*/ 498716 h 722529"/>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1288494" h="722529">
                <a:moveTo>
                  <a:pt x="1884" y="3038"/>
                </a:moveTo>
                <a:lnTo>
                  <a:pt x="972" y="0"/>
                </a:lnTo>
                <a:lnTo>
                  <a:pt x="1944" y="2917"/>
                </a:lnTo>
                <a:lnTo>
                  <a:pt x="1884" y="3038"/>
                </a:lnTo>
                <a:close/>
                <a:moveTo>
                  <a:pt x="4861" y="18476"/>
                </a:moveTo>
                <a:lnTo>
                  <a:pt x="4667" y="18087"/>
                </a:lnTo>
                <a:lnTo>
                  <a:pt x="3889" y="14587"/>
                </a:lnTo>
                <a:lnTo>
                  <a:pt x="4861" y="15559"/>
                </a:lnTo>
                <a:lnTo>
                  <a:pt x="4861" y="18476"/>
                </a:lnTo>
                <a:close/>
                <a:moveTo>
                  <a:pt x="5834" y="23339"/>
                </a:moveTo>
                <a:lnTo>
                  <a:pt x="5658" y="22543"/>
                </a:lnTo>
                <a:lnTo>
                  <a:pt x="5834" y="22366"/>
                </a:lnTo>
                <a:lnTo>
                  <a:pt x="5834" y="23339"/>
                </a:lnTo>
                <a:close/>
                <a:moveTo>
                  <a:pt x="15559" y="110859"/>
                </a:moveTo>
                <a:lnTo>
                  <a:pt x="14586" y="108914"/>
                </a:lnTo>
                <a:lnTo>
                  <a:pt x="15559" y="108914"/>
                </a:lnTo>
                <a:lnTo>
                  <a:pt x="15558" y="106969"/>
                </a:lnTo>
                <a:lnTo>
                  <a:pt x="14586" y="105024"/>
                </a:lnTo>
                <a:lnTo>
                  <a:pt x="14586" y="103079"/>
                </a:lnTo>
                <a:lnTo>
                  <a:pt x="13614" y="101134"/>
                </a:lnTo>
                <a:lnTo>
                  <a:pt x="15558" y="104052"/>
                </a:lnTo>
                <a:lnTo>
                  <a:pt x="16531" y="104052"/>
                </a:lnTo>
                <a:lnTo>
                  <a:pt x="15558" y="105024"/>
                </a:lnTo>
                <a:lnTo>
                  <a:pt x="16531" y="109887"/>
                </a:lnTo>
                <a:lnTo>
                  <a:pt x="16531" y="110859"/>
                </a:lnTo>
                <a:lnTo>
                  <a:pt x="15559" y="110859"/>
                </a:lnTo>
                <a:close/>
                <a:moveTo>
                  <a:pt x="35007" y="151701"/>
                </a:moveTo>
                <a:lnTo>
                  <a:pt x="34035" y="149757"/>
                </a:lnTo>
                <a:lnTo>
                  <a:pt x="33063" y="148784"/>
                </a:lnTo>
                <a:lnTo>
                  <a:pt x="32090" y="149757"/>
                </a:lnTo>
                <a:lnTo>
                  <a:pt x="25283" y="137115"/>
                </a:lnTo>
                <a:lnTo>
                  <a:pt x="26256" y="137115"/>
                </a:lnTo>
                <a:lnTo>
                  <a:pt x="25283" y="136142"/>
                </a:lnTo>
                <a:lnTo>
                  <a:pt x="25283" y="133225"/>
                </a:lnTo>
                <a:lnTo>
                  <a:pt x="28201" y="141005"/>
                </a:lnTo>
                <a:lnTo>
                  <a:pt x="30146" y="144895"/>
                </a:lnTo>
                <a:lnTo>
                  <a:pt x="33063" y="147812"/>
                </a:lnTo>
                <a:lnTo>
                  <a:pt x="33063" y="146839"/>
                </a:lnTo>
                <a:lnTo>
                  <a:pt x="34035" y="148785"/>
                </a:lnTo>
                <a:lnTo>
                  <a:pt x="35007" y="151701"/>
                </a:lnTo>
                <a:close/>
                <a:moveTo>
                  <a:pt x="35007" y="151702"/>
                </a:moveTo>
                <a:lnTo>
                  <a:pt x="35007" y="151702"/>
                </a:lnTo>
                <a:lnTo>
                  <a:pt x="35007" y="151701"/>
                </a:lnTo>
                <a:lnTo>
                  <a:pt x="35007" y="151702"/>
                </a:lnTo>
                <a:close/>
                <a:moveTo>
                  <a:pt x="36953" y="159481"/>
                </a:moveTo>
                <a:lnTo>
                  <a:pt x="35007" y="156564"/>
                </a:lnTo>
                <a:lnTo>
                  <a:pt x="36953" y="159158"/>
                </a:lnTo>
                <a:lnTo>
                  <a:pt x="36953" y="159481"/>
                </a:lnTo>
                <a:close/>
                <a:moveTo>
                  <a:pt x="49595" y="184765"/>
                </a:moveTo>
                <a:lnTo>
                  <a:pt x="48622" y="183793"/>
                </a:lnTo>
                <a:lnTo>
                  <a:pt x="46677" y="182820"/>
                </a:lnTo>
                <a:lnTo>
                  <a:pt x="45705" y="179903"/>
                </a:lnTo>
                <a:lnTo>
                  <a:pt x="46677" y="179903"/>
                </a:lnTo>
                <a:lnTo>
                  <a:pt x="46677" y="178930"/>
                </a:lnTo>
                <a:lnTo>
                  <a:pt x="47649" y="177958"/>
                </a:lnTo>
                <a:lnTo>
                  <a:pt x="49594" y="178930"/>
                </a:lnTo>
                <a:lnTo>
                  <a:pt x="49595" y="180875"/>
                </a:lnTo>
                <a:lnTo>
                  <a:pt x="51539" y="183792"/>
                </a:lnTo>
                <a:lnTo>
                  <a:pt x="50567" y="184765"/>
                </a:lnTo>
                <a:lnTo>
                  <a:pt x="49595" y="184765"/>
                </a:lnTo>
                <a:close/>
                <a:moveTo>
                  <a:pt x="70988" y="218801"/>
                </a:moveTo>
                <a:lnTo>
                  <a:pt x="70016" y="217828"/>
                </a:lnTo>
                <a:lnTo>
                  <a:pt x="70988" y="218801"/>
                </a:lnTo>
                <a:close/>
                <a:moveTo>
                  <a:pt x="978282" y="620422"/>
                </a:moveTo>
                <a:lnTo>
                  <a:pt x="979254" y="620422"/>
                </a:lnTo>
                <a:lnTo>
                  <a:pt x="979164" y="620513"/>
                </a:lnTo>
                <a:lnTo>
                  <a:pt x="978282" y="620422"/>
                </a:lnTo>
                <a:close/>
                <a:moveTo>
                  <a:pt x="94327" y="249919"/>
                </a:moveTo>
                <a:lnTo>
                  <a:pt x="93354" y="247974"/>
                </a:lnTo>
                <a:lnTo>
                  <a:pt x="94327" y="248946"/>
                </a:lnTo>
                <a:lnTo>
                  <a:pt x="94327" y="249919"/>
                </a:lnTo>
                <a:close/>
                <a:moveTo>
                  <a:pt x="1137764" y="721557"/>
                </a:moveTo>
                <a:lnTo>
                  <a:pt x="1129985" y="714750"/>
                </a:lnTo>
                <a:lnTo>
                  <a:pt x="1137764" y="708915"/>
                </a:lnTo>
                <a:lnTo>
                  <a:pt x="1146516" y="703081"/>
                </a:lnTo>
                <a:lnTo>
                  <a:pt x="1156241" y="696273"/>
                </a:lnTo>
                <a:lnTo>
                  <a:pt x="1168883" y="690439"/>
                </a:lnTo>
                <a:lnTo>
                  <a:pt x="1209725" y="669045"/>
                </a:lnTo>
                <a:lnTo>
                  <a:pt x="1220422" y="662238"/>
                </a:lnTo>
                <a:lnTo>
                  <a:pt x="1229175" y="655431"/>
                </a:lnTo>
                <a:lnTo>
                  <a:pt x="1237927" y="647651"/>
                </a:lnTo>
                <a:lnTo>
                  <a:pt x="1243761" y="639872"/>
                </a:lnTo>
                <a:lnTo>
                  <a:pt x="1243761" y="639871"/>
                </a:lnTo>
                <a:lnTo>
                  <a:pt x="1245706" y="638899"/>
                </a:lnTo>
                <a:lnTo>
                  <a:pt x="1243275" y="638899"/>
                </a:lnTo>
                <a:lnTo>
                  <a:pt x="1242789" y="637927"/>
                </a:lnTo>
                <a:lnTo>
                  <a:pt x="1240844" y="635982"/>
                </a:lnTo>
                <a:lnTo>
                  <a:pt x="1237926" y="634037"/>
                </a:lnTo>
                <a:lnTo>
                  <a:pt x="1226257" y="630147"/>
                </a:lnTo>
                <a:lnTo>
                  <a:pt x="1207781" y="625285"/>
                </a:lnTo>
                <a:lnTo>
                  <a:pt x="1182497" y="620423"/>
                </a:lnTo>
                <a:lnTo>
                  <a:pt x="1113453" y="607781"/>
                </a:lnTo>
                <a:lnTo>
                  <a:pt x="1074555" y="600001"/>
                </a:lnTo>
                <a:lnTo>
                  <a:pt x="1060941" y="596111"/>
                </a:lnTo>
                <a:lnTo>
                  <a:pt x="1048299" y="592222"/>
                </a:lnTo>
                <a:lnTo>
                  <a:pt x="1036630" y="587359"/>
                </a:lnTo>
                <a:lnTo>
                  <a:pt x="1027878" y="583470"/>
                </a:lnTo>
                <a:lnTo>
                  <a:pt x="1020098" y="579580"/>
                </a:lnTo>
                <a:lnTo>
                  <a:pt x="1014263" y="574718"/>
                </a:lnTo>
                <a:lnTo>
                  <a:pt x="1009401" y="569855"/>
                </a:lnTo>
                <a:lnTo>
                  <a:pt x="1006484" y="564993"/>
                </a:lnTo>
                <a:lnTo>
                  <a:pt x="1002594" y="554296"/>
                </a:lnTo>
                <a:lnTo>
                  <a:pt x="1030795" y="566938"/>
                </a:lnTo>
                <a:lnTo>
                  <a:pt x="1058996" y="577635"/>
                </a:lnTo>
                <a:lnTo>
                  <a:pt x="1087197" y="587360"/>
                </a:lnTo>
                <a:lnTo>
                  <a:pt x="1116370" y="596112"/>
                </a:lnTo>
                <a:lnTo>
                  <a:pt x="1145544" y="602918"/>
                </a:lnTo>
                <a:lnTo>
                  <a:pt x="1174717" y="609726"/>
                </a:lnTo>
                <a:lnTo>
                  <a:pt x="1204863" y="614588"/>
                </a:lnTo>
                <a:lnTo>
                  <a:pt x="1234037" y="618478"/>
                </a:lnTo>
                <a:lnTo>
                  <a:pt x="1248623" y="618478"/>
                </a:lnTo>
                <a:lnTo>
                  <a:pt x="1260293" y="619450"/>
                </a:lnTo>
                <a:lnTo>
                  <a:pt x="1270017" y="620422"/>
                </a:lnTo>
                <a:lnTo>
                  <a:pt x="1277797" y="622368"/>
                </a:lnTo>
                <a:lnTo>
                  <a:pt x="1283632" y="625285"/>
                </a:lnTo>
                <a:lnTo>
                  <a:pt x="1285577" y="628202"/>
                </a:lnTo>
                <a:lnTo>
                  <a:pt x="1287521" y="630147"/>
                </a:lnTo>
                <a:lnTo>
                  <a:pt x="1288494" y="634037"/>
                </a:lnTo>
                <a:lnTo>
                  <a:pt x="1287522" y="637927"/>
                </a:lnTo>
                <a:lnTo>
                  <a:pt x="1285577" y="642789"/>
                </a:lnTo>
                <a:lnTo>
                  <a:pt x="1282659" y="646679"/>
                </a:lnTo>
                <a:lnTo>
                  <a:pt x="1277797" y="650569"/>
                </a:lnTo>
                <a:lnTo>
                  <a:pt x="1271962" y="654458"/>
                </a:lnTo>
                <a:lnTo>
                  <a:pt x="1264183" y="658348"/>
                </a:lnTo>
                <a:lnTo>
                  <a:pt x="1255431" y="662238"/>
                </a:lnTo>
                <a:lnTo>
                  <a:pt x="1235982" y="670017"/>
                </a:lnTo>
                <a:lnTo>
                  <a:pt x="1215560" y="676825"/>
                </a:lnTo>
                <a:lnTo>
                  <a:pt x="1207781" y="680714"/>
                </a:lnTo>
                <a:lnTo>
                  <a:pt x="1199029" y="685576"/>
                </a:lnTo>
                <a:lnTo>
                  <a:pt x="1179580" y="698218"/>
                </a:lnTo>
                <a:lnTo>
                  <a:pt x="1146516" y="722529"/>
                </a:lnTo>
                <a:lnTo>
                  <a:pt x="1140682" y="722529"/>
                </a:lnTo>
                <a:lnTo>
                  <a:pt x="1137764" y="721557"/>
                </a:lnTo>
                <a:close/>
                <a:moveTo>
                  <a:pt x="909238" y="622367"/>
                </a:moveTo>
                <a:lnTo>
                  <a:pt x="909238" y="622367"/>
                </a:lnTo>
                <a:lnTo>
                  <a:pt x="909463" y="622367"/>
                </a:lnTo>
                <a:lnTo>
                  <a:pt x="909238" y="622367"/>
                </a:lnTo>
                <a:close/>
                <a:moveTo>
                  <a:pt x="908266" y="623340"/>
                </a:moveTo>
                <a:lnTo>
                  <a:pt x="908266" y="622367"/>
                </a:lnTo>
                <a:lnTo>
                  <a:pt x="909238" y="622367"/>
                </a:lnTo>
                <a:lnTo>
                  <a:pt x="908266" y="623340"/>
                </a:lnTo>
                <a:close/>
                <a:moveTo>
                  <a:pt x="141977" y="301459"/>
                </a:moveTo>
                <a:lnTo>
                  <a:pt x="141977" y="301459"/>
                </a:lnTo>
                <a:close/>
                <a:moveTo>
                  <a:pt x="142949" y="302431"/>
                </a:moveTo>
                <a:lnTo>
                  <a:pt x="141977" y="301459"/>
                </a:lnTo>
                <a:lnTo>
                  <a:pt x="142949" y="301459"/>
                </a:lnTo>
                <a:lnTo>
                  <a:pt x="142949" y="302431"/>
                </a:lnTo>
                <a:close/>
                <a:moveTo>
                  <a:pt x="244084" y="368557"/>
                </a:moveTo>
                <a:lnTo>
                  <a:pt x="241795" y="366956"/>
                </a:lnTo>
                <a:lnTo>
                  <a:pt x="242139" y="366613"/>
                </a:lnTo>
                <a:lnTo>
                  <a:pt x="244084" y="368557"/>
                </a:lnTo>
                <a:close/>
                <a:moveTo>
                  <a:pt x="641815" y="565965"/>
                </a:moveTo>
                <a:lnTo>
                  <a:pt x="641815" y="565965"/>
                </a:lnTo>
                <a:lnTo>
                  <a:pt x="644732" y="565965"/>
                </a:lnTo>
                <a:lnTo>
                  <a:pt x="642787" y="565965"/>
                </a:lnTo>
                <a:lnTo>
                  <a:pt x="641815" y="565965"/>
                </a:lnTo>
                <a:close/>
                <a:moveTo>
                  <a:pt x="458992" y="489140"/>
                </a:moveTo>
                <a:lnTo>
                  <a:pt x="457050" y="488169"/>
                </a:lnTo>
                <a:lnTo>
                  <a:pt x="458995" y="489141"/>
                </a:lnTo>
                <a:lnTo>
                  <a:pt x="458992" y="489140"/>
                </a:lnTo>
                <a:close/>
                <a:moveTo>
                  <a:pt x="333549" y="441491"/>
                </a:moveTo>
                <a:lnTo>
                  <a:pt x="331604" y="439546"/>
                </a:lnTo>
                <a:lnTo>
                  <a:pt x="334521" y="440519"/>
                </a:lnTo>
                <a:lnTo>
                  <a:pt x="334521" y="441491"/>
                </a:lnTo>
                <a:lnTo>
                  <a:pt x="333549" y="441491"/>
                </a:lnTo>
                <a:close/>
                <a:moveTo>
                  <a:pt x="339384" y="444409"/>
                </a:moveTo>
                <a:lnTo>
                  <a:pt x="337439" y="442464"/>
                </a:lnTo>
                <a:lnTo>
                  <a:pt x="338411" y="443436"/>
                </a:lnTo>
                <a:lnTo>
                  <a:pt x="340356" y="444408"/>
                </a:lnTo>
                <a:lnTo>
                  <a:pt x="339384" y="444409"/>
                </a:lnTo>
                <a:close/>
                <a:moveTo>
                  <a:pt x="448298" y="498866"/>
                </a:moveTo>
                <a:lnTo>
                  <a:pt x="445381" y="495948"/>
                </a:lnTo>
                <a:lnTo>
                  <a:pt x="448298" y="496921"/>
                </a:lnTo>
                <a:lnTo>
                  <a:pt x="449271" y="496921"/>
                </a:lnTo>
                <a:lnTo>
                  <a:pt x="448298" y="495948"/>
                </a:lnTo>
                <a:lnTo>
                  <a:pt x="445381" y="494003"/>
                </a:lnTo>
                <a:lnTo>
                  <a:pt x="442463" y="493031"/>
                </a:lnTo>
                <a:lnTo>
                  <a:pt x="439546" y="492059"/>
                </a:lnTo>
                <a:lnTo>
                  <a:pt x="435656" y="491086"/>
                </a:lnTo>
                <a:lnTo>
                  <a:pt x="436629" y="493031"/>
                </a:lnTo>
                <a:lnTo>
                  <a:pt x="433711" y="491086"/>
                </a:lnTo>
                <a:lnTo>
                  <a:pt x="431766" y="490113"/>
                </a:lnTo>
                <a:lnTo>
                  <a:pt x="428849" y="490114"/>
                </a:lnTo>
                <a:lnTo>
                  <a:pt x="428849" y="489141"/>
                </a:lnTo>
                <a:lnTo>
                  <a:pt x="424959" y="487196"/>
                </a:lnTo>
                <a:lnTo>
                  <a:pt x="423014" y="486224"/>
                </a:lnTo>
                <a:lnTo>
                  <a:pt x="422042" y="487196"/>
                </a:lnTo>
                <a:lnTo>
                  <a:pt x="415235" y="483306"/>
                </a:lnTo>
                <a:lnTo>
                  <a:pt x="407455" y="479417"/>
                </a:lnTo>
                <a:lnTo>
                  <a:pt x="400648" y="475527"/>
                </a:lnTo>
                <a:lnTo>
                  <a:pt x="397730" y="473582"/>
                </a:lnTo>
                <a:lnTo>
                  <a:pt x="395786" y="471637"/>
                </a:lnTo>
                <a:lnTo>
                  <a:pt x="392869" y="470665"/>
                </a:lnTo>
                <a:lnTo>
                  <a:pt x="391896" y="470664"/>
                </a:lnTo>
                <a:lnTo>
                  <a:pt x="392868" y="471637"/>
                </a:lnTo>
                <a:lnTo>
                  <a:pt x="393841" y="471637"/>
                </a:lnTo>
                <a:lnTo>
                  <a:pt x="395786" y="472610"/>
                </a:lnTo>
                <a:lnTo>
                  <a:pt x="393841" y="472610"/>
                </a:lnTo>
                <a:lnTo>
                  <a:pt x="390924" y="470665"/>
                </a:lnTo>
                <a:lnTo>
                  <a:pt x="390924" y="469692"/>
                </a:lnTo>
                <a:lnTo>
                  <a:pt x="391896" y="469692"/>
                </a:lnTo>
                <a:lnTo>
                  <a:pt x="388006" y="467747"/>
                </a:lnTo>
                <a:lnTo>
                  <a:pt x="385089" y="466775"/>
                </a:lnTo>
                <a:lnTo>
                  <a:pt x="381199" y="466775"/>
                </a:lnTo>
                <a:lnTo>
                  <a:pt x="377309" y="463857"/>
                </a:lnTo>
                <a:lnTo>
                  <a:pt x="374392" y="461913"/>
                </a:lnTo>
                <a:lnTo>
                  <a:pt x="369530" y="460940"/>
                </a:lnTo>
                <a:lnTo>
                  <a:pt x="367585" y="458995"/>
                </a:lnTo>
                <a:lnTo>
                  <a:pt x="366613" y="458995"/>
                </a:lnTo>
                <a:lnTo>
                  <a:pt x="367585" y="457050"/>
                </a:lnTo>
                <a:lnTo>
                  <a:pt x="363695" y="455105"/>
                </a:lnTo>
                <a:lnTo>
                  <a:pt x="360777" y="454133"/>
                </a:lnTo>
                <a:lnTo>
                  <a:pt x="357860" y="451216"/>
                </a:lnTo>
                <a:lnTo>
                  <a:pt x="357860" y="452188"/>
                </a:lnTo>
                <a:lnTo>
                  <a:pt x="356887" y="451216"/>
                </a:lnTo>
                <a:lnTo>
                  <a:pt x="353970" y="450243"/>
                </a:lnTo>
                <a:lnTo>
                  <a:pt x="354943" y="450243"/>
                </a:lnTo>
                <a:lnTo>
                  <a:pt x="352998" y="449271"/>
                </a:lnTo>
                <a:lnTo>
                  <a:pt x="350081" y="447326"/>
                </a:lnTo>
                <a:lnTo>
                  <a:pt x="352026" y="449271"/>
                </a:lnTo>
                <a:lnTo>
                  <a:pt x="354943" y="451216"/>
                </a:lnTo>
                <a:lnTo>
                  <a:pt x="349108" y="449271"/>
                </a:lnTo>
                <a:lnTo>
                  <a:pt x="347164" y="447326"/>
                </a:lnTo>
                <a:lnTo>
                  <a:pt x="343274" y="445381"/>
                </a:lnTo>
                <a:lnTo>
                  <a:pt x="340356" y="444408"/>
                </a:lnTo>
                <a:lnTo>
                  <a:pt x="339384" y="442464"/>
                </a:lnTo>
                <a:lnTo>
                  <a:pt x="336467" y="440519"/>
                </a:lnTo>
                <a:lnTo>
                  <a:pt x="334521" y="440519"/>
                </a:lnTo>
                <a:lnTo>
                  <a:pt x="330632" y="437601"/>
                </a:lnTo>
                <a:lnTo>
                  <a:pt x="329659" y="437601"/>
                </a:lnTo>
                <a:lnTo>
                  <a:pt x="327715" y="436629"/>
                </a:lnTo>
                <a:lnTo>
                  <a:pt x="324797" y="435657"/>
                </a:lnTo>
                <a:lnTo>
                  <a:pt x="322852" y="434684"/>
                </a:lnTo>
                <a:lnTo>
                  <a:pt x="320907" y="434684"/>
                </a:lnTo>
                <a:lnTo>
                  <a:pt x="314100" y="429822"/>
                </a:lnTo>
                <a:lnTo>
                  <a:pt x="315072" y="429822"/>
                </a:lnTo>
                <a:lnTo>
                  <a:pt x="311183" y="426904"/>
                </a:lnTo>
                <a:lnTo>
                  <a:pt x="306320" y="424960"/>
                </a:lnTo>
                <a:lnTo>
                  <a:pt x="307293" y="424960"/>
                </a:lnTo>
                <a:lnTo>
                  <a:pt x="303403" y="423015"/>
                </a:lnTo>
                <a:lnTo>
                  <a:pt x="300486" y="421070"/>
                </a:lnTo>
                <a:lnTo>
                  <a:pt x="298541" y="420097"/>
                </a:lnTo>
                <a:lnTo>
                  <a:pt x="298541" y="418152"/>
                </a:lnTo>
                <a:lnTo>
                  <a:pt x="298541" y="417180"/>
                </a:lnTo>
                <a:lnTo>
                  <a:pt x="296596" y="416208"/>
                </a:lnTo>
                <a:lnTo>
                  <a:pt x="293678" y="415235"/>
                </a:lnTo>
                <a:lnTo>
                  <a:pt x="291734" y="414263"/>
                </a:lnTo>
                <a:lnTo>
                  <a:pt x="290761" y="415235"/>
                </a:lnTo>
                <a:lnTo>
                  <a:pt x="290761" y="416208"/>
                </a:lnTo>
                <a:lnTo>
                  <a:pt x="281037" y="409401"/>
                </a:lnTo>
                <a:lnTo>
                  <a:pt x="276175" y="406483"/>
                </a:lnTo>
                <a:lnTo>
                  <a:pt x="271312" y="402593"/>
                </a:lnTo>
                <a:lnTo>
                  <a:pt x="270340" y="402593"/>
                </a:lnTo>
                <a:lnTo>
                  <a:pt x="269368" y="401621"/>
                </a:lnTo>
                <a:lnTo>
                  <a:pt x="254781" y="392869"/>
                </a:lnTo>
                <a:lnTo>
                  <a:pt x="247973" y="388007"/>
                </a:lnTo>
                <a:lnTo>
                  <a:pt x="243112" y="383144"/>
                </a:lnTo>
                <a:lnTo>
                  <a:pt x="244084" y="384117"/>
                </a:lnTo>
                <a:lnTo>
                  <a:pt x="244083" y="383144"/>
                </a:lnTo>
                <a:lnTo>
                  <a:pt x="244083" y="382172"/>
                </a:lnTo>
                <a:lnTo>
                  <a:pt x="242139" y="381200"/>
                </a:lnTo>
                <a:lnTo>
                  <a:pt x="241166" y="380227"/>
                </a:lnTo>
                <a:lnTo>
                  <a:pt x="240194" y="380227"/>
                </a:lnTo>
                <a:lnTo>
                  <a:pt x="240194" y="381199"/>
                </a:lnTo>
                <a:lnTo>
                  <a:pt x="241166" y="383144"/>
                </a:lnTo>
                <a:lnTo>
                  <a:pt x="232414" y="376337"/>
                </a:lnTo>
                <a:lnTo>
                  <a:pt x="225607" y="370502"/>
                </a:lnTo>
                <a:lnTo>
                  <a:pt x="225607" y="371475"/>
                </a:lnTo>
                <a:lnTo>
                  <a:pt x="223663" y="370503"/>
                </a:lnTo>
                <a:lnTo>
                  <a:pt x="223663" y="369530"/>
                </a:lnTo>
                <a:lnTo>
                  <a:pt x="222690" y="368558"/>
                </a:lnTo>
                <a:lnTo>
                  <a:pt x="217827" y="364668"/>
                </a:lnTo>
                <a:lnTo>
                  <a:pt x="216856" y="365640"/>
                </a:lnTo>
                <a:lnTo>
                  <a:pt x="215883" y="363696"/>
                </a:lnTo>
                <a:lnTo>
                  <a:pt x="213938" y="362723"/>
                </a:lnTo>
                <a:lnTo>
                  <a:pt x="212965" y="362723"/>
                </a:lnTo>
                <a:lnTo>
                  <a:pt x="211021" y="360778"/>
                </a:lnTo>
                <a:lnTo>
                  <a:pt x="211021" y="359806"/>
                </a:lnTo>
                <a:lnTo>
                  <a:pt x="205186" y="356888"/>
                </a:lnTo>
                <a:lnTo>
                  <a:pt x="199351" y="352026"/>
                </a:lnTo>
                <a:lnTo>
                  <a:pt x="198379" y="349109"/>
                </a:lnTo>
                <a:lnTo>
                  <a:pt x="195461" y="348136"/>
                </a:lnTo>
                <a:lnTo>
                  <a:pt x="195461" y="349109"/>
                </a:lnTo>
                <a:lnTo>
                  <a:pt x="189627" y="342302"/>
                </a:lnTo>
                <a:lnTo>
                  <a:pt x="186709" y="338412"/>
                </a:lnTo>
                <a:lnTo>
                  <a:pt x="177957" y="333550"/>
                </a:lnTo>
                <a:lnTo>
                  <a:pt x="169205" y="326742"/>
                </a:lnTo>
                <a:lnTo>
                  <a:pt x="151701" y="311183"/>
                </a:lnTo>
                <a:lnTo>
                  <a:pt x="152674" y="311183"/>
                </a:lnTo>
                <a:lnTo>
                  <a:pt x="150729" y="309238"/>
                </a:lnTo>
                <a:lnTo>
                  <a:pt x="149757" y="309238"/>
                </a:lnTo>
                <a:lnTo>
                  <a:pt x="148784" y="308266"/>
                </a:lnTo>
                <a:lnTo>
                  <a:pt x="148784" y="307293"/>
                </a:lnTo>
                <a:lnTo>
                  <a:pt x="148784" y="306321"/>
                </a:lnTo>
                <a:lnTo>
                  <a:pt x="150729" y="306321"/>
                </a:lnTo>
                <a:lnTo>
                  <a:pt x="147812" y="304376"/>
                </a:lnTo>
                <a:lnTo>
                  <a:pt x="145867" y="302431"/>
                </a:lnTo>
                <a:lnTo>
                  <a:pt x="141977" y="300486"/>
                </a:lnTo>
                <a:lnTo>
                  <a:pt x="141977" y="301459"/>
                </a:lnTo>
                <a:lnTo>
                  <a:pt x="140032" y="299514"/>
                </a:lnTo>
                <a:lnTo>
                  <a:pt x="138087" y="297569"/>
                </a:lnTo>
                <a:lnTo>
                  <a:pt x="136142" y="296596"/>
                </a:lnTo>
                <a:lnTo>
                  <a:pt x="136142" y="295624"/>
                </a:lnTo>
                <a:lnTo>
                  <a:pt x="137114" y="295624"/>
                </a:lnTo>
                <a:lnTo>
                  <a:pt x="138087" y="295624"/>
                </a:lnTo>
                <a:lnTo>
                  <a:pt x="135170" y="293679"/>
                </a:lnTo>
                <a:lnTo>
                  <a:pt x="135170" y="292707"/>
                </a:lnTo>
                <a:lnTo>
                  <a:pt x="136142" y="292707"/>
                </a:lnTo>
                <a:lnTo>
                  <a:pt x="139060" y="293679"/>
                </a:lnTo>
                <a:lnTo>
                  <a:pt x="141977" y="294652"/>
                </a:lnTo>
                <a:lnTo>
                  <a:pt x="141977" y="293679"/>
                </a:lnTo>
                <a:lnTo>
                  <a:pt x="140032" y="291734"/>
                </a:lnTo>
                <a:lnTo>
                  <a:pt x="140032" y="290762"/>
                </a:lnTo>
                <a:lnTo>
                  <a:pt x="141004" y="290762"/>
                </a:lnTo>
                <a:lnTo>
                  <a:pt x="141977" y="291734"/>
                </a:lnTo>
                <a:lnTo>
                  <a:pt x="143922" y="292707"/>
                </a:lnTo>
                <a:lnTo>
                  <a:pt x="141977" y="290762"/>
                </a:lnTo>
                <a:lnTo>
                  <a:pt x="138087" y="288817"/>
                </a:lnTo>
                <a:lnTo>
                  <a:pt x="137114" y="288817"/>
                </a:lnTo>
                <a:lnTo>
                  <a:pt x="137114" y="290762"/>
                </a:lnTo>
                <a:lnTo>
                  <a:pt x="134197" y="287844"/>
                </a:lnTo>
                <a:lnTo>
                  <a:pt x="132253" y="287845"/>
                </a:lnTo>
                <a:lnTo>
                  <a:pt x="131280" y="287358"/>
                </a:lnTo>
                <a:lnTo>
                  <a:pt x="130307" y="286872"/>
                </a:lnTo>
                <a:lnTo>
                  <a:pt x="127390" y="284927"/>
                </a:lnTo>
                <a:lnTo>
                  <a:pt x="127390" y="283955"/>
                </a:lnTo>
                <a:lnTo>
                  <a:pt x="128363" y="284927"/>
                </a:lnTo>
                <a:lnTo>
                  <a:pt x="129335" y="285899"/>
                </a:lnTo>
                <a:lnTo>
                  <a:pt x="131280" y="286872"/>
                </a:lnTo>
                <a:lnTo>
                  <a:pt x="130307" y="284927"/>
                </a:lnTo>
                <a:lnTo>
                  <a:pt x="128363" y="282982"/>
                </a:lnTo>
                <a:lnTo>
                  <a:pt x="124473" y="280065"/>
                </a:lnTo>
                <a:lnTo>
                  <a:pt x="125445" y="281037"/>
                </a:lnTo>
                <a:lnTo>
                  <a:pt x="124473" y="282010"/>
                </a:lnTo>
                <a:lnTo>
                  <a:pt x="121555" y="280065"/>
                </a:lnTo>
                <a:lnTo>
                  <a:pt x="121555" y="279092"/>
                </a:lnTo>
                <a:lnTo>
                  <a:pt x="122528" y="279092"/>
                </a:lnTo>
                <a:lnTo>
                  <a:pt x="120583" y="277148"/>
                </a:lnTo>
                <a:lnTo>
                  <a:pt x="117666" y="276175"/>
                </a:lnTo>
                <a:lnTo>
                  <a:pt x="118638" y="277147"/>
                </a:lnTo>
                <a:lnTo>
                  <a:pt x="116693" y="276175"/>
                </a:lnTo>
                <a:lnTo>
                  <a:pt x="114748" y="275203"/>
                </a:lnTo>
                <a:lnTo>
                  <a:pt x="113776" y="273258"/>
                </a:lnTo>
                <a:lnTo>
                  <a:pt x="111831" y="271313"/>
                </a:lnTo>
                <a:lnTo>
                  <a:pt x="112804" y="270340"/>
                </a:lnTo>
                <a:lnTo>
                  <a:pt x="114748" y="271313"/>
                </a:lnTo>
                <a:lnTo>
                  <a:pt x="115721" y="271313"/>
                </a:lnTo>
                <a:lnTo>
                  <a:pt x="114748" y="268395"/>
                </a:lnTo>
                <a:lnTo>
                  <a:pt x="113776" y="268396"/>
                </a:lnTo>
                <a:lnTo>
                  <a:pt x="110858" y="267423"/>
                </a:lnTo>
                <a:lnTo>
                  <a:pt x="109886" y="266450"/>
                </a:lnTo>
                <a:lnTo>
                  <a:pt x="108914" y="266450"/>
                </a:lnTo>
                <a:lnTo>
                  <a:pt x="108914" y="267423"/>
                </a:lnTo>
                <a:lnTo>
                  <a:pt x="108914" y="265478"/>
                </a:lnTo>
                <a:lnTo>
                  <a:pt x="109886" y="265478"/>
                </a:lnTo>
                <a:lnTo>
                  <a:pt x="107941" y="263533"/>
                </a:lnTo>
                <a:lnTo>
                  <a:pt x="105997" y="261588"/>
                </a:lnTo>
                <a:lnTo>
                  <a:pt x="104051" y="260616"/>
                </a:lnTo>
                <a:lnTo>
                  <a:pt x="104051" y="258671"/>
                </a:lnTo>
                <a:lnTo>
                  <a:pt x="102107" y="258671"/>
                </a:lnTo>
                <a:lnTo>
                  <a:pt x="101134" y="254781"/>
                </a:lnTo>
                <a:lnTo>
                  <a:pt x="96272" y="250891"/>
                </a:lnTo>
                <a:lnTo>
                  <a:pt x="95299" y="248946"/>
                </a:lnTo>
                <a:lnTo>
                  <a:pt x="94327" y="247974"/>
                </a:lnTo>
                <a:lnTo>
                  <a:pt x="95299" y="247002"/>
                </a:lnTo>
                <a:lnTo>
                  <a:pt x="92382" y="244084"/>
                </a:lnTo>
                <a:lnTo>
                  <a:pt x="91409" y="243112"/>
                </a:lnTo>
                <a:lnTo>
                  <a:pt x="90437" y="244084"/>
                </a:lnTo>
                <a:lnTo>
                  <a:pt x="92382" y="246029"/>
                </a:lnTo>
                <a:lnTo>
                  <a:pt x="93354" y="247974"/>
                </a:lnTo>
                <a:lnTo>
                  <a:pt x="92382" y="247002"/>
                </a:lnTo>
                <a:lnTo>
                  <a:pt x="88492" y="244084"/>
                </a:lnTo>
                <a:lnTo>
                  <a:pt x="89465" y="243112"/>
                </a:lnTo>
                <a:lnTo>
                  <a:pt x="87520" y="241167"/>
                </a:lnTo>
                <a:lnTo>
                  <a:pt x="85575" y="239222"/>
                </a:lnTo>
                <a:lnTo>
                  <a:pt x="85575" y="238250"/>
                </a:lnTo>
                <a:lnTo>
                  <a:pt x="83630" y="237277"/>
                </a:lnTo>
                <a:lnTo>
                  <a:pt x="82657" y="235332"/>
                </a:lnTo>
                <a:lnTo>
                  <a:pt x="82657" y="234360"/>
                </a:lnTo>
                <a:lnTo>
                  <a:pt x="82657" y="233387"/>
                </a:lnTo>
                <a:lnTo>
                  <a:pt x="80713" y="231442"/>
                </a:lnTo>
                <a:lnTo>
                  <a:pt x="84602" y="234360"/>
                </a:lnTo>
                <a:lnTo>
                  <a:pt x="82657" y="232415"/>
                </a:lnTo>
                <a:lnTo>
                  <a:pt x="81685" y="229498"/>
                </a:lnTo>
                <a:lnTo>
                  <a:pt x="76823" y="227553"/>
                </a:lnTo>
                <a:lnTo>
                  <a:pt x="75850" y="226580"/>
                </a:lnTo>
                <a:lnTo>
                  <a:pt x="74878" y="225608"/>
                </a:lnTo>
                <a:lnTo>
                  <a:pt x="74878" y="224635"/>
                </a:lnTo>
                <a:lnTo>
                  <a:pt x="73906" y="223663"/>
                </a:lnTo>
                <a:lnTo>
                  <a:pt x="76823" y="226580"/>
                </a:lnTo>
                <a:lnTo>
                  <a:pt x="76823" y="224635"/>
                </a:lnTo>
                <a:lnTo>
                  <a:pt x="73905" y="219773"/>
                </a:lnTo>
                <a:lnTo>
                  <a:pt x="70988" y="217828"/>
                </a:lnTo>
                <a:lnTo>
                  <a:pt x="70016" y="217828"/>
                </a:lnTo>
                <a:lnTo>
                  <a:pt x="69043" y="216856"/>
                </a:lnTo>
                <a:lnTo>
                  <a:pt x="69043" y="215883"/>
                </a:lnTo>
                <a:lnTo>
                  <a:pt x="70016" y="215883"/>
                </a:lnTo>
                <a:lnTo>
                  <a:pt x="69043" y="213938"/>
                </a:lnTo>
                <a:lnTo>
                  <a:pt x="68071" y="213938"/>
                </a:lnTo>
                <a:lnTo>
                  <a:pt x="68071" y="214911"/>
                </a:lnTo>
                <a:lnTo>
                  <a:pt x="67098" y="213938"/>
                </a:lnTo>
                <a:lnTo>
                  <a:pt x="63208" y="203242"/>
                </a:lnTo>
                <a:lnTo>
                  <a:pt x="67098" y="206159"/>
                </a:lnTo>
                <a:lnTo>
                  <a:pt x="65154" y="204214"/>
                </a:lnTo>
                <a:lnTo>
                  <a:pt x="67098" y="204214"/>
                </a:lnTo>
                <a:lnTo>
                  <a:pt x="67098" y="203242"/>
                </a:lnTo>
                <a:lnTo>
                  <a:pt x="67098" y="202269"/>
                </a:lnTo>
                <a:lnTo>
                  <a:pt x="68070" y="202269"/>
                </a:lnTo>
                <a:lnTo>
                  <a:pt x="66126" y="200324"/>
                </a:lnTo>
                <a:lnTo>
                  <a:pt x="64181" y="197407"/>
                </a:lnTo>
                <a:lnTo>
                  <a:pt x="64181" y="199352"/>
                </a:lnTo>
                <a:lnTo>
                  <a:pt x="63209" y="199352"/>
                </a:lnTo>
                <a:lnTo>
                  <a:pt x="61264" y="198379"/>
                </a:lnTo>
                <a:lnTo>
                  <a:pt x="58347" y="196434"/>
                </a:lnTo>
                <a:lnTo>
                  <a:pt x="57374" y="195462"/>
                </a:lnTo>
                <a:lnTo>
                  <a:pt x="56401" y="196434"/>
                </a:lnTo>
                <a:lnTo>
                  <a:pt x="54457" y="192545"/>
                </a:lnTo>
                <a:lnTo>
                  <a:pt x="54457" y="189627"/>
                </a:lnTo>
                <a:lnTo>
                  <a:pt x="54457" y="187682"/>
                </a:lnTo>
                <a:lnTo>
                  <a:pt x="51539" y="183792"/>
                </a:lnTo>
                <a:lnTo>
                  <a:pt x="51539" y="181848"/>
                </a:lnTo>
                <a:lnTo>
                  <a:pt x="51539" y="180875"/>
                </a:lnTo>
                <a:lnTo>
                  <a:pt x="50567" y="177958"/>
                </a:lnTo>
                <a:lnTo>
                  <a:pt x="48622" y="174068"/>
                </a:lnTo>
                <a:lnTo>
                  <a:pt x="46677" y="173096"/>
                </a:lnTo>
                <a:lnTo>
                  <a:pt x="46677" y="174068"/>
                </a:lnTo>
                <a:lnTo>
                  <a:pt x="46677" y="175041"/>
                </a:lnTo>
                <a:lnTo>
                  <a:pt x="47649" y="176013"/>
                </a:lnTo>
                <a:lnTo>
                  <a:pt x="46677" y="176013"/>
                </a:lnTo>
                <a:lnTo>
                  <a:pt x="43760" y="170178"/>
                </a:lnTo>
                <a:lnTo>
                  <a:pt x="42787" y="169206"/>
                </a:lnTo>
                <a:lnTo>
                  <a:pt x="41815" y="167261"/>
                </a:lnTo>
                <a:lnTo>
                  <a:pt x="42787" y="171151"/>
                </a:lnTo>
                <a:lnTo>
                  <a:pt x="41815" y="173096"/>
                </a:lnTo>
                <a:lnTo>
                  <a:pt x="39870" y="169206"/>
                </a:lnTo>
                <a:lnTo>
                  <a:pt x="40842" y="169206"/>
                </a:lnTo>
                <a:lnTo>
                  <a:pt x="38897" y="166288"/>
                </a:lnTo>
                <a:lnTo>
                  <a:pt x="37925" y="165316"/>
                </a:lnTo>
                <a:lnTo>
                  <a:pt x="36952" y="164344"/>
                </a:lnTo>
                <a:lnTo>
                  <a:pt x="35007" y="161426"/>
                </a:lnTo>
                <a:lnTo>
                  <a:pt x="35007" y="158509"/>
                </a:lnTo>
                <a:lnTo>
                  <a:pt x="36953" y="160454"/>
                </a:lnTo>
                <a:lnTo>
                  <a:pt x="37925" y="163371"/>
                </a:lnTo>
                <a:lnTo>
                  <a:pt x="39870" y="165316"/>
                </a:lnTo>
                <a:lnTo>
                  <a:pt x="40842" y="165316"/>
                </a:lnTo>
                <a:lnTo>
                  <a:pt x="37925" y="160454"/>
                </a:lnTo>
                <a:lnTo>
                  <a:pt x="36953" y="159158"/>
                </a:lnTo>
                <a:lnTo>
                  <a:pt x="36953" y="155592"/>
                </a:lnTo>
                <a:lnTo>
                  <a:pt x="35980" y="153647"/>
                </a:lnTo>
                <a:lnTo>
                  <a:pt x="35007" y="151702"/>
                </a:lnTo>
                <a:lnTo>
                  <a:pt x="36952" y="153647"/>
                </a:lnTo>
                <a:lnTo>
                  <a:pt x="35980" y="149757"/>
                </a:lnTo>
                <a:lnTo>
                  <a:pt x="35980" y="147812"/>
                </a:lnTo>
                <a:lnTo>
                  <a:pt x="36952" y="145867"/>
                </a:lnTo>
                <a:lnTo>
                  <a:pt x="35007" y="142950"/>
                </a:lnTo>
                <a:lnTo>
                  <a:pt x="34035" y="142950"/>
                </a:lnTo>
                <a:lnTo>
                  <a:pt x="34035" y="143922"/>
                </a:lnTo>
                <a:lnTo>
                  <a:pt x="33063" y="144894"/>
                </a:lnTo>
                <a:lnTo>
                  <a:pt x="29173" y="136143"/>
                </a:lnTo>
                <a:lnTo>
                  <a:pt x="25283" y="130308"/>
                </a:lnTo>
                <a:lnTo>
                  <a:pt x="25283" y="129336"/>
                </a:lnTo>
                <a:lnTo>
                  <a:pt x="26255" y="128363"/>
                </a:lnTo>
                <a:lnTo>
                  <a:pt x="28200" y="130308"/>
                </a:lnTo>
                <a:lnTo>
                  <a:pt x="23338" y="119611"/>
                </a:lnTo>
                <a:lnTo>
                  <a:pt x="19448" y="108914"/>
                </a:lnTo>
                <a:lnTo>
                  <a:pt x="19448" y="109886"/>
                </a:lnTo>
                <a:lnTo>
                  <a:pt x="18476" y="109886"/>
                </a:lnTo>
                <a:lnTo>
                  <a:pt x="17503" y="106969"/>
                </a:lnTo>
                <a:lnTo>
                  <a:pt x="16531" y="104052"/>
                </a:lnTo>
                <a:lnTo>
                  <a:pt x="16531" y="103079"/>
                </a:lnTo>
                <a:lnTo>
                  <a:pt x="17503" y="103079"/>
                </a:lnTo>
                <a:lnTo>
                  <a:pt x="16531" y="101135"/>
                </a:lnTo>
                <a:lnTo>
                  <a:pt x="17503" y="100162"/>
                </a:lnTo>
                <a:lnTo>
                  <a:pt x="17503" y="98217"/>
                </a:lnTo>
                <a:lnTo>
                  <a:pt x="13613" y="90437"/>
                </a:lnTo>
                <a:lnTo>
                  <a:pt x="10696" y="82658"/>
                </a:lnTo>
                <a:lnTo>
                  <a:pt x="9724" y="75851"/>
                </a:lnTo>
                <a:lnTo>
                  <a:pt x="7779" y="70016"/>
                </a:lnTo>
                <a:lnTo>
                  <a:pt x="4862" y="58347"/>
                </a:lnTo>
                <a:lnTo>
                  <a:pt x="4862" y="56402"/>
                </a:lnTo>
                <a:lnTo>
                  <a:pt x="5834" y="55429"/>
                </a:lnTo>
                <a:lnTo>
                  <a:pt x="6807" y="55429"/>
                </a:lnTo>
                <a:lnTo>
                  <a:pt x="6806" y="53484"/>
                </a:lnTo>
                <a:lnTo>
                  <a:pt x="5834" y="51539"/>
                </a:lnTo>
                <a:lnTo>
                  <a:pt x="5834" y="52512"/>
                </a:lnTo>
                <a:lnTo>
                  <a:pt x="4861" y="52512"/>
                </a:lnTo>
                <a:lnTo>
                  <a:pt x="4861" y="50567"/>
                </a:lnTo>
                <a:lnTo>
                  <a:pt x="4862" y="44732"/>
                </a:lnTo>
                <a:lnTo>
                  <a:pt x="3889" y="39870"/>
                </a:lnTo>
                <a:lnTo>
                  <a:pt x="2917" y="35980"/>
                </a:lnTo>
                <a:lnTo>
                  <a:pt x="3889" y="35980"/>
                </a:lnTo>
                <a:lnTo>
                  <a:pt x="4862" y="36953"/>
                </a:lnTo>
                <a:lnTo>
                  <a:pt x="4862" y="34035"/>
                </a:lnTo>
                <a:lnTo>
                  <a:pt x="3889" y="31118"/>
                </a:lnTo>
                <a:lnTo>
                  <a:pt x="2917" y="24311"/>
                </a:lnTo>
                <a:lnTo>
                  <a:pt x="1944" y="27228"/>
                </a:lnTo>
                <a:lnTo>
                  <a:pt x="972" y="22366"/>
                </a:lnTo>
                <a:lnTo>
                  <a:pt x="972" y="17504"/>
                </a:lnTo>
                <a:lnTo>
                  <a:pt x="0" y="8752"/>
                </a:lnTo>
                <a:lnTo>
                  <a:pt x="971" y="8752"/>
                </a:lnTo>
                <a:lnTo>
                  <a:pt x="972" y="4862"/>
                </a:lnTo>
                <a:lnTo>
                  <a:pt x="1884" y="3038"/>
                </a:lnTo>
                <a:lnTo>
                  <a:pt x="3890" y="9724"/>
                </a:lnTo>
                <a:lnTo>
                  <a:pt x="3890" y="10697"/>
                </a:lnTo>
                <a:lnTo>
                  <a:pt x="2917" y="9724"/>
                </a:lnTo>
                <a:lnTo>
                  <a:pt x="2917" y="8752"/>
                </a:lnTo>
                <a:lnTo>
                  <a:pt x="1944" y="8752"/>
                </a:lnTo>
                <a:lnTo>
                  <a:pt x="1944" y="13614"/>
                </a:lnTo>
                <a:lnTo>
                  <a:pt x="2917" y="13614"/>
                </a:lnTo>
                <a:lnTo>
                  <a:pt x="2917" y="14587"/>
                </a:lnTo>
                <a:lnTo>
                  <a:pt x="4667" y="18087"/>
                </a:lnTo>
                <a:lnTo>
                  <a:pt x="5658" y="22543"/>
                </a:lnTo>
                <a:lnTo>
                  <a:pt x="4862" y="23339"/>
                </a:lnTo>
                <a:lnTo>
                  <a:pt x="4862" y="24311"/>
                </a:lnTo>
                <a:lnTo>
                  <a:pt x="5834" y="25283"/>
                </a:lnTo>
                <a:lnTo>
                  <a:pt x="6806" y="27228"/>
                </a:lnTo>
                <a:lnTo>
                  <a:pt x="7779" y="34035"/>
                </a:lnTo>
                <a:lnTo>
                  <a:pt x="7779" y="36953"/>
                </a:lnTo>
                <a:lnTo>
                  <a:pt x="8752" y="40842"/>
                </a:lnTo>
                <a:lnTo>
                  <a:pt x="9724" y="44733"/>
                </a:lnTo>
                <a:lnTo>
                  <a:pt x="9724" y="48622"/>
                </a:lnTo>
                <a:lnTo>
                  <a:pt x="7779" y="44732"/>
                </a:lnTo>
                <a:lnTo>
                  <a:pt x="5834" y="40843"/>
                </a:lnTo>
                <a:lnTo>
                  <a:pt x="6806" y="48622"/>
                </a:lnTo>
                <a:lnTo>
                  <a:pt x="8751" y="50567"/>
                </a:lnTo>
                <a:lnTo>
                  <a:pt x="10696" y="55429"/>
                </a:lnTo>
                <a:lnTo>
                  <a:pt x="10696" y="56402"/>
                </a:lnTo>
                <a:lnTo>
                  <a:pt x="12641" y="60292"/>
                </a:lnTo>
                <a:lnTo>
                  <a:pt x="13614" y="62236"/>
                </a:lnTo>
                <a:lnTo>
                  <a:pt x="14586" y="65154"/>
                </a:lnTo>
                <a:lnTo>
                  <a:pt x="17503" y="79741"/>
                </a:lnTo>
                <a:lnTo>
                  <a:pt x="20421" y="91410"/>
                </a:lnTo>
                <a:lnTo>
                  <a:pt x="19449" y="92382"/>
                </a:lnTo>
                <a:lnTo>
                  <a:pt x="22366" y="96272"/>
                </a:lnTo>
                <a:lnTo>
                  <a:pt x="23338" y="100162"/>
                </a:lnTo>
                <a:lnTo>
                  <a:pt x="27228" y="109886"/>
                </a:lnTo>
                <a:lnTo>
                  <a:pt x="29173" y="116694"/>
                </a:lnTo>
                <a:lnTo>
                  <a:pt x="32091" y="123501"/>
                </a:lnTo>
                <a:lnTo>
                  <a:pt x="35008" y="129335"/>
                </a:lnTo>
                <a:lnTo>
                  <a:pt x="35980" y="133225"/>
                </a:lnTo>
                <a:lnTo>
                  <a:pt x="41814" y="144895"/>
                </a:lnTo>
                <a:lnTo>
                  <a:pt x="47649" y="154619"/>
                </a:lnTo>
                <a:lnTo>
                  <a:pt x="58346" y="176013"/>
                </a:lnTo>
                <a:lnTo>
                  <a:pt x="56402" y="174068"/>
                </a:lnTo>
                <a:lnTo>
                  <a:pt x="57374" y="176013"/>
                </a:lnTo>
                <a:lnTo>
                  <a:pt x="57374" y="176985"/>
                </a:lnTo>
                <a:lnTo>
                  <a:pt x="57374" y="177958"/>
                </a:lnTo>
                <a:lnTo>
                  <a:pt x="58346" y="178930"/>
                </a:lnTo>
                <a:lnTo>
                  <a:pt x="58346" y="177958"/>
                </a:lnTo>
                <a:lnTo>
                  <a:pt x="59319" y="179903"/>
                </a:lnTo>
                <a:lnTo>
                  <a:pt x="63208" y="183792"/>
                </a:lnTo>
                <a:lnTo>
                  <a:pt x="66126" y="188655"/>
                </a:lnTo>
                <a:lnTo>
                  <a:pt x="70015" y="194489"/>
                </a:lnTo>
                <a:lnTo>
                  <a:pt x="76823" y="203241"/>
                </a:lnTo>
                <a:lnTo>
                  <a:pt x="76823" y="204214"/>
                </a:lnTo>
                <a:lnTo>
                  <a:pt x="79740" y="208104"/>
                </a:lnTo>
                <a:lnTo>
                  <a:pt x="83630" y="212966"/>
                </a:lnTo>
                <a:lnTo>
                  <a:pt x="90437" y="223663"/>
                </a:lnTo>
                <a:lnTo>
                  <a:pt x="90437" y="225608"/>
                </a:lnTo>
                <a:lnTo>
                  <a:pt x="92382" y="228525"/>
                </a:lnTo>
                <a:lnTo>
                  <a:pt x="97244" y="232415"/>
                </a:lnTo>
                <a:lnTo>
                  <a:pt x="102106" y="238250"/>
                </a:lnTo>
                <a:lnTo>
                  <a:pt x="113776" y="251864"/>
                </a:lnTo>
                <a:lnTo>
                  <a:pt x="133225" y="272285"/>
                </a:lnTo>
                <a:lnTo>
                  <a:pt x="142949" y="282982"/>
                </a:lnTo>
                <a:lnTo>
                  <a:pt x="153646" y="292707"/>
                </a:lnTo>
                <a:lnTo>
                  <a:pt x="153646" y="294651"/>
                </a:lnTo>
                <a:lnTo>
                  <a:pt x="165316" y="303404"/>
                </a:lnTo>
                <a:lnTo>
                  <a:pt x="176012" y="314100"/>
                </a:lnTo>
                <a:lnTo>
                  <a:pt x="187682" y="323825"/>
                </a:lnTo>
                <a:lnTo>
                  <a:pt x="197406" y="332577"/>
                </a:lnTo>
                <a:lnTo>
                  <a:pt x="195461" y="332577"/>
                </a:lnTo>
                <a:lnTo>
                  <a:pt x="201296" y="337439"/>
                </a:lnTo>
                <a:lnTo>
                  <a:pt x="203241" y="338412"/>
                </a:lnTo>
                <a:lnTo>
                  <a:pt x="204214" y="338412"/>
                </a:lnTo>
                <a:lnTo>
                  <a:pt x="204214" y="337439"/>
                </a:lnTo>
                <a:lnTo>
                  <a:pt x="211021" y="343274"/>
                </a:lnTo>
                <a:lnTo>
                  <a:pt x="213938" y="346191"/>
                </a:lnTo>
                <a:lnTo>
                  <a:pt x="215883" y="348136"/>
                </a:lnTo>
                <a:lnTo>
                  <a:pt x="220745" y="352026"/>
                </a:lnTo>
                <a:lnTo>
                  <a:pt x="225607" y="353971"/>
                </a:lnTo>
                <a:lnTo>
                  <a:pt x="234360" y="361751"/>
                </a:lnTo>
                <a:lnTo>
                  <a:pt x="241795" y="366956"/>
                </a:lnTo>
                <a:lnTo>
                  <a:pt x="241167" y="367585"/>
                </a:lnTo>
                <a:lnTo>
                  <a:pt x="243111" y="368557"/>
                </a:lnTo>
                <a:lnTo>
                  <a:pt x="248946" y="373420"/>
                </a:lnTo>
                <a:lnTo>
                  <a:pt x="250891" y="374392"/>
                </a:lnTo>
                <a:lnTo>
                  <a:pt x="251863" y="374392"/>
                </a:lnTo>
                <a:lnTo>
                  <a:pt x="251863" y="373420"/>
                </a:lnTo>
                <a:lnTo>
                  <a:pt x="257698" y="378282"/>
                </a:lnTo>
                <a:lnTo>
                  <a:pt x="265478" y="383145"/>
                </a:lnTo>
                <a:lnTo>
                  <a:pt x="273257" y="388007"/>
                </a:lnTo>
                <a:lnTo>
                  <a:pt x="279092" y="392869"/>
                </a:lnTo>
                <a:lnTo>
                  <a:pt x="280065" y="392869"/>
                </a:lnTo>
                <a:lnTo>
                  <a:pt x="282009" y="393841"/>
                </a:lnTo>
                <a:lnTo>
                  <a:pt x="293679" y="401621"/>
                </a:lnTo>
                <a:lnTo>
                  <a:pt x="299513" y="404538"/>
                </a:lnTo>
                <a:lnTo>
                  <a:pt x="304375" y="407455"/>
                </a:lnTo>
                <a:lnTo>
                  <a:pt x="304375" y="408428"/>
                </a:lnTo>
                <a:lnTo>
                  <a:pt x="303403" y="408428"/>
                </a:lnTo>
                <a:lnTo>
                  <a:pt x="305348" y="409401"/>
                </a:lnTo>
                <a:lnTo>
                  <a:pt x="306321" y="409401"/>
                </a:lnTo>
                <a:lnTo>
                  <a:pt x="308265" y="409400"/>
                </a:lnTo>
                <a:lnTo>
                  <a:pt x="317990" y="415235"/>
                </a:lnTo>
                <a:lnTo>
                  <a:pt x="326742" y="421070"/>
                </a:lnTo>
                <a:lnTo>
                  <a:pt x="335494" y="427877"/>
                </a:lnTo>
                <a:lnTo>
                  <a:pt x="345218" y="432739"/>
                </a:lnTo>
                <a:lnTo>
                  <a:pt x="408427" y="464830"/>
                </a:lnTo>
                <a:lnTo>
                  <a:pt x="408428" y="465802"/>
                </a:lnTo>
                <a:lnTo>
                  <a:pt x="414262" y="467747"/>
                </a:lnTo>
                <a:lnTo>
                  <a:pt x="420097" y="470665"/>
                </a:lnTo>
                <a:lnTo>
                  <a:pt x="424959" y="473582"/>
                </a:lnTo>
                <a:lnTo>
                  <a:pt x="430794" y="475527"/>
                </a:lnTo>
                <a:lnTo>
                  <a:pt x="433711" y="477472"/>
                </a:lnTo>
                <a:lnTo>
                  <a:pt x="435656" y="477472"/>
                </a:lnTo>
                <a:lnTo>
                  <a:pt x="435656" y="478444"/>
                </a:lnTo>
                <a:lnTo>
                  <a:pt x="440519" y="480389"/>
                </a:lnTo>
                <a:lnTo>
                  <a:pt x="446353" y="483306"/>
                </a:lnTo>
                <a:lnTo>
                  <a:pt x="452188" y="486224"/>
                </a:lnTo>
                <a:lnTo>
                  <a:pt x="458992" y="489140"/>
                </a:lnTo>
                <a:lnTo>
                  <a:pt x="462885" y="491086"/>
                </a:lnTo>
                <a:lnTo>
                  <a:pt x="468719" y="493031"/>
                </a:lnTo>
                <a:lnTo>
                  <a:pt x="481362" y="498866"/>
                </a:lnTo>
                <a:lnTo>
                  <a:pt x="477472" y="497893"/>
                </a:lnTo>
                <a:lnTo>
                  <a:pt x="480389" y="499838"/>
                </a:lnTo>
                <a:lnTo>
                  <a:pt x="483306" y="499838"/>
                </a:lnTo>
                <a:lnTo>
                  <a:pt x="486223" y="500810"/>
                </a:lnTo>
                <a:lnTo>
                  <a:pt x="487196" y="502755"/>
                </a:lnTo>
                <a:lnTo>
                  <a:pt x="489141" y="502755"/>
                </a:lnTo>
                <a:lnTo>
                  <a:pt x="488168" y="501783"/>
                </a:lnTo>
                <a:lnTo>
                  <a:pt x="502755" y="508590"/>
                </a:lnTo>
                <a:lnTo>
                  <a:pt x="517342" y="513452"/>
                </a:lnTo>
                <a:lnTo>
                  <a:pt x="548460" y="524149"/>
                </a:lnTo>
                <a:lnTo>
                  <a:pt x="554295" y="527067"/>
                </a:lnTo>
                <a:lnTo>
                  <a:pt x="555267" y="528039"/>
                </a:lnTo>
                <a:lnTo>
                  <a:pt x="555267" y="529012"/>
                </a:lnTo>
                <a:lnTo>
                  <a:pt x="560129" y="529984"/>
                </a:lnTo>
                <a:lnTo>
                  <a:pt x="561102" y="529984"/>
                </a:lnTo>
                <a:lnTo>
                  <a:pt x="564019" y="530956"/>
                </a:lnTo>
                <a:lnTo>
                  <a:pt x="565964" y="532901"/>
                </a:lnTo>
                <a:lnTo>
                  <a:pt x="567909" y="533874"/>
                </a:lnTo>
                <a:lnTo>
                  <a:pt x="570826" y="534846"/>
                </a:lnTo>
                <a:lnTo>
                  <a:pt x="570826" y="533874"/>
                </a:lnTo>
                <a:lnTo>
                  <a:pt x="571799" y="533874"/>
                </a:lnTo>
                <a:lnTo>
                  <a:pt x="573744" y="533874"/>
                </a:lnTo>
                <a:lnTo>
                  <a:pt x="582496" y="538736"/>
                </a:lnTo>
                <a:lnTo>
                  <a:pt x="586386" y="539709"/>
                </a:lnTo>
                <a:lnTo>
                  <a:pt x="591248" y="541653"/>
                </a:lnTo>
                <a:lnTo>
                  <a:pt x="590276" y="541653"/>
                </a:lnTo>
                <a:lnTo>
                  <a:pt x="597082" y="542626"/>
                </a:lnTo>
                <a:lnTo>
                  <a:pt x="603889" y="544571"/>
                </a:lnTo>
                <a:lnTo>
                  <a:pt x="609724" y="546516"/>
                </a:lnTo>
                <a:lnTo>
                  <a:pt x="615559" y="546516"/>
                </a:lnTo>
                <a:lnTo>
                  <a:pt x="650567" y="556241"/>
                </a:lnTo>
                <a:lnTo>
                  <a:pt x="684603" y="565965"/>
                </a:lnTo>
                <a:lnTo>
                  <a:pt x="752674" y="581525"/>
                </a:lnTo>
                <a:lnTo>
                  <a:pt x="786710" y="589304"/>
                </a:lnTo>
                <a:lnTo>
                  <a:pt x="819773" y="596111"/>
                </a:lnTo>
                <a:lnTo>
                  <a:pt x="888817" y="608753"/>
                </a:lnTo>
                <a:lnTo>
                  <a:pt x="899514" y="611670"/>
                </a:lnTo>
                <a:lnTo>
                  <a:pt x="912155" y="613615"/>
                </a:lnTo>
                <a:lnTo>
                  <a:pt x="911183" y="613615"/>
                </a:lnTo>
                <a:lnTo>
                  <a:pt x="912156" y="613615"/>
                </a:lnTo>
                <a:lnTo>
                  <a:pt x="912155" y="613615"/>
                </a:lnTo>
                <a:lnTo>
                  <a:pt x="913128" y="613615"/>
                </a:lnTo>
                <a:lnTo>
                  <a:pt x="916046" y="613615"/>
                </a:lnTo>
                <a:lnTo>
                  <a:pt x="918963" y="613615"/>
                </a:lnTo>
                <a:lnTo>
                  <a:pt x="921880" y="613615"/>
                </a:lnTo>
                <a:lnTo>
                  <a:pt x="946191" y="617505"/>
                </a:lnTo>
                <a:lnTo>
                  <a:pt x="972448" y="620422"/>
                </a:lnTo>
                <a:lnTo>
                  <a:pt x="969530" y="620422"/>
                </a:lnTo>
                <a:lnTo>
                  <a:pt x="969530" y="621395"/>
                </a:lnTo>
                <a:lnTo>
                  <a:pt x="971475" y="621395"/>
                </a:lnTo>
                <a:lnTo>
                  <a:pt x="975365" y="620422"/>
                </a:lnTo>
                <a:lnTo>
                  <a:pt x="975365" y="621395"/>
                </a:lnTo>
                <a:lnTo>
                  <a:pt x="978282" y="621395"/>
                </a:lnTo>
                <a:lnTo>
                  <a:pt x="979164" y="620513"/>
                </a:lnTo>
                <a:lnTo>
                  <a:pt x="1044409" y="627229"/>
                </a:lnTo>
                <a:lnTo>
                  <a:pt x="1077472" y="631119"/>
                </a:lnTo>
                <a:lnTo>
                  <a:pt x="1110535" y="633064"/>
                </a:lnTo>
                <a:lnTo>
                  <a:pt x="1119287" y="634037"/>
                </a:lnTo>
                <a:lnTo>
                  <a:pt x="1129012" y="634037"/>
                </a:lnTo>
                <a:lnTo>
                  <a:pt x="1147488" y="635009"/>
                </a:lnTo>
                <a:lnTo>
                  <a:pt x="1171799" y="636954"/>
                </a:lnTo>
                <a:lnTo>
                  <a:pt x="1196111" y="638899"/>
                </a:lnTo>
                <a:lnTo>
                  <a:pt x="1220422" y="638899"/>
                </a:lnTo>
                <a:lnTo>
                  <a:pt x="1243275" y="638899"/>
                </a:lnTo>
                <a:lnTo>
                  <a:pt x="1243761" y="639871"/>
                </a:lnTo>
                <a:lnTo>
                  <a:pt x="1241816" y="640844"/>
                </a:lnTo>
                <a:lnTo>
                  <a:pt x="1235981" y="642788"/>
                </a:lnTo>
                <a:lnTo>
                  <a:pt x="1227229" y="643761"/>
                </a:lnTo>
                <a:lnTo>
                  <a:pt x="1212642" y="644733"/>
                </a:lnTo>
                <a:lnTo>
                  <a:pt x="1197083" y="644733"/>
                </a:lnTo>
                <a:lnTo>
                  <a:pt x="1180551" y="644733"/>
                </a:lnTo>
                <a:lnTo>
                  <a:pt x="1164992" y="644733"/>
                </a:lnTo>
                <a:lnTo>
                  <a:pt x="1164020" y="644733"/>
                </a:lnTo>
                <a:lnTo>
                  <a:pt x="1164020" y="643761"/>
                </a:lnTo>
                <a:lnTo>
                  <a:pt x="1163047" y="642789"/>
                </a:lnTo>
                <a:lnTo>
                  <a:pt x="1161102" y="642789"/>
                </a:lnTo>
                <a:lnTo>
                  <a:pt x="1144571" y="643761"/>
                </a:lnTo>
                <a:lnTo>
                  <a:pt x="1126095" y="642789"/>
                </a:lnTo>
                <a:lnTo>
                  <a:pt x="1106645" y="640844"/>
                </a:lnTo>
                <a:lnTo>
                  <a:pt x="1088169" y="637926"/>
                </a:lnTo>
                <a:lnTo>
                  <a:pt x="1089141" y="637926"/>
                </a:lnTo>
                <a:lnTo>
                  <a:pt x="1082334" y="637926"/>
                </a:lnTo>
                <a:lnTo>
                  <a:pt x="1074555" y="637926"/>
                </a:lnTo>
                <a:lnTo>
                  <a:pt x="1075527" y="637926"/>
                </a:lnTo>
                <a:lnTo>
                  <a:pt x="1075527" y="636954"/>
                </a:lnTo>
                <a:lnTo>
                  <a:pt x="1073582" y="636954"/>
                </a:lnTo>
                <a:lnTo>
                  <a:pt x="1069693" y="636954"/>
                </a:lnTo>
                <a:lnTo>
                  <a:pt x="1064830" y="637927"/>
                </a:lnTo>
                <a:lnTo>
                  <a:pt x="1062885" y="636954"/>
                </a:lnTo>
                <a:lnTo>
                  <a:pt x="1060941" y="635981"/>
                </a:lnTo>
                <a:lnTo>
                  <a:pt x="1058023" y="636954"/>
                </a:lnTo>
                <a:lnTo>
                  <a:pt x="1051216" y="636954"/>
                </a:lnTo>
                <a:lnTo>
                  <a:pt x="1044409" y="636954"/>
                </a:lnTo>
                <a:lnTo>
                  <a:pt x="1036629" y="635982"/>
                </a:lnTo>
                <a:lnTo>
                  <a:pt x="1028849" y="635009"/>
                </a:lnTo>
                <a:lnTo>
                  <a:pt x="1029822" y="635009"/>
                </a:lnTo>
                <a:lnTo>
                  <a:pt x="1017180" y="634037"/>
                </a:lnTo>
                <a:lnTo>
                  <a:pt x="1002593" y="633064"/>
                </a:lnTo>
                <a:lnTo>
                  <a:pt x="974392" y="631119"/>
                </a:lnTo>
                <a:lnTo>
                  <a:pt x="975365" y="630147"/>
                </a:lnTo>
                <a:lnTo>
                  <a:pt x="975365" y="629174"/>
                </a:lnTo>
                <a:lnTo>
                  <a:pt x="973420" y="630147"/>
                </a:lnTo>
                <a:lnTo>
                  <a:pt x="970503" y="630147"/>
                </a:lnTo>
                <a:lnTo>
                  <a:pt x="963695" y="630147"/>
                </a:lnTo>
                <a:lnTo>
                  <a:pt x="960778" y="629174"/>
                </a:lnTo>
                <a:lnTo>
                  <a:pt x="957861" y="629174"/>
                </a:lnTo>
                <a:lnTo>
                  <a:pt x="953971" y="629174"/>
                </a:lnTo>
                <a:lnTo>
                  <a:pt x="949109" y="628202"/>
                </a:lnTo>
                <a:lnTo>
                  <a:pt x="950081" y="628202"/>
                </a:lnTo>
                <a:lnTo>
                  <a:pt x="947164" y="628202"/>
                </a:lnTo>
                <a:lnTo>
                  <a:pt x="944247" y="628202"/>
                </a:lnTo>
                <a:lnTo>
                  <a:pt x="942301" y="627229"/>
                </a:lnTo>
                <a:lnTo>
                  <a:pt x="940357" y="628202"/>
                </a:lnTo>
                <a:lnTo>
                  <a:pt x="937439" y="626257"/>
                </a:lnTo>
                <a:lnTo>
                  <a:pt x="935495" y="627230"/>
                </a:lnTo>
                <a:lnTo>
                  <a:pt x="933549" y="626257"/>
                </a:lnTo>
                <a:lnTo>
                  <a:pt x="930632" y="625284"/>
                </a:lnTo>
                <a:lnTo>
                  <a:pt x="927715" y="625285"/>
                </a:lnTo>
                <a:lnTo>
                  <a:pt x="923825" y="625284"/>
                </a:lnTo>
                <a:lnTo>
                  <a:pt x="919936" y="624312"/>
                </a:lnTo>
                <a:lnTo>
                  <a:pt x="911183" y="622367"/>
                </a:lnTo>
                <a:lnTo>
                  <a:pt x="909463" y="622367"/>
                </a:lnTo>
                <a:lnTo>
                  <a:pt x="910211" y="622367"/>
                </a:lnTo>
                <a:lnTo>
                  <a:pt x="912155" y="622367"/>
                </a:lnTo>
                <a:lnTo>
                  <a:pt x="911183" y="621395"/>
                </a:lnTo>
                <a:lnTo>
                  <a:pt x="893679" y="619450"/>
                </a:lnTo>
                <a:lnTo>
                  <a:pt x="875203" y="617505"/>
                </a:lnTo>
                <a:lnTo>
                  <a:pt x="840194" y="610698"/>
                </a:lnTo>
                <a:lnTo>
                  <a:pt x="836305" y="609725"/>
                </a:lnTo>
                <a:lnTo>
                  <a:pt x="835332" y="608753"/>
                </a:lnTo>
                <a:lnTo>
                  <a:pt x="829498" y="607780"/>
                </a:lnTo>
                <a:lnTo>
                  <a:pt x="823663" y="607780"/>
                </a:lnTo>
                <a:lnTo>
                  <a:pt x="821718" y="605835"/>
                </a:lnTo>
                <a:lnTo>
                  <a:pt x="818800" y="605835"/>
                </a:lnTo>
                <a:lnTo>
                  <a:pt x="816856" y="605835"/>
                </a:lnTo>
                <a:lnTo>
                  <a:pt x="814911" y="605835"/>
                </a:lnTo>
                <a:lnTo>
                  <a:pt x="811993" y="605836"/>
                </a:lnTo>
                <a:lnTo>
                  <a:pt x="813939" y="604863"/>
                </a:lnTo>
                <a:lnTo>
                  <a:pt x="813939" y="603891"/>
                </a:lnTo>
                <a:lnTo>
                  <a:pt x="807131" y="603891"/>
                </a:lnTo>
                <a:lnTo>
                  <a:pt x="799352" y="602918"/>
                </a:lnTo>
                <a:lnTo>
                  <a:pt x="801297" y="602918"/>
                </a:lnTo>
                <a:lnTo>
                  <a:pt x="801297" y="601946"/>
                </a:lnTo>
                <a:lnTo>
                  <a:pt x="797407" y="601945"/>
                </a:lnTo>
                <a:lnTo>
                  <a:pt x="794489" y="600973"/>
                </a:lnTo>
                <a:lnTo>
                  <a:pt x="787682" y="600001"/>
                </a:lnTo>
                <a:lnTo>
                  <a:pt x="789627" y="599028"/>
                </a:lnTo>
                <a:lnTo>
                  <a:pt x="785738" y="598056"/>
                </a:lnTo>
                <a:lnTo>
                  <a:pt x="784765" y="599028"/>
                </a:lnTo>
                <a:lnTo>
                  <a:pt x="783792" y="599028"/>
                </a:lnTo>
                <a:lnTo>
                  <a:pt x="780875" y="599028"/>
                </a:lnTo>
                <a:lnTo>
                  <a:pt x="781848" y="599028"/>
                </a:lnTo>
                <a:lnTo>
                  <a:pt x="781848" y="598056"/>
                </a:lnTo>
                <a:lnTo>
                  <a:pt x="776985" y="598056"/>
                </a:lnTo>
                <a:lnTo>
                  <a:pt x="771151" y="597084"/>
                </a:lnTo>
                <a:lnTo>
                  <a:pt x="760454" y="595138"/>
                </a:lnTo>
                <a:lnTo>
                  <a:pt x="750730" y="592221"/>
                </a:lnTo>
                <a:lnTo>
                  <a:pt x="741005" y="590276"/>
                </a:lnTo>
                <a:lnTo>
                  <a:pt x="740032" y="589304"/>
                </a:lnTo>
                <a:lnTo>
                  <a:pt x="739060" y="589304"/>
                </a:lnTo>
                <a:lnTo>
                  <a:pt x="738087" y="588332"/>
                </a:lnTo>
                <a:lnTo>
                  <a:pt x="735170" y="587359"/>
                </a:lnTo>
                <a:lnTo>
                  <a:pt x="734198" y="587359"/>
                </a:lnTo>
                <a:lnTo>
                  <a:pt x="733225" y="587359"/>
                </a:lnTo>
                <a:lnTo>
                  <a:pt x="729336" y="587359"/>
                </a:lnTo>
                <a:lnTo>
                  <a:pt x="726418" y="587359"/>
                </a:lnTo>
                <a:lnTo>
                  <a:pt x="727390" y="588331"/>
                </a:lnTo>
                <a:lnTo>
                  <a:pt x="716694" y="585414"/>
                </a:lnTo>
                <a:lnTo>
                  <a:pt x="707942" y="583469"/>
                </a:lnTo>
                <a:lnTo>
                  <a:pt x="708914" y="582497"/>
                </a:lnTo>
                <a:lnTo>
                  <a:pt x="708914" y="581524"/>
                </a:lnTo>
                <a:lnTo>
                  <a:pt x="710859" y="581524"/>
                </a:lnTo>
                <a:lnTo>
                  <a:pt x="707942" y="579580"/>
                </a:lnTo>
                <a:lnTo>
                  <a:pt x="709887" y="579580"/>
                </a:lnTo>
                <a:lnTo>
                  <a:pt x="704052" y="578607"/>
                </a:lnTo>
                <a:lnTo>
                  <a:pt x="699190" y="577635"/>
                </a:lnTo>
                <a:lnTo>
                  <a:pt x="691410" y="577634"/>
                </a:lnTo>
                <a:lnTo>
                  <a:pt x="687520" y="576662"/>
                </a:lnTo>
                <a:lnTo>
                  <a:pt x="682658" y="575690"/>
                </a:lnTo>
                <a:lnTo>
                  <a:pt x="683631" y="575690"/>
                </a:lnTo>
                <a:lnTo>
                  <a:pt x="683630" y="574717"/>
                </a:lnTo>
                <a:lnTo>
                  <a:pt x="682658" y="574717"/>
                </a:lnTo>
                <a:lnTo>
                  <a:pt x="683630" y="573745"/>
                </a:lnTo>
                <a:lnTo>
                  <a:pt x="672933" y="574717"/>
                </a:lnTo>
                <a:lnTo>
                  <a:pt x="670989" y="573745"/>
                </a:lnTo>
                <a:lnTo>
                  <a:pt x="670989" y="572772"/>
                </a:lnTo>
                <a:lnTo>
                  <a:pt x="669044" y="572772"/>
                </a:lnTo>
                <a:lnTo>
                  <a:pt x="668071" y="572772"/>
                </a:lnTo>
                <a:lnTo>
                  <a:pt x="666126" y="572772"/>
                </a:lnTo>
                <a:lnTo>
                  <a:pt x="660292" y="571800"/>
                </a:lnTo>
                <a:lnTo>
                  <a:pt x="657374" y="569855"/>
                </a:lnTo>
                <a:lnTo>
                  <a:pt x="655429" y="568882"/>
                </a:lnTo>
                <a:lnTo>
                  <a:pt x="657374" y="568883"/>
                </a:lnTo>
                <a:lnTo>
                  <a:pt x="657374" y="567910"/>
                </a:lnTo>
                <a:lnTo>
                  <a:pt x="647650" y="565965"/>
                </a:lnTo>
                <a:lnTo>
                  <a:pt x="642787" y="564993"/>
                </a:lnTo>
                <a:lnTo>
                  <a:pt x="641815" y="564993"/>
                </a:lnTo>
                <a:lnTo>
                  <a:pt x="641815" y="565965"/>
                </a:lnTo>
                <a:lnTo>
                  <a:pt x="638898" y="565965"/>
                </a:lnTo>
                <a:lnTo>
                  <a:pt x="633063" y="564021"/>
                </a:lnTo>
                <a:lnTo>
                  <a:pt x="634036" y="564021"/>
                </a:lnTo>
                <a:lnTo>
                  <a:pt x="635008" y="563048"/>
                </a:lnTo>
                <a:lnTo>
                  <a:pt x="625284" y="562076"/>
                </a:lnTo>
                <a:lnTo>
                  <a:pt x="615559" y="560130"/>
                </a:lnTo>
                <a:lnTo>
                  <a:pt x="617504" y="560130"/>
                </a:lnTo>
                <a:lnTo>
                  <a:pt x="619449" y="560130"/>
                </a:lnTo>
                <a:lnTo>
                  <a:pt x="613614" y="558186"/>
                </a:lnTo>
                <a:lnTo>
                  <a:pt x="606807" y="556241"/>
                </a:lnTo>
                <a:lnTo>
                  <a:pt x="600972" y="554295"/>
                </a:lnTo>
                <a:lnTo>
                  <a:pt x="595138" y="552350"/>
                </a:lnTo>
                <a:lnTo>
                  <a:pt x="596110" y="553323"/>
                </a:lnTo>
                <a:lnTo>
                  <a:pt x="595138" y="553323"/>
                </a:lnTo>
                <a:lnTo>
                  <a:pt x="592220" y="551378"/>
                </a:lnTo>
                <a:lnTo>
                  <a:pt x="589303" y="550406"/>
                </a:lnTo>
                <a:lnTo>
                  <a:pt x="587358" y="549433"/>
                </a:lnTo>
                <a:lnTo>
                  <a:pt x="583468" y="548461"/>
                </a:lnTo>
                <a:lnTo>
                  <a:pt x="582496" y="548461"/>
                </a:lnTo>
                <a:lnTo>
                  <a:pt x="585413" y="549433"/>
                </a:lnTo>
                <a:lnTo>
                  <a:pt x="572771" y="545543"/>
                </a:lnTo>
                <a:lnTo>
                  <a:pt x="564992" y="543598"/>
                </a:lnTo>
                <a:lnTo>
                  <a:pt x="557212" y="540681"/>
                </a:lnTo>
                <a:lnTo>
                  <a:pt x="554295" y="540681"/>
                </a:lnTo>
                <a:lnTo>
                  <a:pt x="549433" y="539708"/>
                </a:lnTo>
                <a:lnTo>
                  <a:pt x="550405" y="538736"/>
                </a:lnTo>
                <a:lnTo>
                  <a:pt x="546515" y="536791"/>
                </a:lnTo>
                <a:lnTo>
                  <a:pt x="544570" y="535819"/>
                </a:lnTo>
                <a:lnTo>
                  <a:pt x="547488" y="536791"/>
                </a:lnTo>
                <a:lnTo>
                  <a:pt x="548460" y="537763"/>
                </a:lnTo>
                <a:lnTo>
                  <a:pt x="550405" y="537764"/>
                </a:lnTo>
                <a:lnTo>
                  <a:pt x="554295" y="538736"/>
                </a:lnTo>
                <a:lnTo>
                  <a:pt x="553322" y="537764"/>
                </a:lnTo>
                <a:lnTo>
                  <a:pt x="550405" y="537764"/>
                </a:lnTo>
                <a:lnTo>
                  <a:pt x="544570" y="535819"/>
                </a:lnTo>
                <a:lnTo>
                  <a:pt x="541653" y="534846"/>
                </a:lnTo>
                <a:lnTo>
                  <a:pt x="538736" y="533874"/>
                </a:lnTo>
                <a:lnTo>
                  <a:pt x="536791" y="532901"/>
                </a:lnTo>
                <a:lnTo>
                  <a:pt x="537763" y="532901"/>
                </a:lnTo>
                <a:lnTo>
                  <a:pt x="538735" y="531929"/>
                </a:lnTo>
                <a:lnTo>
                  <a:pt x="536791" y="531929"/>
                </a:lnTo>
                <a:lnTo>
                  <a:pt x="532901" y="530956"/>
                </a:lnTo>
                <a:lnTo>
                  <a:pt x="529984" y="529984"/>
                </a:lnTo>
                <a:lnTo>
                  <a:pt x="527067" y="529011"/>
                </a:lnTo>
                <a:lnTo>
                  <a:pt x="526094" y="529011"/>
                </a:lnTo>
                <a:lnTo>
                  <a:pt x="525121" y="529012"/>
                </a:lnTo>
                <a:lnTo>
                  <a:pt x="524149" y="529012"/>
                </a:lnTo>
                <a:lnTo>
                  <a:pt x="523177" y="528039"/>
                </a:lnTo>
                <a:lnTo>
                  <a:pt x="520259" y="527067"/>
                </a:lnTo>
                <a:lnTo>
                  <a:pt x="517342" y="526094"/>
                </a:lnTo>
                <a:lnTo>
                  <a:pt x="517342" y="525122"/>
                </a:lnTo>
                <a:lnTo>
                  <a:pt x="518314" y="524149"/>
                </a:lnTo>
                <a:lnTo>
                  <a:pt x="514425" y="524149"/>
                </a:lnTo>
                <a:lnTo>
                  <a:pt x="511507" y="524150"/>
                </a:lnTo>
                <a:lnTo>
                  <a:pt x="511507" y="523177"/>
                </a:lnTo>
                <a:lnTo>
                  <a:pt x="509562" y="523177"/>
                </a:lnTo>
                <a:lnTo>
                  <a:pt x="507617" y="522204"/>
                </a:lnTo>
                <a:lnTo>
                  <a:pt x="504700" y="521232"/>
                </a:lnTo>
                <a:lnTo>
                  <a:pt x="501782" y="521232"/>
                </a:lnTo>
                <a:lnTo>
                  <a:pt x="494003" y="517342"/>
                </a:lnTo>
                <a:lnTo>
                  <a:pt x="490114" y="515397"/>
                </a:lnTo>
                <a:lnTo>
                  <a:pt x="487195" y="513452"/>
                </a:lnTo>
                <a:lnTo>
                  <a:pt x="481361" y="512480"/>
                </a:lnTo>
                <a:lnTo>
                  <a:pt x="475527" y="509563"/>
                </a:lnTo>
                <a:lnTo>
                  <a:pt x="477471" y="509563"/>
                </a:lnTo>
                <a:lnTo>
                  <a:pt x="474554" y="508590"/>
                </a:lnTo>
                <a:lnTo>
                  <a:pt x="471637" y="507617"/>
                </a:lnTo>
                <a:lnTo>
                  <a:pt x="468719" y="505673"/>
                </a:lnTo>
                <a:lnTo>
                  <a:pt x="463857" y="502755"/>
                </a:lnTo>
                <a:lnTo>
                  <a:pt x="461912" y="501783"/>
                </a:lnTo>
                <a:lnTo>
                  <a:pt x="460939" y="502756"/>
                </a:lnTo>
                <a:lnTo>
                  <a:pt x="459967" y="503728"/>
                </a:lnTo>
                <a:lnTo>
                  <a:pt x="457050" y="501783"/>
                </a:lnTo>
                <a:lnTo>
                  <a:pt x="453160" y="499838"/>
                </a:lnTo>
                <a:lnTo>
                  <a:pt x="448298" y="498866"/>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it-IT" sz="2400">
              <a:solidFill>
                <a:prstClr val="black"/>
              </a:solidFill>
              <a:latin typeface="Times New Roman" charset="0"/>
            </a:endParaRPr>
          </a:p>
        </p:txBody>
      </p:sp>
      <p:sp>
        <p:nvSpPr>
          <p:cNvPr id="2" name="Title 1"/>
          <p:cNvSpPr>
            <a:spLocks noGrp="1"/>
          </p:cNvSpPr>
          <p:nvPr>
            <p:ph type="title"/>
          </p:nvPr>
        </p:nvSpPr>
        <p:spPr/>
        <p:txBody>
          <a:bodyPr/>
          <a:lstStyle>
            <a:lvl1pPr>
              <a:defRPr/>
            </a:lvl1pPr>
          </a:lstStyle>
          <a:p>
            <a:r>
              <a:rPr lang="it-IT" smtClean="0"/>
              <a:t>Fare clic per modificare lo stile del titolo</a:t>
            </a:r>
            <a:endParaRPr lang="en-US" dirty="0"/>
          </a:p>
        </p:txBody>
      </p:sp>
      <p:sp>
        <p:nvSpPr>
          <p:cNvPr id="3" name="Text Placeholder 2"/>
          <p:cNvSpPr>
            <a:spLocks noGrp="1"/>
          </p:cNvSpPr>
          <p:nvPr>
            <p:ph type="body" idx="1"/>
          </p:nvPr>
        </p:nvSpPr>
        <p:spPr>
          <a:xfrm>
            <a:off x="841248" y="2038388"/>
            <a:ext cx="3017520" cy="542395"/>
          </a:xfrm>
        </p:spPr>
        <p:txBody>
          <a:bodyPr anchor="b">
            <a:noAutofit/>
          </a:bodyPr>
          <a:lstStyle>
            <a:lvl1pPr marL="0" indent="0" algn="ctr">
              <a:buNone/>
              <a:defRPr sz="2400" b="0">
                <a:solidFill>
                  <a:schemeClr val="tx2"/>
                </a:solidFill>
                <a:latin typeface="+mn-lt"/>
                <a:cs typeface="Bradley Hand ITC TT-Bold"/>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5" name="Text Placeholder 4"/>
          <p:cNvSpPr>
            <a:spLocks noGrp="1"/>
          </p:cNvSpPr>
          <p:nvPr>
            <p:ph type="body" sz="quarter" idx="3"/>
          </p:nvPr>
        </p:nvSpPr>
        <p:spPr>
          <a:xfrm>
            <a:off x="5291091" y="2038387"/>
            <a:ext cx="3014708" cy="542394"/>
          </a:xfrm>
        </p:spPr>
        <p:txBody>
          <a:bodyPr anchor="b">
            <a:noAutofit/>
          </a:bodyPr>
          <a:lstStyle>
            <a:lvl1pPr marL="0" indent="0" algn="ctr">
              <a:buNone/>
              <a:defRPr sz="2400" b="0">
                <a:solidFill>
                  <a:schemeClr val="tx2"/>
                </a:solidFill>
                <a:latin typeface="+mn-lt"/>
                <a:cs typeface="Bradley Hand ITC TT-Bold"/>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13" name="Content Placeholder 12"/>
          <p:cNvSpPr>
            <a:spLocks noGrp="1"/>
          </p:cNvSpPr>
          <p:nvPr>
            <p:ph sz="quarter" idx="13"/>
          </p:nvPr>
        </p:nvSpPr>
        <p:spPr>
          <a:xfrm>
            <a:off x="841248" y="2743199"/>
            <a:ext cx="3017520" cy="3246120"/>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15" name="Content Placeholder 14"/>
          <p:cNvSpPr>
            <a:spLocks noGrp="1"/>
          </p:cNvSpPr>
          <p:nvPr>
            <p:ph sz="quarter" idx="14"/>
          </p:nvPr>
        </p:nvSpPr>
        <p:spPr>
          <a:xfrm>
            <a:off x="5294376" y="2743200"/>
            <a:ext cx="3017520" cy="3246120"/>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9" name="Date Placeholder 6"/>
          <p:cNvSpPr>
            <a:spLocks noGrp="1"/>
          </p:cNvSpPr>
          <p:nvPr>
            <p:ph type="dt" sz="half" idx="15"/>
          </p:nvPr>
        </p:nvSpPr>
        <p:spPr/>
        <p:txBody>
          <a:bodyPr/>
          <a:lstStyle>
            <a:lvl1pPr fontAlgn="base">
              <a:spcBef>
                <a:spcPct val="0"/>
              </a:spcBef>
              <a:spcAft>
                <a:spcPct val="0"/>
              </a:spcAft>
              <a:defRPr/>
            </a:lvl1pPr>
          </a:lstStyle>
          <a:p>
            <a:pPr>
              <a:defRPr/>
            </a:pPr>
            <a:fld id="{EB3B9788-8245-4D59-8C83-219B0F8F873E}" type="datetimeFigureOut">
              <a:rPr lang="it-IT"/>
              <a:pPr>
                <a:defRPr/>
              </a:pPr>
              <a:t>17/11/2013</a:t>
            </a:fld>
            <a:endParaRPr lang="it-IT"/>
          </a:p>
        </p:txBody>
      </p:sp>
      <p:sp>
        <p:nvSpPr>
          <p:cNvPr id="10" name="Footer Placeholder 7"/>
          <p:cNvSpPr>
            <a:spLocks noGrp="1"/>
          </p:cNvSpPr>
          <p:nvPr>
            <p:ph type="ftr" sz="quarter" idx="16"/>
          </p:nvPr>
        </p:nvSpPr>
        <p:spPr/>
        <p:txBody>
          <a:bodyPr/>
          <a:lstStyle>
            <a:lvl1pPr fontAlgn="base">
              <a:spcBef>
                <a:spcPct val="0"/>
              </a:spcBef>
              <a:spcAft>
                <a:spcPct val="0"/>
              </a:spcAft>
              <a:defRPr/>
            </a:lvl1pPr>
          </a:lstStyle>
          <a:p>
            <a:pPr>
              <a:defRPr/>
            </a:pPr>
            <a:endParaRPr lang="it-IT"/>
          </a:p>
        </p:txBody>
      </p:sp>
      <p:sp>
        <p:nvSpPr>
          <p:cNvPr id="11" name="Slide Number Placeholder 8"/>
          <p:cNvSpPr>
            <a:spLocks noGrp="1"/>
          </p:cNvSpPr>
          <p:nvPr>
            <p:ph type="sldNum" sz="quarter" idx="17"/>
          </p:nvPr>
        </p:nvSpPr>
        <p:spPr/>
        <p:txBody>
          <a:bodyPr/>
          <a:lstStyle>
            <a:lvl1pPr fontAlgn="base">
              <a:spcBef>
                <a:spcPct val="0"/>
              </a:spcBef>
              <a:spcAft>
                <a:spcPct val="0"/>
              </a:spcAft>
              <a:defRPr/>
            </a:lvl1pPr>
          </a:lstStyle>
          <a:p>
            <a:pPr>
              <a:defRPr/>
            </a:pPr>
            <a:fld id="{0FB5E367-713A-4A6A-8F55-D15666F43654}" type="slidenum">
              <a:rPr lang="it-IT"/>
              <a:pPr>
                <a:defRPr/>
              </a:pPr>
              <a:t>‹N›</a:t>
            </a:fld>
            <a:endParaRPr lang="it-IT"/>
          </a:p>
        </p:txBody>
      </p:sp>
    </p:spTree>
    <p:extLst>
      <p:ext uri="{BB962C8B-B14F-4D97-AF65-F5344CB8AC3E}">
        <p14:creationId xmlns:p14="http://schemas.microsoft.com/office/powerpoint/2010/main" val="149151557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a:p>
        </p:txBody>
      </p:sp>
      <p:sp>
        <p:nvSpPr>
          <p:cNvPr id="3" name="Date Placeholder 2"/>
          <p:cNvSpPr>
            <a:spLocks noGrp="1"/>
          </p:cNvSpPr>
          <p:nvPr>
            <p:ph type="dt" sz="half" idx="10"/>
          </p:nvPr>
        </p:nvSpPr>
        <p:spPr/>
        <p:txBody>
          <a:bodyPr/>
          <a:lstStyle>
            <a:lvl1pPr fontAlgn="base">
              <a:spcBef>
                <a:spcPct val="0"/>
              </a:spcBef>
              <a:spcAft>
                <a:spcPct val="0"/>
              </a:spcAft>
              <a:defRPr/>
            </a:lvl1pPr>
          </a:lstStyle>
          <a:p>
            <a:pPr>
              <a:defRPr/>
            </a:pPr>
            <a:fld id="{8DB194C8-EE79-43B8-90DF-37835FA91D13}" type="datetimeFigureOut">
              <a:rPr lang="it-IT"/>
              <a:pPr>
                <a:defRPr/>
              </a:pPr>
              <a:t>17/11/2013</a:t>
            </a:fld>
            <a:endParaRPr lang="it-IT"/>
          </a:p>
        </p:txBody>
      </p:sp>
      <p:sp>
        <p:nvSpPr>
          <p:cNvPr id="4" name="Footer Placeholder 3"/>
          <p:cNvSpPr>
            <a:spLocks noGrp="1"/>
          </p:cNvSpPr>
          <p:nvPr>
            <p:ph type="ftr" sz="quarter" idx="11"/>
          </p:nvPr>
        </p:nvSpPr>
        <p:spPr/>
        <p:txBody>
          <a:bodyPr/>
          <a:lstStyle>
            <a:lvl1pPr fontAlgn="base">
              <a:spcBef>
                <a:spcPct val="0"/>
              </a:spcBef>
              <a:spcAft>
                <a:spcPct val="0"/>
              </a:spcAft>
              <a:defRPr/>
            </a:lvl1pPr>
          </a:lstStyle>
          <a:p>
            <a:pPr>
              <a:defRPr/>
            </a:pPr>
            <a:endParaRPr lang="it-IT"/>
          </a:p>
        </p:txBody>
      </p:sp>
      <p:sp>
        <p:nvSpPr>
          <p:cNvPr id="5" name="Slide Number Placeholder 4"/>
          <p:cNvSpPr>
            <a:spLocks noGrp="1"/>
          </p:cNvSpPr>
          <p:nvPr>
            <p:ph type="sldNum" sz="quarter" idx="12"/>
          </p:nvPr>
        </p:nvSpPr>
        <p:spPr/>
        <p:txBody>
          <a:bodyPr/>
          <a:lstStyle>
            <a:lvl1pPr fontAlgn="base">
              <a:spcBef>
                <a:spcPct val="0"/>
              </a:spcBef>
              <a:spcAft>
                <a:spcPct val="0"/>
              </a:spcAft>
              <a:defRPr/>
            </a:lvl1pPr>
          </a:lstStyle>
          <a:p>
            <a:pPr>
              <a:defRPr/>
            </a:pPr>
            <a:fld id="{E65A124B-69FD-4584-B04B-FD48994908E2}" type="slidenum">
              <a:rPr lang="it-IT"/>
              <a:pPr>
                <a:defRPr/>
              </a:pPr>
              <a:t>‹N›</a:t>
            </a:fld>
            <a:endParaRPr lang="it-IT"/>
          </a:p>
        </p:txBody>
      </p:sp>
    </p:spTree>
    <p:extLst>
      <p:ext uri="{BB962C8B-B14F-4D97-AF65-F5344CB8AC3E}">
        <p14:creationId xmlns:p14="http://schemas.microsoft.com/office/powerpoint/2010/main" val="107672563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fontAlgn="base">
              <a:spcBef>
                <a:spcPct val="0"/>
              </a:spcBef>
              <a:spcAft>
                <a:spcPct val="0"/>
              </a:spcAft>
              <a:defRPr/>
            </a:lvl1pPr>
          </a:lstStyle>
          <a:p>
            <a:pPr>
              <a:defRPr/>
            </a:pPr>
            <a:fld id="{5CD53EC9-129D-408A-830A-8B7C57541789}" type="datetimeFigureOut">
              <a:rPr lang="it-IT"/>
              <a:pPr>
                <a:defRPr/>
              </a:pPr>
              <a:t>17/11/2013</a:t>
            </a:fld>
            <a:endParaRPr lang="it-IT"/>
          </a:p>
        </p:txBody>
      </p:sp>
      <p:sp>
        <p:nvSpPr>
          <p:cNvPr id="3" name="Footer Placeholder 2"/>
          <p:cNvSpPr>
            <a:spLocks noGrp="1"/>
          </p:cNvSpPr>
          <p:nvPr>
            <p:ph type="ftr" sz="quarter" idx="11"/>
          </p:nvPr>
        </p:nvSpPr>
        <p:spPr/>
        <p:txBody>
          <a:bodyPr/>
          <a:lstStyle>
            <a:lvl1pPr fontAlgn="base">
              <a:spcBef>
                <a:spcPct val="0"/>
              </a:spcBef>
              <a:spcAft>
                <a:spcPct val="0"/>
              </a:spcAft>
              <a:defRPr/>
            </a:lvl1pPr>
          </a:lstStyle>
          <a:p>
            <a:pPr>
              <a:defRPr/>
            </a:pPr>
            <a:endParaRPr lang="it-IT"/>
          </a:p>
        </p:txBody>
      </p:sp>
      <p:sp>
        <p:nvSpPr>
          <p:cNvPr id="4" name="Slide Number Placeholder 3"/>
          <p:cNvSpPr>
            <a:spLocks noGrp="1"/>
          </p:cNvSpPr>
          <p:nvPr>
            <p:ph type="sldNum" sz="quarter" idx="12"/>
          </p:nvPr>
        </p:nvSpPr>
        <p:spPr/>
        <p:txBody>
          <a:bodyPr/>
          <a:lstStyle>
            <a:lvl1pPr fontAlgn="base">
              <a:spcBef>
                <a:spcPct val="0"/>
              </a:spcBef>
              <a:spcAft>
                <a:spcPct val="0"/>
              </a:spcAft>
              <a:defRPr/>
            </a:lvl1pPr>
          </a:lstStyle>
          <a:p>
            <a:pPr>
              <a:defRPr/>
            </a:pPr>
            <a:fld id="{8AC432D2-CF8F-4067-987E-72C6FC963D47}" type="slidenum">
              <a:rPr lang="it-IT"/>
              <a:pPr>
                <a:defRPr/>
              </a:pPr>
              <a:t>‹N›</a:t>
            </a:fld>
            <a:endParaRPr lang="it-IT"/>
          </a:p>
        </p:txBody>
      </p:sp>
    </p:spTree>
    <p:extLst>
      <p:ext uri="{BB962C8B-B14F-4D97-AF65-F5344CB8AC3E}">
        <p14:creationId xmlns:p14="http://schemas.microsoft.com/office/powerpoint/2010/main" val="164853895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551280" y="1487081"/>
            <a:ext cx="3008313" cy="1921339"/>
          </a:xfrm>
        </p:spPr>
        <p:txBody>
          <a:bodyPr anchor="b"/>
          <a:lstStyle>
            <a:lvl1pPr algn="l">
              <a:defRPr sz="2400" b="0"/>
            </a:lvl1pPr>
          </a:lstStyle>
          <a:p>
            <a:r>
              <a:rPr lang="it-IT" smtClean="0"/>
              <a:t>Fare clic per modificare lo stile del titolo</a:t>
            </a:r>
            <a:endParaRPr lang="en-US"/>
          </a:p>
        </p:txBody>
      </p:sp>
      <p:sp>
        <p:nvSpPr>
          <p:cNvPr id="3" name="Content Placeholder 2"/>
          <p:cNvSpPr>
            <a:spLocks noGrp="1"/>
          </p:cNvSpPr>
          <p:nvPr>
            <p:ph idx="1"/>
          </p:nvPr>
        </p:nvSpPr>
        <p:spPr>
          <a:xfrm>
            <a:off x="3893350" y="835428"/>
            <a:ext cx="4699370" cy="5151526"/>
          </a:xfrm>
        </p:spPr>
        <p:txBody>
          <a:bodyPr anchor="ct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Text Placeholder 3"/>
          <p:cNvSpPr>
            <a:spLocks noGrp="1"/>
          </p:cNvSpPr>
          <p:nvPr>
            <p:ph type="body" sz="half" idx="2"/>
          </p:nvPr>
        </p:nvSpPr>
        <p:spPr>
          <a:xfrm>
            <a:off x="551280" y="3408420"/>
            <a:ext cx="3008313" cy="191909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Date Placeholder 4"/>
          <p:cNvSpPr>
            <a:spLocks noGrp="1"/>
          </p:cNvSpPr>
          <p:nvPr>
            <p:ph type="dt" sz="half" idx="10"/>
          </p:nvPr>
        </p:nvSpPr>
        <p:spPr/>
        <p:txBody>
          <a:bodyPr/>
          <a:lstStyle>
            <a:lvl1pPr fontAlgn="base">
              <a:spcBef>
                <a:spcPct val="0"/>
              </a:spcBef>
              <a:spcAft>
                <a:spcPct val="0"/>
              </a:spcAft>
              <a:defRPr/>
            </a:lvl1pPr>
          </a:lstStyle>
          <a:p>
            <a:pPr>
              <a:defRPr/>
            </a:pPr>
            <a:fld id="{0AC37709-0194-4734-A11E-877396C99A44}" type="datetimeFigureOut">
              <a:rPr lang="it-IT"/>
              <a:pPr>
                <a:defRPr/>
              </a:pPr>
              <a:t>17/11/2013</a:t>
            </a:fld>
            <a:endParaRPr lang="it-IT"/>
          </a:p>
        </p:txBody>
      </p:sp>
      <p:sp>
        <p:nvSpPr>
          <p:cNvPr id="6" name="Footer Placeholder 5"/>
          <p:cNvSpPr>
            <a:spLocks noGrp="1"/>
          </p:cNvSpPr>
          <p:nvPr>
            <p:ph type="ftr" sz="quarter" idx="11"/>
          </p:nvPr>
        </p:nvSpPr>
        <p:spPr/>
        <p:txBody>
          <a:bodyPr/>
          <a:lstStyle>
            <a:lvl1pPr fontAlgn="base">
              <a:spcBef>
                <a:spcPct val="0"/>
              </a:spcBef>
              <a:spcAft>
                <a:spcPct val="0"/>
              </a:spcAft>
              <a:defRPr/>
            </a:lvl1pPr>
          </a:lstStyle>
          <a:p>
            <a:pPr>
              <a:defRPr/>
            </a:pPr>
            <a:endParaRPr lang="it-IT"/>
          </a:p>
        </p:txBody>
      </p:sp>
      <p:sp>
        <p:nvSpPr>
          <p:cNvPr id="7" name="Slide Number Placeholder 6"/>
          <p:cNvSpPr>
            <a:spLocks noGrp="1"/>
          </p:cNvSpPr>
          <p:nvPr>
            <p:ph type="sldNum" sz="quarter" idx="12"/>
          </p:nvPr>
        </p:nvSpPr>
        <p:spPr/>
        <p:txBody>
          <a:bodyPr/>
          <a:lstStyle>
            <a:lvl1pPr fontAlgn="base">
              <a:spcBef>
                <a:spcPct val="0"/>
              </a:spcBef>
              <a:spcAft>
                <a:spcPct val="0"/>
              </a:spcAft>
              <a:defRPr/>
            </a:lvl1pPr>
          </a:lstStyle>
          <a:p>
            <a:pPr>
              <a:defRPr/>
            </a:pPr>
            <a:fld id="{ACDE7A13-C922-4539-BE67-CFE8A2853C03}" type="slidenum">
              <a:rPr lang="it-IT"/>
              <a:pPr>
                <a:defRPr/>
              </a:pPr>
              <a:t>‹N›</a:t>
            </a:fld>
            <a:endParaRPr lang="it-IT"/>
          </a:p>
        </p:txBody>
      </p:sp>
    </p:spTree>
    <p:extLst>
      <p:ext uri="{BB962C8B-B14F-4D97-AF65-F5344CB8AC3E}">
        <p14:creationId xmlns:p14="http://schemas.microsoft.com/office/powerpoint/2010/main" val="115717991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pic>
        <p:nvPicPr>
          <p:cNvPr id="5" name="Picture 7" descr="tape.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124200" y="190500"/>
            <a:ext cx="2781300" cy="819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551280" y="4669654"/>
            <a:ext cx="8041440" cy="719865"/>
          </a:xfrm>
        </p:spPr>
        <p:txBody>
          <a:bodyPr anchor="b"/>
          <a:lstStyle>
            <a:lvl1pPr algn="ctr">
              <a:defRPr sz="3600" b="0"/>
            </a:lvl1pPr>
          </a:lstStyle>
          <a:p>
            <a:r>
              <a:rPr lang="it-IT" smtClean="0"/>
              <a:t>Fare clic per modificare lo stile del titolo</a:t>
            </a:r>
            <a:endParaRPr lang="en-US" dirty="0"/>
          </a:p>
        </p:txBody>
      </p:sp>
      <p:sp>
        <p:nvSpPr>
          <p:cNvPr id="3" name="Picture Placeholder 2"/>
          <p:cNvSpPr>
            <a:spLocks noGrp="1" noChangeAspect="1"/>
          </p:cNvSpPr>
          <p:nvPr>
            <p:ph type="pic" idx="1"/>
          </p:nvPr>
        </p:nvSpPr>
        <p:spPr>
          <a:xfrm rot="-60000">
            <a:off x="2130552" y="594360"/>
            <a:ext cx="4873752" cy="3657600"/>
          </a:xfrm>
          <a:solidFill>
            <a:srgbClr val="FFFFFF">
              <a:shade val="85000"/>
            </a:srgbClr>
          </a:solid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it-IT" noProof="0" smtClean="0"/>
              <a:t>Fare clic sull'icona per inserire un'immagine</a:t>
            </a:r>
            <a:endParaRPr lang="en-US" noProof="0"/>
          </a:p>
        </p:txBody>
      </p:sp>
      <p:sp>
        <p:nvSpPr>
          <p:cNvPr id="4" name="Text Placeholder 3"/>
          <p:cNvSpPr>
            <a:spLocks noGrp="1"/>
          </p:cNvSpPr>
          <p:nvPr>
            <p:ph type="body" sz="half" idx="2"/>
          </p:nvPr>
        </p:nvSpPr>
        <p:spPr>
          <a:xfrm>
            <a:off x="1219200" y="5416153"/>
            <a:ext cx="6705600" cy="603126"/>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6" name="Date Placeholder 4"/>
          <p:cNvSpPr>
            <a:spLocks noGrp="1"/>
          </p:cNvSpPr>
          <p:nvPr>
            <p:ph type="dt" sz="half" idx="10"/>
          </p:nvPr>
        </p:nvSpPr>
        <p:spPr/>
        <p:txBody>
          <a:bodyPr/>
          <a:lstStyle>
            <a:lvl1pPr fontAlgn="base">
              <a:spcBef>
                <a:spcPct val="0"/>
              </a:spcBef>
              <a:spcAft>
                <a:spcPct val="0"/>
              </a:spcAft>
              <a:defRPr/>
            </a:lvl1pPr>
          </a:lstStyle>
          <a:p>
            <a:pPr>
              <a:defRPr/>
            </a:pPr>
            <a:fld id="{49DDC0C4-A262-4ED1-903D-C4D5B6EC4621}" type="datetimeFigureOut">
              <a:rPr lang="it-IT"/>
              <a:pPr>
                <a:defRPr/>
              </a:pPr>
              <a:t>17/11/2013</a:t>
            </a:fld>
            <a:endParaRPr lang="it-IT"/>
          </a:p>
        </p:txBody>
      </p:sp>
      <p:sp>
        <p:nvSpPr>
          <p:cNvPr id="7" name="Footer Placeholder 5"/>
          <p:cNvSpPr>
            <a:spLocks noGrp="1"/>
          </p:cNvSpPr>
          <p:nvPr>
            <p:ph type="ftr" sz="quarter" idx="11"/>
          </p:nvPr>
        </p:nvSpPr>
        <p:spPr/>
        <p:txBody>
          <a:bodyPr/>
          <a:lstStyle>
            <a:lvl1pPr fontAlgn="base">
              <a:spcBef>
                <a:spcPct val="0"/>
              </a:spcBef>
              <a:spcAft>
                <a:spcPct val="0"/>
              </a:spcAft>
              <a:defRPr/>
            </a:lvl1pPr>
          </a:lstStyle>
          <a:p>
            <a:pPr>
              <a:defRPr/>
            </a:pPr>
            <a:endParaRPr lang="it-IT"/>
          </a:p>
        </p:txBody>
      </p:sp>
      <p:sp>
        <p:nvSpPr>
          <p:cNvPr id="8" name="Slide Number Placeholder 6"/>
          <p:cNvSpPr>
            <a:spLocks noGrp="1"/>
          </p:cNvSpPr>
          <p:nvPr>
            <p:ph type="sldNum" sz="quarter" idx="12"/>
          </p:nvPr>
        </p:nvSpPr>
        <p:spPr/>
        <p:txBody>
          <a:bodyPr/>
          <a:lstStyle>
            <a:lvl1pPr fontAlgn="base">
              <a:spcBef>
                <a:spcPct val="0"/>
              </a:spcBef>
              <a:spcAft>
                <a:spcPct val="0"/>
              </a:spcAft>
              <a:defRPr/>
            </a:lvl1pPr>
          </a:lstStyle>
          <a:p>
            <a:pPr>
              <a:defRPr/>
            </a:pPr>
            <a:fld id="{A721A214-C636-41E9-8F19-DDC4A67BFD5E}" type="slidenum">
              <a:rPr lang="it-IT"/>
              <a:pPr>
                <a:defRPr/>
              </a:pPr>
              <a:t>‹N›</a:t>
            </a:fld>
            <a:endParaRPr lang="it-IT"/>
          </a:p>
        </p:txBody>
      </p:sp>
    </p:spTree>
    <p:extLst>
      <p:ext uri="{BB962C8B-B14F-4D97-AF65-F5344CB8AC3E}">
        <p14:creationId xmlns:p14="http://schemas.microsoft.com/office/powerpoint/2010/main" val="13578436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a:p>
        </p:txBody>
      </p:sp>
      <p:sp>
        <p:nvSpPr>
          <p:cNvPr id="3" name="Vertical Text Placeholder 2"/>
          <p:cNvSpPr>
            <a:spLocks noGrp="1"/>
          </p:cNvSpPr>
          <p:nvPr>
            <p:ph type="body" orient="vert" idx="1"/>
          </p:nvPr>
        </p:nvSpPr>
        <p:spPr/>
        <p:txBody>
          <a:bodyPr vert="eaVert" anchor="ct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Date Placeholder 3"/>
          <p:cNvSpPr>
            <a:spLocks noGrp="1"/>
          </p:cNvSpPr>
          <p:nvPr>
            <p:ph type="dt" sz="half" idx="10"/>
          </p:nvPr>
        </p:nvSpPr>
        <p:spPr/>
        <p:txBody>
          <a:bodyPr/>
          <a:lstStyle>
            <a:lvl1pPr fontAlgn="base">
              <a:spcBef>
                <a:spcPct val="0"/>
              </a:spcBef>
              <a:spcAft>
                <a:spcPct val="0"/>
              </a:spcAft>
              <a:defRPr/>
            </a:lvl1pPr>
          </a:lstStyle>
          <a:p>
            <a:pPr>
              <a:defRPr/>
            </a:pPr>
            <a:fld id="{444458B5-258E-46EB-8B42-A53D2BFABF1D}" type="datetimeFigureOut">
              <a:rPr lang="it-IT"/>
              <a:pPr>
                <a:defRPr/>
              </a:pPr>
              <a:t>17/11/2013</a:t>
            </a:fld>
            <a:endParaRPr lang="it-IT"/>
          </a:p>
        </p:txBody>
      </p:sp>
      <p:sp>
        <p:nvSpPr>
          <p:cNvPr id="5" name="Footer Placeholder 4"/>
          <p:cNvSpPr>
            <a:spLocks noGrp="1"/>
          </p:cNvSpPr>
          <p:nvPr>
            <p:ph type="ftr" sz="quarter" idx="11"/>
          </p:nvPr>
        </p:nvSpPr>
        <p:spPr/>
        <p:txBody>
          <a:bodyPr/>
          <a:lstStyle>
            <a:lvl1pPr fontAlgn="base">
              <a:spcBef>
                <a:spcPct val="0"/>
              </a:spcBef>
              <a:spcAft>
                <a:spcPct val="0"/>
              </a:spcAft>
              <a:defRPr/>
            </a:lvl1pPr>
          </a:lstStyle>
          <a:p>
            <a:pPr>
              <a:defRPr/>
            </a:pPr>
            <a:endParaRPr lang="it-IT"/>
          </a:p>
        </p:txBody>
      </p:sp>
      <p:sp>
        <p:nvSpPr>
          <p:cNvPr id="6" name="Slide Number Placeholder 5"/>
          <p:cNvSpPr>
            <a:spLocks noGrp="1"/>
          </p:cNvSpPr>
          <p:nvPr>
            <p:ph type="sldNum" sz="quarter" idx="12"/>
          </p:nvPr>
        </p:nvSpPr>
        <p:spPr/>
        <p:txBody>
          <a:bodyPr/>
          <a:lstStyle>
            <a:lvl1pPr fontAlgn="base">
              <a:spcBef>
                <a:spcPct val="0"/>
              </a:spcBef>
              <a:spcAft>
                <a:spcPct val="0"/>
              </a:spcAft>
              <a:defRPr/>
            </a:lvl1pPr>
          </a:lstStyle>
          <a:p>
            <a:pPr>
              <a:defRPr/>
            </a:pPr>
            <a:fld id="{F0057E98-CF5A-4362-9771-A9D0E24E6159}" type="slidenum">
              <a:rPr lang="it-IT"/>
              <a:pPr>
                <a:defRPr/>
              </a:pPr>
              <a:t>‹N›</a:t>
            </a:fld>
            <a:endParaRPr lang="it-IT"/>
          </a:p>
        </p:txBody>
      </p:sp>
    </p:spTree>
    <p:extLst>
      <p:ext uri="{BB962C8B-B14F-4D97-AF65-F5344CB8AC3E}">
        <p14:creationId xmlns:p14="http://schemas.microsoft.com/office/powerpoint/2010/main" val="98195374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550278"/>
            <a:ext cx="1963320" cy="5469523"/>
          </a:xfrm>
        </p:spPr>
        <p:txBody>
          <a:bodyPr vert="eaVert"/>
          <a:lstStyle/>
          <a:p>
            <a:r>
              <a:rPr lang="it-IT" smtClean="0"/>
              <a:t>Fare clic per modificare lo stile del titolo</a:t>
            </a:r>
            <a:endParaRPr lang="en-US"/>
          </a:p>
        </p:txBody>
      </p:sp>
      <p:sp>
        <p:nvSpPr>
          <p:cNvPr id="3" name="Vertical Text Placeholder 2"/>
          <p:cNvSpPr>
            <a:spLocks noGrp="1"/>
          </p:cNvSpPr>
          <p:nvPr>
            <p:ph type="body" orient="vert" idx="1"/>
          </p:nvPr>
        </p:nvSpPr>
        <p:spPr>
          <a:xfrm>
            <a:off x="551280" y="838199"/>
            <a:ext cx="5907840" cy="5181602"/>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Date Placeholder 3"/>
          <p:cNvSpPr>
            <a:spLocks noGrp="1"/>
          </p:cNvSpPr>
          <p:nvPr>
            <p:ph type="dt" sz="half" idx="10"/>
          </p:nvPr>
        </p:nvSpPr>
        <p:spPr/>
        <p:txBody>
          <a:bodyPr/>
          <a:lstStyle>
            <a:lvl1pPr fontAlgn="base">
              <a:spcBef>
                <a:spcPct val="0"/>
              </a:spcBef>
              <a:spcAft>
                <a:spcPct val="0"/>
              </a:spcAft>
              <a:defRPr/>
            </a:lvl1pPr>
          </a:lstStyle>
          <a:p>
            <a:pPr>
              <a:defRPr/>
            </a:pPr>
            <a:fld id="{EC10D920-0DBB-4BF2-A3AF-9255D4DAF285}" type="datetimeFigureOut">
              <a:rPr lang="it-IT"/>
              <a:pPr>
                <a:defRPr/>
              </a:pPr>
              <a:t>17/11/2013</a:t>
            </a:fld>
            <a:endParaRPr lang="it-IT"/>
          </a:p>
        </p:txBody>
      </p:sp>
      <p:sp>
        <p:nvSpPr>
          <p:cNvPr id="5" name="Footer Placeholder 4"/>
          <p:cNvSpPr>
            <a:spLocks noGrp="1"/>
          </p:cNvSpPr>
          <p:nvPr>
            <p:ph type="ftr" sz="quarter" idx="11"/>
          </p:nvPr>
        </p:nvSpPr>
        <p:spPr/>
        <p:txBody>
          <a:bodyPr/>
          <a:lstStyle>
            <a:lvl1pPr fontAlgn="base">
              <a:spcBef>
                <a:spcPct val="0"/>
              </a:spcBef>
              <a:spcAft>
                <a:spcPct val="0"/>
              </a:spcAft>
              <a:defRPr/>
            </a:lvl1pPr>
          </a:lstStyle>
          <a:p>
            <a:pPr>
              <a:defRPr/>
            </a:pPr>
            <a:endParaRPr lang="it-IT"/>
          </a:p>
        </p:txBody>
      </p:sp>
      <p:sp>
        <p:nvSpPr>
          <p:cNvPr id="6" name="Slide Number Placeholder 5"/>
          <p:cNvSpPr>
            <a:spLocks noGrp="1"/>
          </p:cNvSpPr>
          <p:nvPr>
            <p:ph type="sldNum" sz="quarter" idx="12"/>
          </p:nvPr>
        </p:nvSpPr>
        <p:spPr/>
        <p:txBody>
          <a:bodyPr/>
          <a:lstStyle>
            <a:lvl1pPr fontAlgn="base">
              <a:spcBef>
                <a:spcPct val="0"/>
              </a:spcBef>
              <a:spcAft>
                <a:spcPct val="0"/>
              </a:spcAft>
              <a:defRPr/>
            </a:lvl1pPr>
          </a:lstStyle>
          <a:p>
            <a:pPr>
              <a:defRPr/>
            </a:pPr>
            <a:fld id="{BBAC1E9B-487B-4A7D-8A49-30DF50E28E74}" type="slidenum">
              <a:rPr lang="it-IT"/>
              <a:pPr>
                <a:defRPr/>
              </a:pPr>
              <a:t>‹N›</a:t>
            </a:fld>
            <a:endParaRPr lang="it-IT"/>
          </a:p>
        </p:txBody>
      </p:sp>
    </p:spTree>
    <p:extLst>
      <p:ext uri="{BB962C8B-B14F-4D97-AF65-F5344CB8AC3E}">
        <p14:creationId xmlns:p14="http://schemas.microsoft.com/office/powerpoint/2010/main" val="1734155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3.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smtClean="0"/>
              <a:t>Fare clic per modificare lo stile del titolo</a:t>
            </a:r>
            <a:endParaRPr lang="it-IT"/>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E9B312-33A5-40C7-9056-EE4BBA245F9A}" type="datetimeFigureOut">
              <a:rPr lang="it-IT" smtClean="0"/>
              <a:t>17/11/2013</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BE6D083-E1CB-434B-A903-D9F152C87EDB}" type="slidenum">
              <a:rPr lang="it-IT" smtClean="0"/>
              <a:t>‹N›</a:t>
            </a:fld>
            <a:endParaRPr lang="it-IT"/>
          </a:p>
        </p:txBody>
      </p:sp>
    </p:spTree>
    <p:extLst>
      <p:ext uri="{BB962C8B-B14F-4D97-AF65-F5344CB8AC3E}">
        <p14:creationId xmlns:p14="http://schemas.microsoft.com/office/powerpoint/2010/main" val="34946848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2050" name="Picture 6" descr="Interior-Overlay.png"/>
          <p:cNvPicPr>
            <a:picLocks noChangeAspect="1"/>
          </p:cNvPicPr>
          <p:nvPr/>
        </p:nvPicPr>
        <p:blipFill>
          <a:blip r:embed="rId13">
            <a:lum bright="-10000"/>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1" name="Title Placeholder 1"/>
          <p:cNvSpPr>
            <a:spLocks noGrp="1"/>
          </p:cNvSpPr>
          <p:nvPr>
            <p:ph type="title"/>
          </p:nvPr>
        </p:nvSpPr>
        <p:spPr bwMode="auto">
          <a:xfrm>
            <a:off x="550863" y="436563"/>
            <a:ext cx="8042275" cy="1443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it-IT" altLang="it-IT" smtClean="0"/>
              <a:t>Fare clic per modificare lo stile del titolo</a:t>
            </a:r>
            <a:endParaRPr lang="en-US" altLang="it-IT" smtClean="0"/>
          </a:p>
        </p:txBody>
      </p:sp>
      <p:sp>
        <p:nvSpPr>
          <p:cNvPr id="2052" name="Text Placeholder 2"/>
          <p:cNvSpPr>
            <a:spLocks noGrp="1"/>
          </p:cNvSpPr>
          <p:nvPr>
            <p:ph type="body" idx="1"/>
          </p:nvPr>
        </p:nvSpPr>
        <p:spPr bwMode="auto">
          <a:xfrm>
            <a:off x="838200" y="2038350"/>
            <a:ext cx="7467600" cy="3951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it-IT" altLang="it-IT" smtClean="0"/>
              <a:t>Fare clic per modificare stili del testo dello schema</a:t>
            </a:r>
          </a:p>
          <a:p>
            <a:pPr lvl="1"/>
            <a:r>
              <a:rPr lang="it-IT" altLang="it-IT" smtClean="0"/>
              <a:t>Secondo livello</a:t>
            </a:r>
          </a:p>
          <a:p>
            <a:pPr lvl="2"/>
            <a:r>
              <a:rPr lang="it-IT" altLang="it-IT" smtClean="0"/>
              <a:t>Terzo livello</a:t>
            </a:r>
          </a:p>
          <a:p>
            <a:pPr lvl="3"/>
            <a:r>
              <a:rPr lang="it-IT" altLang="it-IT" smtClean="0"/>
              <a:t>Quarto livello</a:t>
            </a:r>
          </a:p>
          <a:p>
            <a:pPr lvl="4"/>
            <a:r>
              <a:rPr lang="it-IT" altLang="it-IT" smtClean="0"/>
              <a:t>Quinto livello</a:t>
            </a:r>
            <a:endParaRPr lang="en-US" altLang="it-IT" smtClean="0"/>
          </a:p>
        </p:txBody>
      </p:sp>
      <p:sp>
        <p:nvSpPr>
          <p:cNvPr id="4" name="Date Placeholder 3"/>
          <p:cNvSpPr>
            <a:spLocks noGrp="1"/>
          </p:cNvSpPr>
          <p:nvPr>
            <p:ph type="dt" sz="half" idx="2"/>
          </p:nvPr>
        </p:nvSpPr>
        <p:spPr>
          <a:xfrm>
            <a:off x="550863" y="6148388"/>
            <a:ext cx="2133600" cy="365125"/>
          </a:xfrm>
          <a:prstGeom prst="rect">
            <a:avLst/>
          </a:prstGeom>
        </p:spPr>
        <p:txBody>
          <a:bodyPr vert="horz" lIns="91440" tIns="45720" rIns="91440" bIns="45720" rtlCol="0" anchor="ctr"/>
          <a:lstStyle>
            <a:lvl1pPr algn="l" fontAlgn="auto">
              <a:spcBef>
                <a:spcPts val="0"/>
              </a:spcBef>
              <a:spcAft>
                <a:spcPts val="0"/>
              </a:spcAft>
              <a:defRPr sz="1400" b="0">
                <a:solidFill>
                  <a:prstClr val="black">
                    <a:lumMod val="50000"/>
                    <a:lumOff val="50000"/>
                  </a:prstClr>
                </a:solidFill>
                <a:latin typeface="Rage Italic" pitchFamily="66" charset="0"/>
                <a:cs typeface="Rage Italic" pitchFamily="66" charset="0"/>
              </a:defRPr>
            </a:lvl1pPr>
          </a:lstStyle>
          <a:p>
            <a:pPr>
              <a:defRPr/>
            </a:pPr>
            <a:fld id="{1B50D098-49A2-4301-B916-6B93B57C72AD}" type="datetimeFigureOut">
              <a:rPr lang="it-IT"/>
              <a:pPr>
                <a:defRPr/>
              </a:pPr>
              <a:t>17/11/2013</a:t>
            </a:fld>
            <a:endParaRPr lang="it-IT"/>
          </a:p>
        </p:txBody>
      </p:sp>
      <p:sp>
        <p:nvSpPr>
          <p:cNvPr id="5" name="Footer Placeholder 4"/>
          <p:cNvSpPr>
            <a:spLocks noGrp="1"/>
          </p:cNvSpPr>
          <p:nvPr>
            <p:ph type="ftr" sz="quarter" idx="3"/>
          </p:nvPr>
        </p:nvSpPr>
        <p:spPr>
          <a:xfrm>
            <a:off x="3124200" y="6148388"/>
            <a:ext cx="2895600" cy="365125"/>
          </a:xfrm>
          <a:prstGeom prst="rect">
            <a:avLst/>
          </a:prstGeom>
        </p:spPr>
        <p:txBody>
          <a:bodyPr vert="horz" lIns="91440" tIns="45720" rIns="91440" bIns="45720" rtlCol="0" anchor="ctr"/>
          <a:lstStyle>
            <a:lvl1pPr algn="ctr" fontAlgn="auto">
              <a:spcBef>
                <a:spcPts val="0"/>
              </a:spcBef>
              <a:spcAft>
                <a:spcPts val="0"/>
              </a:spcAft>
              <a:defRPr sz="1400" b="0">
                <a:solidFill>
                  <a:prstClr val="black">
                    <a:lumMod val="50000"/>
                    <a:lumOff val="50000"/>
                  </a:prstClr>
                </a:solidFill>
                <a:latin typeface="Rage Italic" pitchFamily="66" charset="0"/>
                <a:cs typeface="Rage Italic" pitchFamily="66" charset="0"/>
              </a:defRPr>
            </a:lvl1pPr>
          </a:lstStyle>
          <a:p>
            <a:pPr>
              <a:defRPr/>
            </a:pPr>
            <a:endParaRPr lang="it-IT"/>
          </a:p>
        </p:txBody>
      </p:sp>
      <p:sp>
        <p:nvSpPr>
          <p:cNvPr id="6" name="Slide Number Placeholder 5"/>
          <p:cNvSpPr>
            <a:spLocks noGrp="1"/>
          </p:cNvSpPr>
          <p:nvPr>
            <p:ph type="sldNum" sz="quarter" idx="4"/>
          </p:nvPr>
        </p:nvSpPr>
        <p:spPr>
          <a:xfrm>
            <a:off x="6459538" y="6148388"/>
            <a:ext cx="2133600" cy="365125"/>
          </a:xfrm>
          <a:prstGeom prst="rect">
            <a:avLst/>
          </a:prstGeom>
        </p:spPr>
        <p:txBody>
          <a:bodyPr vert="horz" lIns="91440" tIns="45720" rIns="91440" bIns="45720" rtlCol="0" anchor="ctr"/>
          <a:lstStyle>
            <a:lvl1pPr algn="r" fontAlgn="auto">
              <a:spcBef>
                <a:spcPts val="0"/>
              </a:spcBef>
              <a:spcAft>
                <a:spcPts val="0"/>
              </a:spcAft>
              <a:defRPr sz="1400" b="0">
                <a:solidFill>
                  <a:prstClr val="black">
                    <a:lumMod val="50000"/>
                    <a:lumOff val="50000"/>
                  </a:prstClr>
                </a:solidFill>
                <a:latin typeface="Rage Italic" pitchFamily="66" charset="0"/>
                <a:cs typeface="Rage Italic" pitchFamily="66" charset="0"/>
              </a:defRPr>
            </a:lvl1pPr>
          </a:lstStyle>
          <a:p>
            <a:pPr>
              <a:defRPr/>
            </a:pPr>
            <a:fld id="{07731488-5CB1-43B4-8A2C-2928464F33C6}" type="slidenum">
              <a:rPr lang="it-IT"/>
              <a:pPr>
                <a:defRPr/>
              </a:pPr>
              <a:t>‹N›</a:t>
            </a:fld>
            <a:endParaRPr lang="it-IT"/>
          </a:p>
        </p:txBody>
      </p:sp>
    </p:spTree>
    <p:extLst>
      <p:ext uri="{BB962C8B-B14F-4D97-AF65-F5344CB8AC3E}">
        <p14:creationId xmlns:p14="http://schemas.microsoft.com/office/powerpoint/2010/main" val="281522915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457200" rtl="0" eaLnBrk="0" fontAlgn="base" hangingPunct="0">
        <a:spcBef>
          <a:spcPct val="0"/>
        </a:spcBef>
        <a:spcAft>
          <a:spcPct val="0"/>
        </a:spcAft>
        <a:defRPr sz="4800" kern="1200">
          <a:solidFill>
            <a:srgbClr val="262626"/>
          </a:solidFill>
          <a:latin typeface="+mj-lt"/>
          <a:ea typeface="+mj-ea"/>
          <a:cs typeface="+mj-cs"/>
        </a:defRPr>
      </a:lvl1pPr>
      <a:lvl2pPr algn="ctr" defTabSz="457200" rtl="0" eaLnBrk="0" fontAlgn="base" hangingPunct="0">
        <a:spcBef>
          <a:spcPct val="0"/>
        </a:spcBef>
        <a:spcAft>
          <a:spcPct val="0"/>
        </a:spcAft>
        <a:defRPr sz="4800">
          <a:solidFill>
            <a:srgbClr val="262626"/>
          </a:solidFill>
          <a:latin typeface="Cambria" pitchFamily="18" charset="0"/>
        </a:defRPr>
      </a:lvl2pPr>
      <a:lvl3pPr algn="ctr" defTabSz="457200" rtl="0" eaLnBrk="0" fontAlgn="base" hangingPunct="0">
        <a:spcBef>
          <a:spcPct val="0"/>
        </a:spcBef>
        <a:spcAft>
          <a:spcPct val="0"/>
        </a:spcAft>
        <a:defRPr sz="4800">
          <a:solidFill>
            <a:srgbClr val="262626"/>
          </a:solidFill>
          <a:latin typeface="Cambria" pitchFamily="18" charset="0"/>
        </a:defRPr>
      </a:lvl3pPr>
      <a:lvl4pPr algn="ctr" defTabSz="457200" rtl="0" eaLnBrk="0" fontAlgn="base" hangingPunct="0">
        <a:spcBef>
          <a:spcPct val="0"/>
        </a:spcBef>
        <a:spcAft>
          <a:spcPct val="0"/>
        </a:spcAft>
        <a:defRPr sz="4800">
          <a:solidFill>
            <a:srgbClr val="262626"/>
          </a:solidFill>
          <a:latin typeface="Cambria" pitchFamily="18" charset="0"/>
        </a:defRPr>
      </a:lvl4pPr>
      <a:lvl5pPr algn="ctr" defTabSz="457200" rtl="0" eaLnBrk="0" fontAlgn="base" hangingPunct="0">
        <a:spcBef>
          <a:spcPct val="0"/>
        </a:spcBef>
        <a:spcAft>
          <a:spcPct val="0"/>
        </a:spcAft>
        <a:defRPr sz="4800">
          <a:solidFill>
            <a:srgbClr val="262626"/>
          </a:solidFill>
          <a:latin typeface="Cambria" pitchFamily="18"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228600" algn="l" defTabSz="457200" rtl="0" eaLnBrk="0" fontAlgn="base" hangingPunct="0">
        <a:spcBef>
          <a:spcPct val="20000"/>
        </a:spcBef>
        <a:spcAft>
          <a:spcPct val="0"/>
        </a:spcAft>
        <a:buClr>
          <a:schemeClr val="accent1"/>
        </a:buClr>
        <a:buSzPct val="95000"/>
        <a:buFont typeface="Rage Italic" pitchFamily="66" charset="0"/>
        <a:buChar char="0"/>
        <a:defRPr sz="2400" kern="1200">
          <a:solidFill>
            <a:srgbClr val="404040"/>
          </a:solidFill>
          <a:latin typeface="+mn-lt"/>
          <a:ea typeface="+mn-ea"/>
          <a:cs typeface="+mn-cs"/>
        </a:defRPr>
      </a:lvl1pPr>
      <a:lvl2pPr marL="557213" indent="-228600" algn="l" defTabSz="457200" rtl="0" eaLnBrk="0" fontAlgn="base" hangingPunct="0">
        <a:spcBef>
          <a:spcPct val="20000"/>
        </a:spcBef>
        <a:spcAft>
          <a:spcPct val="0"/>
        </a:spcAft>
        <a:buClr>
          <a:schemeClr val="accent1"/>
        </a:buClr>
        <a:buSzPct val="95000"/>
        <a:buFont typeface="Rage Italic" pitchFamily="66" charset="0"/>
        <a:buChar char="0"/>
        <a:defRPr sz="2200" kern="1200">
          <a:solidFill>
            <a:srgbClr val="404040"/>
          </a:solidFill>
          <a:latin typeface="+mn-lt"/>
          <a:ea typeface="+mn-ea"/>
          <a:cs typeface="+mn-cs"/>
        </a:defRPr>
      </a:lvl2pPr>
      <a:lvl3pPr marL="822325" indent="-182563" algn="l" defTabSz="457200" rtl="0" eaLnBrk="0" fontAlgn="base" hangingPunct="0">
        <a:spcBef>
          <a:spcPct val="20000"/>
        </a:spcBef>
        <a:spcAft>
          <a:spcPct val="0"/>
        </a:spcAft>
        <a:buClr>
          <a:schemeClr val="accent1"/>
        </a:buClr>
        <a:buSzPct val="95000"/>
        <a:buFont typeface="Rage Italic" pitchFamily="66" charset="0"/>
        <a:buChar char="0"/>
        <a:defRPr sz="2000" kern="1200">
          <a:solidFill>
            <a:srgbClr val="404040"/>
          </a:solidFill>
          <a:latin typeface="+mn-lt"/>
          <a:ea typeface="+mn-ea"/>
          <a:cs typeface="+mn-cs"/>
        </a:defRPr>
      </a:lvl3pPr>
      <a:lvl4pPr marL="1096963" indent="-182563" algn="l" defTabSz="457200" rtl="0" eaLnBrk="0" fontAlgn="base" hangingPunct="0">
        <a:spcBef>
          <a:spcPct val="20000"/>
        </a:spcBef>
        <a:spcAft>
          <a:spcPct val="0"/>
        </a:spcAft>
        <a:buClr>
          <a:schemeClr val="accent1"/>
        </a:buClr>
        <a:buSzPct val="95000"/>
        <a:buFont typeface="Rage Italic" pitchFamily="66" charset="0"/>
        <a:buChar char="0"/>
        <a:defRPr sz="1600" kern="1200">
          <a:solidFill>
            <a:srgbClr val="404040"/>
          </a:solidFill>
          <a:latin typeface="+mn-lt"/>
          <a:ea typeface="+mn-ea"/>
          <a:cs typeface="+mn-cs"/>
        </a:defRPr>
      </a:lvl4pPr>
      <a:lvl5pPr marL="1416050" indent="-182563" algn="l" defTabSz="457200" rtl="0" eaLnBrk="0" fontAlgn="base" hangingPunct="0">
        <a:spcBef>
          <a:spcPct val="20000"/>
        </a:spcBef>
        <a:spcAft>
          <a:spcPct val="0"/>
        </a:spcAft>
        <a:buClr>
          <a:schemeClr val="accent1"/>
        </a:buClr>
        <a:buSzPct val="95000"/>
        <a:buFont typeface="Rage Italic" pitchFamily="66" charset="0"/>
        <a:buChar char="0"/>
        <a:defRPr sz="1400" kern="1200">
          <a:solidFill>
            <a:srgbClr val="404040"/>
          </a:solidFill>
          <a:latin typeface="+mn-lt"/>
          <a:ea typeface="+mn-ea"/>
          <a:cs typeface="+mn-cs"/>
        </a:defRPr>
      </a:lvl5pPr>
      <a:lvl6pPr marL="164592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6pPr>
      <a:lvl7pPr marL="192024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7pPr>
      <a:lvl8pPr marL="219456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8pPr>
      <a:lvl9pPr marL="246888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3.gi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4.xml.rels><?xml version="1.0" encoding="UTF-8" standalone="yes"?>
<Relationships xmlns="http://schemas.openxmlformats.org/package/2006/relationships"><Relationship Id="rId8" Type="http://schemas.openxmlformats.org/officeDocument/2006/relationships/image" Target="../media/image29.png"/><Relationship Id="rId7" Type="http://schemas.openxmlformats.org/officeDocument/2006/relationships/image" Target="../media/image28.png"/><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32.png"/></Relationships>
</file>

<file path=ppt/slides/_rels/slide15.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0.jpeg"/><Relationship Id="rId1" Type="http://schemas.openxmlformats.org/officeDocument/2006/relationships/slideLayout" Target="../slideLayouts/slideLayout2.xml"/><Relationship Id="rId5" Type="http://schemas.openxmlformats.org/officeDocument/2006/relationships/image" Target="../media/image38.png"/><Relationship Id="rId4" Type="http://schemas.openxmlformats.org/officeDocument/2006/relationships/image" Target="../media/image37.png"/></Relationships>
</file>

<file path=ppt/slides/_rels/slide17.xml.rels><?xml version="1.0" encoding="UTF-8" standalone="yes"?>
<Relationships xmlns="http://schemas.openxmlformats.org/package/2006/relationships"><Relationship Id="rId2" Type="http://schemas.openxmlformats.org/officeDocument/2006/relationships/image" Target="../media/image31.e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rot="360000">
            <a:off x="3327400" y="3030538"/>
            <a:ext cx="4846638" cy="1598612"/>
          </a:xfrm>
        </p:spPr>
        <p:txBody>
          <a:bodyPr rtlCol="0" anchor="ctr">
            <a:noAutofit/>
          </a:bodyPr>
          <a:lstStyle/>
          <a:p>
            <a:pPr eaLnBrk="1" fontAlgn="auto" hangingPunct="1">
              <a:spcAft>
                <a:spcPts val="0"/>
              </a:spcAft>
              <a:defRPr/>
            </a:pPr>
            <a:r>
              <a:rPr lang="it-IT" dirty="0" smtClean="0"/>
              <a:t>Complementi di dinamica</a:t>
            </a:r>
            <a:endParaRPr lang="it-IT" dirty="0"/>
          </a:p>
        </p:txBody>
      </p:sp>
      <p:sp>
        <p:nvSpPr>
          <p:cNvPr id="14339" name="CasellaDiTesto 4"/>
          <p:cNvSpPr txBox="1">
            <a:spLocks noChangeArrowheads="1"/>
          </p:cNvSpPr>
          <p:nvPr/>
        </p:nvSpPr>
        <p:spPr bwMode="auto">
          <a:xfrm rot="358809">
            <a:off x="3287713" y="2684463"/>
            <a:ext cx="20447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fontAlgn="base" hangingPunct="1">
              <a:spcBef>
                <a:spcPct val="0"/>
              </a:spcBef>
              <a:spcAft>
                <a:spcPct val="0"/>
              </a:spcAft>
            </a:pPr>
            <a:r>
              <a:rPr lang="it-IT" altLang="it-IT" sz="1600" i="1">
                <a:solidFill>
                  <a:srgbClr val="000000"/>
                </a:solidFill>
                <a:latin typeface="Cambria" pitchFamily="18" charset="0"/>
              </a:rPr>
              <a:t>Prof. Roberto Capone</a:t>
            </a:r>
          </a:p>
        </p:txBody>
      </p:sp>
      <p:sp>
        <p:nvSpPr>
          <p:cNvPr id="7" name="Sottotitolo 2"/>
          <p:cNvSpPr txBox="1">
            <a:spLocks/>
          </p:cNvSpPr>
          <p:nvPr/>
        </p:nvSpPr>
        <p:spPr>
          <a:xfrm rot="360000">
            <a:off x="3173413" y="4614863"/>
            <a:ext cx="4835525" cy="1039812"/>
          </a:xfrm>
          <a:prstGeom prst="rect">
            <a:avLst/>
          </a:prstGeom>
        </p:spPr>
        <p:txBody>
          <a:bodyPr>
            <a:normAutofit fontScale="92500" lnSpcReduction="10000"/>
          </a:bodyPr>
          <a:lstStyle>
            <a:lvl1pPr marL="0" indent="0" algn="ctr" defTabSz="457200" rtl="0" eaLnBrk="1" latinLnBrk="0" hangingPunct="1">
              <a:spcBef>
                <a:spcPct val="20000"/>
              </a:spcBef>
              <a:buClr>
                <a:schemeClr val="accent1"/>
              </a:buClr>
              <a:buSzPct val="95000"/>
              <a:buFont typeface="Rage Italic" pitchFamily="66" charset="0"/>
              <a:buNone/>
              <a:defRPr sz="1800" kern="1200">
                <a:solidFill>
                  <a:srgbClr val="000100"/>
                </a:solidFill>
                <a:latin typeface="+mn-lt"/>
                <a:ea typeface="+mn-ea"/>
                <a:cs typeface="+mn-cs"/>
              </a:defRPr>
            </a:lvl1pPr>
            <a:lvl2pPr marL="457200" indent="0" algn="ctr" defTabSz="457200" rtl="0" eaLnBrk="1" latinLnBrk="0" hangingPunct="1">
              <a:spcBef>
                <a:spcPct val="20000"/>
              </a:spcBef>
              <a:buClr>
                <a:schemeClr val="accent1"/>
              </a:buClr>
              <a:buSzPct val="95000"/>
              <a:buFont typeface="Rage Italic" pitchFamily="66" charset="0"/>
              <a:buNone/>
              <a:defRPr sz="2200" kern="1200">
                <a:solidFill>
                  <a:schemeClr val="tx1">
                    <a:tint val="75000"/>
                  </a:schemeClr>
                </a:solidFill>
                <a:latin typeface="+mn-lt"/>
                <a:ea typeface="+mn-ea"/>
                <a:cs typeface="+mn-cs"/>
              </a:defRPr>
            </a:lvl2pPr>
            <a:lvl3pPr marL="914400" indent="0" algn="ctr" defTabSz="457200" rtl="0" eaLnBrk="1" latinLnBrk="0" hangingPunct="1">
              <a:spcBef>
                <a:spcPct val="20000"/>
              </a:spcBef>
              <a:buClr>
                <a:schemeClr val="accent1"/>
              </a:buClr>
              <a:buSzPct val="95000"/>
              <a:buFont typeface="Rage Italic" pitchFamily="66" charset="0"/>
              <a:buNone/>
              <a:defRPr sz="2000" kern="1200">
                <a:solidFill>
                  <a:schemeClr val="tx1">
                    <a:tint val="75000"/>
                  </a:schemeClr>
                </a:solidFill>
                <a:latin typeface="+mn-lt"/>
                <a:ea typeface="+mn-ea"/>
                <a:cs typeface="+mn-cs"/>
              </a:defRPr>
            </a:lvl3pPr>
            <a:lvl4pPr marL="1371600" indent="0" algn="ctr" defTabSz="457200" rtl="0" eaLnBrk="1" latinLnBrk="0" hangingPunct="1">
              <a:spcBef>
                <a:spcPct val="20000"/>
              </a:spcBef>
              <a:buClr>
                <a:schemeClr val="accent1"/>
              </a:buClr>
              <a:buSzPct val="95000"/>
              <a:buFont typeface="Rage Italic" pitchFamily="66" charset="0"/>
              <a:buNone/>
              <a:defRPr sz="1600" kern="1200">
                <a:solidFill>
                  <a:schemeClr val="tx1">
                    <a:tint val="75000"/>
                  </a:schemeClr>
                </a:solidFill>
                <a:latin typeface="+mn-lt"/>
                <a:ea typeface="+mn-ea"/>
                <a:cs typeface="+mn-cs"/>
              </a:defRPr>
            </a:lvl4pPr>
            <a:lvl5pPr marL="1828800" indent="0" algn="ctr" defTabSz="457200" rtl="0" eaLnBrk="1" latinLnBrk="0" hangingPunct="1">
              <a:spcBef>
                <a:spcPct val="20000"/>
              </a:spcBef>
              <a:buClr>
                <a:schemeClr val="accent1"/>
              </a:buClr>
              <a:buSzPct val="95000"/>
              <a:buFont typeface="Rage Italic" pitchFamily="66" charset="0"/>
              <a:buNone/>
              <a:defRPr sz="1400" kern="1200" baseline="0">
                <a:solidFill>
                  <a:schemeClr val="tx1">
                    <a:tint val="75000"/>
                  </a:schemeClr>
                </a:solidFill>
                <a:latin typeface="+mn-lt"/>
                <a:ea typeface="+mn-ea"/>
                <a:cs typeface="+mn-cs"/>
              </a:defRPr>
            </a:lvl5pPr>
            <a:lvl6pPr marL="2286000" indent="0" algn="ctr" defTabSz="457200" rtl="0" eaLnBrk="1" latinLnBrk="0" hangingPunct="1">
              <a:spcBef>
                <a:spcPct val="20000"/>
              </a:spcBef>
              <a:buClr>
                <a:schemeClr val="accent1"/>
              </a:buClr>
              <a:buSzPct val="95000"/>
              <a:buFont typeface="Rage Italic" pitchFamily="66" charset="0"/>
              <a:buNone/>
              <a:defRPr sz="1400" kern="1200">
                <a:solidFill>
                  <a:schemeClr val="tx1">
                    <a:tint val="75000"/>
                  </a:schemeClr>
                </a:solidFill>
                <a:latin typeface="+mn-lt"/>
                <a:ea typeface="+mn-ea"/>
                <a:cs typeface="+mn-cs"/>
              </a:defRPr>
            </a:lvl6pPr>
            <a:lvl7pPr marL="2743200" indent="0" algn="ctr" defTabSz="457200" rtl="0" eaLnBrk="1" latinLnBrk="0" hangingPunct="1">
              <a:spcBef>
                <a:spcPct val="20000"/>
              </a:spcBef>
              <a:buClr>
                <a:schemeClr val="accent1"/>
              </a:buClr>
              <a:buSzPct val="95000"/>
              <a:buFont typeface="Rage Italic" pitchFamily="66" charset="0"/>
              <a:buNone/>
              <a:defRPr sz="1400" kern="1200">
                <a:solidFill>
                  <a:schemeClr val="tx1">
                    <a:tint val="75000"/>
                  </a:schemeClr>
                </a:solidFill>
                <a:latin typeface="+mn-lt"/>
                <a:ea typeface="+mn-ea"/>
                <a:cs typeface="+mn-cs"/>
              </a:defRPr>
            </a:lvl7pPr>
            <a:lvl8pPr marL="3200400" indent="0" algn="ctr" defTabSz="457200" rtl="0" eaLnBrk="1" latinLnBrk="0" hangingPunct="1">
              <a:spcBef>
                <a:spcPct val="20000"/>
              </a:spcBef>
              <a:buClr>
                <a:schemeClr val="accent1"/>
              </a:buClr>
              <a:buSzPct val="95000"/>
              <a:buFont typeface="Rage Italic" pitchFamily="66" charset="0"/>
              <a:buNone/>
              <a:defRPr sz="1400" kern="1200">
                <a:solidFill>
                  <a:schemeClr val="tx1">
                    <a:tint val="75000"/>
                  </a:schemeClr>
                </a:solidFill>
                <a:latin typeface="+mn-lt"/>
                <a:ea typeface="+mn-ea"/>
                <a:cs typeface="+mn-cs"/>
              </a:defRPr>
            </a:lvl8pPr>
            <a:lvl9pPr marL="3657600" indent="0" algn="ctr" defTabSz="457200" rtl="0" eaLnBrk="1" latinLnBrk="0" hangingPunct="1">
              <a:spcBef>
                <a:spcPct val="20000"/>
              </a:spcBef>
              <a:buClr>
                <a:schemeClr val="accent1"/>
              </a:buClr>
              <a:buSzPct val="95000"/>
              <a:buFont typeface="Rage Italic" pitchFamily="66" charset="0"/>
              <a:buNone/>
              <a:defRPr sz="1400" kern="1200">
                <a:solidFill>
                  <a:schemeClr val="tx1">
                    <a:tint val="75000"/>
                  </a:schemeClr>
                </a:solidFill>
                <a:latin typeface="+mn-lt"/>
                <a:ea typeface="+mn-ea"/>
                <a:cs typeface="+mn-cs"/>
              </a:defRPr>
            </a:lvl9pPr>
          </a:lstStyle>
          <a:p>
            <a:pPr>
              <a:buClr>
                <a:srgbClr val="A63212"/>
              </a:buClr>
              <a:defRPr/>
            </a:pPr>
            <a:r>
              <a:rPr lang="it-IT" sz="2400" dirty="0" smtClean="0"/>
              <a:t>Corso di Fisica e Geologia –</a:t>
            </a:r>
            <a:r>
              <a:rPr lang="it-IT" sz="2400" dirty="0" err="1" smtClean="0"/>
              <a:t>mod</a:t>
            </a:r>
            <a:r>
              <a:rPr lang="it-IT" sz="2400" dirty="0" smtClean="0"/>
              <a:t>. Fisica 2013/2014</a:t>
            </a:r>
            <a:br>
              <a:rPr lang="it-IT" sz="2400" dirty="0" smtClean="0"/>
            </a:br>
            <a:r>
              <a:rPr lang="it-IT" sz="2400" dirty="0" smtClean="0"/>
              <a:t>Corso di laurea in Ingegneria edile</a:t>
            </a:r>
            <a:endParaRPr lang="it-IT" sz="2400" dirty="0"/>
          </a:p>
        </p:txBody>
      </p:sp>
      <p:pic>
        <p:nvPicPr>
          <p:cNvPr id="14341" name="Picture 6"/>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1040738">
            <a:off x="723900" y="4414838"/>
            <a:ext cx="2149475" cy="1044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8241270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a:spLocks noGrp="1"/>
          </p:cNvSpPr>
          <p:nvPr>
            <p:ph type="title"/>
          </p:nvPr>
        </p:nvSpPr>
        <p:spPr>
          <a:xfrm>
            <a:off x="457200" y="44624"/>
            <a:ext cx="8229600" cy="1143000"/>
          </a:xfrm>
        </p:spPr>
        <p:txBody>
          <a:bodyPr/>
          <a:lstStyle/>
          <a:p>
            <a:r>
              <a:rPr lang="it-IT" dirty="0" smtClean="0"/>
              <a:t>La quantità di moto</a:t>
            </a:r>
            <a:endParaRPr lang="it-IT" dirty="0"/>
          </a:p>
        </p:txBody>
      </p:sp>
      <mc:AlternateContent xmlns:mc="http://schemas.openxmlformats.org/markup-compatibility/2006" xmlns:a14="http://schemas.microsoft.com/office/drawing/2010/main">
        <mc:Choice Requires="a14">
          <p:sp>
            <p:nvSpPr>
              <p:cNvPr id="6" name="CasellaDiTesto 5"/>
              <p:cNvSpPr txBox="1"/>
              <p:nvPr/>
            </p:nvSpPr>
            <p:spPr>
              <a:xfrm>
                <a:off x="395536" y="1484784"/>
                <a:ext cx="8424936" cy="4093428"/>
              </a:xfrm>
              <a:prstGeom prst="rect">
                <a:avLst/>
              </a:prstGeom>
              <a:noFill/>
            </p:spPr>
            <p:txBody>
              <a:bodyPr wrap="square" rtlCol="0">
                <a:spAutoFit/>
              </a:bodyPr>
              <a:lstStyle/>
              <a:p>
                <a:pPr algn="just"/>
                <a:r>
                  <a:rPr lang="it-IT" sz="2000" dirty="0" smtClean="0"/>
                  <a:t>La seconda legge di Newton, che mette in relazione il moto di un corpo alle cause che generano tale moto, si esprime formalmente attraverso la relazione</a:t>
                </a:r>
              </a:p>
              <a:p>
                <a:pPr algn="ctr"/>
                <a:r>
                  <a:rPr lang="it-IT" sz="2000" dirty="0" smtClean="0"/>
                  <a:t> </a:t>
                </a:r>
                <a14:m>
                  <m:oMath xmlns:m="http://schemas.openxmlformats.org/officeDocument/2006/math">
                    <m:r>
                      <a:rPr lang="it-IT" sz="2000" b="0" i="1" smtClean="0">
                        <a:latin typeface="Cambria Math"/>
                      </a:rPr>
                      <m:t>𝐹</m:t>
                    </m:r>
                    <m:r>
                      <a:rPr lang="it-IT" sz="2000" b="0" i="1" smtClean="0">
                        <a:latin typeface="Cambria Math"/>
                      </a:rPr>
                      <m:t>=</m:t>
                    </m:r>
                    <m:r>
                      <a:rPr lang="it-IT" sz="2000" b="0" i="1" smtClean="0">
                        <a:latin typeface="Cambria Math"/>
                      </a:rPr>
                      <m:t>𝑚𝑎</m:t>
                    </m:r>
                  </m:oMath>
                </a14:m>
                <a:endParaRPr lang="it-IT" sz="2000" dirty="0" smtClean="0"/>
              </a:p>
              <a:p>
                <a:pPr algn="just"/>
                <a:endParaRPr lang="it-IT" sz="2000" dirty="0" smtClean="0"/>
              </a:p>
              <a:p>
                <a:pPr algn="just"/>
                <a:r>
                  <a:rPr lang="it-IT" sz="2000" dirty="0" smtClean="0"/>
                  <a:t>Tale formulazione non si deve a Newton ma ad Eulero; infatti Newton non si riferì mai alla massa e all’accelerazione ma alla variazione di moto (oggi comunemente detta quantità di moto):</a:t>
                </a:r>
              </a:p>
              <a:p>
                <a:pPr algn="just"/>
                <a:r>
                  <a:rPr lang="it-IT" sz="2000" i="1" dirty="0" smtClean="0"/>
                  <a:t>“</a:t>
                </a:r>
                <a:r>
                  <a:rPr lang="it-IT" sz="2000" i="1" dirty="0" err="1" smtClean="0"/>
                  <a:t>Mutationem</a:t>
                </a:r>
                <a:r>
                  <a:rPr lang="it-IT" sz="2000" i="1" dirty="0" smtClean="0"/>
                  <a:t> </a:t>
                </a:r>
                <a:r>
                  <a:rPr lang="it-IT" sz="2000" i="1" dirty="0" err="1" smtClean="0"/>
                  <a:t>motus</a:t>
                </a:r>
                <a:r>
                  <a:rPr lang="it-IT" sz="2000" i="1" dirty="0" smtClean="0"/>
                  <a:t> </a:t>
                </a:r>
                <a:r>
                  <a:rPr lang="it-IT" sz="2000" i="1" dirty="0" err="1" smtClean="0"/>
                  <a:t>proportionalem</a:t>
                </a:r>
                <a:r>
                  <a:rPr lang="it-IT" sz="2000" i="1" dirty="0" smtClean="0"/>
                  <a:t> esse vi motrici </a:t>
                </a:r>
                <a:r>
                  <a:rPr lang="it-IT" sz="2000" i="1" dirty="0" err="1" smtClean="0"/>
                  <a:t>impressae</a:t>
                </a:r>
                <a:r>
                  <a:rPr lang="it-IT" sz="2000" i="1" dirty="0" smtClean="0"/>
                  <a:t>, et fieri </a:t>
                </a:r>
                <a:r>
                  <a:rPr lang="it-IT" sz="2000" i="1" dirty="0" err="1" smtClean="0"/>
                  <a:t>secundum</a:t>
                </a:r>
                <a:r>
                  <a:rPr lang="it-IT" sz="2000" i="1" dirty="0" smtClean="0"/>
                  <a:t> </a:t>
                </a:r>
                <a:r>
                  <a:rPr lang="it-IT" sz="2000" i="1" dirty="0" err="1" smtClean="0"/>
                  <a:t>lineam</a:t>
                </a:r>
                <a:r>
                  <a:rPr lang="it-IT" sz="2000" i="1" dirty="0" smtClean="0"/>
                  <a:t> </a:t>
                </a:r>
                <a:r>
                  <a:rPr lang="it-IT" sz="2000" i="1" dirty="0" err="1" smtClean="0"/>
                  <a:t>rectam</a:t>
                </a:r>
                <a:r>
                  <a:rPr lang="it-IT" sz="2000" i="1" dirty="0" smtClean="0"/>
                  <a:t> qua vis </a:t>
                </a:r>
                <a:r>
                  <a:rPr lang="it-IT" sz="2000" i="1" dirty="0" err="1" smtClean="0"/>
                  <a:t>illa</a:t>
                </a:r>
                <a:r>
                  <a:rPr lang="it-IT" sz="2000" i="1" dirty="0" smtClean="0"/>
                  <a:t> </a:t>
                </a:r>
                <a:r>
                  <a:rPr lang="it-IT" sz="2000" i="1" dirty="0" err="1" smtClean="0"/>
                  <a:t>imprimitur</a:t>
                </a:r>
                <a:r>
                  <a:rPr lang="it-IT" sz="2000" i="1" dirty="0" smtClean="0"/>
                  <a:t>”</a:t>
                </a:r>
              </a:p>
              <a:p>
                <a:pPr algn="just"/>
                <a:r>
                  <a:rPr lang="it-IT" sz="2000" dirty="0" smtClean="0"/>
                  <a:t>ovvero, un punto materiale (cioè un corpo di dimensioni trascurabili rispetto al sistema di riferimento in esame e contemporaneamente dotato di massa) al quale sia applicata una forza, varia la quantità di moto in misura proporzionale alla forza, e lungo la direzione della stessa.</a:t>
                </a:r>
                <a:endParaRPr lang="it-IT" sz="2000" dirty="0"/>
              </a:p>
            </p:txBody>
          </p:sp>
        </mc:Choice>
        <mc:Fallback xmlns="">
          <p:sp>
            <p:nvSpPr>
              <p:cNvPr id="6" name="CasellaDiTesto 5"/>
              <p:cNvSpPr txBox="1">
                <a:spLocks noRot="1" noChangeAspect="1" noMove="1" noResize="1" noEditPoints="1" noAdjustHandles="1" noChangeArrowheads="1" noChangeShapeType="1" noTextEdit="1"/>
              </p:cNvSpPr>
              <p:nvPr/>
            </p:nvSpPr>
            <p:spPr>
              <a:xfrm>
                <a:off x="395536" y="1484784"/>
                <a:ext cx="8424936" cy="4093428"/>
              </a:xfrm>
              <a:prstGeom prst="rect">
                <a:avLst/>
              </a:prstGeom>
              <a:blipFill rotWithShape="1">
                <a:blip r:embed="rId3"/>
                <a:stretch>
                  <a:fillRect l="-796" t="-745" r="-724" b="-1788"/>
                </a:stretch>
              </a:blipFill>
            </p:spPr>
            <p:txBody>
              <a:bodyPr/>
              <a:lstStyle/>
              <a:p>
                <a:r>
                  <a:rPr lang="it-IT">
                    <a:noFill/>
                  </a:rPr>
                  <a:t> </a:t>
                </a:r>
              </a:p>
            </p:txBody>
          </p:sp>
        </mc:Fallback>
      </mc:AlternateContent>
    </p:spTree>
    <p:extLst>
      <p:ext uri="{BB962C8B-B14F-4D97-AF65-F5344CB8AC3E}">
        <p14:creationId xmlns:p14="http://schemas.microsoft.com/office/powerpoint/2010/main" val="417367394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44624"/>
            <a:ext cx="8229600" cy="1143000"/>
          </a:xfrm>
        </p:spPr>
        <p:txBody>
          <a:bodyPr/>
          <a:lstStyle/>
          <a:p>
            <a:r>
              <a:rPr lang="it-IT" dirty="0" smtClean="0"/>
              <a:t>Impulso e quantità di moto</a:t>
            </a:r>
            <a:endParaRPr lang="it-IT" dirty="0"/>
          </a:p>
        </p:txBody>
      </p:sp>
      <mc:AlternateContent xmlns:mc="http://schemas.openxmlformats.org/markup-compatibility/2006" xmlns:a14="http://schemas.microsoft.com/office/drawing/2010/main">
        <mc:Choice Requires="a14">
          <p:sp>
            <p:nvSpPr>
              <p:cNvPr id="4" name="CasellaDiTesto 3"/>
              <p:cNvSpPr txBox="1"/>
              <p:nvPr/>
            </p:nvSpPr>
            <p:spPr>
              <a:xfrm>
                <a:off x="395536" y="1340768"/>
                <a:ext cx="8424936" cy="5511958"/>
              </a:xfrm>
              <a:prstGeom prst="rect">
                <a:avLst/>
              </a:prstGeom>
              <a:noFill/>
            </p:spPr>
            <p:txBody>
              <a:bodyPr wrap="square" rtlCol="0">
                <a:spAutoFit/>
              </a:bodyPr>
              <a:lstStyle/>
              <a:p>
                <a:r>
                  <a:rPr lang="it-IT" dirty="0"/>
                  <a:t>Si consideri un punto materiale che in un sistema di riferimento inerziale si muove sottoposto alla forza risultante F: la sua equazione del moto è dunque:</a:t>
                </a:r>
              </a:p>
              <a:p>
                <a:pPr/>
                <a14:m>
                  <m:oMathPara xmlns:m="http://schemas.openxmlformats.org/officeDocument/2006/math">
                    <m:oMathParaPr>
                      <m:jc m:val="centerGroup"/>
                    </m:oMathParaPr>
                    <m:oMath xmlns:m="http://schemas.openxmlformats.org/officeDocument/2006/math">
                      <m:r>
                        <a:rPr lang="it-IT" i="1">
                          <a:latin typeface="Cambria Math"/>
                        </a:rPr>
                        <m:t>𝐹</m:t>
                      </m:r>
                      <m:r>
                        <a:rPr lang="it-IT" i="1">
                          <a:latin typeface="Cambria Math"/>
                        </a:rPr>
                        <m:t>=</m:t>
                      </m:r>
                      <m:r>
                        <a:rPr lang="it-IT" i="1">
                          <a:latin typeface="Cambria Math"/>
                        </a:rPr>
                        <m:t>𝑚𝑎</m:t>
                      </m:r>
                    </m:oMath>
                  </m:oMathPara>
                </a14:m>
                <a:endParaRPr lang="it-IT" dirty="0"/>
              </a:p>
              <a:p>
                <a:r>
                  <a:rPr lang="it-IT" dirty="0"/>
                  <a:t>L’accelerazione può essere scritta come:</a:t>
                </a:r>
              </a:p>
              <a:p>
                <a:pPr/>
                <a14:m>
                  <m:oMathPara xmlns:m="http://schemas.openxmlformats.org/officeDocument/2006/math">
                    <m:oMathParaPr>
                      <m:jc m:val="centerGroup"/>
                    </m:oMathParaPr>
                    <m:oMath xmlns:m="http://schemas.openxmlformats.org/officeDocument/2006/math">
                      <m:r>
                        <a:rPr lang="it-IT" i="1">
                          <a:latin typeface="Cambria Math"/>
                        </a:rPr>
                        <m:t>𝑎</m:t>
                      </m:r>
                      <m:r>
                        <a:rPr lang="it-IT" i="1">
                          <a:latin typeface="Cambria Math"/>
                        </a:rPr>
                        <m:t>=</m:t>
                      </m:r>
                      <m:f>
                        <m:fPr>
                          <m:ctrlPr>
                            <a:rPr lang="it-IT" i="1">
                              <a:latin typeface="Cambria Math"/>
                            </a:rPr>
                          </m:ctrlPr>
                        </m:fPr>
                        <m:num>
                          <m:r>
                            <a:rPr lang="it-IT" i="1">
                              <a:latin typeface="Cambria Math"/>
                            </a:rPr>
                            <m:t>𝑑𝑣</m:t>
                          </m:r>
                        </m:num>
                        <m:den>
                          <m:r>
                            <a:rPr lang="it-IT" i="1">
                              <a:latin typeface="Cambria Math"/>
                            </a:rPr>
                            <m:t>𝑑𝑡</m:t>
                          </m:r>
                        </m:den>
                      </m:f>
                    </m:oMath>
                  </m:oMathPara>
                </a14:m>
                <a:endParaRPr lang="it-IT" dirty="0"/>
              </a:p>
              <a:p>
                <a:r>
                  <a:rPr lang="it-IT" dirty="0"/>
                  <a:t>Pertanto:</a:t>
                </a:r>
              </a:p>
              <a:p>
                <a:r>
                  <a:rPr lang="it-IT" dirty="0"/>
                  <a:t> </a:t>
                </a:r>
                <a14:m>
                  <m:oMath xmlns:m="http://schemas.openxmlformats.org/officeDocument/2006/math">
                    <m:r>
                      <a:rPr lang="it-IT" i="1">
                        <a:latin typeface="Cambria Math"/>
                      </a:rPr>
                      <m:t>𝐹</m:t>
                    </m:r>
                    <m:r>
                      <a:rPr lang="it-IT" i="1">
                        <a:latin typeface="Cambria Math"/>
                      </a:rPr>
                      <m:t>=</m:t>
                    </m:r>
                    <m:r>
                      <a:rPr lang="it-IT" i="1">
                        <a:latin typeface="Cambria Math"/>
                      </a:rPr>
                      <m:t>𝑚</m:t>
                    </m:r>
                    <m:f>
                      <m:fPr>
                        <m:ctrlPr>
                          <a:rPr lang="it-IT" i="1">
                            <a:latin typeface="Cambria Math"/>
                          </a:rPr>
                        </m:ctrlPr>
                      </m:fPr>
                      <m:num>
                        <m:r>
                          <a:rPr lang="it-IT" i="1">
                            <a:latin typeface="Cambria Math"/>
                          </a:rPr>
                          <m:t>𝑑𝑣</m:t>
                        </m:r>
                      </m:num>
                      <m:den>
                        <m:r>
                          <a:rPr lang="it-IT" i="1">
                            <a:latin typeface="Cambria Math"/>
                          </a:rPr>
                          <m:t>𝑑𝑡</m:t>
                        </m:r>
                      </m:den>
                    </m:f>
                  </m:oMath>
                </a14:m>
                <a:endParaRPr lang="it-IT" dirty="0"/>
              </a:p>
              <a:p>
                <a:r>
                  <a:rPr lang="it-IT" dirty="0"/>
                  <a:t>Moltiplicando per </a:t>
                </a:r>
                <a:r>
                  <a:rPr lang="it-IT" i="1" dirty="0" err="1"/>
                  <a:t>dt</a:t>
                </a:r>
                <a:r>
                  <a:rPr lang="it-IT" dirty="0"/>
                  <a:t> e integrando tra due istanti qualunque </a:t>
                </a:r>
                <a:r>
                  <a:rPr lang="it-IT" i="1" dirty="0"/>
                  <a:t>t</a:t>
                </a:r>
                <a:r>
                  <a:rPr lang="it-IT" i="1" baseline="-25000" dirty="0"/>
                  <a:t>1</a:t>
                </a:r>
                <a:r>
                  <a:rPr lang="it-IT" dirty="0"/>
                  <a:t> e</a:t>
                </a:r>
                <a:r>
                  <a:rPr lang="it-IT" i="1" dirty="0"/>
                  <a:t>t</a:t>
                </a:r>
                <a:r>
                  <a:rPr lang="it-IT" i="1" baseline="-25000" dirty="0"/>
                  <a:t>2</a:t>
                </a:r>
                <a:r>
                  <a:rPr lang="it-IT" dirty="0"/>
                  <a:t> si ottiene:</a:t>
                </a:r>
              </a:p>
              <a:p>
                <a:pPr/>
                <a14:m>
                  <m:oMathPara xmlns:m="http://schemas.openxmlformats.org/officeDocument/2006/math">
                    <m:oMathParaPr>
                      <m:jc m:val="centerGroup"/>
                    </m:oMathParaPr>
                    <m:oMath xmlns:m="http://schemas.openxmlformats.org/officeDocument/2006/math">
                      <m:nary>
                        <m:naryPr>
                          <m:limLoc m:val="undOvr"/>
                          <m:ctrlPr>
                            <a:rPr lang="it-IT" i="1">
                              <a:latin typeface="Cambria Math"/>
                            </a:rPr>
                          </m:ctrlPr>
                        </m:naryPr>
                        <m:sub>
                          <m:sSub>
                            <m:sSubPr>
                              <m:ctrlPr>
                                <a:rPr lang="it-IT" i="1">
                                  <a:latin typeface="Cambria Math"/>
                                </a:rPr>
                              </m:ctrlPr>
                            </m:sSubPr>
                            <m:e>
                              <m:r>
                                <a:rPr lang="it-IT" i="1">
                                  <a:latin typeface="Cambria Math"/>
                                </a:rPr>
                                <m:t>𝑡</m:t>
                              </m:r>
                            </m:e>
                            <m:sub>
                              <m:r>
                                <a:rPr lang="it-IT" i="1">
                                  <a:latin typeface="Cambria Math"/>
                                </a:rPr>
                                <m:t>1</m:t>
                              </m:r>
                            </m:sub>
                          </m:sSub>
                        </m:sub>
                        <m:sup>
                          <m:sSub>
                            <m:sSubPr>
                              <m:ctrlPr>
                                <a:rPr lang="it-IT" i="1">
                                  <a:latin typeface="Cambria Math"/>
                                </a:rPr>
                              </m:ctrlPr>
                            </m:sSubPr>
                            <m:e>
                              <m:r>
                                <a:rPr lang="it-IT" i="1">
                                  <a:latin typeface="Cambria Math"/>
                                </a:rPr>
                                <m:t>𝑡</m:t>
                              </m:r>
                            </m:e>
                            <m:sub>
                              <m:r>
                                <a:rPr lang="it-IT" i="1">
                                  <a:latin typeface="Cambria Math"/>
                                </a:rPr>
                                <m:t>2</m:t>
                              </m:r>
                            </m:sub>
                          </m:sSub>
                        </m:sup>
                        <m:e>
                          <m:r>
                            <a:rPr lang="it-IT" i="1">
                              <a:latin typeface="Cambria Math"/>
                            </a:rPr>
                            <m:t>𝐹</m:t>
                          </m:r>
                          <m:r>
                            <a:rPr lang="it-IT" i="1">
                              <a:latin typeface="Cambria Math"/>
                            </a:rPr>
                            <m:t>∙</m:t>
                          </m:r>
                          <m:r>
                            <a:rPr lang="it-IT" i="1">
                              <a:latin typeface="Cambria Math"/>
                            </a:rPr>
                            <m:t>𝑑𝑡</m:t>
                          </m:r>
                        </m:e>
                      </m:nary>
                      <m:r>
                        <a:rPr lang="it-IT" i="1">
                          <a:latin typeface="Cambria Math"/>
                        </a:rPr>
                        <m:t>=</m:t>
                      </m:r>
                      <m:nary>
                        <m:naryPr>
                          <m:limLoc m:val="undOvr"/>
                          <m:ctrlPr>
                            <a:rPr lang="it-IT" i="1">
                              <a:latin typeface="Cambria Math"/>
                            </a:rPr>
                          </m:ctrlPr>
                        </m:naryPr>
                        <m:sub>
                          <m:sSub>
                            <m:sSubPr>
                              <m:ctrlPr>
                                <a:rPr lang="it-IT" i="1">
                                  <a:latin typeface="Cambria Math"/>
                                </a:rPr>
                              </m:ctrlPr>
                            </m:sSubPr>
                            <m:e>
                              <m:r>
                                <a:rPr lang="it-IT" i="1">
                                  <a:latin typeface="Cambria Math"/>
                                </a:rPr>
                                <m:t>𝑡</m:t>
                              </m:r>
                            </m:e>
                            <m:sub>
                              <m:r>
                                <a:rPr lang="it-IT" i="1">
                                  <a:latin typeface="Cambria Math"/>
                                </a:rPr>
                                <m:t>1</m:t>
                              </m:r>
                            </m:sub>
                          </m:sSub>
                        </m:sub>
                        <m:sup>
                          <m:sSub>
                            <m:sSubPr>
                              <m:ctrlPr>
                                <a:rPr lang="it-IT" i="1">
                                  <a:latin typeface="Cambria Math"/>
                                </a:rPr>
                              </m:ctrlPr>
                            </m:sSubPr>
                            <m:e>
                              <m:r>
                                <a:rPr lang="it-IT" i="1">
                                  <a:latin typeface="Cambria Math"/>
                                </a:rPr>
                                <m:t>𝑡</m:t>
                              </m:r>
                            </m:e>
                            <m:sub>
                              <m:r>
                                <a:rPr lang="it-IT" i="1">
                                  <a:latin typeface="Cambria Math"/>
                                </a:rPr>
                                <m:t>2</m:t>
                              </m:r>
                            </m:sub>
                          </m:sSub>
                        </m:sup>
                        <m:e>
                          <m:r>
                            <a:rPr lang="it-IT" i="1">
                              <a:latin typeface="Cambria Math"/>
                            </a:rPr>
                            <m:t>𝑚</m:t>
                          </m:r>
                          <m:r>
                            <a:rPr lang="it-IT" i="1">
                              <a:latin typeface="Cambria Math"/>
                            </a:rPr>
                            <m:t>∙</m:t>
                          </m:r>
                          <m:r>
                            <a:rPr lang="it-IT" i="1">
                              <a:latin typeface="Cambria Math"/>
                            </a:rPr>
                            <m:t>𝑑𝑣</m:t>
                          </m:r>
                        </m:e>
                      </m:nary>
                    </m:oMath>
                  </m:oMathPara>
                </a14:m>
                <a:endParaRPr lang="it-IT" dirty="0"/>
              </a:p>
              <a:p>
                <a:r>
                  <a:rPr lang="it-IT" dirty="0"/>
                  <a:t>L’integrale a primo membro viene detto impulso della forza F fra gli istanti </a:t>
                </a:r>
                <a:r>
                  <a:rPr lang="it-IT" i="1" dirty="0"/>
                  <a:t>t</a:t>
                </a:r>
                <a:r>
                  <a:rPr lang="it-IT" i="1" baseline="-25000" dirty="0"/>
                  <a:t>1</a:t>
                </a:r>
                <a:r>
                  <a:rPr lang="it-IT" dirty="0"/>
                  <a:t> e</a:t>
                </a:r>
                <a:r>
                  <a:rPr lang="it-IT" i="1" dirty="0"/>
                  <a:t>t</a:t>
                </a:r>
                <a:r>
                  <a:rPr lang="it-IT" i="1" baseline="-25000" dirty="0"/>
                  <a:t>2</a:t>
                </a:r>
                <a:r>
                  <a:rPr lang="it-IT" dirty="0"/>
                  <a:t> e lo indicheremo:</a:t>
                </a:r>
              </a:p>
              <a:p>
                <a:pPr/>
                <a14:m>
                  <m:oMathPara xmlns:m="http://schemas.openxmlformats.org/officeDocument/2006/math">
                    <m:oMathParaPr>
                      <m:jc m:val="centerGroup"/>
                    </m:oMathParaPr>
                    <m:oMath xmlns:m="http://schemas.openxmlformats.org/officeDocument/2006/math">
                      <m:sSub>
                        <m:sSubPr>
                          <m:ctrlPr>
                            <a:rPr lang="it-IT" i="1">
                              <a:latin typeface="Cambria Math"/>
                            </a:rPr>
                          </m:ctrlPr>
                        </m:sSubPr>
                        <m:e>
                          <m:r>
                            <a:rPr lang="it-IT" i="1">
                              <a:latin typeface="Cambria Math"/>
                            </a:rPr>
                            <m:t>𝐼</m:t>
                          </m:r>
                        </m:e>
                        <m:sub>
                          <m:r>
                            <a:rPr lang="it-IT" i="1">
                              <a:latin typeface="Cambria Math"/>
                            </a:rPr>
                            <m:t>12</m:t>
                          </m:r>
                        </m:sub>
                      </m:sSub>
                      <m:r>
                        <a:rPr lang="it-IT" i="1">
                          <a:latin typeface="Cambria Math"/>
                        </a:rPr>
                        <m:t>=</m:t>
                      </m:r>
                      <m:nary>
                        <m:naryPr>
                          <m:limLoc m:val="undOvr"/>
                          <m:ctrlPr>
                            <a:rPr lang="it-IT" i="1">
                              <a:latin typeface="Cambria Math"/>
                            </a:rPr>
                          </m:ctrlPr>
                        </m:naryPr>
                        <m:sub>
                          <m:sSub>
                            <m:sSubPr>
                              <m:ctrlPr>
                                <a:rPr lang="it-IT" i="1">
                                  <a:latin typeface="Cambria Math"/>
                                </a:rPr>
                              </m:ctrlPr>
                            </m:sSubPr>
                            <m:e>
                              <m:r>
                                <a:rPr lang="it-IT" i="1">
                                  <a:latin typeface="Cambria Math"/>
                                </a:rPr>
                                <m:t>𝑡</m:t>
                              </m:r>
                            </m:e>
                            <m:sub>
                              <m:r>
                                <a:rPr lang="it-IT" i="1">
                                  <a:latin typeface="Cambria Math"/>
                                </a:rPr>
                                <m:t>1</m:t>
                              </m:r>
                            </m:sub>
                          </m:sSub>
                        </m:sub>
                        <m:sup>
                          <m:sSub>
                            <m:sSubPr>
                              <m:ctrlPr>
                                <a:rPr lang="it-IT" i="1">
                                  <a:latin typeface="Cambria Math"/>
                                </a:rPr>
                              </m:ctrlPr>
                            </m:sSubPr>
                            <m:e>
                              <m:r>
                                <a:rPr lang="it-IT" i="1">
                                  <a:latin typeface="Cambria Math"/>
                                </a:rPr>
                                <m:t>𝑡</m:t>
                              </m:r>
                            </m:e>
                            <m:sub>
                              <m:r>
                                <a:rPr lang="it-IT" i="1">
                                  <a:latin typeface="Cambria Math"/>
                                </a:rPr>
                                <m:t>2</m:t>
                              </m:r>
                            </m:sub>
                          </m:sSub>
                        </m:sup>
                        <m:e>
                          <m:r>
                            <a:rPr lang="it-IT" i="1">
                              <a:latin typeface="Cambria Math"/>
                            </a:rPr>
                            <m:t>𝐹</m:t>
                          </m:r>
                          <m:r>
                            <a:rPr lang="it-IT" i="1">
                              <a:latin typeface="Cambria Math"/>
                            </a:rPr>
                            <m:t>∙</m:t>
                          </m:r>
                          <m:r>
                            <a:rPr lang="it-IT" i="1">
                              <a:latin typeface="Cambria Math"/>
                            </a:rPr>
                            <m:t>𝑑𝑡</m:t>
                          </m:r>
                        </m:e>
                      </m:nary>
                    </m:oMath>
                  </m:oMathPara>
                </a14:m>
                <a:endParaRPr lang="it-IT" dirty="0"/>
              </a:p>
              <a:p>
                <a:r>
                  <a:rPr lang="it-IT" dirty="0"/>
                  <a:t>da cui si ottiene</a:t>
                </a:r>
              </a:p>
              <a:p>
                <a:pPr/>
                <a14:m>
                  <m:oMathPara xmlns:m="http://schemas.openxmlformats.org/officeDocument/2006/math">
                    <m:oMathParaPr>
                      <m:jc m:val="centerGroup"/>
                    </m:oMathParaPr>
                    <m:oMath xmlns:m="http://schemas.openxmlformats.org/officeDocument/2006/math">
                      <m:sSub>
                        <m:sSubPr>
                          <m:ctrlPr>
                            <a:rPr lang="it-IT" i="1">
                              <a:latin typeface="Cambria Math"/>
                            </a:rPr>
                          </m:ctrlPr>
                        </m:sSubPr>
                        <m:e>
                          <m:r>
                            <a:rPr lang="it-IT" i="1">
                              <a:latin typeface="Cambria Math"/>
                            </a:rPr>
                            <m:t>𝐼</m:t>
                          </m:r>
                        </m:e>
                        <m:sub>
                          <m:r>
                            <a:rPr lang="it-IT" i="1">
                              <a:latin typeface="Cambria Math"/>
                            </a:rPr>
                            <m:t>12</m:t>
                          </m:r>
                        </m:sub>
                      </m:sSub>
                      <m:r>
                        <a:rPr lang="it-IT" i="1">
                          <a:latin typeface="Cambria Math"/>
                        </a:rPr>
                        <m:t>=</m:t>
                      </m:r>
                      <m:r>
                        <a:rPr lang="it-IT" i="1">
                          <a:latin typeface="Cambria Math"/>
                        </a:rPr>
                        <m:t>𝑚</m:t>
                      </m:r>
                      <m:sSub>
                        <m:sSubPr>
                          <m:ctrlPr>
                            <a:rPr lang="it-IT" i="1">
                              <a:latin typeface="Cambria Math"/>
                            </a:rPr>
                          </m:ctrlPr>
                        </m:sSubPr>
                        <m:e>
                          <m:r>
                            <a:rPr lang="it-IT" i="1">
                              <a:latin typeface="Cambria Math"/>
                            </a:rPr>
                            <m:t>𝑣</m:t>
                          </m:r>
                        </m:e>
                        <m:sub>
                          <m:r>
                            <a:rPr lang="it-IT" i="1">
                              <a:latin typeface="Cambria Math"/>
                            </a:rPr>
                            <m:t>2</m:t>
                          </m:r>
                        </m:sub>
                      </m:sSub>
                      <m:r>
                        <a:rPr lang="it-IT" i="1">
                          <a:latin typeface="Cambria Math"/>
                        </a:rPr>
                        <m:t>−</m:t>
                      </m:r>
                      <m:r>
                        <a:rPr lang="it-IT" i="1">
                          <a:latin typeface="Cambria Math"/>
                        </a:rPr>
                        <m:t>𝑚</m:t>
                      </m:r>
                      <m:sSub>
                        <m:sSubPr>
                          <m:ctrlPr>
                            <a:rPr lang="it-IT" i="1">
                              <a:latin typeface="Cambria Math"/>
                            </a:rPr>
                          </m:ctrlPr>
                        </m:sSubPr>
                        <m:e>
                          <m:r>
                            <a:rPr lang="it-IT" i="1">
                              <a:latin typeface="Cambria Math"/>
                            </a:rPr>
                            <m:t>𝑣</m:t>
                          </m:r>
                        </m:e>
                        <m:sub>
                          <m:r>
                            <a:rPr lang="it-IT" i="1">
                              <a:latin typeface="Cambria Math"/>
                            </a:rPr>
                            <m:t>1</m:t>
                          </m:r>
                        </m:sub>
                      </m:sSub>
                    </m:oMath>
                  </m:oMathPara>
                </a14:m>
                <a:endParaRPr lang="it-IT" dirty="0"/>
              </a:p>
            </p:txBody>
          </p:sp>
        </mc:Choice>
        <mc:Fallback xmlns="">
          <p:sp>
            <p:nvSpPr>
              <p:cNvPr id="4" name="CasellaDiTesto 3"/>
              <p:cNvSpPr txBox="1">
                <a:spLocks noRot="1" noChangeAspect="1" noMove="1" noResize="1" noEditPoints="1" noAdjustHandles="1" noChangeArrowheads="1" noChangeShapeType="1" noTextEdit="1"/>
              </p:cNvSpPr>
              <p:nvPr/>
            </p:nvSpPr>
            <p:spPr>
              <a:xfrm>
                <a:off x="395536" y="1340768"/>
                <a:ext cx="8424936" cy="5511958"/>
              </a:xfrm>
              <a:prstGeom prst="rect">
                <a:avLst/>
              </a:prstGeom>
              <a:blipFill rotWithShape="1">
                <a:blip r:embed="rId2"/>
                <a:stretch>
                  <a:fillRect l="-651" t="-553"/>
                </a:stretch>
              </a:blipFill>
            </p:spPr>
            <p:txBody>
              <a:bodyPr/>
              <a:lstStyle/>
              <a:p>
                <a:r>
                  <a:rPr lang="it-IT">
                    <a:noFill/>
                  </a:rPr>
                  <a:t> </a:t>
                </a:r>
              </a:p>
            </p:txBody>
          </p:sp>
        </mc:Fallback>
      </mc:AlternateContent>
      <p:sp>
        <p:nvSpPr>
          <p:cNvPr id="5" name="Fumetto 1 4"/>
          <p:cNvSpPr/>
          <p:nvPr/>
        </p:nvSpPr>
        <p:spPr>
          <a:xfrm>
            <a:off x="3131840" y="2852936"/>
            <a:ext cx="5688632" cy="2232248"/>
          </a:xfrm>
          <a:prstGeom prst="wedgeRectCallout">
            <a:avLst>
              <a:gd name="adj1" fmla="val -33003"/>
              <a:gd name="adj2" fmla="val 10873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dirty="0" smtClean="0"/>
              <a:t>Teorema </a:t>
            </a:r>
            <a:r>
              <a:rPr lang="it-IT" dirty="0"/>
              <a:t>dell’impulso: “ </a:t>
            </a:r>
            <a:r>
              <a:rPr lang="it-IT" i="1" dirty="0"/>
              <a:t>l’impulso della forza agente su un punto materiale tra gli istanti t</a:t>
            </a:r>
            <a:r>
              <a:rPr lang="it-IT" i="1" baseline="-25000" dirty="0"/>
              <a:t>1</a:t>
            </a:r>
            <a:r>
              <a:rPr lang="it-IT" i="1" dirty="0"/>
              <a:t> et</a:t>
            </a:r>
            <a:r>
              <a:rPr lang="it-IT" i="1" baseline="-25000" dirty="0"/>
              <a:t>2</a:t>
            </a:r>
            <a:r>
              <a:rPr lang="it-IT" i="1" dirty="0"/>
              <a:t> è pari alla variazione che la quantità di moto del punto subisce nello stesso intervallo di tempo”.</a:t>
            </a:r>
            <a:endParaRPr lang="it-IT" dirty="0"/>
          </a:p>
        </p:txBody>
      </p:sp>
    </p:spTree>
    <p:extLst>
      <p:ext uri="{BB962C8B-B14F-4D97-AF65-F5344CB8AC3E}">
        <p14:creationId xmlns:p14="http://schemas.microsoft.com/office/powerpoint/2010/main" val="5586977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fltVal val="0"/>
                                          </p:val>
                                        </p:tav>
                                        <p:tav tm="100000">
                                          <p:val>
                                            <p:strVal val="#ppt_w"/>
                                          </p:val>
                                        </p:tav>
                                      </p:tavLst>
                                    </p:anim>
                                    <p:anim calcmode="lin" valueType="num">
                                      <p:cBhvr>
                                        <p:cTn id="14" dur="500" fill="hold"/>
                                        <p:tgtEl>
                                          <p:spTgt spid="5"/>
                                        </p:tgtEl>
                                        <p:attrNameLst>
                                          <p:attrName>ppt_h</p:attrName>
                                        </p:attrNameLst>
                                      </p:cBhvr>
                                      <p:tavLst>
                                        <p:tav tm="0">
                                          <p:val>
                                            <p:fltVal val="0"/>
                                          </p:val>
                                        </p:tav>
                                        <p:tav tm="100000">
                                          <p:val>
                                            <p:strVal val="#ppt_h"/>
                                          </p:val>
                                        </p:tav>
                                      </p:tavLst>
                                    </p:anim>
                                    <p:animEffect transition="in" filter="fade">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53752"/>
            <a:ext cx="8229600" cy="1143000"/>
          </a:xfrm>
        </p:spPr>
        <p:txBody>
          <a:bodyPr/>
          <a:lstStyle/>
          <a:p>
            <a:r>
              <a:rPr lang="it-IT" dirty="0" smtClean="0"/>
              <a:t>Impulso di una forza</a:t>
            </a:r>
            <a:endParaRPr lang="it-IT" dirty="0"/>
          </a:p>
        </p:txBody>
      </p:sp>
      <p:sp>
        <p:nvSpPr>
          <p:cNvPr id="4" name="CasellaDiTesto 3"/>
          <p:cNvSpPr txBox="1"/>
          <p:nvPr/>
        </p:nvSpPr>
        <p:spPr>
          <a:xfrm>
            <a:off x="467544" y="1844824"/>
            <a:ext cx="8352928" cy="1323439"/>
          </a:xfrm>
          <a:prstGeom prst="rect">
            <a:avLst/>
          </a:prstGeom>
          <a:noFill/>
        </p:spPr>
        <p:txBody>
          <a:bodyPr wrap="square" rtlCol="0">
            <a:spAutoFit/>
          </a:bodyPr>
          <a:lstStyle/>
          <a:p>
            <a:pPr algn="just"/>
            <a:r>
              <a:rPr lang="it-IT" sz="2000" dirty="0"/>
              <a:t>Se in un piano cartesiano poniamo la forza in funzione del tempo abbiamo il seguente </a:t>
            </a:r>
            <a:r>
              <a:rPr lang="it-IT" sz="2000" dirty="0" smtClean="0"/>
              <a:t>diagramma riferito </a:t>
            </a:r>
            <a:r>
              <a:rPr lang="it-IT" sz="2000" dirty="0"/>
              <a:t>ad una forza costante a cui è soggetto un corpo. L’area della regione di piano sottesa alla curva (evidenziata in giallo) è l’impulso della forza relativo a quell’intervallo di tempo.</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6" y="3333186"/>
            <a:ext cx="3471453" cy="1525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57452" y="3053060"/>
            <a:ext cx="2882900" cy="1816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2607473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44624"/>
            <a:ext cx="8229600" cy="1143000"/>
          </a:xfrm>
        </p:spPr>
        <p:txBody>
          <a:bodyPr/>
          <a:lstStyle/>
          <a:p>
            <a:r>
              <a:rPr lang="it-IT" dirty="0" smtClean="0"/>
              <a:t>Momento della forza</a:t>
            </a:r>
            <a:endParaRPr lang="it-IT" dirty="0"/>
          </a:p>
        </p:txBody>
      </p:sp>
      <p:pic>
        <p:nvPicPr>
          <p:cNvPr id="5" name="Segnaposto contenuto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131841" y="1628800"/>
            <a:ext cx="2880319" cy="2016224"/>
          </a:xfrm>
        </p:spPr>
      </p:pic>
      <p:sp>
        <p:nvSpPr>
          <p:cNvPr id="6" name="CasellaDiTesto 5"/>
          <p:cNvSpPr txBox="1"/>
          <p:nvPr/>
        </p:nvSpPr>
        <p:spPr>
          <a:xfrm>
            <a:off x="467544" y="3933056"/>
            <a:ext cx="8280920" cy="2554545"/>
          </a:xfrm>
          <a:prstGeom prst="rect">
            <a:avLst/>
          </a:prstGeom>
          <a:noFill/>
        </p:spPr>
        <p:txBody>
          <a:bodyPr wrap="square" rtlCol="0">
            <a:spAutoFit/>
          </a:bodyPr>
          <a:lstStyle/>
          <a:p>
            <a:pPr algn="just"/>
            <a:r>
              <a:rPr lang="it-IT" sz="2000" dirty="0"/>
              <a:t>Il momento meccanico, indicato con M o, in ambito anglosassone, con  τ (dall'inglese torque), esprime l'attitudine di una forza a imprimere la rotazione ad un oggetto attorno ad un punto (nel piano) o ad un asse (nello spazio). Costituisce quindi il momento della forza.</a:t>
            </a:r>
          </a:p>
          <a:p>
            <a:pPr algn="just"/>
            <a:r>
              <a:rPr lang="it-IT" sz="2000" dirty="0"/>
              <a:t>Il momento meccanico è uno pseudovettore, non uno scalare come l'energia o il lavoro. Per questo motivo l'unità di misura del momento meccanico nel SI è </a:t>
            </a:r>
            <a:r>
              <a:rPr lang="it-IT" sz="2000" dirty="0" err="1"/>
              <a:t>N·m</a:t>
            </a:r>
            <a:r>
              <a:rPr lang="it-IT" sz="2000" dirty="0"/>
              <a:t> o Nm (newton per metro), non il joule, anche se le due unità hanno le stesse dimensioni fisiche.</a:t>
            </a:r>
          </a:p>
        </p:txBody>
      </p:sp>
    </p:spTree>
    <p:extLst>
      <p:ext uri="{BB962C8B-B14F-4D97-AF65-F5344CB8AC3E}">
        <p14:creationId xmlns:p14="http://schemas.microsoft.com/office/powerpoint/2010/main" val="166741187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44624"/>
            <a:ext cx="8229600" cy="1143000"/>
          </a:xfrm>
        </p:spPr>
        <p:txBody>
          <a:bodyPr/>
          <a:lstStyle/>
          <a:p>
            <a:r>
              <a:rPr lang="it-IT" dirty="0" smtClean="0"/>
              <a:t>Il momento: definizione operativa</a:t>
            </a:r>
            <a:endParaRPr lang="it-IT" dirty="0"/>
          </a:p>
        </p:txBody>
      </p:sp>
      <mc:AlternateContent xmlns:mc="http://schemas.openxmlformats.org/markup-compatibility/2006" xmlns:a14="http://schemas.microsoft.com/office/drawing/2010/main">
        <mc:Choice Requires="a14">
          <p:sp>
            <p:nvSpPr>
              <p:cNvPr id="4" name="CasellaDiTesto 3"/>
              <p:cNvSpPr txBox="1"/>
              <p:nvPr/>
            </p:nvSpPr>
            <p:spPr>
              <a:xfrm>
                <a:off x="395536" y="1268760"/>
                <a:ext cx="8448808" cy="3754874"/>
              </a:xfrm>
              <a:prstGeom prst="rect">
                <a:avLst/>
              </a:prstGeom>
              <a:noFill/>
            </p:spPr>
            <p:txBody>
              <a:bodyPr wrap="square" rtlCol="0">
                <a:spAutoFit/>
              </a:bodyPr>
              <a:lstStyle/>
              <a:p>
                <a:pPr algn="just"/>
                <a:r>
                  <a:rPr lang="it-IT" sz="2000" dirty="0" smtClean="0"/>
                  <a:t>Il </a:t>
                </a:r>
                <a:r>
                  <a:rPr lang="it-IT" sz="2000" b="1" dirty="0"/>
                  <a:t>momento meccanico polare</a:t>
                </a:r>
                <a:r>
                  <a:rPr lang="it-IT" sz="2000" dirty="0"/>
                  <a:t> rispetto ad un determinato punto r detto </a:t>
                </a:r>
                <a:r>
                  <a:rPr lang="it-IT" sz="2000" i="1" dirty="0"/>
                  <a:t>polo</a:t>
                </a:r>
                <a:r>
                  <a:rPr lang="it-IT" sz="2000" dirty="0"/>
                  <a:t> o </a:t>
                </a:r>
                <a:r>
                  <a:rPr lang="it-IT" sz="2000" i="1" dirty="0"/>
                  <a:t>centro di riduzione</a:t>
                </a:r>
                <a:r>
                  <a:rPr lang="it-IT" sz="2000" dirty="0"/>
                  <a:t> è definito in meccanica newtoniana come il prodotto vettoriale tra il vettore </a:t>
                </a:r>
                <a:r>
                  <a:rPr lang="it-IT" sz="2000" b="1" dirty="0"/>
                  <a:t>posizione</a:t>
                </a:r>
                <a:r>
                  <a:rPr lang="it-IT" sz="2000" dirty="0"/>
                  <a:t> (rispetto al polo stesso) e la forza</a:t>
                </a:r>
                <a:r>
                  <a:rPr lang="it-IT" sz="2000" dirty="0" smtClean="0"/>
                  <a:t>:</a:t>
                </a:r>
              </a:p>
              <a:p>
                <a:pPr algn="just"/>
                <a14:m>
                  <m:oMathPara xmlns:m="http://schemas.openxmlformats.org/officeDocument/2006/math">
                    <m:oMathParaPr>
                      <m:jc m:val="centerGroup"/>
                    </m:oMathParaPr>
                    <m:oMath xmlns:m="http://schemas.openxmlformats.org/officeDocument/2006/math">
                      <m:r>
                        <a:rPr lang="it-IT" sz="2000" b="0" i="1" smtClean="0">
                          <a:latin typeface="Cambria Math"/>
                        </a:rPr>
                        <m:t>𝑀</m:t>
                      </m:r>
                      <m:r>
                        <a:rPr lang="it-IT" sz="2000" b="0" i="1" smtClean="0">
                          <a:latin typeface="Cambria Math"/>
                        </a:rPr>
                        <m:t>=</m:t>
                      </m:r>
                      <m:r>
                        <a:rPr lang="it-IT" sz="2000" b="0" i="1" smtClean="0">
                          <a:latin typeface="Cambria Math"/>
                        </a:rPr>
                        <m:t>𝑟</m:t>
                      </m:r>
                      <m:r>
                        <a:rPr lang="it-IT" sz="2000" b="0" i="1" smtClean="0">
                          <a:latin typeface="Cambria Math"/>
                          <a:ea typeface="Cambria Math"/>
                        </a:rPr>
                        <m:t>×</m:t>
                      </m:r>
                      <m:r>
                        <a:rPr lang="it-IT" sz="2000" b="0" i="1" smtClean="0">
                          <a:latin typeface="Cambria Math"/>
                          <a:ea typeface="Cambria Math"/>
                        </a:rPr>
                        <m:t>𝐹</m:t>
                      </m:r>
                      <m:r>
                        <a:rPr lang="it-IT" sz="2000" b="0" i="1" smtClean="0">
                          <a:latin typeface="Cambria Math"/>
                          <a:ea typeface="Cambria Math"/>
                        </a:rPr>
                        <m:t>=</m:t>
                      </m:r>
                      <m:r>
                        <a:rPr lang="it-IT" sz="2000" b="0" i="1" smtClean="0">
                          <a:latin typeface="Cambria Math"/>
                          <a:ea typeface="Cambria Math"/>
                        </a:rPr>
                        <m:t>𝑟</m:t>
                      </m:r>
                      <m:r>
                        <a:rPr lang="it-IT" sz="2000" b="0" i="1" smtClean="0">
                          <a:latin typeface="Cambria Math"/>
                          <a:ea typeface="Cambria Math"/>
                        </a:rPr>
                        <m:t>∙</m:t>
                      </m:r>
                      <m:r>
                        <a:rPr lang="it-IT" sz="2000" b="0" i="1" smtClean="0">
                          <a:latin typeface="Cambria Math"/>
                          <a:ea typeface="Cambria Math"/>
                        </a:rPr>
                        <m:t>𝐹</m:t>
                      </m:r>
                      <m:r>
                        <a:rPr lang="it-IT" sz="2000" b="0" i="1" smtClean="0">
                          <a:latin typeface="Cambria Math"/>
                          <a:ea typeface="Cambria Math"/>
                        </a:rPr>
                        <m:t>∙</m:t>
                      </m:r>
                      <m:r>
                        <a:rPr lang="it-IT" sz="2000" b="0" i="1" smtClean="0">
                          <a:latin typeface="Cambria Math"/>
                          <a:ea typeface="Cambria Math"/>
                        </a:rPr>
                        <m:t>𝑠𝑖𝑛</m:t>
                      </m:r>
                      <m:r>
                        <a:rPr lang="it-IT" sz="2000" b="0" i="1" smtClean="0">
                          <a:latin typeface="Cambria Math"/>
                          <a:ea typeface="Cambria Math"/>
                        </a:rPr>
                        <m:t>𝜃</m:t>
                      </m:r>
                      <m:r>
                        <a:rPr lang="it-IT" sz="2000" b="0" i="1" smtClean="0">
                          <a:latin typeface="Cambria Math"/>
                          <a:ea typeface="Cambria Math"/>
                        </a:rPr>
                        <m:t>=</m:t>
                      </m:r>
                      <m:r>
                        <a:rPr lang="it-IT" sz="2000" b="0" i="1" smtClean="0">
                          <a:latin typeface="Cambria Math"/>
                          <a:ea typeface="Cambria Math"/>
                        </a:rPr>
                        <m:t>𝐹</m:t>
                      </m:r>
                      <m:r>
                        <a:rPr lang="it-IT" sz="2000" b="0" i="1" smtClean="0">
                          <a:latin typeface="Cambria Math"/>
                          <a:ea typeface="Cambria Math"/>
                        </a:rPr>
                        <m:t>∙</m:t>
                      </m:r>
                      <m:r>
                        <a:rPr lang="it-IT" sz="2000" b="0" i="1" smtClean="0">
                          <a:latin typeface="Cambria Math"/>
                          <a:ea typeface="Cambria Math"/>
                        </a:rPr>
                        <m:t>𝑏</m:t>
                      </m:r>
                    </m:oMath>
                  </m:oMathPara>
                </a14:m>
                <a:endParaRPr lang="it-IT" sz="2000" b="0" dirty="0" smtClean="0">
                  <a:ea typeface="Cambria Math"/>
                </a:endParaRPr>
              </a:p>
              <a:p>
                <a:pPr algn="just"/>
                <a:r>
                  <a:rPr lang="it-IT" sz="2000" dirty="0" smtClean="0"/>
                  <a:t>Avendo indicato con B il braccio della forza, ovvero la distanza del punto di applicazione del vettore forza dal polo di riferimento.</a:t>
                </a:r>
                <a:endParaRPr lang="it-IT" sz="2000" dirty="0"/>
              </a:p>
              <a:p>
                <a:pPr algn="just"/>
                <a:r>
                  <a:rPr lang="it-IT" sz="2000" dirty="0"/>
                  <a:t>Il vettore </a:t>
                </a:r>
                <a:r>
                  <a:rPr lang="it-IT" sz="2000" b="1" dirty="0"/>
                  <a:t>M</a:t>
                </a:r>
                <a:r>
                  <a:rPr lang="it-IT" sz="2000" dirty="0"/>
                  <a:t> è perpendicolare al piano definito da </a:t>
                </a:r>
                <a:r>
                  <a:rPr lang="it-IT" sz="2000" b="1" dirty="0"/>
                  <a:t>F</a:t>
                </a:r>
                <a:r>
                  <a:rPr lang="it-IT" sz="2000" dirty="0"/>
                  <a:t> e da </a:t>
                </a:r>
                <a:r>
                  <a:rPr lang="it-IT" sz="2000" b="1" dirty="0"/>
                  <a:t>r</a:t>
                </a:r>
                <a:r>
                  <a:rPr lang="it-IT" sz="2000" dirty="0"/>
                  <a:t>; il verso, come espresso dalla regola della mano destra, è quello di un osservatore che vede ruotare </a:t>
                </a:r>
                <a:r>
                  <a:rPr lang="it-IT" sz="2000" b="1" dirty="0"/>
                  <a:t>F</a:t>
                </a:r>
                <a:r>
                  <a:rPr lang="it-IT" sz="2000" dirty="0"/>
                  <a:t> in senso antiorario. Se </a:t>
                </a:r>
                <a:r>
                  <a:rPr lang="it-IT" sz="2000" b="1" dirty="0"/>
                  <a:t>F</a:t>
                </a:r>
                <a:r>
                  <a:rPr lang="it-IT" sz="2000" dirty="0"/>
                  <a:t> ed </a:t>
                </a:r>
                <a:r>
                  <a:rPr lang="it-IT" sz="2000" b="1" dirty="0"/>
                  <a:t>r</a:t>
                </a:r>
                <a:r>
                  <a:rPr lang="it-IT" sz="2000" dirty="0"/>
                  <a:t> sono ortogonali tra loro, il braccio (vedi leva) si identifica con </a:t>
                </a:r>
                <a:r>
                  <a:rPr lang="it-IT" sz="2000" i="1" dirty="0"/>
                  <a:t>r</a:t>
                </a:r>
                <a:r>
                  <a:rPr lang="it-IT" sz="2000" dirty="0"/>
                  <a:t>, e il modulo del momento è massimo. Il momento può essere nullo se la forza o il braccio sono nulli, oppure se </a:t>
                </a:r>
                <a:r>
                  <a:rPr lang="it-IT" sz="2000" b="1" dirty="0"/>
                  <a:t>F</a:t>
                </a:r>
                <a:r>
                  <a:rPr lang="it-IT" sz="2000" dirty="0"/>
                  <a:t> è parallela a </a:t>
                </a:r>
                <a:r>
                  <a:rPr lang="it-IT" sz="2000" b="1" dirty="0"/>
                  <a:t>r</a:t>
                </a:r>
                <a:r>
                  <a:rPr lang="it-IT" sz="2000" dirty="0"/>
                  <a:t>.</a:t>
                </a:r>
              </a:p>
              <a:p>
                <a:pPr algn="just"/>
                <a:endParaRPr lang="it-IT" dirty="0"/>
              </a:p>
            </p:txBody>
          </p:sp>
        </mc:Choice>
        <mc:Fallback xmlns="">
          <p:sp>
            <p:nvSpPr>
              <p:cNvPr id="4" name="CasellaDiTesto 3"/>
              <p:cNvSpPr txBox="1">
                <a:spLocks noRot="1" noChangeAspect="1" noMove="1" noResize="1" noEditPoints="1" noAdjustHandles="1" noChangeArrowheads="1" noChangeShapeType="1" noTextEdit="1"/>
              </p:cNvSpPr>
              <p:nvPr/>
            </p:nvSpPr>
            <p:spPr>
              <a:xfrm>
                <a:off x="395536" y="1268760"/>
                <a:ext cx="8448808" cy="3754874"/>
              </a:xfrm>
              <a:prstGeom prst="rect">
                <a:avLst/>
              </a:prstGeom>
              <a:blipFill rotWithShape="1">
                <a:blip r:embed="rId2"/>
                <a:stretch>
                  <a:fillRect l="-794" t="-812" r="-722"/>
                </a:stretch>
              </a:blipFill>
            </p:spPr>
            <p:txBody>
              <a:bodyPr/>
              <a:lstStyle/>
              <a:p>
                <a:r>
                  <a:rPr lang="it-IT">
                    <a:noFill/>
                  </a:rPr>
                  <a:t> </a:t>
                </a:r>
              </a:p>
            </p:txBody>
          </p:sp>
        </mc:Fallback>
      </mc:AlternateContent>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81448" y="4812382"/>
            <a:ext cx="4062895" cy="20009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2860167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44624"/>
            <a:ext cx="8229600" cy="1143000"/>
          </a:xfrm>
        </p:spPr>
        <p:txBody>
          <a:bodyPr/>
          <a:lstStyle/>
          <a:p>
            <a:r>
              <a:rPr lang="it-IT" dirty="0" smtClean="0"/>
              <a:t>Il momento angolare</a:t>
            </a:r>
            <a:endParaRPr lang="it-IT" dirty="0"/>
          </a:p>
        </p:txBody>
      </p:sp>
      <mc:AlternateContent xmlns:mc="http://schemas.openxmlformats.org/markup-compatibility/2006" xmlns:a14="http://schemas.microsoft.com/office/drawing/2010/main">
        <mc:Choice Requires="a14">
          <p:sp>
            <p:nvSpPr>
              <p:cNvPr id="4" name="CasellaDiTesto 3"/>
              <p:cNvSpPr txBox="1"/>
              <p:nvPr/>
            </p:nvSpPr>
            <p:spPr>
              <a:xfrm>
                <a:off x="467544" y="1556792"/>
                <a:ext cx="8208912" cy="2523768"/>
              </a:xfrm>
              <a:prstGeom prst="rect">
                <a:avLst/>
              </a:prstGeom>
              <a:noFill/>
            </p:spPr>
            <p:txBody>
              <a:bodyPr wrap="square" rtlCol="0">
                <a:spAutoFit/>
              </a:bodyPr>
              <a:lstStyle/>
              <a:p>
                <a:pPr algn="just"/>
                <a:r>
                  <a:rPr lang="it-IT" sz="2000" dirty="0"/>
                  <a:t>Si consideri un punto materiale P che si muova in un sistema di riferimento inerziale. Sia </a:t>
                </a:r>
                <a14:m>
                  <m:oMath xmlns:m="http://schemas.openxmlformats.org/officeDocument/2006/math">
                    <m:r>
                      <a:rPr lang="it-IT" sz="2000" i="1">
                        <a:latin typeface="Cambria Math"/>
                      </a:rPr>
                      <m:t>𝑞</m:t>
                    </m:r>
                    <m:r>
                      <a:rPr lang="it-IT" sz="2000" i="1">
                        <a:latin typeface="Cambria Math"/>
                      </a:rPr>
                      <m:t>=</m:t>
                    </m:r>
                    <m:r>
                      <a:rPr lang="it-IT" sz="2000" i="1">
                        <a:latin typeface="Cambria Math"/>
                      </a:rPr>
                      <m:t>𝑚𝑣</m:t>
                    </m:r>
                  </m:oMath>
                </a14:m>
                <a:endParaRPr lang="it-IT" sz="2000" dirty="0"/>
              </a:p>
              <a:p>
                <a:pPr algn="just"/>
                <a:r>
                  <a:rPr lang="it-IT" sz="2000" dirty="0"/>
                  <a:t>la sua quantità di moto e scegliamo un punto Ω di riferimento. Si chiama momento angolare o momento della quantità di moto del punto P rispetto al polo Ω il vettore</a:t>
                </a:r>
                <a:r>
                  <a:rPr lang="it-IT" sz="2000" dirty="0" smtClean="0"/>
                  <a:t>:</a:t>
                </a:r>
              </a:p>
              <a:p>
                <a:pPr algn="just"/>
                <a:endParaRPr lang="it-IT" sz="2000" dirty="0"/>
              </a:p>
              <a:p>
                <a:pPr algn="just"/>
                <a14:m>
                  <m:oMathPara xmlns:m="http://schemas.openxmlformats.org/officeDocument/2006/math">
                    <m:oMathParaPr>
                      <m:jc m:val="centerGroup"/>
                    </m:oMathParaPr>
                    <m:oMath xmlns:m="http://schemas.openxmlformats.org/officeDocument/2006/math">
                      <m:r>
                        <a:rPr lang="it-IT" sz="2000" i="1">
                          <a:latin typeface="Cambria Math"/>
                        </a:rPr>
                        <m:t>𝑝</m:t>
                      </m:r>
                      <m:r>
                        <a:rPr lang="it-IT" sz="2000" i="1">
                          <a:latin typeface="Cambria Math"/>
                        </a:rPr>
                        <m:t>=</m:t>
                      </m:r>
                      <m:r>
                        <m:rPr>
                          <m:sty m:val="p"/>
                        </m:rPr>
                        <a:rPr lang="it-IT" sz="2000">
                          <a:latin typeface="Cambria Math"/>
                        </a:rPr>
                        <m:t>Ω</m:t>
                      </m:r>
                      <m:r>
                        <a:rPr lang="it-IT" sz="2000" i="1">
                          <a:latin typeface="Cambria Math"/>
                        </a:rPr>
                        <m:t>𝑃</m:t>
                      </m:r>
                      <m:r>
                        <a:rPr lang="it-IT" sz="2000" i="1">
                          <a:latin typeface="Cambria Math"/>
                        </a:rPr>
                        <m:t>×</m:t>
                      </m:r>
                      <m:r>
                        <a:rPr lang="it-IT" sz="2000" i="1">
                          <a:latin typeface="Cambria Math"/>
                        </a:rPr>
                        <m:t>𝑞</m:t>
                      </m:r>
                    </m:oMath>
                  </m:oMathPara>
                </a14:m>
                <a:endParaRPr lang="it-IT" sz="2000" dirty="0"/>
              </a:p>
              <a:p>
                <a:endParaRPr lang="it-IT" dirty="0"/>
              </a:p>
            </p:txBody>
          </p:sp>
        </mc:Choice>
        <mc:Fallback xmlns="">
          <p:sp>
            <p:nvSpPr>
              <p:cNvPr id="4" name="CasellaDiTesto 3"/>
              <p:cNvSpPr txBox="1">
                <a:spLocks noRot="1" noChangeAspect="1" noMove="1" noResize="1" noEditPoints="1" noAdjustHandles="1" noChangeArrowheads="1" noChangeShapeType="1" noTextEdit="1"/>
              </p:cNvSpPr>
              <p:nvPr/>
            </p:nvSpPr>
            <p:spPr>
              <a:xfrm>
                <a:off x="467544" y="1556792"/>
                <a:ext cx="8208912" cy="2523768"/>
              </a:xfrm>
              <a:prstGeom prst="rect">
                <a:avLst/>
              </a:prstGeom>
              <a:blipFill rotWithShape="1">
                <a:blip r:embed="rId2"/>
                <a:stretch>
                  <a:fillRect l="-817" t="-1208" r="-743"/>
                </a:stretch>
              </a:blipFill>
            </p:spPr>
            <p:txBody>
              <a:bodyPr/>
              <a:lstStyle/>
              <a:p>
                <a:r>
                  <a:rPr lang="it-IT">
                    <a:noFill/>
                  </a:rPr>
                  <a:t> </a:t>
                </a:r>
              </a:p>
            </p:txBody>
          </p:sp>
        </mc:Fallback>
      </mc:AlternateContent>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544" y="3901356"/>
            <a:ext cx="2774342" cy="27680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CasellaDiTesto 4"/>
          <p:cNvSpPr txBox="1"/>
          <p:nvPr/>
        </p:nvSpPr>
        <p:spPr>
          <a:xfrm>
            <a:off x="3851920" y="4368586"/>
            <a:ext cx="4824536" cy="984885"/>
          </a:xfrm>
          <a:prstGeom prst="rect">
            <a:avLst/>
          </a:prstGeom>
          <a:noFill/>
        </p:spPr>
        <p:txBody>
          <a:bodyPr wrap="square" rtlCol="0">
            <a:spAutoFit/>
          </a:bodyPr>
          <a:lstStyle/>
          <a:p>
            <a:pPr algn="just"/>
            <a:r>
              <a:rPr lang="it-IT" sz="2000" dirty="0"/>
              <a:t>Ci proponiamo di stabilire quale sia l’equazione dinamica che governa p.</a:t>
            </a:r>
          </a:p>
          <a:p>
            <a:endParaRPr lang="it-IT" dirty="0"/>
          </a:p>
        </p:txBody>
      </p:sp>
    </p:spTree>
    <p:extLst>
      <p:ext uri="{BB962C8B-B14F-4D97-AF65-F5344CB8AC3E}">
        <p14:creationId xmlns:p14="http://schemas.microsoft.com/office/powerpoint/2010/main" val="230604352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CasellaDiTesto 3"/>
              <p:cNvSpPr txBox="1"/>
              <p:nvPr/>
            </p:nvSpPr>
            <p:spPr>
              <a:xfrm>
                <a:off x="467544" y="260648"/>
                <a:ext cx="8280920" cy="6878550"/>
              </a:xfrm>
              <a:prstGeom prst="rect">
                <a:avLst/>
              </a:prstGeom>
              <a:noFill/>
            </p:spPr>
            <p:txBody>
              <a:bodyPr wrap="square" rtlCol="0">
                <a:spAutoFit/>
              </a:bodyPr>
              <a:lstStyle/>
              <a:p>
                <a:r>
                  <a:rPr lang="it-IT" dirty="0" smtClean="0"/>
                  <a:t>Dal secondo principio della dinamica, si ha:</a:t>
                </a:r>
              </a:p>
              <a:p>
                <a:endParaRPr lang="it-IT" dirty="0"/>
              </a:p>
              <a:p>
                <a:pPr/>
                <a14:m>
                  <m:oMathPara xmlns:m="http://schemas.openxmlformats.org/officeDocument/2006/math">
                    <m:oMathParaPr>
                      <m:jc m:val="centerGroup"/>
                    </m:oMathParaPr>
                    <m:oMath xmlns:m="http://schemas.openxmlformats.org/officeDocument/2006/math">
                      <m:r>
                        <a:rPr lang="it-IT" i="1">
                          <a:latin typeface="Cambria Math"/>
                        </a:rPr>
                        <m:t>𝐹</m:t>
                      </m:r>
                      <m:r>
                        <a:rPr lang="it-IT" i="1">
                          <a:latin typeface="Cambria Math"/>
                        </a:rPr>
                        <m:t>=</m:t>
                      </m:r>
                      <m:f>
                        <m:fPr>
                          <m:ctrlPr>
                            <a:rPr lang="it-IT" i="1">
                              <a:latin typeface="Cambria Math"/>
                            </a:rPr>
                          </m:ctrlPr>
                        </m:fPr>
                        <m:num>
                          <m:r>
                            <a:rPr lang="it-IT" i="1">
                              <a:latin typeface="Cambria Math"/>
                            </a:rPr>
                            <m:t>𝑑𝑞</m:t>
                          </m:r>
                        </m:num>
                        <m:den>
                          <m:r>
                            <a:rPr lang="it-IT" i="1">
                              <a:latin typeface="Cambria Math"/>
                            </a:rPr>
                            <m:t>𝑑𝑡</m:t>
                          </m:r>
                        </m:den>
                      </m:f>
                    </m:oMath>
                  </m:oMathPara>
                </a14:m>
                <a:endParaRPr lang="it-IT" dirty="0"/>
              </a:p>
              <a:p>
                <a:r>
                  <a:rPr lang="it-IT" dirty="0"/>
                  <a:t>Moltiplicando vettorialmente a sinistra ambo i membri per il vettore </a:t>
                </a:r>
                <a14:m>
                  <m:oMath xmlns:m="http://schemas.openxmlformats.org/officeDocument/2006/math">
                    <m:r>
                      <m:rPr>
                        <m:sty m:val="p"/>
                      </m:rPr>
                      <a:rPr lang="it-IT">
                        <a:latin typeface="Cambria Math"/>
                      </a:rPr>
                      <m:t>Ω</m:t>
                    </m:r>
                    <m:r>
                      <a:rPr lang="it-IT" i="1">
                        <a:latin typeface="Cambria Math"/>
                      </a:rPr>
                      <m:t>𝑃</m:t>
                    </m:r>
                  </m:oMath>
                </a14:m>
                <a:r>
                  <a:rPr lang="it-IT" dirty="0"/>
                  <a:t> otteniamo</a:t>
                </a:r>
                <a:r>
                  <a:rPr lang="it-IT" dirty="0" smtClean="0"/>
                  <a:t>:</a:t>
                </a:r>
              </a:p>
              <a:p>
                <a:endParaRPr lang="it-IT" dirty="0"/>
              </a:p>
              <a:p>
                <a:pPr/>
                <a14:m>
                  <m:oMathPara xmlns:m="http://schemas.openxmlformats.org/officeDocument/2006/math">
                    <m:oMathParaPr>
                      <m:jc m:val="centerGroup"/>
                    </m:oMathParaPr>
                    <m:oMath xmlns:m="http://schemas.openxmlformats.org/officeDocument/2006/math">
                      <m:r>
                        <m:rPr>
                          <m:sty m:val="p"/>
                        </m:rPr>
                        <a:rPr lang="it-IT">
                          <a:latin typeface="Cambria Math"/>
                        </a:rPr>
                        <m:t>Ω</m:t>
                      </m:r>
                      <m:r>
                        <a:rPr lang="it-IT" i="1">
                          <a:latin typeface="Cambria Math"/>
                        </a:rPr>
                        <m:t>𝑃</m:t>
                      </m:r>
                      <m:r>
                        <a:rPr lang="it-IT" i="1">
                          <a:latin typeface="Cambria Math"/>
                        </a:rPr>
                        <m:t>×</m:t>
                      </m:r>
                      <m:r>
                        <a:rPr lang="it-IT" i="1">
                          <a:latin typeface="Cambria Math"/>
                        </a:rPr>
                        <m:t>𝐹</m:t>
                      </m:r>
                      <m:r>
                        <a:rPr lang="it-IT" i="1">
                          <a:latin typeface="Cambria Math"/>
                        </a:rPr>
                        <m:t>=</m:t>
                      </m:r>
                      <m:r>
                        <a:rPr lang="it-IT">
                          <a:latin typeface="Cambria Math"/>
                        </a:rPr>
                        <m:t> </m:t>
                      </m:r>
                      <m:r>
                        <m:rPr>
                          <m:sty m:val="p"/>
                        </m:rPr>
                        <a:rPr lang="it-IT">
                          <a:latin typeface="Cambria Math"/>
                        </a:rPr>
                        <m:t>Ω</m:t>
                      </m:r>
                      <m:r>
                        <a:rPr lang="it-IT" i="1">
                          <a:latin typeface="Cambria Math"/>
                        </a:rPr>
                        <m:t>𝑃</m:t>
                      </m:r>
                      <m:r>
                        <a:rPr lang="it-IT" i="1">
                          <a:latin typeface="Cambria Math"/>
                        </a:rPr>
                        <m:t>×</m:t>
                      </m:r>
                      <m:f>
                        <m:fPr>
                          <m:ctrlPr>
                            <a:rPr lang="it-IT" i="1">
                              <a:latin typeface="Cambria Math"/>
                            </a:rPr>
                          </m:ctrlPr>
                        </m:fPr>
                        <m:num>
                          <m:r>
                            <a:rPr lang="it-IT" i="1">
                              <a:latin typeface="Cambria Math"/>
                            </a:rPr>
                            <m:t>𝑑𝑞</m:t>
                          </m:r>
                        </m:num>
                        <m:den>
                          <m:r>
                            <a:rPr lang="it-IT" i="1">
                              <a:latin typeface="Cambria Math"/>
                            </a:rPr>
                            <m:t>𝑑𝑡</m:t>
                          </m:r>
                        </m:den>
                      </m:f>
                    </m:oMath>
                  </m:oMathPara>
                </a14:m>
                <a:endParaRPr lang="it-IT" dirty="0"/>
              </a:p>
              <a:p>
                <a:r>
                  <a:rPr lang="it-IT" dirty="0"/>
                  <a:t>Il primo membro di questa equazione prende il nome di momento della forza F rispetto al polo Ω</a:t>
                </a:r>
                <a:r>
                  <a:rPr lang="it-IT" dirty="0" smtClean="0"/>
                  <a:t>:</a:t>
                </a:r>
              </a:p>
              <a:p>
                <a:endParaRPr lang="it-IT" dirty="0"/>
              </a:p>
              <a:p>
                <a:pPr/>
                <a14:m>
                  <m:oMathPara xmlns:m="http://schemas.openxmlformats.org/officeDocument/2006/math">
                    <m:oMathParaPr>
                      <m:jc m:val="centerGroup"/>
                    </m:oMathParaPr>
                    <m:oMath xmlns:m="http://schemas.openxmlformats.org/officeDocument/2006/math">
                      <m:r>
                        <a:rPr lang="it-IT" b="0" i="1" smtClean="0">
                          <a:latin typeface="Cambria Math"/>
                        </a:rPr>
                        <m:t>𝑀</m:t>
                      </m:r>
                      <m:r>
                        <a:rPr lang="it-IT" i="1">
                          <a:latin typeface="Cambria Math"/>
                        </a:rPr>
                        <m:t>=</m:t>
                      </m:r>
                      <m:r>
                        <m:rPr>
                          <m:sty m:val="p"/>
                        </m:rPr>
                        <a:rPr lang="it-IT">
                          <a:latin typeface="Cambria Math"/>
                        </a:rPr>
                        <m:t>Ω</m:t>
                      </m:r>
                      <m:r>
                        <a:rPr lang="it-IT" i="1">
                          <a:latin typeface="Cambria Math"/>
                        </a:rPr>
                        <m:t>𝑃</m:t>
                      </m:r>
                      <m:r>
                        <a:rPr lang="it-IT" i="1">
                          <a:latin typeface="Cambria Math"/>
                        </a:rPr>
                        <m:t>×</m:t>
                      </m:r>
                      <m:r>
                        <a:rPr lang="it-IT" i="1">
                          <a:latin typeface="Cambria Math"/>
                        </a:rPr>
                        <m:t>𝐹</m:t>
                      </m:r>
                    </m:oMath>
                  </m:oMathPara>
                </a14:m>
                <a:endParaRPr lang="it-IT" dirty="0"/>
              </a:p>
              <a:p>
                <a:r>
                  <a:rPr lang="it-IT" dirty="0"/>
                  <a:t>Dunque, per quanto detto sopra</a:t>
                </a:r>
                <a:r>
                  <a:rPr lang="it-IT" dirty="0" smtClean="0"/>
                  <a:t>:</a:t>
                </a:r>
              </a:p>
              <a:p>
                <a:endParaRPr lang="it-IT" dirty="0"/>
              </a:p>
              <a:p>
                <a:pPr/>
                <a14:m>
                  <m:oMathPara xmlns:m="http://schemas.openxmlformats.org/officeDocument/2006/math">
                    <m:oMathParaPr>
                      <m:jc m:val="centerGroup"/>
                    </m:oMathParaPr>
                    <m:oMath xmlns:m="http://schemas.openxmlformats.org/officeDocument/2006/math">
                      <m:r>
                        <a:rPr lang="it-IT" b="0" i="1" smtClean="0">
                          <a:latin typeface="Cambria Math"/>
                        </a:rPr>
                        <m:t>𝑀</m:t>
                      </m:r>
                      <m:r>
                        <a:rPr lang="it-IT" i="1">
                          <a:latin typeface="Cambria Math"/>
                        </a:rPr>
                        <m:t>=</m:t>
                      </m:r>
                      <m:r>
                        <a:rPr lang="it-IT">
                          <a:latin typeface="Cambria Math"/>
                        </a:rPr>
                        <m:t> </m:t>
                      </m:r>
                      <m:r>
                        <m:rPr>
                          <m:sty m:val="p"/>
                        </m:rPr>
                        <a:rPr lang="it-IT">
                          <a:latin typeface="Cambria Math"/>
                        </a:rPr>
                        <m:t>Ω</m:t>
                      </m:r>
                      <m:r>
                        <a:rPr lang="it-IT" i="1">
                          <a:latin typeface="Cambria Math"/>
                        </a:rPr>
                        <m:t>𝑃</m:t>
                      </m:r>
                      <m:r>
                        <a:rPr lang="it-IT" i="1">
                          <a:latin typeface="Cambria Math"/>
                        </a:rPr>
                        <m:t>×</m:t>
                      </m:r>
                      <m:f>
                        <m:fPr>
                          <m:ctrlPr>
                            <a:rPr lang="it-IT" i="1">
                              <a:latin typeface="Cambria Math"/>
                            </a:rPr>
                          </m:ctrlPr>
                        </m:fPr>
                        <m:num>
                          <m:r>
                            <a:rPr lang="it-IT" i="1">
                              <a:latin typeface="Cambria Math"/>
                            </a:rPr>
                            <m:t>𝑑𝑞</m:t>
                          </m:r>
                        </m:num>
                        <m:den>
                          <m:r>
                            <a:rPr lang="it-IT" i="1">
                              <a:latin typeface="Cambria Math"/>
                            </a:rPr>
                            <m:t>𝑑𝑡</m:t>
                          </m:r>
                        </m:den>
                      </m:f>
                    </m:oMath>
                  </m:oMathPara>
                </a14:m>
                <a:endParaRPr lang="it-IT" dirty="0"/>
              </a:p>
              <a:p>
                <a:r>
                  <a:rPr lang="it-IT" dirty="0"/>
                  <a:t>L’espressione a destra può anche essere scritta come</a:t>
                </a:r>
                <a:r>
                  <a:rPr lang="it-IT" dirty="0" smtClean="0"/>
                  <a:t>:</a:t>
                </a:r>
              </a:p>
              <a:p>
                <a:endParaRPr lang="it-IT" dirty="0"/>
              </a:p>
              <a:p>
                <a:pPr/>
                <a14:m>
                  <m:oMathPara xmlns:m="http://schemas.openxmlformats.org/officeDocument/2006/math">
                    <m:oMathParaPr>
                      <m:jc m:val="centerGroup"/>
                    </m:oMathParaPr>
                    <m:oMath xmlns:m="http://schemas.openxmlformats.org/officeDocument/2006/math">
                      <m:f>
                        <m:fPr>
                          <m:ctrlPr>
                            <a:rPr lang="it-IT" i="1">
                              <a:latin typeface="Cambria Math"/>
                            </a:rPr>
                          </m:ctrlPr>
                        </m:fPr>
                        <m:num>
                          <m:r>
                            <a:rPr lang="it-IT" i="1">
                              <a:latin typeface="Cambria Math"/>
                            </a:rPr>
                            <m:t>𝑑</m:t>
                          </m:r>
                          <m:r>
                            <a:rPr lang="it-IT" i="1">
                              <a:latin typeface="Cambria Math"/>
                            </a:rPr>
                            <m:t>(</m:t>
                          </m:r>
                          <m:r>
                            <m:rPr>
                              <m:sty m:val="p"/>
                            </m:rPr>
                            <a:rPr lang="it-IT">
                              <a:latin typeface="Cambria Math"/>
                            </a:rPr>
                            <m:t>Ω</m:t>
                          </m:r>
                          <m:r>
                            <a:rPr lang="it-IT" i="1">
                              <a:latin typeface="Cambria Math"/>
                            </a:rPr>
                            <m:t>𝑃</m:t>
                          </m:r>
                          <m:r>
                            <a:rPr lang="it-IT" i="1">
                              <a:latin typeface="Cambria Math"/>
                            </a:rPr>
                            <m:t>×</m:t>
                          </m:r>
                          <m:r>
                            <a:rPr lang="it-IT" i="1">
                              <a:latin typeface="Cambria Math"/>
                            </a:rPr>
                            <m:t>𝑞</m:t>
                          </m:r>
                          <m:r>
                            <a:rPr lang="it-IT" i="1">
                              <a:latin typeface="Cambria Math"/>
                            </a:rPr>
                            <m:t>)</m:t>
                          </m:r>
                        </m:num>
                        <m:den>
                          <m:r>
                            <a:rPr lang="it-IT" i="1">
                              <a:latin typeface="Cambria Math"/>
                            </a:rPr>
                            <m:t>𝑑𝑡</m:t>
                          </m:r>
                        </m:den>
                      </m:f>
                      <m:r>
                        <a:rPr lang="it-IT" i="1">
                          <a:latin typeface="Cambria Math"/>
                        </a:rPr>
                        <m:t>=</m:t>
                      </m:r>
                      <m:f>
                        <m:fPr>
                          <m:ctrlPr>
                            <a:rPr lang="it-IT" i="1">
                              <a:latin typeface="Cambria Math"/>
                            </a:rPr>
                          </m:ctrlPr>
                        </m:fPr>
                        <m:num>
                          <m:r>
                            <a:rPr lang="it-IT" i="1">
                              <a:latin typeface="Cambria Math"/>
                            </a:rPr>
                            <m:t>𝑑𝑝</m:t>
                          </m:r>
                        </m:num>
                        <m:den>
                          <m:r>
                            <a:rPr lang="it-IT" i="1">
                              <a:latin typeface="Cambria Math"/>
                            </a:rPr>
                            <m:t>𝑑𝑡</m:t>
                          </m:r>
                        </m:den>
                      </m:f>
                      <m:r>
                        <a:rPr lang="it-IT" i="1">
                          <a:latin typeface="Cambria Math"/>
                        </a:rPr>
                        <m:t>=</m:t>
                      </m:r>
                      <m:f>
                        <m:fPr>
                          <m:ctrlPr>
                            <a:rPr lang="it-IT" i="1">
                              <a:latin typeface="Cambria Math"/>
                            </a:rPr>
                          </m:ctrlPr>
                        </m:fPr>
                        <m:num>
                          <m:r>
                            <a:rPr lang="it-IT" i="1">
                              <a:latin typeface="Cambria Math"/>
                            </a:rPr>
                            <m:t>𝑑</m:t>
                          </m:r>
                          <m:r>
                            <m:rPr>
                              <m:sty m:val="p"/>
                            </m:rPr>
                            <a:rPr lang="it-IT">
                              <a:latin typeface="Cambria Math"/>
                            </a:rPr>
                            <m:t>Ω</m:t>
                          </m:r>
                          <m:r>
                            <a:rPr lang="it-IT" i="1">
                              <a:latin typeface="Cambria Math"/>
                            </a:rPr>
                            <m:t>𝑃</m:t>
                          </m:r>
                        </m:num>
                        <m:den>
                          <m:r>
                            <a:rPr lang="it-IT" i="1">
                              <a:latin typeface="Cambria Math"/>
                            </a:rPr>
                            <m:t>𝑑𝑡</m:t>
                          </m:r>
                        </m:den>
                      </m:f>
                      <m:r>
                        <a:rPr lang="it-IT" i="1">
                          <a:latin typeface="Cambria Math"/>
                        </a:rPr>
                        <m:t>×</m:t>
                      </m:r>
                      <m:r>
                        <a:rPr lang="it-IT" i="1">
                          <a:latin typeface="Cambria Math"/>
                        </a:rPr>
                        <m:t>𝑞</m:t>
                      </m:r>
                      <m:r>
                        <a:rPr lang="it-IT" i="1">
                          <a:latin typeface="Cambria Math"/>
                        </a:rPr>
                        <m:t>+</m:t>
                      </m:r>
                      <m:r>
                        <m:rPr>
                          <m:sty m:val="p"/>
                        </m:rPr>
                        <a:rPr lang="it-IT">
                          <a:latin typeface="Cambria Math"/>
                        </a:rPr>
                        <m:t>Ω</m:t>
                      </m:r>
                      <m:r>
                        <a:rPr lang="it-IT" i="1">
                          <a:latin typeface="Cambria Math"/>
                        </a:rPr>
                        <m:t>𝑃</m:t>
                      </m:r>
                      <m:r>
                        <a:rPr lang="it-IT" i="1">
                          <a:latin typeface="Cambria Math"/>
                        </a:rPr>
                        <m:t>×</m:t>
                      </m:r>
                      <m:f>
                        <m:fPr>
                          <m:ctrlPr>
                            <a:rPr lang="it-IT" i="1">
                              <a:latin typeface="Cambria Math"/>
                            </a:rPr>
                          </m:ctrlPr>
                        </m:fPr>
                        <m:num>
                          <m:r>
                            <a:rPr lang="it-IT" i="1">
                              <a:latin typeface="Cambria Math"/>
                            </a:rPr>
                            <m:t>𝑑𝑞</m:t>
                          </m:r>
                        </m:num>
                        <m:den>
                          <m:r>
                            <a:rPr lang="it-IT" i="1">
                              <a:latin typeface="Cambria Math"/>
                            </a:rPr>
                            <m:t>𝑑𝑡</m:t>
                          </m:r>
                        </m:den>
                      </m:f>
                    </m:oMath>
                  </m:oMathPara>
                </a14:m>
                <a:endParaRPr lang="it-IT" dirty="0"/>
              </a:p>
              <a:p>
                <a:endParaRPr lang="it-IT" dirty="0" smtClean="0"/>
              </a:p>
              <a:p>
                <a:r>
                  <a:rPr lang="it-IT" dirty="0" smtClean="0"/>
                  <a:t>da </a:t>
                </a:r>
                <a:r>
                  <a:rPr lang="it-IT" dirty="0"/>
                  <a:t>cui</a:t>
                </a:r>
              </a:p>
              <a:p>
                <a:pPr/>
                <a14:m>
                  <m:oMathPara xmlns:m="http://schemas.openxmlformats.org/officeDocument/2006/math">
                    <m:oMathParaPr>
                      <m:jc m:val="centerGroup"/>
                    </m:oMathParaPr>
                    <m:oMath xmlns:m="http://schemas.openxmlformats.org/officeDocument/2006/math">
                      <m:r>
                        <a:rPr lang="it-IT" b="0" i="1" smtClean="0">
                          <a:latin typeface="Cambria Math"/>
                        </a:rPr>
                        <m:t>𝑀</m:t>
                      </m:r>
                      <m:r>
                        <a:rPr lang="it-IT" i="1">
                          <a:latin typeface="Cambria Math"/>
                        </a:rPr>
                        <m:t>=</m:t>
                      </m:r>
                      <m:r>
                        <a:rPr lang="it-IT">
                          <a:latin typeface="Cambria Math"/>
                        </a:rPr>
                        <m:t> </m:t>
                      </m:r>
                      <m:f>
                        <m:fPr>
                          <m:ctrlPr>
                            <a:rPr lang="it-IT" i="1">
                              <a:latin typeface="Cambria Math"/>
                            </a:rPr>
                          </m:ctrlPr>
                        </m:fPr>
                        <m:num>
                          <m:r>
                            <a:rPr lang="it-IT" i="1">
                              <a:latin typeface="Cambria Math"/>
                            </a:rPr>
                            <m:t>𝑑𝑝</m:t>
                          </m:r>
                        </m:num>
                        <m:den>
                          <m:r>
                            <a:rPr lang="it-IT" i="1">
                              <a:latin typeface="Cambria Math"/>
                            </a:rPr>
                            <m:t>𝑑𝑡</m:t>
                          </m:r>
                        </m:den>
                      </m:f>
                      <m:r>
                        <a:rPr lang="it-IT" i="1">
                          <a:latin typeface="Cambria Math"/>
                        </a:rPr>
                        <m:t>−</m:t>
                      </m:r>
                      <m:f>
                        <m:fPr>
                          <m:ctrlPr>
                            <a:rPr lang="it-IT" i="1">
                              <a:latin typeface="Cambria Math"/>
                            </a:rPr>
                          </m:ctrlPr>
                        </m:fPr>
                        <m:num>
                          <m:r>
                            <a:rPr lang="it-IT" i="1">
                              <a:latin typeface="Cambria Math"/>
                            </a:rPr>
                            <m:t>𝑑</m:t>
                          </m:r>
                          <m:r>
                            <m:rPr>
                              <m:sty m:val="p"/>
                            </m:rPr>
                            <a:rPr lang="it-IT">
                              <a:latin typeface="Cambria Math"/>
                            </a:rPr>
                            <m:t>Ω</m:t>
                          </m:r>
                          <m:r>
                            <a:rPr lang="it-IT" i="1">
                              <a:latin typeface="Cambria Math"/>
                            </a:rPr>
                            <m:t>𝑃</m:t>
                          </m:r>
                        </m:num>
                        <m:den>
                          <m:r>
                            <a:rPr lang="it-IT" i="1">
                              <a:latin typeface="Cambria Math"/>
                            </a:rPr>
                            <m:t>𝑑𝑡</m:t>
                          </m:r>
                        </m:den>
                      </m:f>
                      <m:r>
                        <a:rPr lang="it-IT" i="1">
                          <a:latin typeface="Cambria Math"/>
                        </a:rPr>
                        <m:t>×</m:t>
                      </m:r>
                      <m:r>
                        <a:rPr lang="it-IT" i="1">
                          <a:latin typeface="Cambria Math"/>
                        </a:rPr>
                        <m:t>𝑞</m:t>
                      </m:r>
                    </m:oMath>
                  </m:oMathPara>
                </a14:m>
                <a:endParaRPr lang="it-IT" dirty="0"/>
              </a:p>
              <a:p>
                <a:endParaRPr lang="it-IT" dirty="0"/>
              </a:p>
            </p:txBody>
          </p:sp>
        </mc:Choice>
        <mc:Fallback xmlns="">
          <p:sp>
            <p:nvSpPr>
              <p:cNvPr id="4" name="CasellaDiTesto 3"/>
              <p:cNvSpPr txBox="1">
                <a:spLocks noRot="1" noChangeAspect="1" noMove="1" noResize="1" noEditPoints="1" noAdjustHandles="1" noChangeArrowheads="1" noChangeShapeType="1" noTextEdit="1"/>
              </p:cNvSpPr>
              <p:nvPr/>
            </p:nvSpPr>
            <p:spPr>
              <a:xfrm>
                <a:off x="467544" y="260648"/>
                <a:ext cx="8280920" cy="6878550"/>
              </a:xfrm>
              <a:prstGeom prst="rect">
                <a:avLst/>
              </a:prstGeom>
              <a:blipFill rotWithShape="1">
                <a:blip r:embed="rId2"/>
                <a:stretch>
                  <a:fillRect l="-663" t="-443" r="-1031"/>
                </a:stretch>
              </a:blipFill>
            </p:spPr>
            <p:txBody>
              <a:bodyPr/>
              <a:lstStyle/>
              <a:p>
                <a:r>
                  <a:rPr lang="it-IT">
                    <a:noFill/>
                  </a:rPr>
                  <a:t> </a:t>
                </a:r>
              </a:p>
            </p:txBody>
          </p:sp>
        </mc:Fallback>
      </mc:AlternateContent>
    </p:spTree>
    <p:extLst>
      <p:ext uri="{BB962C8B-B14F-4D97-AF65-F5344CB8AC3E}">
        <p14:creationId xmlns:p14="http://schemas.microsoft.com/office/powerpoint/2010/main" val="408513985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CasellaDiTesto 3"/>
              <p:cNvSpPr txBox="1"/>
              <p:nvPr/>
            </p:nvSpPr>
            <p:spPr>
              <a:xfrm>
                <a:off x="395536" y="116632"/>
                <a:ext cx="8208912" cy="4965975"/>
              </a:xfrm>
              <a:prstGeom prst="rect">
                <a:avLst/>
              </a:prstGeom>
              <a:noFill/>
            </p:spPr>
            <p:txBody>
              <a:bodyPr wrap="square" rtlCol="0">
                <a:spAutoFit/>
              </a:bodyPr>
              <a:lstStyle/>
              <a:p>
                <a:r>
                  <a:rPr lang="it-IT" dirty="0" smtClean="0"/>
                  <a:t>Si può ora osservare che </a:t>
                </a:r>
              </a:p>
              <a:p>
                <a:pPr/>
                <a14:m>
                  <m:oMathPara xmlns:m="http://schemas.openxmlformats.org/officeDocument/2006/math">
                    <m:oMathParaPr>
                      <m:jc m:val="centerGroup"/>
                    </m:oMathParaPr>
                    <m:oMath xmlns:m="http://schemas.openxmlformats.org/officeDocument/2006/math">
                      <m:f>
                        <m:fPr>
                          <m:ctrlPr>
                            <a:rPr lang="it-IT" i="1">
                              <a:latin typeface="Cambria Math"/>
                            </a:rPr>
                          </m:ctrlPr>
                        </m:fPr>
                        <m:num>
                          <m:r>
                            <a:rPr lang="it-IT" i="1">
                              <a:latin typeface="Cambria Math"/>
                            </a:rPr>
                            <m:t>𝑑</m:t>
                          </m:r>
                          <m:r>
                            <m:rPr>
                              <m:sty m:val="p"/>
                            </m:rPr>
                            <a:rPr lang="it-IT">
                              <a:latin typeface="Cambria Math"/>
                            </a:rPr>
                            <m:t>Ω</m:t>
                          </m:r>
                          <m:r>
                            <a:rPr lang="it-IT" i="1">
                              <a:latin typeface="Cambria Math"/>
                            </a:rPr>
                            <m:t>𝑃</m:t>
                          </m:r>
                        </m:num>
                        <m:den>
                          <m:r>
                            <a:rPr lang="it-IT" i="1">
                              <a:latin typeface="Cambria Math"/>
                            </a:rPr>
                            <m:t>𝑑𝑡</m:t>
                          </m:r>
                        </m:den>
                      </m:f>
                      <m:r>
                        <a:rPr lang="it-IT" i="1">
                          <a:latin typeface="Cambria Math"/>
                        </a:rPr>
                        <m:t>=</m:t>
                      </m:r>
                      <m:r>
                        <a:rPr lang="it-IT" i="1">
                          <a:latin typeface="Cambria Math"/>
                        </a:rPr>
                        <m:t>𝑣</m:t>
                      </m:r>
                      <m:r>
                        <a:rPr lang="it-IT" i="1">
                          <a:latin typeface="Cambria Math"/>
                        </a:rPr>
                        <m:t>−</m:t>
                      </m:r>
                      <m:sSub>
                        <m:sSubPr>
                          <m:ctrlPr>
                            <a:rPr lang="it-IT" i="1">
                              <a:latin typeface="Cambria Math"/>
                            </a:rPr>
                          </m:ctrlPr>
                        </m:sSubPr>
                        <m:e>
                          <m:r>
                            <a:rPr lang="it-IT" i="1">
                              <a:latin typeface="Cambria Math"/>
                            </a:rPr>
                            <m:t>𝑣</m:t>
                          </m:r>
                        </m:e>
                        <m:sub>
                          <m:r>
                            <m:rPr>
                              <m:sty m:val="p"/>
                            </m:rPr>
                            <a:rPr lang="it-IT">
                              <a:latin typeface="Cambria Math"/>
                            </a:rPr>
                            <m:t>Ω</m:t>
                          </m:r>
                        </m:sub>
                      </m:sSub>
                    </m:oMath>
                  </m:oMathPara>
                </a14:m>
                <a:endParaRPr lang="it-IT" dirty="0"/>
              </a:p>
              <a:p>
                <a:r>
                  <a:rPr lang="it-IT" dirty="0"/>
                  <a:t>cioè:</a:t>
                </a:r>
              </a:p>
              <a:p>
                <a:pPr/>
                <a14:m>
                  <m:oMathPara xmlns:m="http://schemas.openxmlformats.org/officeDocument/2006/math">
                    <m:oMathParaPr>
                      <m:jc m:val="centerGroup"/>
                    </m:oMathParaPr>
                    <m:oMath xmlns:m="http://schemas.openxmlformats.org/officeDocument/2006/math">
                      <m:r>
                        <a:rPr lang="it-IT" b="0" i="1" smtClean="0">
                          <a:latin typeface="Cambria Math"/>
                        </a:rPr>
                        <m:t>𝑀</m:t>
                      </m:r>
                      <m:r>
                        <a:rPr lang="it-IT" i="1">
                          <a:latin typeface="Cambria Math"/>
                        </a:rPr>
                        <m:t>=</m:t>
                      </m:r>
                      <m:r>
                        <a:rPr lang="it-IT">
                          <a:latin typeface="Cambria Math"/>
                        </a:rPr>
                        <m:t> </m:t>
                      </m:r>
                      <m:f>
                        <m:fPr>
                          <m:ctrlPr>
                            <a:rPr lang="it-IT" i="1">
                              <a:latin typeface="Cambria Math"/>
                            </a:rPr>
                          </m:ctrlPr>
                        </m:fPr>
                        <m:num>
                          <m:r>
                            <a:rPr lang="it-IT" i="1">
                              <a:latin typeface="Cambria Math"/>
                            </a:rPr>
                            <m:t>𝑑𝑝</m:t>
                          </m:r>
                        </m:num>
                        <m:den>
                          <m:r>
                            <a:rPr lang="it-IT" i="1">
                              <a:latin typeface="Cambria Math"/>
                            </a:rPr>
                            <m:t>𝑑𝑡</m:t>
                          </m:r>
                        </m:den>
                      </m:f>
                      <m:r>
                        <a:rPr lang="it-IT" i="1">
                          <a:latin typeface="Cambria Math"/>
                        </a:rPr>
                        <m:t>−(</m:t>
                      </m:r>
                      <m:r>
                        <a:rPr lang="it-IT" i="1">
                          <a:latin typeface="Cambria Math"/>
                        </a:rPr>
                        <m:t>𝑣</m:t>
                      </m:r>
                      <m:r>
                        <a:rPr lang="it-IT" i="1">
                          <a:latin typeface="Cambria Math"/>
                        </a:rPr>
                        <m:t>−</m:t>
                      </m:r>
                      <m:sSub>
                        <m:sSubPr>
                          <m:ctrlPr>
                            <a:rPr lang="it-IT" i="1">
                              <a:latin typeface="Cambria Math"/>
                            </a:rPr>
                          </m:ctrlPr>
                        </m:sSubPr>
                        <m:e>
                          <m:r>
                            <a:rPr lang="it-IT" i="1">
                              <a:latin typeface="Cambria Math"/>
                            </a:rPr>
                            <m:t>𝑣</m:t>
                          </m:r>
                        </m:e>
                        <m:sub>
                          <m:r>
                            <m:rPr>
                              <m:sty m:val="p"/>
                            </m:rPr>
                            <a:rPr lang="it-IT">
                              <a:latin typeface="Cambria Math"/>
                            </a:rPr>
                            <m:t>Ω</m:t>
                          </m:r>
                        </m:sub>
                      </m:sSub>
                      <m:r>
                        <a:rPr lang="it-IT" i="1">
                          <a:latin typeface="Cambria Math"/>
                        </a:rPr>
                        <m:t>)×</m:t>
                      </m:r>
                      <m:r>
                        <a:rPr lang="it-IT" i="1">
                          <a:latin typeface="Cambria Math"/>
                        </a:rPr>
                        <m:t>𝑞</m:t>
                      </m:r>
                    </m:oMath>
                  </m:oMathPara>
                </a14:m>
                <a:endParaRPr lang="it-IT" dirty="0" smtClean="0"/>
              </a:p>
              <a:p>
                <a:endParaRPr lang="it-IT" dirty="0"/>
              </a:p>
              <a:p>
                <a:r>
                  <a:rPr lang="it-IT" dirty="0"/>
                  <a:t>Osservando che i vettori v e q sono paralleli, per cui il loro prodotto vettoriale è nullo, si ha:</a:t>
                </a:r>
              </a:p>
              <a:p>
                <a:pPr/>
                <a14:m>
                  <m:oMathPara xmlns:m="http://schemas.openxmlformats.org/officeDocument/2006/math">
                    <m:oMathParaPr>
                      <m:jc m:val="centerGroup"/>
                    </m:oMathParaPr>
                    <m:oMath xmlns:m="http://schemas.openxmlformats.org/officeDocument/2006/math">
                      <m:r>
                        <a:rPr lang="it-IT" b="0" i="1" smtClean="0">
                          <a:latin typeface="Cambria Math"/>
                        </a:rPr>
                        <m:t>𝑀</m:t>
                      </m:r>
                      <m:r>
                        <a:rPr lang="it-IT" i="1">
                          <a:latin typeface="Cambria Math"/>
                        </a:rPr>
                        <m:t>=</m:t>
                      </m:r>
                      <m:r>
                        <a:rPr lang="it-IT">
                          <a:latin typeface="Cambria Math"/>
                        </a:rPr>
                        <m:t> </m:t>
                      </m:r>
                      <m:f>
                        <m:fPr>
                          <m:ctrlPr>
                            <a:rPr lang="it-IT" i="1">
                              <a:latin typeface="Cambria Math"/>
                            </a:rPr>
                          </m:ctrlPr>
                        </m:fPr>
                        <m:num>
                          <m:r>
                            <a:rPr lang="it-IT" i="1">
                              <a:latin typeface="Cambria Math"/>
                            </a:rPr>
                            <m:t>𝑑𝑝</m:t>
                          </m:r>
                        </m:num>
                        <m:den>
                          <m:r>
                            <a:rPr lang="it-IT" i="1">
                              <a:latin typeface="Cambria Math"/>
                            </a:rPr>
                            <m:t>𝑑𝑡</m:t>
                          </m:r>
                        </m:den>
                      </m:f>
                      <m:r>
                        <a:rPr lang="it-IT" i="1">
                          <a:latin typeface="Cambria Math"/>
                        </a:rPr>
                        <m:t>+</m:t>
                      </m:r>
                      <m:sSub>
                        <m:sSubPr>
                          <m:ctrlPr>
                            <a:rPr lang="it-IT" i="1">
                              <a:latin typeface="Cambria Math"/>
                            </a:rPr>
                          </m:ctrlPr>
                        </m:sSubPr>
                        <m:e>
                          <m:r>
                            <a:rPr lang="it-IT" i="1">
                              <a:latin typeface="Cambria Math"/>
                            </a:rPr>
                            <m:t>𝑣</m:t>
                          </m:r>
                        </m:e>
                        <m:sub>
                          <m:r>
                            <m:rPr>
                              <m:sty m:val="p"/>
                            </m:rPr>
                            <a:rPr lang="it-IT">
                              <a:latin typeface="Cambria Math"/>
                            </a:rPr>
                            <m:t>Ω</m:t>
                          </m:r>
                        </m:sub>
                      </m:sSub>
                      <m:r>
                        <a:rPr lang="it-IT" i="1">
                          <a:latin typeface="Cambria Math"/>
                        </a:rPr>
                        <m:t>×</m:t>
                      </m:r>
                      <m:r>
                        <a:rPr lang="it-IT" i="1">
                          <a:latin typeface="Cambria Math"/>
                        </a:rPr>
                        <m:t>𝑞</m:t>
                      </m:r>
                    </m:oMath>
                  </m:oMathPara>
                </a14:m>
                <a:endParaRPr lang="it-IT" dirty="0" smtClean="0"/>
              </a:p>
              <a:p>
                <a:endParaRPr lang="it-IT" dirty="0"/>
              </a:p>
              <a:p>
                <a:r>
                  <a:rPr lang="it-IT" dirty="0"/>
                  <a:t>Ma </a:t>
                </a:r>
                <a14:m>
                  <m:oMath xmlns:m="http://schemas.openxmlformats.org/officeDocument/2006/math">
                    <m:sSub>
                      <m:sSubPr>
                        <m:ctrlPr>
                          <a:rPr lang="it-IT" i="1">
                            <a:latin typeface="Cambria Math"/>
                          </a:rPr>
                        </m:ctrlPr>
                      </m:sSubPr>
                      <m:e>
                        <m:r>
                          <a:rPr lang="it-IT" i="1">
                            <a:latin typeface="Cambria Math"/>
                          </a:rPr>
                          <m:t>𝑣</m:t>
                        </m:r>
                      </m:e>
                      <m:sub>
                        <m:r>
                          <m:rPr>
                            <m:sty m:val="p"/>
                          </m:rPr>
                          <a:rPr lang="it-IT">
                            <a:latin typeface="Cambria Math"/>
                          </a:rPr>
                          <m:t>Ω</m:t>
                        </m:r>
                      </m:sub>
                    </m:sSub>
                  </m:oMath>
                </a14:m>
                <a:r>
                  <a:rPr lang="it-IT" dirty="0"/>
                  <a:t> è la velocità del polo Ω nel sistema di riferimento inerziale considerato e nel caso in cui un punto sia fermo nel sistema di riferimento in esame si ottiene</a:t>
                </a:r>
                <a:r>
                  <a:rPr lang="it-IT" dirty="0" smtClean="0"/>
                  <a:t>:</a:t>
                </a:r>
              </a:p>
              <a:p>
                <a:endParaRPr lang="it-IT" dirty="0"/>
              </a:p>
              <a:p>
                <a:pPr/>
                <a14:m>
                  <m:oMathPara xmlns:m="http://schemas.openxmlformats.org/officeDocument/2006/math">
                    <m:oMathParaPr>
                      <m:jc m:val="centerGroup"/>
                    </m:oMathParaPr>
                    <m:oMath xmlns:m="http://schemas.openxmlformats.org/officeDocument/2006/math">
                      <m:r>
                        <a:rPr lang="it-IT" b="0" i="1" smtClean="0">
                          <a:latin typeface="Cambria Math"/>
                        </a:rPr>
                        <m:t>𝑀</m:t>
                      </m:r>
                      <m:r>
                        <a:rPr lang="it-IT" i="1">
                          <a:latin typeface="Cambria Math"/>
                        </a:rPr>
                        <m:t>=</m:t>
                      </m:r>
                      <m:r>
                        <a:rPr lang="it-IT">
                          <a:latin typeface="Cambria Math"/>
                        </a:rPr>
                        <m:t> </m:t>
                      </m:r>
                      <m:f>
                        <m:fPr>
                          <m:ctrlPr>
                            <a:rPr lang="it-IT" i="1">
                              <a:latin typeface="Cambria Math"/>
                            </a:rPr>
                          </m:ctrlPr>
                        </m:fPr>
                        <m:num>
                          <m:r>
                            <a:rPr lang="it-IT" i="1">
                              <a:latin typeface="Cambria Math"/>
                            </a:rPr>
                            <m:t>𝑑𝑝</m:t>
                          </m:r>
                        </m:num>
                        <m:den>
                          <m:r>
                            <a:rPr lang="it-IT" i="1">
                              <a:latin typeface="Cambria Math"/>
                            </a:rPr>
                            <m:t>𝑑𝑡</m:t>
                          </m:r>
                        </m:den>
                      </m:f>
                    </m:oMath>
                  </m:oMathPara>
                </a14:m>
                <a:endParaRPr lang="it-IT" dirty="0"/>
              </a:p>
              <a:p>
                <a:endParaRPr lang="it-IT" dirty="0"/>
              </a:p>
            </p:txBody>
          </p:sp>
        </mc:Choice>
        <mc:Fallback xmlns="">
          <p:sp>
            <p:nvSpPr>
              <p:cNvPr id="4" name="CasellaDiTesto 3"/>
              <p:cNvSpPr txBox="1">
                <a:spLocks noRot="1" noChangeAspect="1" noMove="1" noResize="1" noEditPoints="1" noAdjustHandles="1" noChangeArrowheads="1" noChangeShapeType="1" noTextEdit="1"/>
              </p:cNvSpPr>
              <p:nvPr/>
            </p:nvSpPr>
            <p:spPr>
              <a:xfrm>
                <a:off x="395536" y="116632"/>
                <a:ext cx="8208912" cy="4965975"/>
              </a:xfrm>
              <a:prstGeom prst="rect">
                <a:avLst/>
              </a:prstGeom>
              <a:blipFill rotWithShape="1">
                <a:blip r:embed="rId2"/>
                <a:stretch>
                  <a:fillRect l="-669" t="-613"/>
                </a:stretch>
              </a:blipFill>
            </p:spPr>
            <p:txBody>
              <a:bodyPr/>
              <a:lstStyle/>
              <a:p>
                <a:r>
                  <a:rPr lang="it-IT">
                    <a:noFill/>
                  </a:rPr>
                  <a:t> </a:t>
                </a:r>
              </a:p>
            </p:txBody>
          </p:sp>
        </mc:Fallback>
      </mc:AlternateContent>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536" y="4332918"/>
            <a:ext cx="2432918" cy="25524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umetto 1 4"/>
          <p:cNvSpPr/>
          <p:nvPr/>
        </p:nvSpPr>
        <p:spPr>
          <a:xfrm>
            <a:off x="4067944" y="5082606"/>
            <a:ext cx="5076056" cy="1775394"/>
          </a:xfrm>
          <a:prstGeom prst="wedgeRectCallout">
            <a:avLst>
              <a:gd name="adj1" fmla="val -31650"/>
              <a:gd name="adj2" fmla="val -7974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600" i="1" dirty="0"/>
              <a:t>“In ogni sistema di riferimento inerziale, se si sceglie un punto fisso come polo, il momento della forza risultante agente su un punto materiale è pari alla derivata rispetto al tempo del momento angolare del punto materiale stesso”</a:t>
            </a:r>
            <a:r>
              <a:rPr lang="it-IT" sz="1600" dirty="0"/>
              <a:t> (Teorema del momento angolare o teorema del momento della quantità di moto</a:t>
            </a:r>
            <a:r>
              <a:rPr lang="it-IT" sz="1600" dirty="0" smtClean="0"/>
              <a:t>)</a:t>
            </a:r>
            <a:endParaRPr lang="it-IT" sz="1600" dirty="0"/>
          </a:p>
        </p:txBody>
      </p:sp>
    </p:spTree>
    <p:extLst>
      <p:ext uri="{BB962C8B-B14F-4D97-AF65-F5344CB8AC3E}">
        <p14:creationId xmlns:p14="http://schemas.microsoft.com/office/powerpoint/2010/main" val="1896776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5122"/>
                                        </p:tgtEl>
                                        <p:attrNameLst>
                                          <p:attrName>style.visibility</p:attrName>
                                        </p:attrNameLst>
                                      </p:cBhvr>
                                      <p:to>
                                        <p:strVal val="visible"/>
                                      </p:to>
                                    </p:set>
                                    <p:anim calcmode="lin" valueType="num">
                                      <p:cBhvr>
                                        <p:cTn id="14" dur="500" fill="hold"/>
                                        <p:tgtEl>
                                          <p:spTgt spid="5122"/>
                                        </p:tgtEl>
                                        <p:attrNameLst>
                                          <p:attrName>ppt_w</p:attrName>
                                        </p:attrNameLst>
                                      </p:cBhvr>
                                      <p:tavLst>
                                        <p:tav tm="0">
                                          <p:val>
                                            <p:fltVal val="0"/>
                                          </p:val>
                                        </p:tav>
                                        <p:tav tm="100000">
                                          <p:val>
                                            <p:strVal val="#ppt_w"/>
                                          </p:val>
                                        </p:tav>
                                      </p:tavLst>
                                    </p:anim>
                                    <p:anim calcmode="lin" valueType="num">
                                      <p:cBhvr>
                                        <p:cTn id="15" dur="500" fill="hold"/>
                                        <p:tgtEl>
                                          <p:spTgt spid="5122"/>
                                        </p:tgtEl>
                                        <p:attrNameLst>
                                          <p:attrName>ppt_h</p:attrName>
                                        </p:attrNameLst>
                                      </p:cBhvr>
                                      <p:tavLst>
                                        <p:tav tm="0">
                                          <p:val>
                                            <p:fltVal val="0"/>
                                          </p:val>
                                        </p:tav>
                                        <p:tav tm="100000">
                                          <p:val>
                                            <p:strVal val="#ppt_h"/>
                                          </p:val>
                                        </p:tav>
                                      </p:tavLst>
                                    </p:anim>
                                    <p:animEffect transition="in" filter="fade">
                                      <p:cBhvr>
                                        <p:cTn id="16" dur="500"/>
                                        <p:tgtEl>
                                          <p:spTgt spid="5122"/>
                                        </p:tgtEl>
                                      </p:cBhvr>
                                    </p:animEffect>
                                  </p:childTnLst>
                                </p:cTn>
                              </p:par>
                            </p:childTnLst>
                          </p:cTn>
                        </p:par>
                      </p:childTnLst>
                    </p:cTn>
                  </p:par>
                  <p:par>
                    <p:cTn id="17" fill="hold">
                      <p:stCondLst>
                        <p:cond delay="indefinite"/>
                      </p:stCondLst>
                      <p:childTnLst>
                        <p:par>
                          <p:cTn id="18" fill="hold">
                            <p:stCondLst>
                              <p:cond delay="0"/>
                            </p:stCondLst>
                            <p:childTnLst>
                              <p:par>
                                <p:cTn id="19" presetID="26" presetClass="entr" presetSubtype="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wipe(down)">
                                      <p:cBhvr>
                                        <p:cTn id="21" dur="580">
                                          <p:stCondLst>
                                            <p:cond delay="0"/>
                                          </p:stCondLst>
                                        </p:cTn>
                                        <p:tgtEl>
                                          <p:spTgt spid="5"/>
                                        </p:tgtEl>
                                      </p:cBhvr>
                                    </p:animEffect>
                                    <p:anim calcmode="lin" valueType="num">
                                      <p:cBhvr>
                                        <p:cTn id="22"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23"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24"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25"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26"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27" dur="26">
                                          <p:stCondLst>
                                            <p:cond delay="650"/>
                                          </p:stCondLst>
                                        </p:cTn>
                                        <p:tgtEl>
                                          <p:spTgt spid="5"/>
                                        </p:tgtEl>
                                      </p:cBhvr>
                                      <p:to x="100000" y="60000"/>
                                    </p:animScale>
                                    <p:animScale>
                                      <p:cBhvr>
                                        <p:cTn id="28" dur="166" decel="50000">
                                          <p:stCondLst>
                                            <p:cond delay="676"/>
                                          </p:stCondLst>
                                        </p:cTn>
                                        <p:tgtEl>
                                          <p:spTgt spid="5"/>
                                        </p:tgtEl>
                                      </p:cBhvr>
                                      <p:to x="100000" y="100000"/>
                                    </p:animScale>
                                    <p:animScale>
                                      <p:cBhvr>
                                        <p:cTn id="29" dur="26">
                                          <p:stCondLst>
                                            <p:cond delay="1312"/>
                                          </p:stCondLst>
                                        </p:cTn>
                                        <p:tgtEl>
                                          <p:spTgt spid="5"/>
                                        </p:tgtEl>
                                      </p:cBhvr>
                                      <p:to x="100000" y="80000"/>
                                    </p:animScale>
                                    <p:animScale>
                                      <p:cBhvr>
                                        <p:cTn id="30" dur="166" decel="50000">
                                          <p:stCondLst>
                                            <p:cond delay="1338"/>
                                          </p:stCondLst>
                                        </p:cTn>
                                        <p:tgtEl>
                                          <p:spTgt spid="5"/>
                                        </p:tgtEl>
                                      </p:cBhvr>
                                      <p:to x="100000" y="100000"/>
                                    </p:animScale>
                                    <p:animScale>
                                      <p:cBhvr>
                                        <p:cTn id="31" dur="26">
                                          <p:stCondLst>
                                            <p:cond delay="1642"/>
                                          </p:stCondLst>
                                        </p:cTn>
                                        <p:tgtEl>
                                          <p:spTgt spid="5"/>
                                        </p:tgtEl>
                                      </p:cBhvr>
                                      <p:to x="100000" y="90000"/>
                                    </p:animScale>
                                    <p:animScale>
                                      <p:cBhvr>
                                        <p:cTn id="32" dur="166" decel="50000">
                                          <p:stCondLst>
                                            <p:cond delay="1668"/>
                                          </p:stCondLst>
                                        </p:cTn>
                                        <p:tgtEl>
                                          <p:spTgt spid="5"/>
                                        </p:tgtEl>
                                      </p:cBhvr>
                                      <p:to x="100000" y="100000"/>
                                    </p:animScale>
                                    <p:animScale>
                                      <p:cBhvr>
                                        <p:cTn id="33" dur="26">
                                          <p:stCondLst>
                                            <p:cond delay="1808"/>
                                          </p:stCondLst>
                                        </p:cTn>
                                        <p:tgtEl>
                                          <p:spTgt spid="5"/>
                                        </p:tgtEl>
                                      </p:cBhvr>
                                      <p:to x="100000" y="95000"/>
                                    </p:animScale>
                                    <p:animScale>
                                      <p:cBhvr>
                                        <p:cTn id="34" dur="166" decel="50000">
                                          <p:stCondLst>
                                            <p:cond delay="1834"/>
                                          </p:stCondLst>
                                        </p:cTn>
                                        <p:tgtEl>
                                          <p:spTgt spid="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44624"/>
            <a:ext cx="8229600" cy="1143000"/>
          </a:xfrm>
        </p:spPr>
        <p:txBody>
          <a:bodyPr/>
          <a:lstStyle/>
          <a:p>
            <a:r>
              <a:rPr lang="it-IT" dirty="0" smtClean="0"/>
              <a:t>Applicazione: il pendolo semplice</a:t>
            </a:r>
            <a:endParaRPr lang="it-IT"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42931" y="3309525"/>
            <a:ext cx="2493565" cy="34640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mc:AlternateContent xmlns:mc="http://schemas.openxmlformats.org/markup-compatibility/2006" xmlns:a14="http://schemas.microsoft.com/office/drawing/2010/main">
        <mc:Choice Requires="a14">
          <p:sp>
            <p:nvSpPr>
              <p:cNvPr id="4" name="CasellaDiTesto 3"/>
              <p:cNvSpPr txBox="1"/>
              <p:nvPr/>
            </p:nvSpPr>
            <p:spPr>
              <a:xfrm>
                <a:off x="539552" y="1339600"/>
                <a:ext cx="7992888" cy="4164923"/>
              </a:xfrm>
              <a:prstGeom prst="rect">
                <a:avLst/>
              </a:prstGeom>
              <a:noFill/>
            </p:spPr>
            <p:txBody>
              <a:bodyPr wrap="square" rtlCol="0">
                <a:spAutoFit/>
              </a:bodyPr>
              <a:lstStyle/>
              <a:p>
                <a:r>
                  <a:rPr lang="it-IT" dirty="0"/>
                  <a:t>Se scegliamo come polo il punto di sospensione O, potremo scrivere, relativamente al momento esercitato dalle forze</a:t>
                </a:r>
                <a:r>
                  <a:rPr lang="it-IT" dirty="0" smtClean="0"/>
                  <a:t>:</a:t>
                </a:r>
              </a:p>
              <a:p>
                <a:endParaRPr lang="it-IT" dirty="0"/>
              </a:p>
              <a:p>
                <a:pPr/>
                <a14:m>
                  <m:oMathPara xmlns:m="http://schemas.openxmlformats.org/officeDocument/2006/math">
                    <m:oMathParaPr>
                      <m:jc m:val="centerGroup"/>
                    </m:oMathParaPr>
                    <m:oMath xmlns:m="http://schemas.openxmlformats.org/officeDocument/2006/math">
                      <m:r>
                        <a:rPr lang="it-IT" i="1">
                          <a:latin typeface="Cambria Math"/>
                        </a:rPr>
                        <m:t>𝑚</m:t>
                      </m:r>
                      <m:r>
                        <a:rPr lang="it-IT" i="1">
                          <a:latin typeface="Cambria Math"/>
                        </a:rPr>
                        <m:t>=</m:t>
                      </m:r>
                      <m:r>
                        <a:rPr lang="it-IT" i="1">
                          <a:latin typeface="Cambria Math"/>
                        </a:rPr>
                        <m:t>𝑂𝑃</m:t>
                      </m:r>
                      <m:r>
                        <a:rPr lang="it-IT" i="1">
                          <a:latin typeface="Cambria Math"/>
                        </a:rPr>
                        <m:t>×</m:t>
                      </m:r>
                      <m:r>
                        <a:rPr lang="it-IT" i="1">
                          <a:latin typeface="Cambria Math"/>
                        </a:rPr>
                        <m:t>𝐹</m:t>
                      </m:r>
                      <m:r>
                        <a:rPr lang="it-IT" i="1">
                          <a:latin typeface="Cambria Math"/>
                        </a:rPr>
                        <m:t>=</m:t>
                      </m:r>
                      <m:r>
                        <a:rPr lang="it-IT" i="1">
                          <a:latin typeface="Cambria Math"/>
                        </a:rPr>
                        <m:t>𝑂𝑃</m:t>
                      </m:r>
                      <m:r>
                        <a:rPr lang="it-IT" i="1">
                          <a:latin typeface="Cambria Math"/>
                        </a:rPr>
                        <m:t>×</m:t>
                      </m:r>
                      <m:d>
                        <m:dPr>
                          <m:ctrlPr>
                            <a:rPr lang="it-IT" i="1">
                              <a:latin typeface="Cambria Math"/>
                            </a:rPr>
                          </m:ctrlPr>
                        </m:dPr>
                        <m:e>
                          <m:r>
                            <a:rPr lang="it-IT" i="1">
                              <a:latin typeface="Cambria Math"/>
                            </a:rPr>
                            <m:t>𝜏</m:t>
                          </m:r>
                          <m:r>
                            <a:rPr lang="it-IT" i="1">
                              <a:latin typeface="Cambria Math"/>
                            </a:rPr>
                            <m:t>+</m:t>
                          </m:r>
                          <m:r>
                            <a:rPr lang="it-IT" i="1">
                              <a:latin typeface="Cambria Math"/>
                            </a:rPr>
                            <m:t>𝑚𝑔</m:t>
                          </m:r>
                        </m:e>
                      </m:d>
                      <m:r>
                        <a:rPr lang="it-IT" i="1">
                          <a:latin typeface="Cambria Math"/>
                        </a:rPr>
                        <m:t>=</m:t>
                      </m:r>
                      <m:r>
                        <a:rPr lang="it-IT" i="1">
                          <a:latin typeface="Cambria Math"/>
                        </a:rPr>
                        <m:t>𝑂𝑃</m:t>
                      </m:r>
                      <m:r>
                        <a:rPr lang="it-IT" i="1">
                          <a:latin typeface="Cambria Math"/>
                        </a:rPr>
                        <m:t>×</m:t>
                      </m:r>
                      <m:r>
                        <a:rPr lang="it-IT" i="1">
                          <a:latin typeface="Cambria Math"/>
                        </a:rPr>
                        <m:t>𝑚𝑔</m:t>
                      </m:r>
                    </m:oMath>
                  </m:oMathPara>
                </a14:m>
                <a:endParaRPr lang="it-IT" dirty="0" smtClean="0"/>
              </a:p>
              <a:p>
                <a:endParaRPr lang="it-IT" dirty="0"/>
              </a:p>
              <a:p>
                <a:r>
                  <a:rPr lang="it-IT" dirty="0"/>
                  <a:t>Avendo tenuto presente che OP e τ sono fra loro paralleli</a:t>
                </a:r>
                <a:r>
                  <a:rPr lang="it-IT" dirty="0" smtClean="0"/>
                  <a:t>.</a:t>
                </a:r>
              </a:p>
              <a:p>
                <a:endParaRPr lang="it-IT" dirty="0"/>
              </a:p>
              <a:p>
                <a:pPr/>
                <a14:m>
                  <m:oMathPara xmlns:m="http://schemas.openxmlformats.org/officeDocument/2006/math">
                    <m:oMathParaPr>
                      <m:jc m:val="centerGroup"/>
                    </m:oMathParaPr>
                    <m:oMath xmlns:m="http://schemas.openxmlformats.org/officeDocument/2006/math">
                      <m:r>
                        <a:rPr lang="it-IT" i="1">
                          <a:latin typeface="Cambria Math"/>
                        </a:rPr>
                        <m:t>𝑂𝑃</m:t>
                      </m:r>
                      <m:r>
                        <a:rPr lang="it-IT" i="1">
                          <a:latin typeface="Cambria Math"/>
                        </a:rPr>
                        <m:t>×</m:t>
                      </m:r>
                      <m:r>
                        <a:rPr lang="it-IT" i="1">
                          <a:latin typeface="Cambria Math"/>
                        </a:rPr>
                        <m:t>𝑚𝑔</m:t>
                      </m:r>
                      <m:r>
                        <a:rPr lang="it-IT" i="1">
                          <a:latin typeface="Cambria Math"/>
                        </a:rPr>
                        <m:t>=</m:t>
                      </m:r>
                      <m:f>
                        <m:fPr>
                          <m:ctrlPr>
                            <a:rPr lang="it-IT" i="1">
                              <a:latin typeface="Cambria Math"/>
                            </a:rPr>
                          </m:ctrlPr>
                        </m:fPr>
                        <m:num>
                          <m:r>
                            <a:rPr lang="it-IT" i="1">
                              <a:latin typeface="Cambria Math"/>
                            </a:rPr>
                            <m:t>𝑑𝑝</m:t>
                          </m:r>
                        </m:num>
                        <m:den>
                          <m:r>
                            <a:rPr lang="it-IT" i="1">
                              <a:latin typeface="Cambria Math"/>
                            </a:rPr>
                            <m:t>𝑑𝑡</m:t>
                          </m:r>
                        </m:den>
                      </m:f>
                      <m:r>
                        <a:rPr lang="it-IT" i="1">
                          <a:latin typeface="Cambria Math"/>
                        </a:rPr>
                        <m:t>=</m:t>
                      </m:r>
                      <m:f>
                        <m:fPr>
                          <m:ctrlPr>
                            <a:rPr lang="it-IT" i="1">
                              <a:latin typeface="Cambria Math"/>
                            </a:rPr>
                          </m:ctrlPr>
                        </m:fPr>
                        <m:num>
                          <m:r>
                            <a:rPr lang="it-IT" i="1">
                              <a:latin typeface="Cambria Math"/>
                            </a:rPr>
                            <m:t>𝑑</m:t>
                          </m:r>
                          <m:d>
                            <m:dPr>
                              <m:ctrlPr>
                                <a:rPr lang="it-IT" i="1">
                                  <a:latin typeface="Cambria Math"/>
                                </a:rPr>
                              </m:ctrlPr>
                            </m:dPr>
                            <m:e>
                              <m:r>
                                <a:rPr lang="it-IT" i="1">
                                  <a:latin typeface="Cambria Math"/>
                                </a:rPr>
                                <m:t>𝑂𝑃</m:t>
                              </m:r>
                              <m:r>
                                <a:rPr lang="it-IT" i="1">
                                  <a:latin typeface="Cambria Math"/>
                                </a:rPr>
                                <m:t>×</m:t>
                              </m:r>
                              <m:r>
                                <a:rPr lang="it-IT" i="1">
                                  <a:latin typeface="Cambria Math"/>
                                </a:rPr>
                                <m:t>𝑚𝑣</m:t>
                              </m:r>
                            </m:e>
                          </m:d>
                        </m:num>
                        <m:den>
                          <m:r>
                            <a:rPr lang="it-IT" i="1">
                              <a:latin typeface="Cambria Math"/>
                            </a:rPr>
                            <m:t>𝑑𝑡</m:t>
                          </m:r>
                        </m:den>
                      </m:f>
                    </m:oMath>
                  </m:oMathPara>
                </a14:m>
                <a:endParaRPr lang="it-IT" dirty="0" smtClean="0"/>
              </a:p>
              <a:p>
                <a:endParaRPr lang="it-IT" dirty="0"/>
              </a:p>
              <a:p>
                <a:pPr/>
                <a14:m>
                  <m:oMathPara xmlns:m="http://schemas.openxmlformats.org/officeDocument/2006/math">
                    <m:oMathParaPr>
                      <m:jc m:val="centerGroup"/>
                    </m:oMathParaPr>
                    <m:oMath xmlns:m="http://schemas.openxmlformats.org/officeDocument/2006/math">
                      <m:r>
                        <a:rPr lang="it-IT" i="1">
                          <a:latin typeface="Cambria Math"/>
                        </a:rPr>
                        <m:t>−</m:t>
                      </m:r>
                      <m:r>
                        <a:rPr lang="it-IT" i="1">
                          <a:latin typeface="Cambria Math"/>
                        </a:rPr>
                        <m:t>𝑙𝑚𝑔𝑠𝑖𝑛</m:t>
                      </m:r>
                      <m:r>
                        <a:rPr lang="it-IT" i="1">
                          <a:latin typeface="Cambria Math"/>
                        </a:rPr>
                        <m:t>𝜃</m:t>
                      </m:r>
                      <m:r>
                        <a:rPr lang="it-IT" i="1">
                          <a:latin typeface="Cambria Math"/>
                        </a:rPr>
                        <m:t>=</m:t>
                      </m:r>
                      <m:r>
                        <a:rPr lang="it-IT" i="1">
                          <a:latin typeface="Cambria Math"/>
                        </a:rPr>
                        <m:t>𝑙𝑚</m:t>
                      </m:r>
                      <m:f>
                        <m:fPr>
                          <m:ctrlPr>
                            <a:rPr lang="it-IT" i="1">
                              <a:latin typeface="Cambria Math"/>
                            </a:rPr>
                          </m:ctrlPr>
                        </m:fPr>
                        <m:num>
                          <m:r>
                            <a:rPr lang="it-IT" i="1">
                              <a:latin typeface="Cambria Math"/>
                            </a:rPr>
                            <m:t>𝑑𝑣</m:t>
                          </m:r>
                        </m:num>
                        <m:den>
                          <m:r>
                            <a:rPr lang="it-IT" i="1">
                              <a:latin typeface="Cambria Math"/>
                            </a:rPr>
                            <m:t>𝑑𝑡</m:t>
                          </m:r>
                        </m:den>
                      </m:f>
                      <m:r>
                        <a:rPr lang="it-IT" i="1">
                          <a:latin typeface="Cambria Math"/>
                        </a:rPr>
                        <m:t>=</m:t>
                      </m:r>
                      <m:r>
                        <a:rPr lang="it-IT" i="1">
                          <a:latin typeface="Cambria Math"/>
                        </a:rPr>
                        <m:t>𝑙𝑚</m:t>
                      </m:r>
                      <m:f>
                        <m:fPr>
                          <m:ctrlPr>
                            <a:rPr lang="it-IT" i="1">
                              <a:latin typeface="Cambria Math"/>
                            </a:rPr>
                          </m:ctrlPr>
                        </m:fPr>
                        <m:num>
                          <m:r>
                            <a:rPr lang="it-IT" i="1">
                              <a:latin typeface="Cambria Math"/>
                            </a:rPr>
                            <m:t>𝑑</m:t>
                          </m:r>
                          <m:d>
                            <m:dPr>
                              <m:ctrlPr>
                                <a:rPr lang="it-IT" i="1">
                                  <a:latin typeface="Cambria Math"/>
                                </a:rPr>
                              </m:ctrlPr>
                            </m:dPr>
                            <m:e>
                              <m:r>
                                <a:rPr lang="it-IT" i="1">
                                  <a:latin typeface="Cambria Math"/>
                                </a:rPr>
                                <m:t>𝑙</m:t>
                              </m:r>
                              <m:f>
                                <m:fPr>
                                  <m:ctrlPr>
                                    <a:rPr lang="it-IT" i="1">
                                      <a:latin typeface="Cambria Math"/>
                                    </a:rPr>
                                  </m:ctrlPr>
                                </m:fPr>
                                <m:num>
                                  <m:r>
                                    <a:rPr lang="it-IT" i="1">
                                      <a:latin typeface="Cambria Math"/>
                                    </a:rPr>
                                    <m:t>𝑑</m:t>
                                  </m:r>
                                  <m:r>
                                    <a:rPr lang="it-IT" i="1">
                                      <a:latin typeface="Cambria Math"/>
                                    </a:rPr>
                                    <m:t>𝜃</m:t>
                                  </m:r>
                                </m:num>
                                <m:den>
                                  <m:r>
                                    <a:rPr lang="it-IT" i="1">
                                      <a:latin typeface="Cambria Math"/>
                                    </a:rPr>
                                    <m:t>𝑑𝑡</m:t>
                                  </m:r>
                                </m:den>
                              </m:f>
                            </m:e>
                          </m:d>
                        </m:num>
                        <m:den>
                          <m:r>
                            <a:rPr lang="it-IT" i="1">
                              <a:latin typeface="Cambria Math"/>
                            </a:rPr>
                            <m:t>𝑑𝑡</m:t>
                          </m:r>
                        </m:den>
                      </m:f>
                      <m:r>
                        <a:rPr lang="it-IT" i="1">
                          <a:latin typeface="Cambria Math"/>
                        </a:rPr>
                        <m:t>=</m:t>
                      </m:r>
                      <m:sSup>
                        <m:sSupPr>
                          <m:ctrlPr>
                            <a:rPr lang="it-IT" i="1">
                              <a:latin typeface="Cambria Math"/>
                            </a:rPr>
                          </m:ctrlPr>
                        </m:sSupPr>
                        <m:e>
                          <m:r>
                            <a:rPr lang="it-IT" i="1">
                              <a:latin typeface="Cambria Math"/>
                            </a:rPr>
                            <m:t>𝑙</m:t>
                          </m:r>
                        </m:e>
                        <m:sup>
                          <m:r>
                            <a:rPr lang="it-IT" i="1">
                              <a:latin typeface="Cambria Math"/>
                            </a:rPr>
                            <m:t>2</m:t>
                          </m:r>
                        </m:sup>
                      </m:sSup>
                      <m:r>
                        <a:rPr lang="it-IT" i="1">
                          <a:latin typeface="Cambria Math"/>
                        </a:rPr>
                        <m:t>𝑚</m:t>
                      </m:r>
                      <m:f>
                        <m:fPr>
                          <m:ctrlPr>
                            <a:rPr lang="it-IT" i="1">
                              <a:latin typeface="Cambria Math"/>
                            </a:rPr>
                          </m:ctrlPr>
                        </m:fPr>
                        <m:num>
                          <m:sSup>
                            <m:sSupPr>
                              <m:ctrlPr>
                                <a:rPr lang="it-IT" i="1">
                                  <a:latin typeface="Cambria Math"/>
                                </a:rPr>
                              </m:ctrlPr>
                            </m:sSupPr>
                            <m:e>
                              <m:r>
                                <a:rPr lang="it-IT" i="1">
                                  <a:latin typeface="Cambria Math"/>
                                </a:rPr>
                                <m:t>𝑑</m:t>
                              </m:r>
                            </m:e>
                            <m:sup>
                              <m:r>
                                <a:rPr lang="it-IT" i="1">
                                  <a:latin typeface="Cambria Math"/>
                                </a:rPr>
                                <m:t>2</m:t>
                              </m:r>
                            </m:sup>
                          </m:sSup>
                          <m:r>
                            <a:rPr lang="it-IT" i="1">
                              <a:latin typeface="Cambria Math"/>
                            </a:rPr>
                            <m:t>𝜃</m:t>
                          </m:r>
                        </m:num>
                        <m:den>
                          <m:r>
                            <a:rPr lang="it-IT" i="1">
                              <a:latin typeface="Cambria Math"/>
                            </a:rPr>
                            <m:t>𝑑</m:t>
                          </m:r>
                          <m:sSup>
                            <m:sSupPr>
                              <m:ctrlPr>
                                <a:rPr lang="it-IT" i="1">
                                  <a:latin typeface="Cambria Math"/>
                                </a:rPr>
                              </m:ctrlPr>
                            </m:sSupPr>
                            <m:e>
                              <m:r>
                                <a:rPr lang="it-IT" i="1">
                                  <a:latin typeface="Cambria Math"/>
                                </a:rPr>
                                <m:t>𝑡</m:t>
                              </m:r>
                            </m:e>
                            <m:sup>
                              <m:r>
                                <a:rPr lang="it-IT" i="1">
                                  <a:latin typeface="Cambria Math"/>
                                </a:rPr>
                                <m:t>2</m:t>
                              </m:r>
                            </m:sup>
                          </m:sSup>
                        </m:den>
                      </m:f>
                    </m:oMath>
                  </m:oMathPara>
                </a14:m>
                <a:endParaRPr lang="it-IT" dirty="0"/>
              </a:p>
              <a:p>
                <a:endParaRPr lang="it-IT" dirty="0" smtClean="0"/>
              </a:p>
              <a:p>
                <a:endParaRPr lang="it-IT" dirty="0"/>
              </a:p>
            </p:txBody>
          </p:sp>
        </mc:Choice>
        <mc:Fallback xmlns="">
          <p:sp>
            <p:nvSpPr>
              <p:cNvPr id="4" name="CasellaDiTesto 3"/>
              <p:cNvSpPr txBox="1">
                <a:spLocks noRot="1" noChangeAspect="1" noMove="1" noResize="1" noEditPoints="1" noAdjustHandles="1" noChangeArrowheads="1" noChangeShapeType="1" noTextEdit="1"/>
              </p:cNvSpPr>
              <p:nvPr/>
            </p:nvSpPr>
            <p:spPr>
              <a:xfrm>
                <a:off x="539552" y="1339600"/>
                <a:ext cx="7992888" cy="4164923"/>
              </a:xfrm>
              <a:prstGeom prst="rect">
                <a:avLst/>
              </a:prstGeom>
              <a:blipFill rotWithShape="1">
                <a:blip r:embed="rId3"/>
                <a:stretch>
                  <a:fillRect l="-686" t="-732" r="-153"/>
                </a:stretch>
              </a:blipFill>
            </p:spPr>
            <p:txBody>
              <a:bodyPr/>
              <a:lstStyle/>
              <a:p>
                <a:r>
                  <a:rPr lang="it-IT">
                    <a:noFill/>
                  </a:rPr>
                  <a:t> </a:t>
                </a:r>
              </a:p>
            </p:txBody>
          </p:sp>
        </mc:Fallback>
      </mc:AlternateContent>
    </p:spTree>
    <p:extLst>
      <p:ext uri="{BB962C8B-B14F-4D97-AF65-F5344CB8AC3E}">
        <p14:creationId xmlns:p14="http://schemas.microsoft.com/office/powerpoint/2010/main" val="65862145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CasellaDiTesto 3"/>
              <p:cNvSpPr txBox="1"/>
              <p:nvPr/>
            </p:nvSpPr>
            <p:spPr>
              <a:xfrm>
                <a:off x="395536" y="260648"/>
                <a:ext cx="8424936" cy="6165278"/>
              </a:xfrm>
              <a:prstGeom prst="rect">
                <a:avLst/>
              </a:prstGeom>
              <a:noFill/>
            </p:spPr>
            <p:txBody>
              <a:bodyPr wrap="square" rtlCol="0">
                <a:spAutoFit/>
              </a:bodyPr>
              <a:lstStyle/>
              <a:p>
                <a:r>
                  <a:rPr lang="it-IT" dirty="0"/>
                  <a:t>Eseguendo le opportune semplificazioni si ottiene</a:t>
                </a:r>
                <a:r>
                  <a:rPr lang="it-IT" dirty="0" smtClean="0"/>
                  <a:t>:</a:t>
                </a:r>
              </a:p>
              <a:p>
                <a:endParaRPr lang="it-IT" dirty="0"/>
              </a:p>
              <a:p>
                <a:pPr/>
                <a14:m>
                  <m:oMathPara xmlns:m="http://schemas.openxmlformats.org/officeDocument/2006/math">
                    <m:oMathParaPr>
                      <m:jc m:val="centerGroup"/>
                    </m:oMathParaPr>
                    <m:oMath xmlns:m="http://schemas.openxmlformats.org/officeDocument/2006/math">
                      <m:f>
                        <m:fPr>
                          <m:ctrlPr>
                            <a:rPr lang="it-IT" i="1">
                              <a:latin typeface="Cambria Math"/>
                            </a:rPr>
                          </m:ctrlPr>
                        </m:fPr>
                        <m:num>
                          <m:sSup>
                            <m:sSupPr>
                              <m:ctrlPr>
                                <a:rPr lang="it-IT" i="1">
                                  <a:latin typeface="Cambria Math"/>
                                </a:rPr>
                              </m:ctrlPr>
                            </m:sSupPr>
                            <m:e>
                              <m:r>
                                <a:rPr lang="it-IT" i="1">
                                  <a:latin typeface="Cambria Math"/>
                                </a:rPr>
                                <m:t>𝑑</m:t>
                              </m:r>
                            </m:e>
                            <m:sup>
                              <m:r>
                                <a:rPr lang="it-IT" i="1">
                                  <a:latin typeface="Cambria Math"/>
                                </a:rPr>
                                <m:t>2</m:t>
                              </m:r>
                            </m:sup>
                          </m:sSup>
                          <m:r>
                            <a:rPr lang="it-IT" i="1">
                              <a:latin typeface="Cambria Math"/>
                            </a:rPr>
                            <m:t>𝜃</m:t>
                          </m:r>
                        </m:num>
                        <m:den>
                          <m:r>
                            <a:rPr lang="it-IT" i="1">
                              <a:latin typeface="Cambria Math"/>
                            </a:rPr>
                            <m:t>𝑑</m:t>
                          </m:r>
                          <m:sSup>
                            <m:sSupPr>
                              <m:ctrlPr>
                                <a:rPr lang="it-IT" i="1">
                                  <a:latin typeface="Cambria Math"/>
                                </a:rPr>
                              </m:ctrlPr>
                            </m:sSupPr>
                            <m:e>
                              <m:r>
                                <a:rPr lang="it-IT" i="1">
                                  <a:latin typeface="Cambria Math"/>
                                </a:rPr>
                                <m:t>𝑡</m:t>
                              </m:r>
                            </m:e>
                            <m:sup>
                              <m:r>
                                <a:rPr lang="it-IT" i="1">
                                  <a:latin typeface="Cambria Math"/>
                                </a:rPr>
                                <m:t>2</m:t>
                              </m:r>
                            </m:sup>
                          </m:sSup>
                        </m:den>
                      </m:f>
                      <m:r>
                        <a:rPr lang="it-IT" i="1">
                          <a:latin typeface="Cambria Math"/>
                        </a:rPr>
                        <m:t>+</m:t>
                      </m:r>
                      <m:f>
                        <m:fPr>
                          <m:ctrlPr>
                            <a:rPr lang="it-IT" i="1">
                              <a:latin typeface="Cambria Math"/>
                            </a:rPr>
                          </m:ctrlPr>
                        </m:fPr>
                        <m:num>
                          <m:r>
                            <a:rPr lang="it-IT" i="1">
                              <a:latin typeface="Cambria Math"/>
                            </a:rPr>
                            <m:t>𝑔</m:t>
                          </m:r>
                        </m:num>
                        <m:den>
                          <m:r>
                            <a:rPr lang="it-IT" i="1">
                              <a:latin typeface="Cambria Math"/>
                            </a:rPr>
                            <m:t>𝑙</m:t>
                          </m:r>
                        </m:den>
                      </m:f>
                      <m:r>
                        <a:rPr lang="it-IT" i="1">
                          <a:latin typeface="Cambria Math"/>
                        </a:rPr>
                        <m:t>𝑠𝑖𝑛</m:t>
                      </m:r>
                      <m:r>
                        <a:rPr lang="it-IT" i="1">
                          <a:latin typeface="Cambria Math"/>
                        </a:rPr>
                        <m:t>𝜃</m:t>
                      </m:r>
                      <m:r>
                        <a:rPr lang="it-IT" i="1">
                          <a:latin typeface="Cambria Math"/>
                        </a:rPr>
                        <m:t>=0</m:t>
                      </m:r>
                    </m:oMath>
                  </m:oMathPara>
                </a14:m>
                <a:endParaRPr lang="it-IT" dirty="0"/>
              </a:p>
              <a:p>
                <a:endParaRPr lang="it-IT" dirty="0" smtClean="0"/>
              </a:p>
              <a:p>
                <a:r>
                  <a:rPr lang="it-IT" dirty="0" smtClean="0"/>
                  <a:t>Nello </a:t>
                </a:r>
                <a:r>
                  <a:rPr lang="it-IT" dirty="0"/>
                  <a:t>scrivere questa equazione si è tenuto conto che:</a:t>
                </a:r>
              </a:p>
              <a:p>
                <a:pPr lvl="0"/>
                <a:r>
                  <a:rPr lang="it-IT" dirty="0"/>
                  <a:t>Il vettore OP (di modulo pari a l) e il vettore mg formano un angolo </a:t>
                </a:r>
                <a14:m>
                  <m:oMath xmlns:m="http://schemas.openxmlformats.org/officeDocument/2006/math">
                    <m:r>
                      <a:rPr lang="it-IT" i="1">
                        <a:latin typeface="Cambria Math"/>
                      </a:rPr>
                      <m:t>𝜃</m:t>
                    </m:r>
                  </m:oMath>
                </a14:m>
                <a:r>
                  <a:rPr lang="it-IT" dirty="0"/>
                  <a:t>: il modulo del loro prodotto vettoriale vale pertanto </a:t>
                </a:r>
                <a14:m>
                  <m:oMath xmlns:m="http://schemas.openxmlformats.org/officeDocument/2006/math">
                    <m:d>
                      <m:dPr>
                        <m:begChr m:val="|"/>
                        <m:endChr m:val="|"/>
                        <m:ctrlPr>
                          <a:rPr lang="it-IT" i="1">
                            <a:latin typeface="Cambria Math"/>
                          </a:rPr>
                        </m:ctrlPr>
                      </m:dPr>
                      <m:e>
                        <m:r>
                          <a:rPr lang="it-IT" i="1">
                            <a:latin typeface="Cambria Math"/>
                          </a:rPr>
                          <m:t>𝑙𝑚𝑔𝑠𝑖𝑛</m:t>
                        </m:r>
                        <m:r>
                          <a:rPr lang="it-IT" i="1">
                            <a:latin typeface="Cambria Math"/>
                          </a:rPr>
                          <m:t>𝜃</m:t>
                        </m:r>
                      </m:e>
                    </m:d>
                    <m:r>
                      <a:rPr lang="it-IT" i="1">
                        <a:latin typeface="Cambria Math"/>
                      </a:rPr>
                      <m:t>;</m:t>
                    </m:r>
                  </m:oMath>
                </a14:m>
                <a:endParaRPr lang="it-IT" dirty="0"/>
              </a:p>
              <a:p>
                <a:pPr lvl="0"/>
                <a:r>
                  <a:rPr lang="it-IT" dirty="0"/>
                  <a:t>La proiezione lungo l’asse z di tale prodotto vettoriale vale </a:t>
                </a:r>
                <a14:m>
                  <m:oMath xmlns:m="http://schemas.openxmlformats.org/officeDocument/2006/math">
                    <m:r>
                      <a:rPr lang="it-IT" i="1">
                        <a:latin typeface="Cambria Math"/>
                      </a:rPr>
                      <m:t>–</m:t>
                    </m:r>
                    <m:r>
                      <a:rPr lang="it-IT" i="1">
                        <a:latin typeface="Cambria Math"/>
                      </a:rPr>
                      <m:t>𝑙𝑚𝑔𝑠𝑖𝑛</m:t>
                    </m:r>
                    <m:r>
                      <a:rPr lang="it-IT" i="1">
                        <a:latin typeface="Cambria Math"/>
                      </a:rPr>
                      <m:t>𝜃</m:t>
                    </m:r>
                  </m:oMath>
                </a14:m>
                <a:r>
                  <a:rPr lang="it-IT" dirty="0"/>
                  <a:t>;</a:t>
                </a:r>
              </a:p>
              <a:p>
                <a:pPr lvl="0"/>
                <a:r>
                  <a:rPr lang="it-IT" dirty="0"/>
                  <a:t>La velocità v del punto materiale è tangenziale alla circonferenza di raggio l e centro O ed è dunque ortogonale a OP. Inoltre, </a:t>
                </a:r>
                <a14:m>
                  <m:oMath xmlns:m="http://schemas.openxmlformats.org/officeDocument/2006/math">
                    <m:r>
                      <a:rPr lang="it-IT" i="1">
                        <a:latin typeface="Cambria Math"/>
                      </a:rPr>
                      <m:t>𝑣</m:t>
                    </m:r>
                    <m:r>
                      <a:rPr lang="it-IT" i="1">
                        <a:latin typeface="Cambria Math"/>
                      </a:rPr>
                      <m:t>=</m:t>
                    </m:r>
                    <m:r>
                      <a:rPr lang="it-IT" i="1">
                        <a:latin typeface="Cambria Math"/>
                      </a:rPr>
                      <m:t>𝑂𝑃</m:t>
                    </m:r>
                    <m:r>
                      <a:rPr lang="it-IT" i="1">
                        <a:latin typeface="Cambria Math"/>
                      </a:rPr>
                      <m:t>∙</m:t>
                    </m:r>
                    <m:f>
                      <m:fPr>
                        <m:ctrlPr>
                          <a:rPr lang="it-IT" i="1">
                            <a:latin typeface="Cambria Math"/>
                          </a:rPr>
                        </m:ctrlPr>
                      </m:fPr>
                      <m:num>
                        <m:r>
                          <a:rPr lang="it-IT" i="1">
                            <a:latin typeface="Cambria Math"/>
                          </a:rPr>
                          <m:t>𝑑</m:t>
                        </m:r>
                        <m:r>
                          <a:rPr lang="it-IT" i="1">
                            <a:latin typeface="Cambria Math"/>
                          </a:rPr>
                          <m:t>𝜃</m:t>
                        </m:r>
                      </m:num>
                      <m:den>
                        <m:r>
                          <a:rPr lang="it-IT" i="1">
                            <a:latin typeface="Cambria Math"/>
                          </a:rPr>
                          <m:t>𝑑𝑡</m:t>
                        </m:r>
                      </m:den>
                    </m:f>
                    <m:r>
                      <a:rPr lang="it-IT" i="1">
                        <a:latin typeface="Cambria Math"/>
                      </a:rPr>
                      <m:t>=</m:t>
                    </m:r>
                    <m:r>
                      <a:rPr lang="it-IT" i="1">
                        <a:latin typeface="Cambria Math"/>
                      </a:rPr>
                      <m:t>𝑙</m:t>
                    </m:r>
                    <m:r>
                      <a:rPr lang="it-IT" i="1">
                        <a:latin typeface="Cambria Math"/>
                      </a:rPr>
                      <m:t>∙</m:t>
                    </m:r>
                    <m:f>
                      <m:fPr>
                        <m:ctrlPr>
                          <a:rPr lang="it-IT" i="1">
                            <a:latin typeface="Cambria Math"/>
                          </a:rPr>
                        </m:ctrlPr>
                      </m:fPr>
                      <m:num>
                        <m:r>
                          <a:rPr lang="it-IT" i="1">
                            <a:latin typeface="Cambria Math"/>
                          </a:rPr>
                          <m:t>𝑑</m:t>
                        </m:r>
                        <m:r>
                          <a:rPr lang="it-IT" i="1">
                            <a:latin typeface="Cambria Math"/>
                          </a:rPr>
                          <m:t>𝜃</m:t>
                        </m:r>
                      </m:num>
                      <m:den>
                        <m:r>
                          <a:rPr lang="it-IT" i="1">
                            <a:latin typeface="Cambria Math"/>
                          </a:rPr>
                          <m:t>𝑑𝑡</m:t>
                        </m:r>
                      </m:den>
                    </m:f>
                    <m:r>
                      <a:rPr lang="it-IT" i="1">
                        <a:latin typeface="Cambria Math"/>
                      </a:rPr>
                      <m:t>.</m:t>
                    </m:r>
                  </m:oMath>
                </a14:m>
                <a:endParaRPr lang="it-IT" dirty="0"/>
              </a:p>
              <a:p>
                <a:endParaRPr lang="it-IT" dirty="0" smtClean="0"/>
              </a:p>
              <a:p>
                <a:r>
                  <a:rPr lang="it-IT" dirty="0" smtClean="0"/>
                  <a:t>Per </a:t>
                </a:r>
                <a:r>
                  <a:rPr lang="it-IT" dirty="0"/>
                  <a:t>valori di θ molto piccoli, si può approssimare </a:t>
                </a:r>
                <a:r>
                  <a:rPr lang="it-IT" dirty="0" err="1"/>
                  <a:t>sinθ</a:t>
                </a:r>
                <a:r>
                  <a:rPr lang="it-IT" dirty="0"/>
                  <a:t>=θ, ottenendo così l’equazione differenziale del secondo ordine a coefficienti costanti:</a:t>
                </a:r>
              </a:p>
              <a:p>
                <a:pPr/>
                <a14:m>
                  <m:oMathPara xmlns:m="http://schemas.openxmlformats.org/officeDocument/2006/math">
                    <m:oMathParaPr>
                      <m:jc m:val="centerGroup"/>
                    </m:oMathParaPr>
                    <m:oMath xmlns:m="http://schemas.openxmlformats.org/officeDocument/2006/math">
                      <m:f>
                        <m:fPr>
                          <m:ctrlPr>
                            <a:rPr lang="it-IT" i="1">
                              <a:latin typeface="Cambria Math"/>
                            </a:rPr>
                          </m:ctrlPr>
                        </m:fPr>
                        <m:num>
                          <m:sSup>
                            <m:sSupPr>
                              <m:ctrlPr>
                                <a:rPr lang="it-IT" i="1">
                                  <a:latin typeface="Cambria Math"/>
                                </a:rPr>
                              </m:ctrlPr>
                            </m:sSupPr>
                            <m:e>
                              <m:r>
                                <a:rPr lang="it-IT" i="1">
                                  <a:latin typeface="Cambria Math"/>
                                </a:rPr>
                                <m:t>𝑑</m:t>
                              </m:r>
                            </m:e>
                            <m:sup>
                              <m:r>
                                <a:rPr lang="it-IT" i="1">
                                  <a:latin typeface="Cambria Math"/>
                                </a:rPr>
                                <m:t>2</m:t>
                              </m:r>
                            </m:sup>
                          </m:sSup>
                          <m:r>
                            <a:rPr lang="it-IT" i="1">
                              <a:latin typeface="Cambria Math"/>
                            </a:rPr>
                            <m:t>𝜃</m:t>
                          </m:r>
                        </m:num>
                        <m:den>
                          <m:r>
                            <a:rPr lang="it-IT" i="1">
                              <a:latin typeface="Cambria Math"/>
                            </a:rPr>
                            <m:t>𝑑</m:t>
                          </m:r>
                          <m:sSup>
                            <m:sSupPr>
                              <m:ctrlPr>
                                <a:rPr lang="it-IT" i="1">
                                  <a:latin typeface="Cambria Math"/>
                                </a:rPr>
                              </m:ctrlPr>
                            </m:sSupPr>
                            <m:e>
                              <m:r>
                                <a:rPr lang="it-IT" i="1">
                                  <a:latin typeface="Cambria Math"/>
                                </a:rPr>
                                <m:t>𝑡</m:t>
                              </m:r>
                            </m:e>
                            <m:sup>
                              <m:r>
                                <a:rPr lang="it-IT" i="1">
                                  <a:latin typeface="Cambria Math"/>
                                </a:rPr>
                                <m:t>2</m:t>
                              </m:r>
                            </m:sup>
                          </m:sSup>
                        </m:den>
                      </m:f>
                      <m:r>
                        <a:rPr lang="it-IT" i="1">
                          <a:latin typeface="Cambria Math"/>
                        </a:rPr>
                        <m:t>+</m:t>
                      </m:r>
                      <m:f>
                        <m:fPr>
                          <m:ctrlPr>
                            <a:rPr lang="it-IT" i="1">
                              <a:latin typeface="Cambria Math"/>
                            </a:rPr>
                          </m:ctrlPr>
                        </m:fPr>
                        <m:num>
                          <m:r>
                            <a:rPr lang="it-IT" i="1">
                              <a:latin typeface="Cambria Math"/>
                            </a:rPr>
                            <m:t>𝑔</m:t>
                          </m:r>
                        </m:num>
                        <m:den>
                          <m:r>
                            <a:rPr lang="it-IT" i="1">
                              <a:latin typeface="Cambria Math"/>
                            </a:rPr>
                            <m:t>𝑙</m:t>
                          </m:r>
                        </m:den>
                      </m:f>
                      <m:r>
                        <a:rPr lang="it-IT" i="1">
                          <a:latin typeface="Cambria Math"/>
                        </a:rPr>
                        <m:t>𝜃</m:t>
                      </m:r>
                      <m:r>
                        <a:rPr lang="it-IT" i="1">
                          <a:latin typeface="Cambria Math"/>
                        </a:rPr>
                        <m:t>=0</m:t>
                      </m:r>
                    </m:oMath>
                  </m:oMathPara>
                </a14:m>
                <a:endParaRPr lang="it-IT" dirty="0"/>
              </a:p>
              <a:p>
                <a:r>
                  <a:rPr lang="it-IT" dirty="0"/>
                  <a:t>La soluzione di tale equazione ci fornisce l’espressione</a:t>
                </a:r>
                <a:r>
                  <a:rPr lang="it-IT" dirty="0" smtClean="0"/>
                  <a:t>:</a:t>
                </a:r>
              </a:p>
              <a:p>
                <a:endParaRPr lang="it-IT" dirty="0"/>
              </a:p>
              <a:p>
                <a:pPr/>
                <a14:m>
                  <m:oMathPara xmlns:m="http://schemas.openxmlformats.org/officeDocument/2006/math">
                    <m:oMathParaPr>
                      <m:jc m:val="centerGroup"/>
                    </m:oMathParaPr>
                    <m:oMath xmlns:m="http://schemas.openxmlformats.org/officeDocument/2006/math">
                      <m:r>
                        <a:rPr lang="it-IT" i="1">
                          <a:latin typeface="Cambria Math"/>
                        </a:rPr>
                        <m:t>𝜃</m:t>
                      </m:r>
                      <m:d>
                        <m:dPr>
                          <m:ctrlPr>
                            <a:rPr lang="it-IT" i="1">
                              <a:latin typeface="Cambria Math"/>
                            </a:rPr>
                          </m:ctrlPr>
                        </m:dPr>
                        <m:e>
                          <m:r>
                            <a:rPr lang="it-IT" i="1">
                              <a:latin typeface="Cambria Math"/>
                            </a:rPr>
                            <m:t>𝑡</m:t>
                          </m:r>
                        </m:e>
                      </m:d>
                      <m:r>
                        <a:rPr lang="it-IT" i="1">
                          <a:latin typeface="Cambria Math"/>
                        </a:rPr>
                        <m:t>=</m:t>
                      </m:r>
                      <m:sSub>
                        <m:sSubPr>
                          <m:ctrlPr>
                            <a:rPr lang="it-IT" i="1">
                              <a:latin typeface="Cambria Math"/>
                            </a:rPr>
                          </m:ctrlPr>
                        </m:sSubPr>
                        <m:e>
                          <m:r>
                            <a:rPr lang="it-IT" i="1">
                              <a:latin typeface="Cambria Math"/>
                            </a:rPr>
                            <m:t>𝜃</m:t>
                          </m:r>
                        </m:e>
                        <m:sub>
                          <m:r>
                            <a:rPr lang="it-IT" i="1">
                              <a:latin typeface="Cambria Math"/>
                            </a:rPr>
                            <m:t>0</m:t>
                          </m:r>
                        </m:sub>
                      </m:sSub>
                      <m:r>
                        <a:rPr lang="it-IT" i="1">
                          <a:latin typeface="Cambria Math"/>
                        </a:rPr>
                        <m:t>𝑠𝑖𝑛</m:t>
                      </m:r>
                      <m:d>
                        <m:dPr>
                          <m:ctrlPr>
                            <a:rPr lang="it-IT" i="1">
                              <a:latin typeface="Cambria Math"/>
                            </a:rPr>
                          </m:ctrlPr>
                        </m:dPr>
                        <m:e>
                          <m:r>
                            <a:rPr lang="it-IT" i="1">
                              <a:latin typeface="Cambria Math"/>
                            </a:rPr>
                            <m:t>𝜔</m:t>
                          </m:r>
                          <m:r>
                            <a:rPr lang="it-IT" i="1">
                              <a:latin typeface="Cambria Math"/>
                            </a:rPr>
                            <m:t>𝑡</m:t>
                          </m:r>
                          <m:r>
                            <a:rPr lang="it-IT" i="1">
                              <a:latin typeface="Cambria Math"/>
                            </a:rPr>
                            <m:t>+</m:t>
                          </m:r>
                          <m:r>
                            <a:rPr lang="it-IT" i="1">
                              <a:latin typeface="Cambria Math"/>
                            </a:rPr>
                            <m:t>𝜑</m:t>
                          </m:r>
                        </m:e>
                      </m:d>
                    </m:oMath>
                  </m:oMathPara>
                </a14:m>
                <a:endParaRPr lang="it-IT" dirty="0" smtClean="0"/>
              </a:p>
              <a:p>
                <a:endParaRPr lang="it-IT" dirty="0"/>
              </a:p>
              <a:p>
                <a:r>
                  <a:rPr lang="it-IT" dirty="0"/>
                  <a:t>che esprime come varia l’angolo θ in funzione del tempo. </a:t>
                </a:r>
              </a:p>
            </p:txBody>
          </p:sp>
        </mc:Choice>
        <mc:Fallback xmlns="">
          <p:sp>
            <p:nvSpPr>
              <p:cNvPr id="4" name="CasellaDiTesto 3"/>
              <p:cNvSpPr txBox="1">
                <a:spLocks noRot="1" noChangeAspect="1" noMove="1" noResize="1" noEditPoints="1" noAdjustHandles="1" noChangeArrowheads="1" noChangeShapeType="1" noTextEdit="1"/>
              </p:cNvSpPr>
              <p:nvPr/>
            </p:nvSpPr>
            <p:spPr>
              <a:xfrm>
                <a:off x="395536" y="260648"/>
                <a:ext cx="8424936" cy="6165278"/>
              </a:xfrm>
              <a:prstGeom prst="rect">
                <a:avLst/>
              </a:prstGeom>
              <a:blipFill rotWithShape="1">
                <a:blip r:embed="rId2"/>
                <a:stretch>
                  <a:fillRect l="-651" t="-495" b="-692"/>
                </a:stretch>
              </a:blipFill>
            </p:spPr>
            <p:txBody>
              <a:bodyPr/>
              <a:lstStyle/>
              <a:p>
                <a:r>
                  <a:rPr lang="it-IT">
                    <a:noFill/>
                  </a:rPr>
                  <a:t> </a:t>
                </a:r>
              </a:p>
            </p:txBody>
          </p:sp>
        </mc:Fallback>
      </mc:AlternateContent>
    </p:spTree>
    <p:extLst>
      <p:ext uri="{BB962C8B-B14F-4D97-AF65-F5344CB8AC3E}">
        <p14:creationId xmlns:p14="http://schemas.microsoft.com/office/powerpoint/2010/main" val="201350919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olo 1"/>
              <p:cNvSpPr>
                <a:spLocks noGrp="1"/>
              </p:cNvSpPr>
              <p:nvPr>
                <p:ph type="title"/>
              </p:nvPr>
            </p:nvSpPr>
            <p:spPr>
              <a:xfrm>
                <a:off x="457200" y="44624"/>
                <a:ext cx="8229600" cy="1143000"/>
              </a:xfrm>
            </p:spPr>
            <p:txBody>
              <a:bodyPr/>
              <a:lstStyle/>
              <a:p>
                <a:pPr/>
                <a14:m>
                  <m:oMathPara xmlns:m="http://schemas.openxmlformats.org/officeDocument/2006/math">
                    <m:oMathParaPr>
                      <m:jc m:val="centerGroup"/>
                    </m:oMathParaPr>
                    <m:oMath xmlns:m="http://schemas.openxmlformats.org/officeDocument/2006/math">
                      <m:r>
                        <a:rPr lang="it-IT" i="1" smtClean="0">
                          <a:latin typeface="Cambria Math"/>
                        </a:rPr>
                        <m:t>𝜃</m:t>
                      </m:r>
                      <m:d>
                        <m:dPr>
                          <m:ctrlPr>
                            <a:rPr lang="it-IT" i="1">
                              <a:latin typeface="Cambria Math"/>
                            </a:rPr>
                          </m:ctrlPr>
                        </m:dPr>
                        <m:e>
                          <m:r>
                            <a:rPr lang="it-IT" i="1">
                              <a:latin typeface="Cambria Math"/>
                            </a:rPr>
                            <m:t>𝑡</m:t>
                          </m:r>
                        </m:e>
                      </m:d>
                      <m:r>
                        <a:rPr lang="it-IT" i="1">
                          <a:latin typeface="Cambria Math"/>
                        </a:rPr>
                        <m:t>=</m:t>
                      </m:r>
                      <m:sSub>
                        <m:sSubPr>
                          <m:ctrlPr>
                            <a:rPr lang="it-IT" i="1">
                              <a:latin typeface="Cambria Math"/>
                            </a:rPr>
                          </m:ctrlPr>
                        </m:sSubPr>
                        <m:e>
                          <m:r>
                            <a:rPr lang="it-IT" i="1">
                              <a:latin typeface="Cambria Math"/>
                            </a:rPr>
                            <m:t>𝜃</m:t>
                          </m:r>
                        </m:e>
                        <m:sub>
                          <m:r>
                            <a:rPr lang="it-IT" i="1">
                              <a:latin typeface="Cambria Math"/>
                            </a:rPr>
                            <m:t>0</m:t>
                          </m:r>
                        </m:sub>
                      </m:sSub>
                      <m:r>
                        <a:rPr lang="it-IT" i="1">
                          <a:latin typeface="Cambria Math"/>
                        </a:rPr>
                        <m:t>𝑠𝑖𝑛</m:t>
                      </m:r>
                      <m:d>
                        <m:dPr>
                          <m:ctrlPr>
                            <a:rPr lang="it-IT" i="1">
                              <a:latin typeface="Cambria Math"/>
                            </a:rPr>
                          </m:ctrlPr>
                        </m:dPr>
                        <m:e>
                          <m:r>
                            <a:rPr lang="it-IT" i="1">
                              <a:latin typeface="Cambria Math"/>
                            </a:rPr>
                            <m:t>𝜔</m:t>
                          </m:r>
                          <m:r>
                            <a:rPr lang="it-IT" i="1">
                              <a:latin typeface="Cambria Math"/>
                            </a:rPr>
                            <m:t>𝑡</m:t>
                          </m:r>
                          <m:r>
                            <a:rPr lang="it-IT" i="1">
                              <a:latin typeface="Cambria Math"/>
                            </a:rPr>
                            <m:t>+</m:t>
                          </m:r>
                          <m:r>
                            <a:rPr lang="it-IT" i="1">
                              <a:latin typeface="Cambria Math"/>
                            </a:rPr>
                            <m:t>𝜑</m:t>
                          </m:r>
                        </m:e>
                      </m:d>
                    </m:oMath>
                  </m:oMathPara>
                </a14:m>
                <a:endParaRPr lang="it-IT" dirty="0"/>
              </a:p>
            </p:txBody>
          </p:sp>
        </mc:Choice>
        <mc:Fallback xmlns="">
          <p:sp>
            <p:nvSpPr>
              <p:cNvPr id="2" name="Titolo 1"/>
              <p:cNvSpPr>
                <a:spLocks noGrp="1" noRot="1" noChangeAspect="1" noMove="1" noResize="1" noEditPoints="1" noAdjustHandles="1" noChangeArrowheads="1" noChangeShapeType="1" noTextEdit="1"/>
              </p:cNvSpPr>
              <p:nvPr>
                <p:ph type="title"/>
              </p:nvPr>
            </p:nvSpPr>
            <p:spPr>
              <a:xfrm>
                <a:off x="457200" y="44624"/>
                <a:ext cx="8229600" cy="1143000"/>
              </a:xfrm>
              <a:blipFill rotWithShape="1">
                <a:blip r:embed="rId2"/>
                <a:stretch>
                  <a:fillRect/>
                </a:stretch>
              </a:blipFill>
            </p:spPr>
            <p:txBody>
              <a:bodyPr/>
              <a:lstStyle/>
              <a:p>
                <a:r>
                  <a:rPr lang="it-IT">
                    <a:noFill/>
                  </a:rPr>
                  <a:t> </a:t>
                </a:r>
              </a:p>
            </p:txBody>
          </p:sp>
        </mc:Fallback>
      </mc:AlternateContent>
      <mc:AlternateContent xmlns:mc="http://schemas.openxmlformats.org/markup-compatibility/2006" xmlns:a14="http://schemas.microsoft.com/office/drawing/2010/main">
        <mc:Choice Requires="a14">
          <p:sp>
            <p:nvSpPr>
              <p:cNvPr id="4" name="CasellaDiTesto 3"/>
              <p:cNvSpPr txBox="1"/>
              <p:nvPr/>
            </p:nvSpPr>
            <p:spPr>
              <a:xfrm>
                <a:off x="467544" y="1340768"/>
                <a:ext cx="8136904" cy="3413370"/>
              </a:xfrm>
              <a:prstGeom prst="rect">
                <a:avLst/>
              </a:prstGeom>
              <a:noFill/>
            </p:spPr>
            <p:txBody>
              <a:bodyPr wrap="square" rtlCol="0">
                <a:spAutoFit/>
              </a:bodyPr>
              <a:lstStyle/>
              <a:p>
                <a:r>
                  <a:rPr lang="it-IT" dirty="0" smtClean="0"/>
                  <a:t>Un  moto, la cui legge oraria è rappresentata da una espressione siffatta prende il nome di moto oscillatorio armonico:</a:t>
                </a:r>
              </a:p>
              <a:p>
                <a:pPr marL="285750" indent="-285750">
                  <a:buFont typeface="Arial" panose="020B0604020202020204" pitchFamily="34" charset="0"/>
                  <a:buChar char="•"/>
                </a:pPr>
                <a14:m>
                  <m:oMath xmlns:m="http://schemas.openxmlformats.org/officeDocument/2006/math">
                    <m:r>
                      <a:rPr lang="it-IT" i="1">
                        <a:latin typeface="Cambria Math"/>
                      </a:rPr>
                      <m:t>𝜔</m:t>
                    </m:r>
                    <m:r>
                      <a:rPr lang="it-IT" i="1">
                        <a:latin typeface="Cambria Math"/>
                      </a:rPr>
                      <m:t>=</m:t>
                    </m:r>
                    <m:rad>
                      <m:radPr>
                        <m:degHide m:val="on"/>
                        <m:ctrlPr>
                          <a:rPr lang="it-IT" i="1">
                            <a:latin typeface="Cambria Math"/>
                          </a:rPr>
                        </m:ctrlPr>
                      </m:radPr>
                      <m:deg/>
                      <m:e>
                        <m:f>
                          <m:fPr>
                            <m:ctrlPr>
                              <a:rPr lang="it-IT" i="1">
                                <a:latin typeface="Cambria Math"/>
                              </a:rPr>
                            </m:ctrlPr>
                          </m:fPr>
                          <m:num>
                            <m:r>
                              <a:rPr lang="it-IT" i="1">
                                <a:latin typeface="Cambria Math"/>
                              </a:rPr>
                              <m:t>𝑔</m:t>
                            </m:r>
                          </m:num>
                          <m:den>
                            <m:r>
                              <a:rPr lang="it-IT" i="1">
                                <a:latin typeface="Cambria Math"/>
                              </a:rPr>
                              <m:t>𝑙</m:t>
                            </m:r>
                          </m:den>
                        </m:f>
                      </m:e>
                    </m:rad>
                  </m:oMath>
                </a14:m>
                <a:r>
                  <a:rPr lang="it-IT" dirty="0"/>
                  <a:t> rappresenta la pulsazione del moto </a:t>
                </a:r>
                <a:r>
                  <a:rPr lang="it-IT" dirty="0" smtClean="0"/>
                  <a:t>armonico;</a:t>
                </a:r>
              </a:p>
              <a:p>
                <a:pPr marL="285750" indent="-285750">
                  <a:buFont typeface="Arial" panose="020B0604020202020204" pitchFamily="34" charset="0"/>
                  <a:buChar char="•"/>
                </a:pPr>
                <a:r>
                  <a:rPr lang="it-IT" dirty="0" smtClean="0"/>
                  <a:t>l’angolo </a:t>
                </a:r>
                <a:r>
                  <a:rPr lang="it-IT" dirty="0"/>
                  <a:t>θ rappresenta l’ampiezza angolare del </a:t>
                </a:r>
                <a:r>
                  <a:rPr lang="it-IT" dirty="0" smtClean="0"/>
                  <a:t>moto;</a:t>
                </a:r>
              </a:p>
              <a:p>
                <a:pPr marL="285750" indent="-285750">
                  <a:buFont typeface="Arial" panose="020B0604020202020204" pitchFamily="34" charset="0"/>
                  <a:buChar char="•"/>
                </a:pPr>
                <a:r>
                  <a:rPr lang="it-IT" dirty="0" smtClean="0"/>
                  <a:t>all’istante </a:t>
                </a:r>
                <a:r>
                  <a:rPr lang="it-IT" dirty="0"/>
                  <a:t>t=0, l’angolo θ= θ</a:t>
                </a:r>
                <a:r>
                  <a:rPr lang="it-IT" baseline="-25000" dirty="0"/>
                  <a:t>0</a:t>
                </a:r>
                <a:r>
                  <a:rPr lang="it-IT" dirty="0"/>
                  <a:t> sin</a:t>
                </a:r>
                <a14:m>
                  <m:oMath xmlns:m="http://schemas.openxmlformats.org/officeDocument/2006/math">
                    <m:r>
                      <a:rPr lang="it-IT" i="1">
                        <a:latin typeface="Cambria Math"/>
                      </a:rPr>
                      <m:t> </m:t>
                    </m:r>
                    <m:r>
                      <a:rPr lang="it-IT" i="1">
                        <a:latin typeface="Cambria Math"/>
                      </a:rPr>
                      <m:t>𝜑</m:t>
                    </m:r>
                  </m:oMath>
                </a14:m>
                <a:r>
                  <a:rPr lang="it-IT" dirty="0"/>
                  <a:t> , dove </a:t>
                </a:r>
                <a14:m>
                  <m:oMath xmlns:m="http://schemas.openxmlformats.org/officeDocument/2006/math">
                    <m:r>
                      <a:rPr lang="it-IT" i="1">
                        <a:latin typeface="Cambria Math"/>
                      </a:rPr>
                      <m:t>𝜑</m:t>
                    </m:r>
                  </m:oMath>
                </a14:m>
                <a:r>
                  <a:rPr lang="it-IT" dirty="0"/>
                  <a:t> rappresenta la fase </a:t>
                </a:r>
                <a:r>
                  <a:rPr lang="it-IT" dirty="0" smtClean="0"/>
                  <a:t>iniziale;</a:t>
                </a:r>
              </a:p>
              <a:p>
                <a:pPr marL="285750" indent="-285750">
                  <a:buFont typeface="Arial" panose="020B0604020202020204" pitchFamily="34" charset="0"/>
                  <a:buChar char="•"/>
                </a:pPr>
                <a:r>
                  <a:rPr lang="it-IT" dirty="0" smtClean="0"/>
                  <a:t>il </a:t>
                </a:r>
                <a:r>
                  <a:rPr lang="it-IT" dirty="0"/>
                  <a:t>moto si ripete con regolarità ogni qualvolta trascorre un tempo caratteristico T detto periodo legato alla pulsazione dalla relazione:</a:t>
                </a:r>
              </a:p>
              <a:p>
                <a:pPr/>
                <a14:m>
                  <m:oMathPara xmlns:m="http://schemas.openxmlformats.org/officeDocument/2006/math">
                    <m:oMathParaPr>
                      <m:jc m:val="centerGroup"/>
                    </m:oMathParaPr>
                    <m:oMath xmlns:m="http://schemas.openxmlformats.org/officeDocument/2006/math">
                      <m:r>
                        <a:rPr lang="it-IT" i="1">
                          <a:latin typeface="Cambria Math"/>
                        </a:rPr>
                        <m:t>𝑇</m:t>
                      </m:r>
                      <m:r>
                        <a:rPr lang="it-IT" i="1">
                          <a:latin typeface="Cambria Math"/>
                        </a:rPr>
                        <m:t>=</m:t>
                      </m:r>
                      <m:f>
                        <m:fPr>
                          <m:ctrlPr>
                            <a:rPr lang="it-IT" i="1">
                              <a:latin typeface="Cambria Math"/>
                            </a:rPr>
                          </m:ctrlPr>
                        </m:fPr>
                        <m:num>
                          <m:r>
                            <a:rPr lang="it-IT" i="1">
                              <a:latin typeface="Cambria Math"/>
                            </a:rPr>
                            <m:t>2</m:t>
                          </m:r>
                          <m:r>
                            <a:rPr lang="it-IT" i="1">
                              <a:latin typeface="Cambria Math"/>
                            </a:rPr>
                            <m:t>𝜋</m:t>
                          </m:r>
                        </m:num>
                        <m:den>
                          <m:r>
                            <a:rPr lang="it-IT" i="1">
                              <a:latin typeface="Cambria Math"/>
                            </a:rPr>
                            <m:t>𝜔</m:t>
                          </m:r>
                        </m:den>
                      </m:f>
                      <m:r>
                        <a:rPr lang="it-IT" i="1">
                          <a:latin typeface="Cambria Math"/>
                        </a:rPr>
                        <m:t>=2</m:t>
                      </m:r>
                      <m:r>
                        <a:rPr lang="it-IT" i="1">
                          <a:latin typeface="Cambria Math"/>
                        </a:rPr>
                        <m:t>𝜋</m:t>
                      </m:r>
                      <m:r>
                        <a:rPr lang="it-IT" i="1">
                          <a:latin typeface="Cambria Math"/>
                        </a:rPr>
                        <m:t>∙</m:t>
                      </m:r>
                      <m:rad>
                        <m:radPr>
                          <m:degHide m:val="on"/>
                          <m:ctrlPr>
                            <a:rPr lang="it-IT" i="1">
                              <a:latin typeface="Cambria Math"/>
                            </a:rPr>
                          </m:ctrlPr>
                        </m:radPr>
                        <m:deg/>
                        <m:e>
                          <m:f>
                            <m:fPr>
                              <m:ctrlPr>
                                <a:rPr lang="it-IT" i="1">
                                  <a:latin typeface="Cambria Math"/>
                                </a:rPr>
                              </m:ctrlPr>
                            </m:fPr>
                            <m:num>
                              <m:r>
                                <a:rPr lang="it-IT" i="1">
                                  <a:latin typeface="Cambria Math"/>
                                </a:rPr>
                                <m:t>𝑙</m:t>
                              </m:r>
                            </m:num>
                            <m:den>
                              <m:r>
                                <a:rPr lang="it-IT" i="1">
                                  <a:latin typeface="Cambria Math"/>
                                </a:rPr>
                                <m:t>𝑔</m:t>
                              </m:r>
                            </m:den>
                          </m:f>
                        </m:e>
                      </m:rad>
                    </m:oMath>
                  </m:oMathPara>
                </a14:m>
                <a:endParaRPr lang="it-IT" dirty="0"/>
              </a:p>
              <a:p>
                <a:endParaRPr lang="it-IT" dirty="0"/>
              </a:p>
            </p:txBody>
          </p:sp>
        </mc:Choice>
        <mc:Fallback xmlns="">
          <p:sp>
            <p:nvSpPr>
              <p:cNvPr id="4" name="CasellaDiTesto 3"/>
              <p:cNvSpPr txBox="1">
                <a:spLocks noRot="1" noChangeAspect="1" noMove="1" noResize="1" noEditPoints="1" noAdjustHandles="1" noChangeArrowheads="1" noChangeShapeType="1" noTextEdit="1"/>
              </p:cNvSpPr>
              <p:nvPr/>
            </p:nvSpPr>
            <p:spPr>
              <a:xfrm>
                <a:off x="467544" y="1340768"/>
                <a:ext cx="8136904" cy="3413370"/>
              </a:xfrm>
              <a:prstGeom prst="rect">
                <a:avLst/>
              </a:prstGeom>
              <a:blipFill rotWithShape="1">
                <a:blip r:embed="rId3"/>
                <a:stretch>
                  <a:fillRect l="-675" t="-893"/>
                </a:stretch>
              </a:blipFill>
            </p:spPr>
            <p:txBody>
              <a:bodyPr/>
              <a:lstStyle/>
              <a:p>
                <a:r>
                  <a:rPr lang="it-IT">
                    <a:noFill/>
                  </a:rPr>
                  <a:t> </a:t>
                </a:r>
              </a:p>
            </p:txBody>
          </p:sp>
        </mc:Fallback>
      </mc:AlternateContent>
      <p:pic>
        <p:nvPicPr>
          <p:cNvPr id="717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7544" y="4314555"/>
            <a:ext cx="3944402" cy="25434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7923002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44624"/>
            <a:ext cx="8229600" cy="1143000"/>
          </a:xfrm>
        </p:spPr>
        <p:txBody>
          <a:bodyPr>
            <a:normAutofit fontScale="90000"/>
          </a:bodyPr>
          <a:lstStyle/>
          <a:p>
            <a:r>
              <a:rPr lang="it-IT" b="1" dirty="0"/>
              <a:t>PROBLEMI D’URTO</a:t>
            </a:r>
            <a:r>
              <a:rPr lang="it-IT" dirty="0"/>
              <a:t/>
            </a:r>
            <a:br>
              <a:rPr lang="it-IT" dirty="0"/>
            </a:br>
            <a:endParaRPr lang="it-IT" dirty="0"/>
          </a:p>
        </p:txBody>
      </p:sp>
      <p:sp>
        <p:nvSpPr>
          <p:cNvPr id="4" name="CasellaDiTesto 3"/>
          <p:cNvSpPr txBox="1"/>
          <p:nvPr/>
        </p:nvSpPr>
        <p:spPr>
          <a:xfrm>
            <a:off x="467544" y="1052736"/>
            <a:ext cx="8136904" cy="2308324"/>
          </a:xfrm>
          <a:prstGeom prst="rect">
            <a:avLst/>
          </a:prstGeom>
          <a:noFill/>
        </p:spPr>
        <p:txBody>
          <a:bodyPr wrap="square" rtlCol="0">
            <a:spAutoFit/>
          </a:bodyPr>
          <a:lstStyle/>
          <a:p>
            <a:pPr algn="just"/>
            <a:r>
              <a:rPr lang="it-IT" dirty="0"/>
              <a:t>Nell'opera </a:t>
            </a:r>
            <a:r>
              <a:rPr lang="it-IT" i="1" dirty="0"/>
              <a:t>De </a:t>
            </a:r>
            <a:r>
              <a:rPr lang="it-IT" i="1" dirty="0" err="1"/>
              <a:t>motu</a:t>
            </a:r>
            <a:r>
              <a:rPr lang="it-IT" i="1" dirty="0"/>
              <a:t> </a:t>
            </a:r>
            <a:r>
              <a:rPr lang="it-IT" i="1" dirty="0" err="1"/>
              <a:t>corporum</a:t>
            </a:r>
            <a:r>
              <a:rPr lang="it-IT" i="1" dirty="0"/>
              <a:t> ex percussione</a:t>
            </a:r>
            <a:r>
              <a:rPr lang="it-IT" dirty="0"/>
              <a:t> (pubblicata postuma nel 1703) a conclusione di accurate ricerche protrattesi per vari anni Huygens espose, dandone notevoli dimostrazioni, le sue classiche leggi sull'urto dei corpi elastici. Nell'ambito di queste indagini formulò il principio della conservazione della forza viva.</a:t>
            </a:r>
          </a:p>
          <a:p>
            <a:pPr algn="just"/>
            <a:r>
              <a:rPr lang="it-IT" dirty="0"/>
              <a:t>Si definisce urto una interazione tra due particelle, (senza che necessariamente avvenga il contatto) che avviene in un intervallo di tempo talmente breve da potersi considerare trascurabili le azioni di eventuali forze esterne agenti sul sistema </a:t>
            </a:r>
            <a:r>
              <a:rPr lang="it-IT" dirty="0" smtClean="0"/>
              <a:t>.</a:t>
            </a:r>
          </a:p>
          <a:p>
            <a:pPr algn="just"/>
            <a:r>
              <a:rPr lang="it-IT" dirty="0" smtClean="0"/>
              <a:t>Classificazione:</a:t>
            </a:r>
            <a:endParaRPr lang="it-IT" dirty="0"/>
          </a:p>
        </p:txBody>
      </p:sp>
      <p:graphicFrame>
        <p:nvGraphicFramePr>
          <p:cNvPr id="5" name="Diagramma 4"/>
          <p:cNvGraphicFramePr/>
          <p:nvPr>
            <p:extLst>
              <p:ext uri="{D42A27DB-BD31-4B8C-83A1-F6EECF244321}">
                <p14:modId xmlns:p14="http://schemas.microsoft.com/office/powerpoint/2010/main" val="2824083643"/>
              </p:ext>
            </p:extLst>
          </p:nvPr>
        </p:nvGraphicFramePr>
        <p:xfrm>
          <a:off x="1524000" y="2780928"/>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9978925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44624"/>
            <a:ext cx="8229600" cy="1143000"/>
          </a:xfrm>
        </p:spPr>
        <p:txBody>
          <a:bodyPr/>
          <a:lstStyle/>
          <a:p>
            <a:r>
              <a:rPr lang="it-IT" dirty="0" smtClean="0"/>
              <a:t>Urto elastico</a:t>
            </a:r>
            <a:endParaRPr lang="it-IT" dirty="0"/>
          </a:p>
        </p:txBody>
      </p:sp>
      <mc:AlternateContent xmlns:mc="http://schemas.openxmlformats.org/markup-compatibility/2006" xmlns:a14="http://schemas.microsoft.com/office/drawing/2010/main">
        <mc:Choice Requires="a14">
          <p:sp>
            <p:nvSpPr>
              <p:cNvPr id="4" name="CasellaDiTesto 3"/>
              <p:cNvSpPr txBox="1"/>
              <p:nvPr/>
            </p:nvSpPr>
            <p:spPr>
              <a:xfrm>
                <a:off x="467544" y="1052736"/>
                <a:ext cx="8208912" cy="2649187"/>
              </a:xfrm>
              <a:prstGeom prst="rect">
                <a:avLst/>
              </a:prstGeom>
              <a:noFill/>
            </p:spPr>
            <p:txBody>
              <a:bodyPr wrap="square" rtlCol="0">
                <a:spAutoFit/>
              </a:bodyPr>
              <a:lstStyle/>
              <a:p>
                <a:pPr algn="just"/>
                <a:r>
                  <a:rPr lang="it-IT" dirty="0"/>
                  <a:t>Consideriamo due corpi approssimabili come punti materiali che urtino frontalmente. Mettiamoci in un sistema di riferimento </a:t>
                </a:r>
                <a:r>
                  <a:rPr lang="it-IT" i="1" dirty="0"/>
                  <a:t>S</a:t>
                </a:r>
                <a:r>
                  <a:rPr lang="it-IT" dirty="0"/>
                  <a:t>. Indichiamo con:</a:t>
                </a:r>
              </a:p>
              <a:p>
                <a:pPr lvl="0" algn="just"/>
                <a:r>
                  <a:rPr lang="it-IT" dirty="0" smtClean="0"/>
                  <a:t>v</a:t>
                </a:r>
                <a:r>
                  <a:rPr lang="it-IT" baseline="-25000" dirty="0" smtClean="0"/>
                  <a:t>1i</a:t>
                </a:r>
                <a:r>
                  <a:rPr lang="it-IT" dirty="0"/>
                  <a:t>  la velocità iniziale del primo </a:t>
                </a:r>
                <a:r>
                  <a:rPr lang="it-IT" dirty="0" smtClean="0"/>
                  <a:t>corpo; v</a:t>
                </a:r>
                <a:r>
                  <a:rPr lang="it-IT" baseline="-25000" dirty="0" smtClean="0"/>
                  <a:t>2i</a:t>
                </a:r>
                <a:r>
                  <a:rPr lang="it-IT" dirty="0"/>
                  <a:t> la velocità iniziale del secondo corpo</a:t>
                </a:r>
              </a:p>
              <a:p>
                <a:pPr lvl="0" algn="just"/>
                <a:r>
                  <a:rPr lang="it-IT" dirty="0" err="1"/>
                  <a:t>v</a:t>
                </a:r>
                <a:r>
                  <a:rPr lang="it-IT" baseline="-25000" dirty="0" err="1"/>
                  <a:t>if</a:t>
                </a:r>
                <a:r>
                  <a:rPr lang="it-IT" dirty="0"/>
                  <a:t> la velocità finale del primo </a:t>
                </a:r>
                <a:r>
                  <a:rPr lang="it-IT" dirty="0" smtClean="0"/>
                  <a:t>corpo; v</a:t>
                </a:r>
                <a:r>
                  <a:rPr lang="it-IT" baseline="-25000" dirty="0" smtClean="0"/>
                  <a:t>2f</a:t>
                </a:r>
                <a:r>
                  <a:rPr lang="it-IT" dirty="0"/>
                  <a:t> la velocità finale del secondo corpo</a:t>
                </a:r>
              </a:p>
              <a:p>
                <a:pPr lvl="0" algn="just"/>
                <a:r>
                  <a:rPr lang="it-IT" dirty="0"/>
                  <a:t> m</a:t>
                </a:r>
                <a:r>
                  <a:rPr lang="it-IT" baseline="-25000" dirty="0"/>
                  <a:t>1</a:t>
                </a:r>
                <a:r>
                  <a:rPr lang="it-IT" dirty="0"/>
                  <a:t> la massa del primo </a:t>
                </a:r>
                <a:r>
                  <a:rPr lang="it-IT" dirty="0" smtClean="0"/>
                  <a:t>corpo; m</a:t>
                </a:r>
                <a:r>
                  <a:rPr lang="it-IT" baseline="-25000" dirty="0" smtClean="0"/>
                  <a:t>2</a:t>
                </a:r>
                <a:r>
                  <a:rPr lang="it-IT" dirty="0" smtClean="0"/>
                  <a:t> </a:t>
                </a:r>
                <a:r>
                  <a:rPr lang="it-IT" dirty="0"/>
                  <a:t> la massa del secondo corpo</a:t>
                </a:r>
              </a:p>
              <a:p>
                <a:pPr algn="just"/>
                <a:r>
                  <a:rPr lang="it-IT" dirty="0"/>
                  <a:t>Imponiamo la conservazione dell'energia cinetica </a:t>
                </a:r>
                <a:r>
                  <a:rPr lang="it-IT" i="1" dirty="0"/>
                  <a:t>K</a:t>
                </a:r>
                <a:r>
                  <a:rPr lang="it-IT" dirty="0"/>
                  <a:t> e della quantità di moto </a:t>
                </a:r>
                <a:r>
                  <a:rPr lang="it-IT" dirty="0" smtClean="0"/>
                  <a:t>q; </a:t>
                </a:r>
                <a:r>
                  <a:rPr lang="it-IT" dirty="0"/>
                  <a:t>otteniamo il sistema:</a:t>
                </a:r>
              </a:p>
              <a:p>
                <a:pPr/>
                <a14:m>
                  <m:oMathPara xmlns:m="http://schemas.openxmlformats.org/officeDocument/2006/math">
                    <m:oMathParaPr>
                      <m:jc m:val="centerGroup"/>
                    </m:oMathParaPr>
                    <m:oMath xmlns:m="http://schemas.openxmlformats.org/officeDocument/2006/math">
                      <m:d>
                        <m:dPr>
                          <m:begChr m:val="{"/>
                          <m:endChr m:val=""/>
                          <m:ctrlPr>
                            <a:rPr lang="it-IT" i="1">
                              <a:latin typeface="Cambria Math"/>
                            </a:rPr>
                          </m:ctrlPr>
                        </m:dPr>
                        <m:e>
                          <m:eqArr>
                            <m:eqArrPr>
                              <m:ctrlPr>
                                <a:rPr lang="it-IT" i="1">
                                  <a:latin typeface="Cambria Math"/>
                                </a:rPr>
                              </m:ctrlPr>
                            </m:eqArrPr>
                            <m:e>
                              <m:sSub>
                                <m:sSubPr>
                                  <m:ctrlPr>
                                    <a:rPr lang="it-IT" i="1">
                                      <a:latin typeface="Cambria Math"/>
                                    </a:rPr>
                                  </m:ctrlPr>
                                </m:sSubPr>
                                <m:e>
                                  <m:r>
                                    <a:rPr lang="it-IT" i="1">
                                      <a:latin typeface="Cambria Math"/>
                                    </a:rPr>
                                    <m:t>𝐾</m:t>
                                  </m:r>
                                </m:e>
                                <m:sub>
                                  <m:r>
                                    <a:rPr lang="it-IT" i="1">
                                      <a:latin typeface="Cambria Math"/>
                                    </a:rPr>
                                    <m:t>𝑖</m:t>
                                  </m:r>
                                </m:sub>
                              </m:sSub>
                              <m:r>
                                <a:rPr lang="it-IT" i="1">
                                  <a:latin typeface="Cambria Math"/>
                                </a:rPr>
                                <m:t>=</m:t>
                              </m:r>
                              <m:sSub>
                                <m:sSubPr>
                                  <m:ctrlPr>
                                    <a:rPr lang="it-IT" i="1">
                                      <a:latin typeface="Cambria Math"/>
                                    </a:rPr>
                                  </m:ctrlPr>
                                </m:sSubPr>
                                <m:e>
                                  <m:r>
                                    <a:rPr lang="it-IT" i="1">
                                      <a:latin typeface="Cambria Math"/>
                                    </a:rPr>
                                    <m:t>𝐾</m:t>
                                  </m:r>
                                </m:e>
                                <m:sub>
                                  <m:r>
                                    <a:rPr lang="it-IT" i="1">
                                      <a:latin typeface="Cambria Math"/>
                                    </a:rPr>
                                    <m:t>𝑓</m:t>
                                  </m:r>
                                </m:sub>
                              </m:sSub>
                            </m:e>
                            <m:e>
                              <m:sSub>
                                <m:sSubPr>
                                  <m:ctrlPr>
                                    <a:rPr lang="it-IT" i="1">
                                      <a:latin typeface="Cambria Math"/>
                                    </a:rPr>
                                  </m:ctrlPr>
                                </m:sSubPr>
                                <m:e>
                                  <m:r>
                                    <a:rPr lang="it-IT" i="1">
                                      <a:latin typeface="Cambria Math"/>
                                    </a:rPr>
                                    <m:t>𝑞</m:t>
                                  </m:r>
                                </m:e>
                                <m:sub>
                                  <m:r>
                                    <a:rPr lang="it-IT" i="1">
                                      <a:latin typeface="Cambria Math"/>
                                    </a:rPr>
                                    <m:t>𝑖</m:t>
                                  </m:r>
                                </m:sub>
                              </m:sSub>
                              <m:r>
                                <a:rPr lang="it-IT" i="1">
                                  <a:latin typeface="Cambria Math"/>
                                </a:rPr>
                                <m:t>=</m:t>
                              </m:r>
                              <m:sSub>
                                <m:sSubPr>
                                  <m:ctrlPr>
                                    <a:rPr lang="it-IT" i="1">
                                      <a:latin typeface="Cambria Math"/>
                                    </a:rPr>
                                  </m:ctrlPr>
                                </m:sSubPr>
                                <m:e>
                                  <m:r>
                                    <a:rPr lang="it-IT" i="1">
                                      <a:latin typeface="Cambria Math"/>
                                    </a:rPr>
                                    <m:t>𝑞</m:t>
                                  </m:r>
                                </m:e>
                                <m:sub>
                                  <m:r>
                                    <a:rPr lang="it-IT" i="1">
                                      <a:latin typeface="Cambria Math"/>
                                    </a:rPr>
                                    <m:t>𝑓</m:t>
                                  </m:r>
                                </m:sub>
                              </m:sSub>
                            </m:e>
                          </m:eqArr>
                        </m:e>
                      </m:d>
                    </m:oMath>
                  </m:oMathPara>
                </a14:m>
                <a:endParaRPr lang="it-IT" dirty="0"/>
              </a:p>
            </p:txBody>
          </p:sp>
        </mc:Choice>
        <mc:Fallback xmlns="">
          <p:sp>
            <p:nvSpPr>
              <p:cNvPr id="4" name="CasellaDiTesto 3"/>
              <p:cNvSpPr txBox="1">
                <a:spLocks noRot="1" noChangeAspect="1" noMove="1" noResize="1" noEditPoints="1" noAdjustHandles="1" noChangeArrowheads="1" noChangeShapeType="1" noTextEdit="1"/>
              </p:cNvSpPr>
              <p:nvPr/>
            </p:nvSpPr>
            <p:spPr>
              <a:xfrm>
                <a:off x="467544" y="1052736"/>
                <a:ext cx="8208912" cy="2649187"/>
              </a:xfrm>
              <a:prstGeom prst="rect">
                <a:avLst/>
              </a:prstGeom>
              <a:blipFill rotWithShape="1">
                <a:blip r:embed="rId5"/>
                <a:stretch>
                  <a:fillRect l="-669" t="-1152" r="-594"/>
                </a:stretch>
              </a:blipFill>
            </p:spPr>
            <p:txBody>
              <a:bodyPr/>
              <a:lstStyle/>
              <a:p>
                <a:r>
                  <a:rPr lang="it-IT">
                    <a:noFill/>
                  </a:rPr>
                  <a:t> </a:t>
                </a:r>
              </a:p>
            </p:txBody>
          </p:sp>
        </mc:Fallback>
      </mc:AlternateContent>
      <p:pic>
        <p:nvPicPr>
          <p:cNvPr id="5" name="Immagine 4" descr="\begin{cases}&#10;\frac{1}{2}m_1v_{1i}^2+\frac{1}{2}m_2v_{2i}^2=\frac{1}{2}m_1v_{1f}^2+\frac{1}{2}m_2v_{2f}^2 \\&#10;m_1v_{1i}+m_2v_{2i}=m_1v_{1f}+m_2v_{2f}&#10;\end{cases}"/>
          <p:cNvPicPr/>
          <p:nvPr/>
        </p:nvPicPr>
        <p:blipFill>
          <a:blip r:embed="rId6">
            <a:extLst>
              <a:ext uri="{28A0092B-C50C-407E-A947-70E740481C1C}">
                <a14:useLocalDpi xmlns:a14="http://schemas.microsoft.com/office/drawing/2010/main" val="0"/>
              </a:ext>
            </a:extLst>
          </a:blip>
          <a:srcRect/>
          <a:stretch>
            <a:fillRect/>
          </a:stretch>
        </p:blipFill>
        <p:spPr bwMode="auto">
          <a:xfrm>
            <a:off x="2627784" y="3789040"/>
            <a:ext cx="3960440" cy="720080"/>
          </a:xfrm>
          <a:prstGeom prst="rect">
            <a:avLst/>
          </a:prstGeom>
          <a:noFill/>
          <a:ln>
            <a:noFill/>
          </a:ln>
        </p:spPr>
      </p:pic>
      <p:pic>
        <p:nvPicPr>
          <p:cNvPr id="8194"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62864" y="4725144"/>
            <a:ext cx="8457608" cy="6504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347864" y="5565302"/>
            <a:ext cx="2475915" cy="736248"/>
          </a:xfrm>
          <a:prstGeom prst="rect">
            <a:avLst/>
          </a:prstGeom>
          <a:solidFill>
            <a:srgbClr val="00B0F0"/>
          </a:solidFill>
          <a:ln>
            <a:noFill/>
          </a:ln>
          <a:effectLst/>
        </p:spPr>
      </p:pic>
    </p:spTree>
    <p:extLst>
      <p:ext uri="{BB962C8B-B14F-4D97-AF65-F5344CB8AC3E}">
        <p14:creationId xmlns:p14="http://schemas.microsoft.com/office/powerpoint/2010/main" val="13714383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Urto completamente anelastico</a:t>
            </a:r>
            <a:endParaRPr lang="it-IT" dirty="0"/>
          </a:p>
        </p:txBody>
      </p:sp>
      <mc:AlternateContent xmlns:mc="http://schemas.openxmlformats.org/markup-compatibility/2006" xmlns:a14="http://schemas.microsoft.com/office/drawing/2010/main">
        <mc:Choice Requires="a14">
          <p:sp>
            <p:nvSpPr>
              <p:cNvPr id="4" name="CasellaDiTesto 3"/>
              <p:cNvSpPr txBox="1"/>
              <p:nvPr/>
            </p:nvSpPr>
            <p:spPr>
              <a:xfrm>
                <a:off x="467544" y="1556792"/>
                <a:ext cx="8280920" cy="5106526"/>
              </a:xfrm>
              <a:prstGeom prst="rect">
                <a:avLst/>
              </a:prstGeom>
              <a:noFill/>
            </p:spPr>
            <p:txBody>
              <a:bodyPr wrap="square" rtlCol="0">
                <a:spAutoFit/>
              </a:bodyPr>
              <a:lstStyle/>
              <a:p>
                <a:pPr algn="just"/>
                <a:r>
                  <a:rPr lang="it-IT" dirty="0"/>
                  <a:t>Nel caso poi sia </a:t>
                </a:r>
                <a:r>
                  <a:rPr lang="it-IT" b="1" dirty="0"/>
                  <a:t>anelastico totale</a:t>
                </a:r>
                <a:r>
                  <a:rPr lang="it-IT" dirty="0"/>
                  <a:t>, i corpi, dopo la collisione, restano a contatto e possono essere considerati come un unico corpo ed essi viaggiano con la stessa velocità, come può essere il caso di un'automobile che urta contro un camion e rimane incastrata in esso: nel sistema, dopo l'urto, automobile e camion si fondono in un unico corpo, che continua a viaggiare con una velocità V diversa dalla velocità iniziale dell'automobile e da quella del camion.</a:t>
                </a:r>
              </a:p>
              <a:p>
                <a:pPr algn="just"/>
                <a:r>
                  <a:rPr lang="it-IT" dirty="0"/>
                  <a:t>La legge di conservazione della quantità di moto del sistema è: </a:t>
                </a:r>
                <a14:m>
                  <m:oMath xmlns:m="http://schemas.openxmlformats.org/officeDocument/2006/math">
                    <m:sSub>
                      <m:sSubPr>
                        <m:ctrlPr>
                          <a:rPr lang="it-IT" i="1">
                            <a:latin typeface="Cambria Math"/>
                          </a:rPr>
                        </m:ctrlPr>
                      </m:sSubPr>
                      <m:e>
                        <m:r>
                          <a:rPr lang="it-IT" i="1">
                            <a:latin typeface="Cambria Math"/>
                          </a:rPr>
                          <m:t>𝑞</m:t>
                        </m:r>
                      </m:e>
                      <m:sub>
                        <m:r>
                          <a:rPr lang="it-IT" i="1">
                            <a:latin typeface="Cambria Math"/>
                          </a:rPr>
                          <m:t>𝑡</m:t>
                        </m:r>
                      </m:sub>
                    </m:sSub>
                    <m:r>
                      <a:rPr lang="it-IT" i="1">
                        <a:latin typeface="Cambria Math"/>
                      </a:rPr>
                      <m:t>=</m:t>
                    </m:r>
                    <m:nary>
                      <m:naryPr>
                        <m:chr m:val="∑"/>
                        <m:limLoc m:val="undOvr"/>
                        <m:subHide m:val="on"/>
                        <m:supHide m:val="on"/>
                        <m:ctrlPr>
                          <a:rPr lang="it-IT" i="1">
                            <a:latin typeface="Cambria Math"/>
                          </a:rPr>
                        </m:ctrlPr>
                      </m:naryPr>
                      <m:sub/>
                      <m:sup/>
                      <m:e>
                        <m:r>
                          <a:rPr lang="it-IT" i="1">
                            <a:latin typeface="Cambria Math"/>
                          </a:rPr>
                          <m:t>𝑀</m:t>
                        </m:r>
                        <m:r>
                          <a:rPr lang="it-IT" i="1">
                            <a:latin typeface="Cambria Math"/>
                          </a:rPr>
                          <m:t>∙</m:t>
                        </m:r>
                        <m:r>
                          <a:rPr lang="it-IT" i="1">
                            <a:latin typeface="Cambria Math"/>
                          </a:rPr>
                          <m:t>𝑣</m:t>
                        </m:r>
                        <m:r>
                          <a:rPr lang="it-IT" i="1">
                            <a:latin typeface="Cambria Math"/>
                          </a:rPr>
                          <m:t>=</m:t>
                        </m:r>
                        <m:r>
                          <a:rPr lang="it-IT" i="1">
                            <a:latin typeface="Cambria Math"/>
                          </a:rPr>
                          <m:t>𝑐𝑜𝑠𝑡</m:t>
                        </m:r>
                      </m:e>
                    </m:nary>
                  </m:oMath>
                </a14:m>
                <a:endParaRPr lang="it-IT" dirty="0"/>
              </a:p>
              <a:p>
                <a:pPr algn="just"/>
                <a:r>
                  <a:rPr lang="it-IT" dirty="0"/>
                  <a:t>per gli </a:t>
                </a:r>
                <a:r>
                  <a:rPr lang="it-IT" i="1" dirty="0"/>
                  <a:t>urti anelastici totali</a:t>
                </a:r>
                <a:r>
                  <a:rPr lang="it-IT" dirty="0"/>
                  <a:t>, si può </a:t>
                </a:r>
                <a:r>
                  <a:rPr lang="it-IT" dirty="0" smtClean="0"/>
                  <a:t>scrivere</a:t>
                </a:r>
              </a:p>
              <a:p>
                <a:pPr algn="just"/>
                <a:endParaRPr lang="it-IT" dirty="0"/>
              </a:p>
              <a:p>
                <a:pPr algn="just"/>
                <a14:m>
                  <m:oMathPara xmlns:m="http://schemas.openxmlformats.org/officeDocument/2006/math">
                    <m:oMathParaPr>
                      <m:jc m:val="centerGroup"/>
                    </m:oMathParaPr>
                    <m:oMath xmlns:m="http://schemas.openxmlformats.org/officeDocument/2006/math">
                      <m:sSub>
                        <m:sSubPr>
                          <m:ctrlPr>
                            <a:rPr lang="it-IT" i="1">
                              <a:latin typeface="Cambria Math"/>
                            </a:rPr>
                          </m:ctrlPr>
                        </m:sSubPr>
                        <m:e>
                          <m:r>
                            <a:rPr lang="it-IT" i="1">
                              <a:latin typeface="Cambria Math"/>
                            </a:rPr>
                            <m:t>𝑚</m:t>
                          </m:r>
                        </m:e>
                        <m:sub>
                          <m:r>
                            <a:rPr lang="it-IT" i="1">
                              <a:latin typeface="Cambria Math"/>
                            </a:rPr>
                            <m:t>1</m:t>
                          </m:r>
                        </m:sub>
                      </m:sSub>
                      <m:sSub>
                        <m:sSubPr>
                          <m:ctrlPr>
                            <a:rPr lang="it-IT" i="1">
                              <a:latin typeface="Cambria Math"/>
                            </a:rPr>
                          </m:ctrlPr>
                        </m:sSubPr>
                        <m:e>
                          <m:r>
                            <a:rPr lang="it-IT" i="1">
                              <a:latin typeface="Cambria Math"/>
                            </a:rPr>
                            <m:t>𝑣</m:t>
                          </m:r>
                        </m:e>
                        <m:sub>
                          <m:r>
                            <a:rPr lang="it-IT" i="1">
                              <a:latin typeface="Cambria Math"/>
                            </a:rPr>
                            <m:t>1</m:t>
                          </m:r>
                        </m:sub>
                      </m:sSub>
                      <m:r>
                        <a:rPr lang="it-IT" i="1">
                          <a:latin typeface="Cambria Math"/>
                        </a:rPr>
                        <m:t>+</m:t>
                      </m:r>
                      <m:sSub>
                        <m:sSubPr>
                          <m:ctrlPr>
                            <a:rPr lang="it-IT" i="1">
                              <a:latin typeface="Cambria Math"/>
                            </a:rPr>
                          </m:ctrlPr>
                        </m:sSubPr>
                        <m:e>
                          <m:r>
                            <a:rPr lang="it-IT" i="1">
                              <a:latin typeface="Cambria Math"/>
                            </a:rPr>
                            <m:t>𝑚</m:t>
                          </m:r>
                        </m:e>
                        <m:sub>
                          <m:r>
                            <a:rPr lang="it-IT" i="1">
                              <a:latin typeface="Cambria Math"/>
                            </a:rPr>
                            <m:t>2</m:t>
                          </m:r>
                        </m:sub>
                      </m:sSub>
                      <m:sSub>
                        <m:sSubPr>
                          <m:ctrlPr>
                            <a:rPr lang="it-IT" i="1">
                              <a:latin typeface="Cambria Math"/>
                            </a:rPr>
                          </m:ctrlPr>
                        </m:sSubPr>
                        <m:e>
                          <m:r>
                            <a:rPr lang="it-IT" i="1">
                              <a:latin typeface="Cambria Math"/>
                            </a:rPr>
                            <m:t>𝑣</m:t>
                          </m:r>
                        </m:e>
                        <m:sub>
                          <m:r>
                            <a:rPr lang="it-IT" i="1">
                              <a:latin typeface="Cambria Math"/>
                            </a:rPr>
                            <m:t>2</m:t>
                          </m:r>
                        </m:sub>
                      </m:sSub>
                      <m:r>
                        <a:rPr lang="it-IT" i="1">
                          <a:latin typeface="Cambria Math"/>
                        </a:rPr>
                        <m:t>=</m:t>
                      </m:r>
                      <m:d>
                        <m:dPr>
                          <m:ctrlPr>
                            <a:rPr lang="it-IT" i="1">
                              <a:latin typeface="Cambria Math"/>
                            </a:rPr>
                          </m:ctrlPr>
                        </m:dPr>
                        <m:e>
                          <m:sSub>
                            <m:sSubPr>
                              <m:ctrlPr>
                                <a:rPr lang="it-IT" i="1">
                                  <a:latin typeface="Cambria Math"/>
                                </a:rPr>
                              </m:ctrlPr>
                            </m:sSubPr>
                            <m:e>
                              <m:r>
                                <a:rPr lang="it-IT" i="1">
                                  <a:latin typeface="Cambria Math"/>
                                </a:rPr>
                                <m:t>𝑚</m:t>
                              </m:r>
                            </m:e>
                            <m:sub>
                              <m:r>
                                <a:rPr lang="it-IT" i="1">
                                  <a:latin typeface="Cambria Math"/>
                                </a:rPr>
                                <m:t>1</m:t>
                              </m:r>
                            </m:sub>
                          </m:sSub>
                          <m:r>
                            <a:rPr lang="it-IT" i="1">
                              <a:latin typeface="Cambria Math"/>
                            </a:rPr>
                            <m:t>+</m:t>
                          </m:r>
                          <m:sSub>
                            <m:sSubPr>
                              <m:ctrlPr>
                                <a:rPr lang="it-IT" i="1">
                                  <a:latin typeface="Cambria Math"/>
                                </a:rPr>
                              </m:ctrlPr>
                            </m:sSubPr>
                            <m:e>
                              <m:r>
                                <a:rPr lang="it-IT" i="1">
                                  <a:latin typeface="Cambria Math"/>
                                </a:rPr>
                                <m:t>𝑚</m:t>
                              </m:r>
                            </m:e>
                            <m:sub>
                              <m:r>
                                <a:rPr lang="it-IT" i="1">
                                  <a:latin typeface="Cambria Math"/>
                                </a:rPr>
                                <m:t>2</m:t>
                              </m:r>
                            </m:sub>
                          </m:sSub>
                        </m:e>
                      </m:d>
                      <m:r>
                        <a:rPr lang="it-IT" i="1">
                          <a:latin typeface="Cambria Math"/>
                        </a:rPr>
                        <m:t>𝑉</m:t>
                      </m:r>
                    </m:oMath>
                  </m:oMathPara>
                </a14:m>
                <a:endParaRPr lang="it-IT" dirty="0" smtClean="0"/>
              </a:p>
              <a:p>
                <a:pPr algn="just"/>
                <a:endParaRPr lang="it-IT" dirty="0"/>
              </a:p>
              <a:p>
                <a:pPr algn="just"/>
                <a:r>
                  <a:rPr lang="it-IT" dirty="0"/>
                  <a:t>dove </a:t>
                </a:r>
                <a14:m>
                  <m:oMath xmlns:m="http://schemas.openxmlformats.org/officeDocument/2006/math">
                    <m:sSub>
                      <m:sSubPr>
                        <m:ctrlPr>
                          <a:rPr lang="it-IT" i="1">
                            <a:latin typeface="Cambria Math"/>
                          </a:rPr>
                        </m:ctrlPr>
                      </m:sSubPr>
                      <m:e>
                        <m:r>
                          <a:rPr lang="it-IT" i="1">
                            <a:latin typeface="Cambria Math"/>
                          </a:rPr>
                          <m:t>𝑚</m:t>
                        </m:r>
                      </m:e>
                      <m:sub>
                        <m:r>
                          <a:rPr lang="it-IT" i="1">
                            <a:latin typeface="Cambria Math"/>
                          </a:rPr>
                          <m:t>1</m:t>
                        </m:r>
                      </m:sub>
                    </m:sSub>
                    <m:sSub>
                      <m:sSubPr>
                        <m:ctrlPr>
                          <a:rPr lang="it-IT" i="1">
                            <a:latin typeface="Cambria Math"/>
                          </a:rPr>
                        </m:ctrlPr>
                      </m:sSubPr>
                      <m:e>
                        <m:r>
                          <a:rPr lang="it-IT" i="1">
                            <a:latin typeface="Cambria Math"/>
                          </a:rPr>
                          <m:t>𝑣</m:t>
                        </m:r>
                      </m:e>
                      <m:sub>
                        <m:r>
                          <a:rPr lang="it-IT" i="1">
                            <a:latin typeface="Cambria Math"/>
                          </a:rPr>
                          <m:t>1</m:t>
                        </m:r>
                      </m:sub>
                    </m:sSub>
                  </m:oMath>
                </a14:m>
                <a:r>
                  <a:rPr lang="it-IT" dirty="0"/>
                  <a:t>   e  </a:t>
                </a:r>
                <a14:m>
                  <m:oMath xmlns:m="http://schemas.openxmlformats.org/officeDocument/2006/math">
                    <m:sSub>
                      <m:sSubPr>
                        <m:ctrlPr>
                          <a:rPr lang="it-IT" i="1">
                            <a:latin typeface="Cambria Math"/>
                          </a:rPr>
                        </m:ctrlPr>
                      </m:sSubPr>
                      <m:e>
                        <m:r>
                          <a:rPr lang="it-IT" i="1">
                            <a:latin typeface="Cambria Math"/>
                          </a:rPr>
                          <m:t>𝑚</m:t>
                        </m:r>
                      </m:e>
                      <m:sub>
                        <m:r>
                          <a:rPr lang="it-IT" i="1">
                            <a:latin typeface="Cambria Math"/>
                          </a:rPr>
                          <m:t>2</m:t>
                        </m:r>
                      </m:sub>
                    </m:sSub>
                    <m:sSub>
                      <m:sSubPr>
                        <m:ctrlPr>
                          <a:rPr lang="it-IT" i="1">
                            <a:latin typeface="Cambria Math"/>
                          </a:rPr>
                        </m:ctrlPr>
                      </m:sSubPr>
                      <m:e>
                        <m:r>
                          <a:rPr lang="it-IT" i="1">
                            <a:latin typeface="Cambria Math"/>
                          </a:rPr>
                          <m:t>𝑣</m:t>
                        </m:r>
                      </m:e>
                      <m:sub>
                        <m:r>
                          <a:rPr lang="it-IT" i="1">
                            <a:latin typeface="Cambria Math"/>
                          </a:rPr>
                          <m:t>2</m:t>
                        </m:r>
                      </m:sub>
                    </m:sSub>
                  </m:oMath>
                </a14:m>
                <a:r>
                  <a:rPr lang="it-IT" dirty="0"/>
                  <a:t> rappresentano le quantità di moto prima dell'urto rispettivamente del primo corpo di massa m</a:t>
                </a:r>
                <a:r>
                  <a:rPr lang="it-IT" baseline="-25000" dirty="0"/>
                  <a:t>1</a:t>
                </a:r>
                <a:r>
                  <a:rPr lang="it-IT" dirty="0"/>
                  <a:t> e del secondo corpo di massa m</a:t>
                </a:r>
                <a:r>
                  <a:rPr lang="it-IT" baseline="-25000" dirty="0"/>
                  <a:t>2</a:t>
                </a:r>
                <a:r>
                  <a:rPr lang="it-IT" dirty="0"/>
                  <a:t>, mentre </a:t>
                </a:r>
                <a14:m>
                  <m:oMath xmlns:m="http://schemas.openxmlformats.org/officeDocument/2006/math">
                    <m:d>
                      <m:dPr>
                        <m:ctrlPr>
                          <a:rPr lang="it-IT" i="1">
                            <a:latin typeface="Cambria Math"/>
                          </a:rPr>
                        </m:ctrlPr>
                      </m:dPr>
                      <m:e>
                        <m:sSub>
                          <m:sSubPr>
                            <m:ctrlPr>
                              <a:rPr lang="it-IT" i="1">
                                <a:latin typeface="Cambria Math"/>
                              </a:rPr>
                            </m:ctrlPr>
                          </m:sSubPr>
                          <m:e>
                            <m:r>
                              <a:rPr lang="it-IT" i="1">
                                <a:latin typeface="Cambria Math"/>
                              </a:rPr>
                              <m:t>𝑚</m:t>
                            </m:r>
                          </m:e>
                          <m:sub>
                            <m:r>
                              <a:rPr lang="it-IT" i="1">
                                <a:latin typeface="Cambria Math"/>
                              </a:rPr>
                              <m:t>1</m:t>
                            </m:r>
                          </m:sub>
                        </m:sSub>
                        <m:r>
                          <a:rPr lang="it-IT" i="1">
                            <a:latin typeface="Cambria Math"/>
                          </a:rPr>
                          <m:t>+</m:t>
                        </m:r>
                        <m:sSub>
                          <m:sSubPr>
                            <m:ctrlPr>
                              <a:rPr lang="it-IT" i="1">
                                <a:latin typeface="Cambria Math"/>
                              </a:rPr>
                            </m:ctrlPr>
                          </m:sSubPr>
                          <m:e>
                            <m:r>
                              <a:rPr lang="it-IT" i="1">
                                <a:latin typeface="Cambria Math"/>
                              </a:rPr>
                              <m:t>𝑚</m:t>
                            </m:r>
                          </m:e>
                          <m:sub>
                            <m:r>
                              <a:rPr lang="it-IT" i="1">
                                <a:latin typeface="Cambria Math"/>
                              </a:rPr>
                              <m:t>2</m:t>
                            </m:r>
                          </m:sub>
                        </m:sSub>
                      </m:e>
                    </m:d>
                    <m:r>
                      <a:rPr lang="it-IT" i="1">
                        <a:latin typeface="Cambria Math"/>
                      </a:rPr>
                      <m:t>𝑉</m:t>
                    </m:r>
                  </m:oMath>
                </a14:m>
                <a:r>
                  <a:rPr lang="it-IT" dirty="0"/>
                  <a:t> è la quantità di moto dell'intero sistema dopo l'urto, cioè quando i due corpi si fondono in un unico corpo di massa pari alla somma delle precedenti, V ricavabile dalla precedente espressione, rappresenta la velocità con cui si muovono i due corpi insieme dopo l'urto</a:t>
                </a:r>
              </a:p>
              <a:p>
                <a:endParaRPr lang="it-IT" dirty="0"/>
              </a:p>
            </p:txBody>
          </p:sp>
        </mc:Choice>
        <mc:Fallback xmlns="">
          <p:sp>
            <p:nvSpPr>
              <p:cNvPr id="4" name="CasellaDiTesto 3"/>
              <p:cNvSpPr txBox="1">
                <a:spLocks noRot="1" noChangeAspect="1" noMove="1" noResize="1" noEditPoints="1" noAdjustHandles="1" noChangeArrowheads="1" noChangeShapeType="1" noTextEdit="1"/>
              </p:cNvSpPr>
              <p:nvPr/>
            </p:nvSpPr>
            <p:spPr>
              <a:xfrm>
                <a:off x="467544" y="1556792"/>
                <a:ext cx="8280920" cy="5106526"/>
              </a:xfrm>
              <a:prstGeom prst="rect">
                <a:avLst/>
              </a:prstGeom>
              <a:blipFill rotWithShape="1">
                <a:blip r:embed="rId2"/>
                <a:stretch>
                  <a:fillRect l="-663" t="-597" r="-589"/>
                </a:stretch>
              </a:blipFill>
            </p:spPr>
            <p:txBody>
              <a:bodyPr/>
              <a:lstStyle/>
              <a:p>
                <a:r>
                  <a:rPr lang="it-IT">
                    <a:noFill/>
                  </a:rPr>
                  <a:t> </a:t>
                </a:r>
              </a:p>
            </p:txBody>
          </p:sp>
        </mc:Fallback>
      </mc:AlternateContent>
    </p:spTree>
    <p:extLst>
      <p:ext uri="{BB962C8B-B14F-4D97-AF65-F5344CB8AC3E}">
        <p14:creationId xmlns:p14="http://schemas.microsoft.com/office/powerpoint/2010/main" val="177322544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44624"/>
            <a:ext cx="8229600" cy="1143000"/>
          </a:xfrm>
        </p:spPr>
        <p:txBody>
          <a:bodyPr/>
          <a:lstStyle/>
          <a:p>
            <a:r>
              <a:rPr lang="it-IT" dirty="0" smtClean="0"/>
              <a:t>Il pendolo balistico</a:t>
            </a:r>
            <a:endParaRPr lang="it-IT" dirty="0"/>
          </a:p>
        </p:txBody>
      </p:sp>
      <p:pic>
        <p:nvPicPr>
          <p:cNvPr id="4" name="Picture 3" descr="9"/>
          <p:cNvPicPr/>
          <p:nvPr/>
        </p:nvPicPr>
        <p:blipFill>
          <a:blip r:embed="rId2" cstate="print">
            <a:extLst>
              <a:ext uri="{28A0092B-C50C-407E-A947-70E740481C1C}">
                <a14:useLocalDpi xmlns:a14="http://schemas.microsoft.com/office/drawing/2010/main" val="0"/>
              </a:ext>
            </a:extLst>
          </a:blip>
          <a:srcRect b="51074"/>
          <a:stretch>
            <a:fillRect/>
          </a:stretch>
        </p:blipFill>
        <p:spPr bwMode="auto">
          <a:xfrm>
            <a:off x="2951609" y="1196752"/>
            <a:ext cx="3276575" cy="2300461"/>
          </a:xfrm>
          <a:prstGeom prst="rect">
            <a:avLst/>
          </a:prstGeom>
          <a:noFill/>
          <a:ln>
            <a:noFill/>
          </a:ln>
          <a:extLst/>
        </p:spPr>
      </p:pic>
      <p:sp>
        <p:nvSpPr>
          <p:cNvPr id="5" name="CasellaDiTesto 4"/>
          <p:cNvSpPr txBox="1"/>
          <p:nvPr/>
        </p:nvSpPr>
        <p:spPr>
          <a:xfrm>
            <a:off x="539552" y="3497213"/>
            <a:ext cx="8208912" cy="2308324"/>
          </a:xfrm>
          <a:prstGeom prst="rect">
            <a:avLst/>
          </a:prstGeom>
          <a:noFill/>
        </p:spPr>
        <p:txBody>
          <a:bodyPr wrap="square" rtlCol="0">
            <a:spAutoFit/>
          </a:bodyPr>
          <a:lstStyle/>
          <a:p>
            <a:pPr algn="just"/>
            <a:r>
              <a:rPr lang="it-IT" dirty="0"/>
              <a:t>Il pendolo balistico è un dispositivo che era usato per misurare la velocità dei proiettili prima dell’introduzione dei cronometri elettronici. Si tratta di un voluminoso blocco di legno di massa m</a:t>
            </a:r>
            <a:r>
              <a:rPr lang="it-IT" baseline="-25000" dirty="0"/>
              <a:t>2</a:t>
            </a:r>
            <a:r>
              <a:rPr lang="it-IT" dirty="0"/>
              <a:t> sospeso a due lunghe funi; un proiettile di massa m</a:t>
            </a:r>
            <a:r>
              <a:rPr lang="it-IT" baseline="-25000" dirty="0"/>
              <a:t>1</a:t>
            </a:r>
            <a:r>
              <a:rPr lang="it-IT" dirty="0"/>
              <a:t> è sparato contro il blocco, nel quale rimane incastonato. Il sistema </a:t>
            </a:r>
            <a:r>
              <a:rPr lang="it-IT" dirty="0" err="1"/>
              <a:t>blocco+proiettile</a:t>
            </a:r>
            <a:r>
              <a:rPr lang="it-IT" dirty="0"/>
              <a:t> oscilla quindi verso destra e il centro di massa del sistema si alza per una distanza verticale h prima che il pendolo arrivi ad arrestarsi momentaneamente alla massima elongazione. Qual era la velocità del proiettile immediatamente prima la collisione?</a:t>
            </a:r>
          </a:p>
          <a:p>
            <a:endParaRPr lang="it-IT" dirty="0"/>
          </a:p>
        </p:txBody>
      </p:sp>
      <mc:AlternateContent xmlns:mc="http://schemas.openxmlformats.org/markup-compatibility/2006" xmlns:a14="http://schemas.microsoft.com/office/drawing/2010/main">
        <mc:Choice Requires="a14">
          <p:sp>
            <p:nvSpPr>
              <p:cNvPr id="6" name="Rettangolo 5"/>
              <p:cNvSpPr/>
              <p:nvPr/>
            </p:nvSpPr>
            <p:spPr>
              <a:xfrm>
                <a:off x="395536" y="5805537"/>
                <a:ext cx="2165016"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it-IT" i="1">
                              <a:latin typeface="Cambria Math"/>
                            </a:rPr>
                          </m:ctrlPr>
                        </m:sSubPr>
                        <m:e>
                          <m:r>
                            <a:rPr lang="it-IT" i="1">
                              <a:latin typeface="Cambria Math"/>
                            </a:rPr>
                            <m:t>𝑚</m:t>
                          </m:r>
                        </m:e>
                        <m:sub>
                          <m:r>
                            <a:rPr lang="it-IT" i="1">
                              <a:latin typeface="Cambria Math"/>
                            </a:rPr>
                            <m:t>1</m:t>
                          </m:r>
                        </m:sub>
                      </m:sSub>
                      <m:r>
                        <a:rPr lang="it-IT" i="1">
                          <a:latin typeface="Cambria Math"/>
                        </a:rPr>
                        <m:t>𝑣</m:t>
                      </m:r>
                      <m:r>
                        <a:rPr lang="it-IT" i="1">
                          <a:latin typeface="Cambria Math"/>
                        </a:rPr>
                        <m:t>=</m:t>
                      </m:r>
                      <m:d>
                        <m:dPr>
                          <m:ctrlPr>
                            <a:rPr lang="it-IT" i="1">
                              <a:latin typeface="Cambria Math"/>
                            </a:rPr>
                          </m:ctrlPr>
                        </m:dPr>
                        <m:e>
                          <m:sSub>
                            <m:sSubPr>
                              <m:ctrlPr>
                                <a:rPr lang="it-IT" i="1">
                                  <a:latin typeface="Cambria Math"/>
                                </a:rPr>
                              </m:ctrlPr>
                            </m:sSubPr>
                            <m:e>
                              <m:r>
                                <a:rPr lang="it-IT" i="1">
                                  <a:latin typeface="Cambria Math"/>
                                </a:rPr>
                                <m:t>𝑚</m:t>
                              </m:r>
                            </m:e>
                            <m:sub>
                              <m:r>
                                <a:rPr lang="it-IT" i="1">
                                  <a:latin typeface="Cambria Math"/>
                                </a:rPr>
                                <m:t>1</m:t>
                              </m:r>
                            </m:sub>
                          </m:sSub>
                          <m:r>
                            <a:rPr lang="it-IT" i="1">
                              <a:latin typeface="Cambria Math"/>
                            </a:rPr>
                            <m:t>+</m:t>
                          </m:r>
                          <m:sSub>
                            <m:sSubPr>
                              <m:ctrlPr>
                                <a:rPr lang="it-IT" i="1">
                                  <a:latin typeface="Cambria Math"/>
                                </a:rPr>
                              </m:ctrlPr>
                            </m:sSubPr>
                            <m:e>
                              <m:r>
                                <a:rPr lang="it-IT" i="1">
                                  <a:latin typeface="Cambria Math"/>
                                </a:rPr>
                                <m:t>𝑚</m:t>
                              </m:r>
                            </m:e>
                            <m:sub>
                              <m:r>
                                <a:rPr lang="it-IT" i="1">
                                  <a:latin typeface="Cambria Math"/>
                                </a:rPr>
                                <m:t>2</m:t>
                              </m:r>
                            </m:sub>
                          </m:sSub>
                        </m:e>
                      </m:d>
                      <m:r>
                        <a:rPr lang="it-IT" i="1">
                          <a:latin typeface="Cambria Math"/>
                        </a:rPr>
                        <m:t>𝑉</m:t>
                      </m:r>
                    </m:oMath>
                  </m:oMathPara>
                </a14:m>
                <a:endParaRPr lang="it-IT" dirty="0"/>
              </a:p>
            </p:txBody>
          </p:sp>
        </mc:Choice>
        <mc:Fallback xmlns="">
          <p:sp>
            <p:nvSpPr>
              <p:cNvPr id="6" name="Rettangolo 5"/>
              <p:cNvSpPr>
                <a:spLocks noRot="1" noChangeAspect="1" noMove="1" noResize="1" noEditPoints="1" noAdjustHandles="1" noChangeArrowheads="1" noChangeShapeType="1" noTextEdit="1"/>
              </p:cNvSpPr>
              <p:nvPr/>
            </p:nvSpPr>
            <p:spPr>
              <a:xfrm>
                <a:off x="395536" y="5805537"/>
                <a:ext cx="2165016" cy="369332"/>
              </a:xfrm>
              <a:prstGeom prst="rect">
                <a:avLst/>
              </a:prstGeom>
              <a:blipFill rotWithShape="1">
                <a:blip r:embed="rId3"/>
                <a:stretch>
                  <a:fillRect/>
                </a:stretch>
              </a:blipFill>
            </p:spPr>
            <p:txBody>
              <a:bodyPr/>
              <a:lstStyle/>
              <a:p>
                <a:r>
                  <a:rPr lang="it-IT">
                    <a:noFill/>
                  </a:rPr>
                  <a:t> </a:t>
                </a:r>
              </a:p>
            </p:txBody>
          </p:sp>
        </mc:Fallback>
      </mc:AlternateContent>
      <mc:AlternateContent xmlns:mc="http://schemas.openxmlformats.org/markup-compatibility/2006" xmlns:a14="http://schemas.microsoft.com/office/drawing/2010/main">
        <mc:Choice Requires="a14">
          <p:sp>
            <p:nvSpPr>
              <p:cNvPr id="7" name="Rettangolo 6"/>
              <p:cNvSpPr/>
              <p:nvPr/>
            </p:nvSpPr>
            <p:spPr>
              <a:xfrm>
                <a:off x="2987824" y="5626376"/>
                <a:ext cx="3342325" cy="610936"/>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f>
                        <m:fPr>
                          <m:ctrlPr>
                            <a:rPr lang="it-IT" i="1">
                              <a:latin typeface="Cambria Math"/>
                            </a:rPr>
                          </m:ctrlPr>
                        </m:fPr>
                        <m:num>
                          <m:r>
                            <a:rPr lang="it-IT" i="1">
                              <a:latin typeface="Cambria Math"/>
                            </a:rPr>
                            <m:t>1</m:t>
                          </m:r>
                        </m:num>
                        <m:den>
                          <m:r>
                            <a:rPr lang="it-IT" i="1">
                              <a:latin typeface="Cambria Math"/>
                            </a:rPr>
                            <m:t>2</m:t>
                          </m:r>
                        </m:den>
                      </m:f>
                      <m:d>
                        <m:dPr>
                          <m:ctrlPr>
                            <a:rPr lang="it-IT" i="1">
                              <a:latin typeface="Cambria Math"/>
                            </a:rPr>
                          </m:ctrlPr>
                        </m:dPr>
                        <m:e>
                          <m:sSub>
                            <m:sSubPr>
                              <m:ctrlPr>
                                <a:rPr lang="it-IT" i="1">
                                  <a:latin typeface="Cambria Math"/>
                                </a:rPr>
                              </m:ctrlPr>
                            </m:sSubPr>
                            <m:e>
                              <m:r>
                                <a:rPr lang="it-IT" i="1">
                                  <a:latin typeface="Cambria Math"/>
                                </a:rPr>
                                <m:t>𝑚</m:t>
                              </m:r>
                            </m:e>
                            <m:sub>
                              <m:r>
                                <a:rPr lang="it-IT" i="1">
                                  <a:latin typeface="Cambria Math"/>
                                </a:rPr>
                                <m:t>1</m:t>
                              </m:r>
                            </m:sub>
                          </m:sSub>
                          <m:r>
                            <a:rPr lang="it-IT" i="1">
                              <a:latin typeface="Cambria Math"/>
                            </a:rPr>
                            <m:t>+</m:t>
                          </m:r>
                          <m:sSub>
                            <m:sSubPr>
                              <m:ctrlPr>
                                <a:rPr lang="it-IT" i="1">
                                  <a:latin typeface="Cambria Math"/>
                                </a:rPr>
                              </m:ctrlPr>
                            </m:sSubPr>
                            <m:e>
                              <m:r>
                                <a:rPr lang="it-IT" i="1">
                                  <a:latin typeface="Cambria Math"/>
                                </a:rPr>
                                <m:t>𝑚</m:t>
                              </m:r>
                            </m:e>
                            <m:sub>
                              <m:r>
                                <a:rPr lang="it-IT" i="1">
                                  <a:latin typeface="Cambria Math"/>
                                </a:rPr>
                                <m:t>2</m:t>
                              </m:r>
                            </m:sub>
                          </m:sSub>
                        </m:e>
                      </m:d>
                      <m:sSup>
                        <m:sSupPr>
                          <m:ctrlPr>
                            <a:rPr lang="it-IT" i="1">
                              <a:latin typeface="Cambria Math"/>
                            </a:rPr>
                          </m:ctrlPr>
                        </m:sSupPr>
                        <m:e>
                          <m:r>
                            <a:rPr lang="it-IT" i="1">
                              <a:latin typeface="Cambria Math"/>
                            </a:rPr>
                            <m:t>𝑉</m:t>
                          </m:r>
                        </m:e>
                        <m:sup>
                          <m:r>
                            <a:rPr lang="it-IT" i="1">
                              <a:latin typeface="Cambria Math"/>
                            </a:rPr>
                            <m:t>2</m:t>
                          </m:r>
                        </m:sup>
                      </m:sSup>
                      <m:r>
                        <a:rPr lang="it-IT" i="1">
                          <a:latin typeface="Cambria Math"/>
                        </a:rPr>
                        <m:t>=</m:t>
                      </m:r>
                      <m:d>
                        <m:dPr>
                          <m:ctrlPr>
                            <a:rPr lang="it-IT" i="1">
                              <a:latin typeface="Cambria Math"/>
                            </a:rPr>
                          </m:ctrlPr>
                        </m:dPr>
                        <m:e>
                          <m:sSub>
                            <m:sSubPr>
                              <m:ctrlPr>
                                <a:rPr lang="it-IT" i="1">
                                  <a:latin typeface="Cambria Math"/>
                                </a:rPr>
                              </m:ctrlPr>
                            </m:sSubPr>
                            <m:e>
                              <m:r>
                                <a:rPr lang="it-IT" i="1">
                                  <a:latin typeface="Cambria Math"/>
                                </a:rPr>
                                <m:t>𝑚</m:t>
                              </m:r>
                            </m:e>
                            <m:sub>
                              <m:r>
                                <a:rPr lang="it-IT" i="1">
                                  <a:latin typeface="Cambria Math"/>
                                </a:rPr>
                                <m:t>1</m:t>
                              </m:r>
                            </m:sub>
                          </m:sSub>
                          <m:r>
                            <a:rPr lang="it-IT" i="1">
                              <a:latin typeface="Cambria Math"/>
                            </a:rPr>
                            <m:t>+</m:t>
                          </m:r>
                          <m:sSub>
                            <m:sSubPr>
                              <m:ctrlPr>
                                <a:rPr lang="it-IT" i="1">
                                  <a:latin typeface="Cambria Math"/>
                                </a:rPr>
                              </m:ctrlPr>
                            </m:sSubPr>
                            <m:e>
                              <m:r>
                                <a:rPr lang="it-IT" i="1">
                                  <a:latin typeface="Cambria Math"/>
                                </a:rPr>
                                <m:t>𝑚</m:t>
                              </m:r>
                            </m:e>
                            <m:sub>
                              <m:r>
                                <a:rPr lang="it-IT" i="1">
                                  <a:latin typeface="Cambria Math"/>
                                </a:rPr>
                                <m:t>2</m:t>
                              </m:r>
                            </m:sub>
                          </m:sSub>
                        </m:e>
                      </m:d>
                      <m:r>
                        <a:rPr lang="it-IT" i="1">
                          <a:latin typeface="Cambria Math"/>
                        </a:rPr>
                        <m:t>𝑔h</m:t>
                      </m:r>
                    </m:oMath>
                  </m:oMathPara>
                </a14:m>
                <a:endParaRPr lang="it-IT" dirty="0"/>
              </a:p>
            </p:txBody>
          </p:sp>
        </mc:Choice>
        <mc:Fallback xmlns="">
          <p:sp>
            <p:nvSpPr>
              <p:cNvPr id="7" name="Rettangolo 6"/>
              <p:cNvSpPr>
                <a:spLocks noRot="1" noChangeAspect="1" noMove="1" noResize="1" noEditPoints="1" noAdjustHandles="1" noChangeArrowheads="1" noChangeShapeType="1" noTextEdit="1"/>
              </p:cNvSpPr>
              <p:nvPr/>
            </p:nvSpPr>
            <p:spPr>
              <a:xfrm>
                <a:off x="2987824" y="5626376"/>
                <a:ext cx="3342325" cy="610936"/>
              </a:xfrm>
              <a:prstGeom prst="rect">
                <a:avLst/>
              </a:prstGeom>
              <a:blipFill rotWithShape="1">
                <a:blip r:embed="rId4"/>
                <a:stretch>
                  <a:fillRect/>
                </a:stretch>
              </a:blipFill>
            </p:spPr>
            <p:txBody>
              <a:bodyPr/>
              <a:lstStyle/>
              <a:p>
                <a:r>
                  <a:rPr lang="it-IT">
                    <a:noFill/>
                  </a:rPr>
                  <a:t> </a:t>
                </a:r>
              </a:p>
            </p:txBody>
          </p:sp>
        </mc:Fallback>
      </mc:AlternateContent>
      <mc:AlternateContent xmlns:mc="http://schemas.openxmlformats.org/markup-compatibility/2006" xmlns:a14="http://schemas.microsoft.com/office/drawing/2010/main">
        <mc:Choice Requires="a14">
          <p:sp>
            <p:nvSpPr>
              <p:cNvPr id="8" name="Rettangolo 7"/>
              <p:cNvSpPr/>
              <p:nvPr/>
            </p:nvSpPr>
            <p:spPr>
              <a:xfrm>
                <a:off x="6560751" y="5652610"/>
                <a:ext cx="2331729" cy="67518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it-IT" i="1">
                          <a:latin typeface="Cambria Math"/>
                        </a:rPr>
                        <m:t>𝑣</m:t>
                      </m:r>
                      <m:r>
                        <a:rPr lang="it-IT" i="1">
                          <a:latin typeface="Cambria Math"/>
                        </a:rPr>
                        <m:t>=</m:t>
                      </m:r>
                      <m:f>
                        <m:fPr>
                          <m:ctrlPr>
                            <a:rPr lang="it-IT" i="1">
                              <a:latin typeface="Cambria Math"/>
                            </a:rPr>
                          </m:ctrlPr>
                        </m:fPr>
                        <m:num>
                          <m:d>
                            <m:dPr>
                              <m:ctrlPr>
                                <a:rPr lang="it-IT" i="1">
                                  <a:latin typeface="Cambria Math"/>
                                </a:rPr>
                              </m:ctrlPr>
                            </m:dPr>
                            <m:e>
                              <m:sSub>
                                <m:sSubPr>
                                  <m:ctrlPr>
                                    <a:rPr lang="it-IT" i="1">
                                      <a:latin typeface="Cambria Math"/>
                                    </a:rPr>
                                  </m:ctrlPr>
                                </m:sSubPr>
                                <m:e>
                                  <m:r>
                                    <a:rPr lang="it-IT" i="1">
                                      <a:latin typeface="Cambria Math"/>
                                    </a:rPr>
                                    <m:t>𝑚</m:t>
                                  </m:r>
                                </m:e>
                                <m:sub>
                                  <m:r>
                                    <a:rPr lang="it-IT" i="1">
                                      <a:latin typeface="Cambria Math"/>
                                    </a:rPr>
                                    <m:t>1</m:t>
                                  </m:r>
                                </m:sub>
                              </m:sSub>
                              <m:r>
                                <a:rPr lang="it-IT" i="1">
                                  <a:latin typeface="Cambria Math"/>
                                </a:rPr>
                                <m:t>+</m:t>
                              </m:r>
                              <m:sSub>
                                <m:sSubPr>
                                  <m:ctrlPr>
                                    <a:rPr lang="it-IT" i="1">
                                      <a:latin typeface="Cambria Math"/>
                                    </a:rPr>
                                  </m:ctrlPr>
                                </m:sSubPr>
                                <m:e>
                                  <m:r>
                                    <a:rPr lang="it-IT" i="1">
                                      <a:latin typeface="Cambria Math"/>
                                    </a:rPr>
                                    <m:t>𝑚</m:t>
                                  </m:r>
                                </m:e>
                                <m:sub>
                                  <m:r>
                                    <a:rPr lang="it-IT" i="1">
                                      <a:latin typeface="Cambria Math"/>
                                    </a:rPr>
                                    <m:t>2</m:t>
                                  </m:r>
                                </m:sub>
                              </m:sSub>
                            </m:e>
                          </m:d>
                        </m:num>
                        <m:den>
                          <m:sSub>
                            <m:sSubPr>
                              <m:ctrlPr>
                                <a:rPr lang="it-IT" i="1">
                                  <a:latin typeface="Cambria Math"/>
                                </a:rPr>
                              </m:ctrlPr>
                            </m:sSubPr>
                            <m:e>
                              <m:r>
                                <a:rPr lang="it-IT" i="1">
                                  <a:latin typeface="Cambria Math"/>
                                </a:rPr>
                                <m:t>𝑚</m:t>
                              </m:r>
                            </m:e>
                            <m:sub>
                              <m:r>
                                <a:rPr lang="it-IT" i="1">
                                  <a:latin typeface="Cambria Math"/>
                                </a:rPr>
                                <m:t>1</m:t>
                              </m:r>
                            </m:sub>
                          </m:sSub>
                        </m:den>
                      </m:f>
                      <m:rad>
                        <m:radPr>
                          <m:degHide m:val="on"/>
                          <m:ctrlPr>
                            <a:rPr lang="it-IT" i="1">
                              <a:latin typeface="Cambria Math"/>
                            </a:rPr>
                          </m:ctrlPr>
                        </m:radPr>
                        <m:deg/>
                        <m:e>
                          <m:r>
                            <a:rPr lang="it-IT" i="1">
                              <a:latin typeface="Cambria Math"/>
                            </a:rPr>
                            <m:t>2</m:t>
                          </m:r>
                          <m:r>
                            <a:rPr lang="it-IT" i="1">
                              <a:latin typeface="Cambria Math"/>
                            </a:rPr>
                            <m:t>𝑔h</m:t>
                          </m:r>
                        </m:e>
                      </m:rad>
                    </m:oMath>
                  </m:oMathPara>
                </a14:m>
                <a:endParaRPr lang="it-IT" dirty="0"/>
              </a:p>
            </p:txBody>
          </p:sp>
        </mc:Choice>
        <mc:Fallback xmlns="">
          <p:sp>
            <p:nvSpPr>
              <p:cNvPr id="8" name="Rettangolo 7"/>
              <p:cNvSpPr>
                <a:spLocks noRot="1" noChangeAspect="1" noMove="1" noResize="1" noEditPoints="1" noAdjustHandles="1" noChangeArrowheads="1" noChangeShapeType="1" noTextEdit="1"/>
              </p:cNvSpPr>
              <p:nvPr/>
            </p:nvSpPr>
            <p:spPr>
              <a:xfrm>
                <a:off x="6560751" y="5652610"/>
                <a:ext cx="2331729" cy="675185"/>
              </a:xfrm>
              <a:prstGeom prst="rect">
                <a:avLst/>
              </a:prstGeom>
              <a:blipFill rotWithShape="1">
                <a:blip r:embed="rId5"/>
                <a:stretch>
                  <a:fillRect/>
                </a:stretch>
              </a:blipFill>
            </p:spPr>
            <p:txBody>
              <a:bodyPr/>
              <a:lstStyle/>
              <a:p>
                <a:r>
                  <a:rPr lang="it-IT">
                    <a:noFill/>
                  </a:rPr>
                  <a:t> </a:t>
                </a:r>
              </a:p>
            </p:txBody>
          </p:sp>
        </mc:Fallback>
      </mc:AlternateContent>
    </p:spTree>
    <p:extLst>
      <p:ext uri="{BB962C8B-B14F-4D97-AF65-F5344CB8AC3E}">
        <p14:creationId xmlns:p14="http://schemas.microsoft.com/office/powerpoint/2010/main" val="16963100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45"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2000"/>
                                        <p:tgtEl>
                                          <p:spTgt spid="6"/>
                                        </p:tgtEl>
                                      </p:cBhvr>
                                    </p:animEffect>
                                    <p:anim calcmode="lin" valueType="num">
                                      <p:cBhvr>
                                        <p:cTn id="20" dur="2000" fill="hold"/>
                                        <p:tgtEl>
                                          <p:spTgt spid="6"/>
                                        </p:tgtEl>
                                        <p:attrNameLst>
                                          <p:attrName>ppt_w</p:attrName>
                                        </p:attrNameLst>
                                      </p:cBhvr>
                                      <p:tavLst>
                                        <p:tav tm="0" fmla="#ppt_w*sin(2.5*pi*$)">
                                          <p:val>
                                            <p:fltVal val="0"/>
                                          </p:val>
                                        </p:tav>
                                        <p:tav tm="100000">
                                          <p:val>
                                            <p:fltVal val="1"/>
                                          </p:val>
                                        </p:tav>
                                      </p:tavLst>
                                    </p:anim>
                                    <p:anim calcmode="lin" valueType="num">
                                      <p:cBhvr>
                                        <p:cTn id="21" dur="2000" fill="hold"/>
                                        <p:tgtEl>
                                          <p:spTgt spid="6"/>
                                        </p:tgtEl>
                                        <p:attrNameLst>
                                          <p:attrName>ppt_h</p:attrName>
                                        </p:attrNameLst>
                                      </p:cBhvr>
                                      <p:tavLst>
                                        <p:tav tm="0">
                                          <p:val>
                                            <p:strVal val="#ppt_h"/>
                                          </p:val>
                                        </p:tav>
                                        <p:tav tm="100000">
                                          <p:val>
                                            <p:strVal val="#ppt_h"/>
                                          </p:val>
                                        </p:tav>
                                      </p:tavLst>
                                    </p:anim>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grpId="0" nodeType="click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barn(inVertical)">
                                      <p:cBhvr>
                                        <p:cTn id="26" dur="500"/>
                                        <p:tgtEl>
                                          <p:spTgt spid="7"/>
                                        </p:tgtEl>
                                      </p:cBhvr>
                                    </p:animEffect>
                                  </p:childTnLst>
                                </p:cTn>
                              </p:par>
                            </p:childTnLst>
                          </p:cTn>
                        </p:par>
                      </p:childTnLst>
                    </p:cTn>
                  </p:par>
                  <p:par>
                    <p:cTn id="27" fill="hold">
                      <p:stCondLst>
                        <p:cond delay="indefinite"/>
                      </p:stCondLst>
                      <p:childTnLst>
                        <p:par>
                          <p:cTn id="28" fill="hold">
                            <p:stCondLst>
                              <p:cond delay="0"/>
                            </p:stCondLst>
                            <p:childTnLst>
                              <p:par>
                                <p:cTn id="29" presetID="26" presetClass="entr" presetSubtype="0"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wipe(down)">
                                      <p:cBhvr>
                                        <p:cTn id="31" dur="580">
                                          <p:stCondLst>
                                            <p:cond delay="0"/>
                                          </p:stCondLst>
                                        </p:cTn>
                                        <p:tgtEl>
                                          <p:spTgt spid="8"/>
                                        </p:tgtEl>
                                      </p:cBhvr>
                                    </p:animEffect>
                                    <p:anim calcmode="lin" valueType="num">
                                      <p:cBhvr>
                                        <p:cTn id="32"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33"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34"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35"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36"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37" dur="26">
                                          <p:stCondLst>
                                            <p:cond delay="650"/>
                                          </p:stCondLst>
                                        </p:cTn>
                                        <p:tgtEl>
                                          <p:spTgt spid="8"/>
                                        </p:tgtEl>
                                      </p:cBhvr>
                                      <p:to x="100000" y="60000"/>
                                    </p:animScale>
                                    <p:animScale>
                                      <p:cBhvr>
                                        <p:cTn id="38" dur="166" decel="50000">
                                          <p:stCondLst>
                                            <p:cond delay="676"/>
                                          </p:stCondLst>
                                        </p:cTn>
                                        <p:tgtEl>
                                          <p:spTgt spid="8"/>
                                        </p:tgtEl>
                                      </p:cBhvr>
                                      <p:to x="100000" y="100000"/>
                                    </p:animScale>
                                    <p:animScale>
                                      <p:cBhvr>
                                        <p:cTn id="39" dur="26">
                                          <p:stCondLst>
                                            <p:cond delay="1312"/>
                                          </p:stCondLst>
                                        </p:cTn>
                                        <p:tgtEl>
                                          <p:spTgt spid="8"/>
                                        </p:tgtEl>
                                      </p:cBhvr>
                                      <p:to x="100000" y="80000"/>
                                    </p:animScale>
                                    <p:animScale>
                                      <p:cBhvr>
                                        <p:cTn id="40" dur="166" decel="50000">
                                          <p:stCondLst>
                                            <p:cond delay="1338"/>
                                          </p:stCondLst>
                                        </p:cTn>
                                        <p:tgtEl>
                                          <p:spTgt spid="8"/>
                                        </p:tgtEl>
                                      </p:cBhvr>
                                      <p:to x="100000" y="100000"/>
                                    </p:animScale>
                                    <p:animScale>
                                      <p:cBhvr>
                                        <p:cTn id="41" dur="26">
                                          <p:stCondLst>
                                            <p:cond delay="1642"/>
                                          </p:stCondLst>
                                        </p:cTn>
                                        <p:tgtEl>
                                          <p:spTgt spid="8"/>
                                        </p:tgtEl>
                                      </p:cBhvr>
                                      <p:to x="100000" y="90000"/>
                                    </p:animScale>
                                    <p:animScale>
                                      <p:cBhvr>
                                        <p:cTn id="42" dur="166" decel="50000">
                                          <p:stCondLst>
                                            <p:cond delay="1668"/>
                                          </p:stCondLst>
                                        </p:cTn>
                                        <p:tgtEl>
                                          <p:spTgt spid="8"/>
                                        </p:tgtEl>
                                      </p:cBhvr>
                                      <p:to x="100000" y="100000"/>
                                    </p:animScale>
                                    <p:animScale>
                                      <p:cBhvr>
                                        <p:cTn id="43" dur="26">
                                          <p:stCondLst>
                                            <p:cond delay="1808"/>
                                          </p:stCondLst>
                                        </p:cTn>
                                        <p:tgtEl>
                                          <p:spTgt spid="8"/>
                                        </p:tgtEl>
                                      </p:cBhvr>
                                      <p:to x="100000" y="95000"/>
                                    </p:animScale>
                                    <p:animScale>
                                      <p:cBhvr>
                                        <p:cTn id="44" dur="166" decel="50000">
                                          <p:stCondLst>
                                            <p:cond delay="1834"/>
                                          </p:stCondLst>
                                        </p:cTn>
                                        <p:tgtEl>
                                          <p:spTgt spid="8"/>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44624"/>
            <a:ext cx="8229600" cy="1143000"/>
          </a:xfrm>
        </p:spPr>
        <p:txBody>
          <a:bodyPr/>
          <a:lstStyle/>
          <a:p>
            <a:r>
              <a:rPr lang="it-IT" dirty="0" smtClean="0"/>
              <a:t>Esercizio</a:t>
            </a:r>
            <a:endParaRPr lang="it-IT" dirty="0"/>
          </a:p>
        </p:txBody>
      </p:sp>
      <p:sp>
        <p:nvSpPr>
          <p:cNvPr id="4" name="CasellaDiTesto 3"/>
          <p:cNvSpPr txBox="1"/>
          <p:nvPr/>
        </p:nvSpPr>
        <p:spPr>
          <a:xfrm>
            <a:off x="539552" y="1844824"/>
            <a:ext cx="8064896" cy="4247317"/>
          </a:xfrm>
          <a:prstGeom prst="rect">
            <a:avLst/>
          </a:prstGeom>
          <a:noFill/>
        </p:spPr>
        <p:txBody>
          <a:bodyPr wrap="square" rtlCol="0">
            <a:spAutoFit/>
          </a:bodyPr>
          <a:lstStyle/>
          <a:p>
            <a:pPr algn="just"/>
            <a:r>
              <a:rPr lang="it-IT" dirty="0"/>
              <a:t>Un proiettile di massa m=5g viene sparato orizzontalmente in un blocco di legno, di dimensioni trascurabili e </a:t>
            </a:r>
            <a:r>
              <a:rPr lang="it-IT" dirty="0" smtClean="0"/>
              <a:t>massa M=3kg</a:t>
            </a:r>
            <a:r>
              <a:rPr lang="it-IT" dirty="0"/>
              <a:t>, fermo su una superficie orizzontale. Il coefficiente di attrito dinamico tra il blocco e la superficie orizzontale </a:t>
            </a:r>
            <a:r>
              <a:rPr lang="it-IT" dirty="0" smtClean="0"/>
              <a:t>è m</a:t>
            </a:r>
            <a:r>
              <a:rPr lang="it-IT" sz="1200" dirty="0" smtClean="0"/>
              <a:t>d</a:t>
            </a:r>
            <a:r>
              <a:rPr lang="it-IT" dirty="0" smtClean="0"/>
              <a:t> </a:t>
            </a:r>
            <a:r>
              <a:rPr lang="it-IT" dirty="0"/>
              <a:t>= 0.20 .</a:t>
            </a:r>
          </a:p>
          <a:p>
            <a:pPr algn="just"/>
            <a:r>
              <a:rPr lang="it-IT" dirty="0"/>
              <a:t>Il proiettile rimane attaccato al blocco, che scivola di d=25 cm lungo </a:t>
            </a:r>
            <a:r>
              <a:rPr lang="it-IT" dirty="0" smtClean="0"/>
              <a:t>la superficie </a:t>
            </a:r>
            <a:r>
              <a:rPr lang="it-IT" dirty="0"/>
              <a:t>prima di fermarsi</a:t>
            </a:r>
            <a:r>
              <a:rPr lang="it-IT" dirty="0" smtClean="0"/>
              <a:t>.</a:t>
            </a:r>
            <a:r>
              <a:rPr lang="it-IT" dirty="0"/>
              <a:t> </a:t>
            </a:r>
            <a:endParaRPr lang="it-IT" dirty="0" smtClean="0"/>
          </a:p>
          <a:p>
            <a:pPr algn="just"/>
            <a:endParaRPr lang="it-IT" dirty="0"/>
          </a:p>
          <a:p>
            <a:pPr algn="just"/>
            <a:endParaRPr lang="it-IT" dirty="0" smtClean="0"/>
          </a:p>
          <a:p>
            <a:pPr algn="just"/>
            <a:endParaRPr lang="it-IT" dirty="0"/>
          </a:p>
          <a:p>
            <a:pPr algn="just"/>
            <a:endParaRPr lang="it-IT" dirty="0" smtClean="0"/>
          </a:p>
          <a:p>
            <a:pPr algn="just"/>
            <a:r>
              <a:rPr lang="it-IT" dirty="0" smtClean="0"/>
              <a:t>Calcolare</a:t>
            </a:r>
            <a:endParaRPr lang="it-IT" dirty="0"/>
          </a:p>
          <a:p>
            <a:pPr algn="just"/>
            <a:r>
              <a:rPr lang="it-IT" dirty="0"/>
              <a:t>· Il lavoro della forza di attrito tra il blocco di legno e la </a:t>
            </a:r>
            <a:r>
              <a:rPr lang="it-IT" dirty="0" smtClean="0"/>
              <a:t>superficie orizzontale </a:t>
            </a:r>
            <a:r>
              <a:rPr lang="it-IT" dirty="0"/>
              <a:t>durante lo spostamento del blocco di legno</a:t>
            </a:r>
          </a:p>
          <a:p>
            <a:pPr algn="just"/>
            <a:r>
              <a:rPr lang="it-IT" dirty="0"/>
              <a:t>· Il tempo impiegato dal blocco di legno per fermarsi</a:t>
            </a:r>
          </a:p>
          <a:p>
            <a:pPr algn="just"/>
            <a:r>
              <a:rPr lang="it-IT" dirty="0"/>
              <a:t>· La velocità con cui è sparato il proiettile</a:t>
            </a:r>
          </a:p>
          <a:p>
            <a:pPr algn="just"/>
            <a:r>
              <a:rPr lang="it-IT" dirty="0"/>
              <a:t>· L’energia dissipata dal proiettile nell’urto con il blocco di legno</a:t>
            </a:r>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33663" y="3342878"/>
            <a:ext cx="3876675" cy="1238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5032668"/>
      </p:ext>
    </p:extLst>
  </p:cSld>
  <p:clrMapOvr>
    <a:masterClrMapping/>
  </p:clrMapOvr>
  <p:timing>
    <p:tnLst>
      <p:par>
        <p:cTn id="1" dur="indefinite" restart="never" nodeType="tmRoot"/>
      </p:par>
    </p:tnLst>
  </p:timing>
</p:sld>
</file>

<file path=ppt/theme/_rels/them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Sketchbook">
  <a:themeElements>
    <a:clrScheme name="Sketchbook">
      <a:dk1>
        <a:sysClr val="windowText" lastClr="000000"/>
      </a:dk1>
      <a:lt1>
        <a:sysClr val="window" lastClr="FFFFFF"/>
      </a:lt1>
      <a:dk2>
        <a:srgbClr val="4C1304"/>
      </a:dk2>
      <a:lt2>
        <a:srgbClr val="FFFEE6"/>
      </a:lt2>
      <a:accent1>
        <a:srgbClr val="A63212"/>
      </a:accent1>
      <a:accent2>
        <a:srgbClr val="E68230"/>
      </a:accent2>
      <a:accent3>
        <a:srgbClr val="9BB05E"/>
      </a:accent3>
      <a:accent4>
        <a:srgbClr val="6B9BC7"/>
      </a:accent4>
      <a:accent5>
        <a:srgbClr val="4E66B2"/>
      </a:accent5>
      <a:accent6>
        <a:srgbClr val="8976AC"/>
      </a:accent6>
      <a:hlink>
        <a:srgbClr val="942408"/>
      </a:hlink>
      <a:folHlink>
        <a:srgbClr val="B34F17"/>
      </a:folHlink>
    </a:clrScheme>
    <a:fontScheme name="Sketchbook">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mbria"/>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Sketchbook">
      <a:fillStyleLst>
        <a:solidFill>
          <a:schemeClr val="phClr"/>
        </a:solidFill>
        <a:gradFill rotWithShape="1">
          <a:gsLst>
            <a:gs pos="0">
              <a:schemeClr val="phClr">
                <a:tint val="10000"/>
                <a:alpha val="94000"/>
                <a:satMod val="120000"/>
                <a:lumMod val="110000"/>
              </a:schemeClr>
            </a:gs>
            <a:gs pos="100000">
              <a:schemeClr val="phClr">
                <a:tint val="80000"/>
                <a:shade val="100000"/>
                <a:satMod val="140000"/>
                <a:lumMod val="120000"/>
              </a:schemeClr>
            </a:gs>
          </a:gsLst>
          <a:lin ang="5400000" scaled="0"/>
        </a:gradFill>
        <a:gradFill rotWithShape="1">
          <a:gsLst>
            <a:gs pos="0">
              <a:schemeClr val="phClr">
                <a:tint val="100000"/>
                <a:shade val="100000"/>
                <a:satMod val="100000"/>
                <a:lumMod val="90000"/>
              </a:schemeClr>
            </a:gs>
            <a:gs pos="100000">
              <a:schemeClr val="phClr">
                <a:tint val="95000"/>
                <a:shade val="100000"/>
                <a:satMod val="110000"/>
                <a:lumMod val="105000"/>
              </a:schemeClr>
            </a:gs>
          </a:gsLst>
          <a:path path="circle">
            <a:fillToRect l="40000" t="100000" r="40000" b="100000"/>
          </a:path>
        </a:gradFill>
      </a:fillStyleLst>
      <a:lnStyleLst>
        <a:ln w="9525" cap="flat" cmpd="sng" algn="ctr">
          <a:solidFill>
            <a:schemeClr val="phClr"/>
          </a:solidFill>
          <a:prstDash val="solid"/>
        </a:ln>
        <a:ln w="19050" cap="flat" cmpd="sng" algn="ctr">
          <a:solidFill>
            <a:schemeClr val="phClr">
              <a:shade val="90000"/>
            </a:schemeClr>
          </a:solidFill>
          <a:prstDash val="solid"/>
        </a:ln>
        <a:ln w="25400" cap="flat" cmpd="sng" algn="ctr">
          <a:solidFill>
            <a:schemeClr val="phClr"/>
          </a:solidFill>
          <a:prstDash val="solid"/>
        </a:ln>
      </a:lnStyleLst>
      <a:effectStyleLst>
        <a:effectStyle>
          <a:effectLst/>
        </a:effectStyle>
        <a:effectStyle>
          <a:effectLst>
            <a:outerShdw blurRad="50800" dist="12700" dir="5400000" rotWithShape="0">
              <a:srgbClr val="000000">
                <a:alpha val="37000"/>
              </a:srgbClr>
            </a:outerShdw>
          </a:effectLst>
        </a:effectStyle>
        <a:effectStyle>
          <a:effectLst>
            <a:outerShdw blurRad="50800" dist="25400" dir="5040000" rotWithShape="0">
              <a:srgbClr val="000000">
                <a:alpha val="44000"/>
              </a:srgbClr>
            </a:outerShdw>
          </a:effectLst>
          <a:scene3d>
            <a:camera prst="orthographicFront">
              <a:rot lat="0" lon="0" rev="0"/>
            </a:camera>
            <a:lightRig rig="threePt" dir="tl"/>
          </a:scene3d>
          <a:sp3d prstMaterial="dkEdge">
            <a:bevelT w="38100" h="25400" prst="coolSlant"/>
          </a:sp3d>
        </a:effectStyle>
      </a:effectStyleLst>
      <a:bgFillStyleLst>
        <a:solidFill>
          <a:schemeClr val="phClr"/>
        </a:solidFill>
        <a:blipFill rotWithShape="1">
          <a:blip xmlns:r="http://schemas.openxmlformats.org/officeDocument/2006/relationships" r:embed="rId1">
            <a:duotone>
              <a:schemeClr val="phClr">
                <a:shade val="55000"/>
                <a:lumMod val="90000"/>
              </a:schemeClr>
              <a:schemeClr val="phClr">
                <a:tint val="92000"/>
                <a:satMod val="120000"/>
                <a:lumMod val="103000"/>
              </a:schemeClr>
            </a:duotone>
          </a:blip>
          <a:stretch/>
        </a:blipFill>
        <a:blipFill rotWithShape="1">
          <a:blip xmlns:r="http://schemas.openxmlformats.org/officeDocument/2006/relationships" r:embed="rId2">
            <a:duotone>
              <a:schemeClr val="phClr">
                <a:shade val="96000"/>
              </a:schemeClr>
              <a:schemeClr val="phClr">
                <a:tint val="98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131</TotalTime>
  <Words>1523</Words>
  <Application>Microsoft Office PowerPoint</Application>
  <PresentationFormat>Presentazione su schermo (4:3)</PresentationFormat>
  <Paragraphs>145</Paragraphs>
  <Slides>17</Slides>
  <Notes>0</Notes>
  <HiddenSlides>0</HiddenSlides>
  <MMClips>0</MMClips>
  <ScaleCrop>false</ScaleCrop>
  <HeadingPairs>
    <vt:vector size="4" baseType="variant">
      <vt:variant>
        <vt:lpstr>Tema</vt:lpstr>
      </vt:variant>
      <vt:variant>
        <vt:i4>2</vt:i4>
      </vt:variant>
      <vt:variant>
        <vt:lpstr>Titoli diapositive</vt:lpstr>
      </vt:variant>
      <vt:variant>
        <vt:i4>17</vt:i4>
      </vt:variant>
    </vt:vector>
  </HeadingPairs>
  <TitlesOfParts>
    <vt:vector size="19" baseType="lpstr">
      <vt:lpstr>Tema di Office</vt:lpstr>
      <vt:lpstr>1_Sketchbook</vt:lpstr>
      <vt:lpstr>Complementi di dinamica</vt:lpstr>
      <vt:lpstr>La quantità di moto</vt:lpstr>
      <vt:lpstr>Impulso e quantità di moto</vt:lpstr>
      <vt:lpstr>Impulso di una forza</vt:lpstr>
      <vt:lpstr>Momento della forza</vt:lpstr>
      <vt:lpstr>Il momento: definizione operativa</vt:lpstr>
      <vt:lpstr>Il momento angolare</vt:lpstr>
      <vt:lpstr>Presentazione standard di PowerPoint</vt:lpstr>
      <vt:lpstr>Presentazione standard di PowerPoint</vt:lpstr>
      <vt:lpstr>Applicazione: il pendolo semplice</vt:lpstr>
      <vt:lpstr>Presentazione standard di PowerPoint</vt:lpstr>
      <vt:lpstr>θ(t)=θ_0 sin(ωt+φ)</vt:lpstr>
      <vt:lpstr>PROBLEMI D’URTO </vt:lpstr>
      <vt:lpstr>Urto elastico</vt:lpstr>
      <vt:lpstr>Urto completamente anelastico</vt:lpstr>
      <vt:lpstr>Il pendolo balistico</vt:lpstr>
      <vt:lpstr>Esercizio</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Complementi di dinamica</dc:title>
  <dc:creator>Roberto</dc:creator>
  <cp:lastModifiedBy>Roberto</cp:lastModifiedBy>
  <cp:revision>13</cp:revision>
  <dcterms:created xsi:type="dcterms:W3CDTF">2013-11-17T14:55:59Z</dcterms:created>
  <dcterms:modified xsi:type="dcterms:W3CDTF">2013-11-17T22:42:04Z</dcterms:modified>
</cp:coreProperties>
</file>