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91" r:id="rId3"/>
    <p:sldId id="257" r:id="rId4"/>
    <p:sldId id="258" r:id="rId5"/>
    <p:sldId id="259" r:id="rId6"/>
    <p:sldId id="264" r:id="rId7"/>
    <p:sldId id="260" r:id="rId8"/>
    <p:sldId id="261" r:id="rId9"/>
    <p:sldId id="262" r:id="rId10"/>
    <p:sldId id="263" r:id="rId11"/>
    <p:sldId id="265" r:id="rId12"/>
    <p:sldId id="266" r:id="rId13"/>
    <p:sldId id="267" r:id="rId14"/>
    <p:sldId id="268" r:id="rId15"/>
    <p:sldId id="269" r:id="rId16"/>
    <p:sldId id="270" r:id="rId17"/>
    <p:sldId id="271" r:id="rId18"/>
    <p:sldId id="278" r:id="rId19"/>
    <p:sldId id="279" r:id="rId20"/>
    <p:sldId id="280" r:id="rId21"/>
    <p:sldId id="281" r:id="rId22"/>
    <p:sldId id="272" r:id="rId23"/>
    <p:sldId id="282" r:id="rId24"/>
    <p:sldId id="283" r:id="rId25"/>
    <p:sldId id="273" r:id="rId26"/>
    <p:sldId id="274" r:id="rId27"/>
    <p:sldId id="275" r:id="rId28"/>
    <p:sldId id="276" r:id="rId29"/>
    <p:sldId id="284" r:id="rId30"/>
    <p:sldId id="285" r:id="rId31"/>
    <p:sldId id="286" r:id="rId32"/>
    <p:sldId id="287" r:id="rId33"/>
    <p:sldId id="288" r:id="rId34"/>
    <p:sldId id="289" r:id="rId35"/>
    <p:sldId id="290" r:id="rId36"/>
    <p:sldId id="277"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50B80-B52C-444A-97AC-A50CA9E1FCF3}" type="doc">
      <dgm:prSet loTypeId="urn:microsoft.com/office/officeart/2005/8/layout/gear1" loCatId="process" qsTypeId="urn:microsoft.com/office/officeart/2005/8/quickstyle/simple1" qsCatId="simple" csTypeId="urn:microsoft.com/office/officeart/2005/8/colors/accent1_2" csCatId="accent1" phldr="1"/>
      <dgm:spPr/>
    </dgm:pt>
    <dgm:pt modelId="{27174941-3E91-46F9-ACC8-34A2A3D4C3EB}">
      <dgm:prSet phldrT="[Testo]"/>
      <dgm:spPr/>
      <dgm:t>
        <a:bodyPr/>
        <a:lstStyle/>
        <a:p>
          <a:r>
            <a:rPr lang="it-IT" dirty="0" smtClean="0"/>
            <a:t>Onde piane</a:t>
          </a:r>
          <a:endParaRPr lang="it-IT" dirty="0"/>
        </a:p>
      </dgm:t>
    </dgm:pt>
    <dgm:pt modelId="{9282A0FF-7F88-49CE-A56B-0F373EF69ECB}" type="parTrans" cxnId="{1C861F03-27EB-475C-B950-F14CE5040205}">
      <dgm:prSet/>
      <dgm:spPr/>
      <dgm:t>
        <a:bodyPr/>
        <a:lstStyle/>
        <a:p>
          <a:endParaRPr lang="it-IT"/>
        </a:p>
      </dgm:t>
    </dgm:pt>
    <dgm:pt modelId="{537C56BB-E2FD-4AA5-8152-704C96C64C15}" type="sibTrans" cxnId="{1C861F03-27EB-475C-B950-F14CE5040205}">
      <dgm:prSet/>
      <dgm:spPr/>
      <dgm:t>
        <a:bodyPr/>
        <a:lstStyle/>
        <a:p>
          <a:endParaRPr lang="it-IT"/>
        </a:p>
      </dgm:t>
    </dgm:pt>
    <dgm:pt modelId="{E4433035-FBEE-43F4-8857-C25181868248}">
      <dgm:prSet phldrT="[Testo]"/>
      <dgm:spPr/>
      <dgm:t>
        <a:bodyPr/>
        <a:lstStyle/>
        <a:p>
          <a:r>
            <a:rPr lang="it-IT" dirty="0" smtClean="0"/>
            <a:t>Onde sferiche</a:t>
          </a:r>
          <a:endParaRPr lang="it-IT" dirty="0"/>
        </a:p>
      </dgm:t>
    </dgm:pt>
    <dgm:pt modelId="{A8A28F78-8E0B-4F1E-B148-9586CEEC689A}" type="parTrans" cxnId="{4BED314E-6F1D-431A-AF81-6CA9761B2D45}">
      <dgm:prSet/>
      <dgm:spPr/>
      <dgm:t>
        <a:bodyPr/>
        <a:lstStyle/>
        <a:p>
          <a:endParaRPr lang="it-IT"/>
        </a:p>
      </dgm:t>
    </dgm:pt>
    <dgm:pt modelId="{6955DF22-109F-4F84-8895-2D271FE3083B}" type="sibTrans" cxnId="{4BED314E-6F1D-431A-AF81-6CA9761B2D45}">
      <dgm:prSet/>
      <dgm:spPr/>
      <dgm:t>
        <a:bodyPr/>
        <a:lstStyle/>
        <a:p>
          <a:endParaRPr lang="it-IT"/>
        </a:p>
      </dgm:t>
    </dgm:pt>
    <dgm:pt modelId="{EB5FAFC1-8413-44A5-B4CC-D4520B711DFA}">
      <dgm:prSet phldrT="[Testo]"/>
      <dgm:spPr/>
      <dgm:t>
        <a:bodyPr/>
        <a:lstStyle/>
        <a:p>
          <a:r>
            <a:rPr lang="it-IT" dirty="0" smtClean="0"/>
            <a:t>Onde cilindriche</a:t>
          </a:r>
          <a:endParaRPr lang="it-IT" dirty="0"/>
        </a:p>
      </dgm:t>
    </dgm:pt>
    <dgm:pt modelId="{E650153D-AB33-44D5-B2A7-50D3A628068F}" type="parTrans" cxnId="{9B35523C-E7A4-4D5F-AE75-531946977FE2}">
      <dgm:prSet/>
      <dgm:spPr/>
      <dgm:t>
        <a:bodyPr/>
        <a:lstStyle/>
        <a:p>
          <a:endParaRPr lang="it-IT"/>
        </a:p>
      </dgm:t>
    </dgm:pt>
    <dgm:pt modelId="{CFB8313F-AE97-4A59-A673-2AA7F2DE325A}" type="sibTrans" cxnId="{9B35523C-E7A4-4D5F-AE75-531946977FE2}">
      <dgm:prSet/>
      <dgm:spPr/>
      <dgm:t>
        <a:bodyPr/>
        <a:lstStyle/>
        <a:p>
          <a:endParaRPr lang="it-IT"/>
        </a:p>
      </dgm:t>
    </dgm:pt>
    <dgm:pt modelId="{115A1715-7D9F-4111-8D8B-586307E4A448}" type="pres">
      <dgm:prSet presAssocID="{20E50B80-B52C-444A-97AC-A50CA9E1FCF3}" presName="composite" presStyleCnt="0">
        <dgm:presLayoutVars>
          <dgm:chMax val="3"/>
          <dgm:animLvl val="lvl"/>
          <dgm:resizeHandles val="exact"/>
        </dgm:presLayoutVars>
      </dgm:prSet>
      <dgm:spPr/>
    </dgm:pt>
    <dgm:pt modelId="{B65A44D8-BFD0-4F51-B1BB-1E5C8724ADE0}" type="pres">
      <dgm:prSet presAssocID="{27174941-3E91-46F9-ACC8-34A2A3D4C3EB}" presName="gear1" presStyleLbl="node1" presStyleIdx="0" presStyleCnt="3">
        <dgm:presLayoutVars>
          <dgm:chMax val="1"/>
          <dgm:bulletEnabled val="1"/>
        </dgm:presLayoutVars>
      </dgm:prSet>
      <dgm:spPr/>
      <dgm:t>
        <a:bodyPr/>
        <a:lstStyle/>
        <a:p>
          <a:endParaRPr lang="it-IT"/>
        </a:p>
      </dgm:t>
    </dgm:pt>
    <dgm:pt modelId="{1787C27A-8866-4133-8C48-CE6BA9E34CEB}" type="pres">
      <dgm:prSet presAssocID="{27174941-3E91-46F9-ACC8-34A2A3D4C3EB}" presName="gear1srcNode" presStyleLbl="node1" presStyleIdx="0" presStyleCnt="3"/>
      <dgm:spPr/>
      <dgm:t>
        <a:bodyPr/>
        <a:lstStyle/>
        <a:p>
          <a:endParaRPr lang="it-IT"/>
        </a:p>
      </dgm:t>
    </dgm:pt>
    <dgm:pt modelId="{A70E81A6-CAC6-4169-8ED1-774ED35A5486}" type="pres">
      <dgm:prSet presAssocID="{27174941-3E91-46F9-ACC8-34A2A3D4C3EB}" presName="gear1dstNode" presStyleLbl="node1" presStyleIdx="0" presStyleCnt="3"/>
      <dgm:spPr/>
      <dgm:t>
        <a:bodyPr/>
        <a:lstStyle/>
        <a:p>
          <a:endParaRPr lang="it-IT"/>
        </a:p>
      </dgm:t>
    </dgm:pt>
    <dgm:pt modelId="{B2571916-5335-4609-8F47-A897BC88B403}" type="pres">
      <dgm:prSet presAssocID="{E4433035-FBEE-43F4-8857-C25181868248}" presName="gear2" presStyleLbl="node1" presStyleIdx="1" presStyleCnt="3">
        <dgm:presLayoutVars>
          <dgm:chMax val="1"/>
          <dgm:bulletEnabled val="1"/>
        </dgm:presLayoutVars>
      </dgm:prSet>
      <dgm:spPr/>
      <dgm:t>
        <a:bodyPr/>
        <a:lstStyle/>
        <a:p>
          <a:endParaRPr lang="it-IT"/>
        </a:p>
      </dgm:t>
    </dgm:pt>
    <dgm:pt modelId="{F2A06DE2-1BD3-4911-9AC2-5D308E4BB7A7}" type="pres">
      <dgm:prSet presAssocID="{E4433035-FBEE-43F4-8857-C25181868248}" presName="gear2srcNode" presStyleLbl="node1" presStyleIdx="1" presStyleCnt="3"/>
      <dgm:spPr/>
      <dgm:t>
        <a:bodyPr/>
        <a:lstStyle/>
        <a:p>
          <a:endParaRPr lang="it-IT"/>
        </a:p>
      </dgm:t>
    </dgm:pt>
    <dgm:pt modelId="{5D134BBB-649D-4CCA-89EA-1E02BA24B880}" type="pres">
      <dgm:prSet presAssocID="{E4433035-FBEE-43F4-8857-C25181868248}" presName="gear2dstNode" presStyleLbl="node1" presStyleIdx="1" presStyleCnt="3"/>
      <dgm:spPr/>
      <dgm:t>
        <a:bodyPr/>
        <a:lstStyle/>
        <a:p>
          <a:endParaRPr lang="it-IT"/>
        </a:p>
      </dgm:t>
    </dgm:pt>
    <dgm:pt modelId="{346847C7-B028-48EC-B664-2666E22115DD}" type="pres">
      <dgm:prSet presAssocID="{EB5FAFC1-8413-44A5-B4CC-D4520B711DFA}" presName="gear3" presStyleLbl="node1" presStyleIdx="2" presStyleCnt="3"/>
      <dgm:spPr/>
      <dgm:t>
        <a:bodyPr/>
        <a:lstStyle/>
        <a:p>
          <a:endParaRPr lang="it-IT"/>
        </a:p>
      </dgm:t>
    </dgm:pt>
    <dgm:pt modelId="{52D3EEDE-4232-4C09-941F-3DBF9B84B67A}" type="pres">
      <dgm:prSet presAssocID="{EB5FAFC1-8413-44A5-B4CC-D4520B711DFA}" presName="gear3tx" presStyleLbl="node1" presStyleIdx="2" presStyleCnt="3">
        <dgm:presLayoutVars>
          <dgm:chMax val="1"/>
          <dgm:bulletEnabled val="1"/>
        </dgm:presLayoutVars>
      </dgm:prSet>
      <dgm:spPr/>
      <dgm:t>
        <a:bodyPr/>
        <a:lstStyle/>
        <a:p>
          <a:endParaRPr lang="it-IT"/>
        </a:p>
      </dgm:t>
    </dgm:pt>
    <dgm:pt modelId="{5E1E0BD3-6F0A-4E56-9C9C-BB2AC139B095}" type="pres">
      <dgm:prSet presAssocID="{EB5FAFC1-8413-44A5-B4CC-D4520B711DFA}" presName="gear3srcNode" presStyleLbl="node1" presStyleIdx="2" presStyleCnt="3"/>
      <dgm:spPr/>
      <dgm:t>
        <a:bodyPr/>
        <a:lstStyle/>
        <a:p>
          <a:endParaRPr lang="it-IT"/>
        </a:p>
      </dgm:t>
    </dgm:pt>
    <dgm:pt modelId="{D7016DA9-A1EA-488C-80F1-576D4350DE39}" type="pres">
      <dgm:prSet presAssocID="{EB5FAFC1-8413-44A5-B4CC-D4520B711DFA}" presName="gear3dstNode" presStyleLbl="node1" presStyleIdx="2" presStyleCnt="3"/>
      <dgm:spPr/>
      <dgm:t>
        <a:bodyPr/>
        <a:lstStyle/>
        <a:p>
          <a:endParaRPr lang="it-IT"/>
        </a:p>
      </dgm:t>
    </dgm:pt>
    <dgm:pt modelId="{4A60876F-0561-4F71-B4C1-4700F4CB4AAE}" type="pres">
      <dgm:prSet presAssocID="{537C56BB-E2FD-4AA5-8152-704C96C64C15}" presName="connector1" presStyleLbl="sibTrans2D1" presStyleIdx="0" presStyleCnt="3"/>
      <dgm:spPr/>
      <dgm:t>
        <a:bodyPr/>
        <a:lstStyle/>
        <a:p>
          <a:endParaRPr lang="it-IT"/>
        </a:p>
      </dgm:t>
    </dgm:pt>
    <dgm:pt modelId="{2F9D0DE7-B9E4-4952-9986-56522070490F}" type="pres">
      <dgm:prSet presAssocID="{6955DF22-109F-4F84-8895-2D271FE3083B}" presName="connector2" presStyleLbl="sibTrans2D1" presStyleIdx="1" presStyleCnt="3"/>
      <dgm:spPr/>
      <dgm:t>
        <a:bodyPr/>
        <a:lstStyle/>
        <a:p>
          <a:endParaRPr lang="it-IT"/>
        </a:p>
      </dgm:t>
    </dgm:pt>
    <dgm:pt modelId="{59F66951-7837-48C7-9A13-1555272C61FB}" type="pres">
      <dgm:prSet presAssocID="{CFB8313F-AE97-4A59-A673-2AA7F2DE325A}" presName="connector3" presStyleLbl="sibTrans2D1" presStyleIdx="2" presStyleCnt="3"/>
      <dgm:spPr/>
      <dgm:t>
        <a:bodyPr/>
        <a:lstStyle/>
        <a:p>
          <a:endParaRPr lang="it-IT"/>
        </a:p>
      </dgm:t>
    </dgm:pt>
  </dgm:ptLst>
  <dgm:cxnLst>
    <dgm:cxn modelId="{EAA12EE7-568B-407D-8904-CA8ACDA82900}" type="presOf" srcId="{20E50B80-B52C-444A-97AC-A50CA9E1FCF3}" destId="{115A1715-7D9F-4111-8D8B-586307E4A448}" srcOrd="0" destOrd="0" presId="urn:microsoft.com/office/officeart/2005/8/layout/gear1"/>
    <dgm:cxn modelId="{50B566DE-AC3E-4759-A90C-91CF8993D4FD}" type="presOf" srcId="{27174941-3E91-46F9-ACC8-34A2A3D4C3EB}" destId="{A70E81A6-CAC6-4169-8ED1-774ED35A5486}" srcOrd="2" destOrd="0" presId="urn:microsoft.com/office/officeart/2005/8/layout/gear1"/>
    <dgm:cxn modelId="{F5F4C6FE-03A5-4295-B510-7710AE9EEE77}" type="presOf" srcId="{27174941-3E91-46F9-ACC8-34A2A3D4C3EB}" destId="{1787C27A-8866-4133-8C48-CE6BA9E34CEB}" srcOrd="1" destOrd="0" presId="urn:microsoft.com/office/officeart/2005/8/layout/gear1"/>
    <dgm:cxn modelId="{9B35523C-E7A4-4D5F-AE75-531946977FE2}" srcId="{20E50B80-B52C-444A-97AC-A50CA9E1FCF3}" destId="{EB5FAFC1-8413-44A5-B4CC-D4520B711DFA}" srcOrd="2" destOrd="0" parTransId="{E650153D-AB33-44D5-B2A7-50D3A628068F}" sibTransId="{CFB8313F-AE97-4A59-A673-2AA7F2DE325A}"/>
    <dgm:cxn modelId="{5226F947-AEDE-4592-9BDE-35B6E2A8E141}" type="presOf" srcId="{E4433035-FBEE-43F4-8857-C25181868248}" destId="{B2571916-5335-4609-8F47-A897BC88B403}" srcOrd="0" destOrd="0" presId="urn:microsoft.com/office/officeart/2005/8/layout/gear1"/>
    <dgm:cxn modelId="{DBFCB826-4FFA-4CBC-9EBF-FF8E300E12FC}" type="presOf" srcId="{EB5FAFC1-8413-44A5-B4CC-D4520B711DFA}" destId="{346847C7-B028-48EC-B664-2666E22115DD}" srcOrd="0" destOrd="0" presId="urn:microsoft.com/office/officeart/2005/8/layout/gear1"/>
    <dgm:cxn modelId="{434653A5-ED12-47DB-B02E-3BD7C5E22195}" type="presOf" srcId="{CFB8313F-AE97-4A59-A673-2AA7F2DE325A}" destId="{59F66951-7837-48C7-9A13-1555272C61FB}" srcOrd="0" destOrd="0" presId="urn:microsoft.com/office/officeart/2005/8/layout/gear1"/>
    <dgm:cxn modelId="{7D788F59-96E5-42A9-86CD-718100BE76EE}" type="presOf" srcId="{537C56BB-E2FD-4AA5-8152-704C96C64C15}" destId="{4A60876F-0561-4F71-B4C1-4700F4CB4AAE}" srcOrd="0" destOrd="0" presId="urn:microsoft.com/office/officeart/2005/8/layout/gear1"/>
    <dgm:cxn modelId="{1C861F03-27EB-475C-B950-F14CE5040205}" srcId="{20E50B80-B52C-444A-97AC-A50CA9E1FCF3}" destId="{27174941-3E91-46F9-ACC8-34A2A3D4C3EB}" srcOrd="0" destOrd="0" parTransId="{9282A0FF-7F88-49CE-A56B-0F373EF69ECB}" sibTransId="{537C56BB-E2FD-4AA5-8152-704C96C64C15}"/>
    <dgm:cxn modelId="{18AE9676-7274-4FB5-84A7-E05C0A02238A}" type="presOf" srcId="{6955DF22-109F-4F84-8895-2D271FE3083B}" destId="{2F9D0DE7-B9E4-4952-9986-56522070490F}" srcOrd="0" destOrd="0" presId="urn:microsoft.com/office/officeart/2005/8/layout/gear1"/>
    <dgm:cxn modelId="{D7EE721A-046C-40A4-ABC2-5BCA0A2DDFC7}" type="presOf" srcId="{EB5FAFC1-8413-44A5-B4CC-D4520B711DFA}" destId="{D7016DA9-A1EA-488C-80F1-576D4350DE39}" srcOrd="3" destOrd="0" presId="urn:microsoft.com/office/officeart/2005/8/layout/gear1"/>
    <dgm:cxn modelId="{63937C5D-3AFD-4D0E-80C0-927463B9926C}" type="presOf" srcId="{EB5FAFC1-8413-44A5-B4CC-D4520B711DFA}" destId="{5E1E0BD3-6F0A-4E56-9C9C-BB2AC139B095}" srcOrd="2" destOrd="0" presId="urn:microsoft.com/office/officeart/2005/8/layout/gear1"/>
    <dgm:cxn modelId="{B77362C2-56E5-454A-BB16-6153C49E108A}" type="presOf" srcId="{EB5FAFC1-8413-44A5-B4CC-D4520B711DFA}" destId="{52D3EEDE-4232-4C09-941F-3DBF9B84B67A}" srcOrd="1" destOrd="0" presId="urn:microsoft.com/office/officeart/2005/8/layout/gear1"/>
    <dgm:cxn modelId="{102CDE78-51DC-4975-A4C3-DB6F223CD398}" type="presOf" srcId="{E4433035-FBEE-43F4-8857-C25181868248}" destId="{5D134BBB-649D-4CCA-89EA-1E02BA24B880}" srcOrd="2" destOrd="0" presId="urn:microsoft.com/office/officeart/2005/8/layout/gear1"/>
    <dgm:cxn modelId="{4BED314E-6F1D-431A-AF81-6CA9761B2D45}" srcId="{20E50B80-B52C-444A-97AC-A50CA9E1FCF3}" destId="{E4433035-FBEE-43F4-8857-C25181868248}" srcOrd="1" destOrd="0" parTransId="{A8A28F78-8E0B-4F1E-B148-9586CEEC689A}" sibTransId="{6955DF22-109F-4F84-8895-2D271FE3083B}"/>
    <dgm:cxn modelId="{6FE4DBB1-C655-4136-BD5A-FB7F10826D5F}" type="presOf" srcId="{E4433035-FBEE-43F4-8857-C25181868248}" destId="{F2A06DE2-1BD3-4911-9AC2-5D308E4BB7A7}" srcOrd="1" destOrd="0" presId="urn:microsoft.com/office/officeart/2005/8/layout/gear1"/>
    <dgm:cxn modelId="{4F41D512-197B-4A43-B9D8-A57B91D0EE1D}" type="presOf" srcId="{27174941-3E91-46F9-ACC8-34A2A3D4C3EB}" destId="{B65A44D8-BFD0-4F51-B1BB-1E5C8724ADE0}" srcOrd="0" destOrd="0" presId="urn:microsoft.com/office/officeart/2005/8/layout/gear1"/>
    <dgm:cxn modelId="{2CAB953E-5151-4537-B7CD-6A2E6AB7051A}" type="presParOf" srcId="{115A1715-7D9F-4111-8D8B-586307E4A448}" destId="{B65A44D8-BFD0-4F51-B1BB-1E5C8724ADE0}" srcOrd="0" destOrd="0" presId="urn:microsoft.com/office/officeart/2005/8/layout/gear1"/>
    <dgm:cxn modelId="{BA38E3B3-7054-4D6D-9E17-D827E5163A8F}" type="presParOf" srcId="{115A1715-7D9F-4111-8D8B-586307E4A448}" destId="{1787C27A-8866-4133-8C48-CE6BA9E34CEB}" srcOrd="1" destOrd="0" presId="urn:microsoft.com/office/officeart/2005/8/layout/gear1"/>
    <dgm:cxn modelId="{E71902AA-5904-4CA3-B31B-767BD5A4FC9E}" type="presParOf" srcId="{115A1715-7D9F-4111-8D8B-586307E4A448}" destId="{A70E81A6-CAC6-4169-8ED1-774ED35A5486}" srcOrd="2" destOrd="0" presId="urn:microsoft.com/office/officeart/2005/8/layout/gear1"/>
    <dgm:cxn modelId="{55BEB346-4DC5-4D9D-A4B4-738D8076187B}" type="presParOf" srcId="{115A1715-7D9F-4111-8D8B-586307E4A448}" destId="{B2571916-5335-4609-8F47-A897BC88B403}" srcOrd="3" destOrd="0" presId="urn:microsoft.com/office/officeart/2005/8/layout/gear1"/>
    <dgm:cxn modelId="{3640E04F-DE37-460A-80C5-D16EF046786C}" type="presParOf" srcId="{115A1715-7D9F-4111-8D8B-586307E4A448}" destId="{F2A06DE2-1BD3-4911-9AC2-5D308E4BB7A7}" srcOrd="4" destOrd="0" presId="urn:microsoft.com/office/officeart/2005/8/layout/gear1"/>
    <dgm:cxn modelId="{0C4C4D4C-1848-48BD-92A3-2C6D79C0B7D9}" type="presParOf" srcId="{115A1715-7D9F-4111-8D8B-586307E4A448}" destId="{5D134BBB-649D-4CCA-89EA-1E02BA24B880}" srcOrd="5" destOrd="0" presId="urn:microsoft.com/office/officeart/2005/8/layout/gear1"/>
    <dgm:cxn modelId="{C0BE1B84-D3CB-48D0-B43E-E39CBF7A000C}" type="presParOf" srcId="{115A1715-7D9F-4111-8D8B-586307E4A448}" destId="{346847C7-B028-48EC-B664-2666E22115DD}" srcOrd="6" destOrd="0" presId="urn:microsoft.com/office/officeart/2005/8/layout/gear1"/>
    <dgm:cxn modelId="{1A04E449-6292-42A9-906C-6860F7CF65CF}" type="presParOf" srcId="{115A1715-7D9F-4111-8D8B-586307E4A448}" destId="{52D3EEDE-4232-4C09-941F-3DBF9B84B67A}" srcOrd="7" destOrd="0" presId="urn:microsoft.com/office/officeart/2005/8/layout/gear1"/>
    <dgm:cxn modelId="{C0398954-D627-45B7-B7AC-D604D3673F87}" type="presParOf" srcId="{115A1715-7D9F-4111-8D8B-586307E4A448}" destId="{5E1E0BD3-6F0A-4E56-9C9C-BB2AC139B095}" srcOrd="8" destOrd="0" presId="urn:microsoft.com/office/officeart/2005/8/layout/gear1"/>
    <dgm:cxn modelId="{FB26141A-6DFF-4EB2-B3E0-5D1DD91BFE2C}" type="presParOf" srcId="{115A1715-7D9F-4111-8D8B-586307E4A448}" destId="{D7016DA9-A1EA-488C-80F1-576D4350DE39}" srcOrd="9" destOrd="0" presId="urn:microsoft.com/office/officeart/2005/8/layout/gear1"/>
    <dgm:cxn modelId="{F6A4B493-93CC-4DA6-B7B0-E5E7EDAE633C}" type="presParOf" srcId="{115A1715-7D9F-4111-8D8B-586307E4A448}" destId="{4A60876F-0561-4F71-B4C1-4700F4CB4AAE}" srcOrd="10" destOrd="0" presId="urn:microsoft.com/office/officeart/2005/8/layout/gear1"/>
    <dgm:cxn modelId="{3292A025-AEC8-4443-BD68-3E93323EB94D}" type="presParOf" srcId="{115A1715-7D9F-4111-8D8B-586307E4A448}" destId="{2F9D0DE7-B9E4-4952-9986-56522070490F}" srcOrd="11" destOrd="0" presId="urn:microsoft.com/office/officeart/2005/8/layout/gear1"/>
    <dgm:cxn modelId="{E0E7F87E-AD06-4FA9-9B4E-9224BF1A2921}" type="presParOf" srcId="{115A1715-7D9F-4111-8D8B-586307E4A448}" destId="{59F66951-7837-48C7-9A13-1555272C61FB}"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336547-0248-4F25-82C8-1BA1F9B585AC}"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it-IT"/>
        </a:p>
      </dgm:t>
    </dgm:pt>
    <dgm:pt modelId="{C2FE0566-1B9E-46B0-8883-1AFE50498801}">
      <dgm:prSet phldrT="[Testo]"/>
      <dgm:spPr>
        <a:solidFill>
          <a:srgbClr val="FF0000"/>
        </a:solidFill>
      </dgm:spPr>
      <dgm:t>
        <a:bodyPr/>
        <a:lstStyle/>
        <a:p>
          <a:r>
            <a:rPr lang="it-IT" dirty="0" smtClean="0">
              <a:solidFill>
                <a:schemeClr val="tx1"/>
              </a:solidFill>
            </a:rPr>
            <a:t>Riflessione</a:t>
          </a:r>
          <a:r>
            <a:rPr lang="it-IT" dirty="0" smtClean="0"/>
            <a:t> quando una onda cambia direzione a causa di uno scontro con un materiale riflettente.</a:t>
          </a:r>
          <a:endParaRPr lang="it-IT" dirty="0"/>
        </a:p>
      </dgm:t>
    </dgm:pt>
    <dgm:pt modelId="{98CFEA94-2D65-4273-A35B-FD48D9CAB559}" type="parTrans" cxnId="{0E509AAF-631C-4AC6-809D-D946CDDB2437}">
      <dgm:prSet/>
      <dgm:spPr/>
      <dgm:t>
        <a:bodyPr/>
        <a:lstStyle/>
        <a:p>
          <a:endParaRPr lang="it-IT"/>
        </a:p>
      </dgm:t>
    </dgm:pt>
    <dgm:pt modelId="{8E7D5454-8D16-435D-9B48-AEF37AE91E0E}" type="sibTrans" cxnId="{0E509AAF-631C-4AC6-809D-D946CDDB2437}">
      <dgm:prSet/>
      <dgm:spPr/>
      <dgm:t>
        <a:bodyPr/>
        <a:lstStyle/>
        <a:p>
          <a:endParaRPr lang="it-IT"/>
        </a:p>
      </dgm:t>
    </dgm:pt>
    <dgm:pt modelId="{EA2B8B44-E689-456F-8235-F14A15E1C3DC}">
      <dgm:prSet/>
      <dgm:spPr>
        <a:solidFill>
          <a:schemeClr val="accent1">
            <a:lumMod val="75000"/>
          </a:schemeClr>
        </a:solidFill>
      </dgm:spPr>
      <dgm:t>
        <a:bodyPr/>
        <a:lstStyle/>
        <a:p>
          <a:r>
            <a:rPr lang="it-IT" dirty="0" smtClean="0">
              <a:solidFill>
                <a:schemeClr val="tx1"/>
              </a:solidFill>
            </a:rPr>
            <a:t>Rifrazione il </a:t>
          </a:r>
          <a:r>
            <a:rPr lang="it-IT" dirty="0" smtClean="0"/>
            <a:t>cambio di direzione di un'onda causata dal cambio del mezzo di propagazione (ad esempio di densità diversa).</a:t>
          </a:r>
          <a:endParaRPr lang="it-IT" dirty="0"/>
        </a:p>
      </dgm:t>
    </dgm:pt>
    <dgm:pt modelId="{CD58D375-EB2B-4710-8290-55BFB6C655B1}" type="parTrans" cxnId="{59FC01E4-671C-4BD8-8D38-5BE02FC3ADF0}">
      <dgm:prSet/>
      <dgm:spPr/>
      <dgm:t>
        <a:bodyPr/>
        <a:lstStyle/>
        <a:p>
          <a:endParaRPr lang="it-IT"/>
        </a:p>
      </dgm:t>
    </dgm:pt>
    <dgm:pt modelId="{91FEA8BB-9795-4667-BD73-625B565F831F}" type="sibTrans" cxnId="{59FC01E4-671C-4BD8-8D38-5BE02FC3ADF0}">
      <dgm:prSet/>
      <dgm:spPr/>
      <dgm:t>
        <a:bodyPr/>
        <a:lstStyle/>
        <a:p>
          <a:endParaRPr lang="it-IT"/>
        </a:p>
      </dgm:t>
    </dgm:pt>
    <dgm:pt modelId="{E84F286F-1E36-4586-BAD9-D5E6F4A941F9}">
      <dgm:prSet/>
      <dgm:spPr>
        <a:solidFill>
          <a:schemeClr val="accent4">
            <a:lumMod val="40000"/>
            <a:lumOff val="60000"/>
          </a:schemeClr>
        </a:solidFill>
        <a:ln>
          <a:solidFill>
            <a:srgbClr val="92D050"/>
          </a:solidFill>
        </a:ln>
      </dgm:spPr>
      <dgm:t>
        <a:bodyPr/>
        <a:lstStyle/>
        <a:p>
          <a:r>
            <a:rPr lang="it-IT" dirty="0" smtClean="0">
              <a:solidFill>
                <a:schemeClr val="tx1"/>
              </a:solidFill>
            </a:rPr>
            <a:t>Diffrazione </a:t>
          </a:r>
          <a:r>
            <a:rPr lang="it-IT" dirty="0" smtClean="0"/>
            <a:t>la diffusione delle onde, per esempio quando passano per una fessura stretta </a:t>
          </a:r>
          <a:endParaRPr lang="it-IT" dirty="0"/>
        </a:p>
      </dgm:t>
    </dgm:pt>
    <dgm:pt modelId="{90A77126-455C-4C9F-AE5B-20A7E0901335}" type="parTrans" cxnId="{F0E68455-A70C-47A6-8479-247F6FEABE5A}">
      <dgm:prSet/>
      <dgm:spPr/>
      <dgm:t>
        <a:bodyPr/>
        <a:lstStyle/>
        <a:p>
          <a:endParaRPr lang="it-IT"/>
        </a:p>
      </dgm:t>
    </dgm:pt>
    <dgm:pt modelId="{42474C2C-8F81-4AAA-A0AA-79C16CAB2797}" type="sibTrans" cxnId="{F0E68455-A70C-47A6-8479-247F6FEABE5A}">
      <dgm:prSet/>
      <dgm:spPr/>
      <dgm:t>
        <a:bodyPr/>
        <a:lstStyle/>
        <a:p>
          <a:endParaRPr lang="it-IT"/>
        </a:p>
      </dgm:t>
    </dgm:pt>
    <dgm:pt modelId="{4C15C86E-3214-4546-A82D-DC8A023455D2}">
      <dgm:prSet/>
      <dgm:spPr>
        <a:solidFill>
          <a:schemeClr val="accent3">
            <a:lumMod val="60000"/>
            <a:lumOff val="40000"/>
          </a:schemeClr>
        </a:solidFill>
        <a:ln>
          <a:solidFill>
            <a:schemeClr val="accent4">
              <a:lumMod val="75000"/>
            </a:schemeClr>
          </a:solidFill>
        </a:ln>
      </dgm:spPr>
      <dgm:t>
        <a:bodyPr/>
        <a:lstStyle/>
        <a:p>
          <a:r>
            <a:rPr lang="it-IT" dirty="0" smtClean="0">
              <a:solidFill>
                <a:schemeClr val="tx1"/>
              </a:solidFill>
            </a:rPr>
            <a:t>Interferenza</a:t>
          </a:r>
          <a:r>
            <a:rPr lang="it-IT" dirty="0" smtClean="0"/>
            <a:t> la somma vettoriale (possono annullarsi) di due onde che entrano in contatto </a:t>
          </a:r>
          <a:endParaRPr lang="it-IT" dirty="0"/>
        </a:p>
      </dgm:t>
    </dgm:pt>
    <dgm:pt modelId="{CC932731-4411-448C-9961-1D23DC676DC4}" type="parTrans" cxnId="{38D1FF7A-6A85-4994-BA62-DE4E95113EE1}">
      <dgm:prSet/>
      <dgm:spPr/>
      <dgm:t>
        <a:bodyPr/>
        <a:lstStyle/>
        <a:p>
          <a:endParaRPr lang="it-IT"/>
        </a:p>
      </dgm:t>
    </dgm:pt>
    <dgm:pt modelId="{C588E24E-E937-4F84-886A-5C170071F43C}" type="sibTrans" cxnId="{38D1FF7A-6A85-4994-BA62-DE4E95113EE1}">
      <dgm:prSet/>
      <dgm:spPr/>
      <dgm:t>
        <a:bodyPr/>
        <a:lstStyle/>
        <a:p>
          <a:endParaRPr lang="it-IT"/>
        </a:p>
      </dgm:t>
    </dgm:pt>
    <dgm:pt modelId="{4EF36E3F-DD3C-45CF-80FE-D066F9533610}">
      <dgm:prSet/>
      <dgm:spPr>
        <a:solidFill>
          <a:schemeClr val="accent5">
            <a:lumMod val="60000"/>
            <a:lumOff val="40000"/>
          </a:schemeClr>
        </a:solidFill>
      </dgm:spPr>
      <dgm:t>
        <a:bodyPr/>
        <a:lstStyle/>
        <a:p>
          <a:r>
            <a:rPr lang="it-IT" dirty="0" smtClean="0">
              <a:solidFill>
                <a:schemeClr val="tx1"/>
              </a:solidFill>
            </a:rPr>
            <a:t>Dispersione</a:t>
          </a:r>
          <a:r>
            <a:rPr lang="it-IT" dirty="0" smtClean="0"/>
            <a:t> la divisione di un'onda in sotto onde in dipendenza della loro frequenza. </a:t>
          </a:r>
          <a:endParaRPr lang="it-IT" dirty="0"/>
        </a:p>
      </dgm:t>
    </dgm:pt>
    <dgm:pt modelId="{72EE5C6F-8EB1-4B75-9044-265462A25D86}" type="parTrans" cxnId="{32121E30-171A-42BA-BB94-13FF46E83F0A}">
      <dgm:prSet/>
      <dgm:spPr/>
      <dgm:t>
        <a:bodyPr/>
        <a:lstStyle/>
        <a:p>
          <a:endParaRPr lang="it-IT"/>
        </a:p>
      </dgm:t>
    </dgm:pt>
    <dgm:pt modelId="{A3FCF5BC-3441-4A79-A9F1-04C7A90980F3}" type="sibTrans" cxnId="{32121E30-171A-42BA-BB94-13FF46E83F0A}">
      <dgm:prSet/>
      <dgm:spPr/>
      <dgm:t>
        <a:bodyPr/>
        <a:lstStyle/>
        <a:p>
          <a:endParaRPr lang="it-IT"/>
        </a:p>
      </dgm:t>
    </dgm:pt>
    <dgm:pt modelId="{2BBBC1DC-6FA1-4E2C-8EF0-E66A98202B6E}" type="pres">
      <dgm:prSet presAssocID="{F0336547-0248-4F25-82C8-1BA1F9B585AC}" presName="diagram" presStyleCnt="0">
        <dgm:presLayoutVars>
          <dgm:dir/>
          <dgm:resizeHandles val="exact"/>
        </dgm:presLayoutVars>
      </dgm:prSet>
      <dgm:spPr/>
      <dgm:t>
        <a:bodyPr/>
        <a:lstStyle/>
        <a:p>
          <a:endParaRPr lang="it-IT"/>
        </a:p>
      </dgm:t>
    </dgm:pt>
    <dgm:pt modelId="{E9C4245E-F154-4B76-88E2-56B896BBF7AB}" type="pres">
      <dgm:prSet presAssocID="{C2FE0566-1B9E-46B0-8883-1AFE50498801}" presName="node" presStyleLbl="node1" presStyleIdx="0" presStyleCnt="5">
        <dgm:presLayoutVars>
          <dgm:bulletEnabled val="1"/>
        </dgm:presLayoutVars>
      </dgm:prSet>
      <dgm:spPr/>
      <dgm:t>
        <a:bodyPr/>
        <a:lstStyle/>
        <a:p>
          <a:endParaRPr lang="it-IT"/>
        </a:p>
      </dgm:t>
    </dgm:pt>
    <dgm:pt modelId="{5B20A765-67ED-469C-90BD-D75B36EC05D6}" type="pres">
      <dgm:prSet presAssocID="{8E7D5454-8D16-435D-9B48-AEF37AE91E0E}" presName="sibTrans" presStyleCnt="0"/>
      <dgm:spPr/>
    </dgm:pt>
    <dgm:pt modelId="{70303116-F7CF-4B27-B4C5-EAA39D1BD32A}" type="pres">
      <dgm:prSet presAssocID="{4C15C86E-3214-4546-A82D-DC8A023455D2}" presName="node" presStyleLbl="node1" presStyleIdx="1" presStyleCnt="5">
        <dgm:presLayoutVars>
          <dgm:bulletEnabled val="1"/>
        </dgm:presLayoutVars>
      </dgm:prSet>
      <dgm:spPr/>
      <dgm:t>
        <a:bodyPr/>
        <a:lstStyle/>
        <a:p>
          <a:endParaRPr lang="it-IT"/>
        </a:p>
      </dgm:t>
    </dgm:pt>
    <dgm:pt modelId="{AC7BE1BE-9DF6-4AE6-B810-D9D03325E9D8}" type="pres">
      <dgm:prSet presAssocID="{C588E24E-E937-4F84-886A-5C170071F43C}" presName="sibTrans" presStyleCnt="0"/>
      <dgm:spPr/>
    </dgm:pt>
    <dgm:pt modelId="{B8ED09B6-F9C6-46CA-AE25-E7DD4ADB2AC9}" type="pres">
      <dgm:prSet presAssocID="{E84F286F-1E36-4586-BAD9-D5E6F4A941F9}" presName="node" presStyleLbl="node1" presStyleIdx="2" presStyleCnt="5">
        <dgm:presLayoutVars>
          <dgm:bulletEnabled val="1"/>
        </dgm:presLayoutVars>
      </dgm:prSet>
      <dgm:spPr/>
      <dgm:t>
        <a:bodyPr/>
        <a:lstStyle/>
        <a:p>
          <a:endParaRPr lang="it-IT"/>
        </a:p>
      </dgm:t>
    </dgm:pt>
    <dgm:pt modelId="{75386786-3BCF-4D02-BA11-84943249F930}" type="pres">
      <dgm:prSet presAssocID="{42474C2C-8F81-4AAA-A0AA-79C16CAB2797}" presName="sibTrans" presStyleCnt="0"/>
      <dgm:spPr/>
    </dgm:pt>
    <dgm:pt modelId="{037F845F-B63B-4C0F-BD72-F927B7342C9F}" type="pres">
      <dgm:prSet presAssocID="{EA2B8B44-E689-456F-8235-F14A15E1C3DC}" presName="node" presStyleLbl="node1" presStyleIdx="3" presStyleCnt="5" custLinFactNeighborX="1200" custLinFactNeighborY="-580">
        <dgm:presLayoutVars>
          <dgm:bulletEnabled val="1"/>
        </dgm:presLayoutVars>
      </dgm:prSet>
      <dgm:spPr/>
      <dgm:t>
        <a:bodyPr/>
        <a:lstStyle/>
        <a:p>
          <a:endParaRPr lang="it-IT"/>
        </a:p>
      </dgm:t>
    </dgm:pt>
    <dgm:pt modelId="{F21FE391-B077-44D7-A820-E1E53A322D3A}" type="pres">
      <dgm:prSet presAssocID="{91FEA8BB-9795-4667-BD73-625B565F831F}" presName="sibTrans" presStyleCnt="0"/>
      <dgm:spPr/>
    </dgm:pt>
    <dgm:pt modelId="{8BAAD4C0-768B-426E-AD22-6821A9D82BD8}" type="pres">
      <dgm:prSet presAssocID="{4EF36E3F-DD3C-45CF-80FE-D066F9533610}" presName="node" presStyleLbl="node1" presStyleIdx="4" presStyleCnt="5">
        <dgm:presLayoutVars>
          <dgm:bulletEnabled val="1"/>
        </dgm:presLayoutVars>
      </dgm:prSet>
      <dgm:spPr/>
      <dgm:t>
        <a:bodyPr/>
        <a:lstStyle/>
        <a:p>
          <a:endParaRPr lang="it-IT"/>
        </a:p>
      </dgm:t>
    </dgm:pt>
  </dgm:ptLst>
  <dgm:cxnLst>
    <dgm:cxn modelId="{38D1FF7A-6A85-4994-BA62-DE4E95113EE1}" srcId="{F0336547-0248-4F25-82C8-1BA1F9B585AC}" destId="{4C15C86E-3214-4546-A82D-DC8A023455D2}" srcOrd="1" destOrd="0" parTransId="{CC932731-4411-448C-9961-1D23DC676DC4}" sibTransId="{C588E24E-E937-4F84-886A-5C170071F43C}"/>
    <dgm:cxn modelId="{32121E30-171A-42BA-BB94-13FF46E83F0A}" srcId="{F0336547-0248-4F25-82C8-1BA1F9B585AC}" destId="{4EF36E3F-DD3C-45CF-80FE-D066F9533610}" srcOrd="4" destOrd="0" parTransId="{72EE5C6F-8EB1-4B75-9044-265462A25D86}" sibTransId="{A3FCF5BC-3441-4A79-A9F1-04C7A90980F3}"/>
    <dgm:cxn modelId="{59FC01E4-671C-4BD8-8D38-5BE02FC3ADF0}" srcId="{F0336547-0248-4F25-82C8-1BA1F9B585AC}" destId="{EA2B8B44-E689-456F-8235-F14A15E1C3DC}" srcOrd="3" destOrd="0" parTransId="{CD58D375-EB2B-4710-8290-55BFB6C655B1}" sibTransId="{91FEA8BB-9795-4667-BD73-625B565F831F}"/>
    <dgm:cxn modelId="{BDF1CC6B-E078-40C1-A0C7-2F9BAC471297}" type="presOf" srcId="{F0336547-0248-4F25-82C8-1BA1F9B585AC}" destId="{2BBBC1DC-6FA1-4E2C-8EF0-E66A98202B6E}" srcOrd="0" destOrd="0" presId="urn:microsoft.com/office/officeart/2005/8/layout/default#1"/>
    <dgm:cxn modelId="{D363BAD6-1D0C-47A5-8F2B-3080EFA7FF3F}" type="presOf" srcId="{E84F286F-1E36-4586-BAD9-D5E6F4A941F9}" destId="{B8ED09B6-F9C6-46CA-AE25-E7DD4ADB2AC9}" srcOrd="0" destOrd="0" presId="urn:microsoft.com/office/officeart/2005/8/layout/default#1"/>
    <dgm:cxn modelId="{A69880E1-7F2E-4BC2-B362-E342060EA38F}" type="presOf" srcId="{C2FE0566-1B9E-46B0-8883-1AFE50498801}" destId="{E9C4245E-F154-4B76-88E2-56B896BBF7AB}" srcOrd="0" destOrd="0" presId="urn:microsoft.com/office/officeart/2005/8/layout/default#1"/>
    <dgm:cxn modelId="{F0E68455-A70C-47A6-8479-247F6FEABE5A}" srcId="{F0336547-0248-4F25-82C8-1BA1F9B585AC}" destId="{E84F286F-1E36-4586-BAD9-D5E6F4A941F9}" srcOrd="2" destOrd="0" parTransId="{90A77126-455C-4C9F-AE5B-20A7E0901335}" sibTransId="{42474C2C-8F81-4AAA-A0AA-79C16CAB2797}"/>
    <dgm:cxn modelId="{3DFD93E2-B6C6-4BF5-ABBE-0D237EFB67A5}" type="presOf" srcId="{EA2B8B44-E689-456F-8235-F14A15E1C3DC}" destId="{037F845F-B63B-4C0F-BD72-F927B7342C9F}" srcOrd="0" destOrd="0" presId="urn:microsoft.com/office/officeart/2005/8/layout/default#1"/>
    <dgm:cxn modelId="{7D1EF00C-4981-4C05-8B72-2EBA88CCE72B}" type="presOf" srcId="{4C15C86E-3214-4546-A82D-DC8A023455D2}" destId="{70303116-F7CF-4B27-B4C5-EAA39D1BD32A}" srcOrd="0" destOrd="0" presId="urn:microsoft.com/office/officeart/2005/8/layout/default#1"/>
    <dgm:cxn modelId="{1BFFD09D-B1DE-4D64-84D3-758B688A6BEA}" type="presOf" srcId="{4EF36E3F-DD3C-45CF-80FE-D066F9533610}" destId="{8BAAD4C0-768B-426E-AD22-6821A9D82BD8}" srcOrd="0" destOrd="0" presId="urn:microsoft.com/office/officeart/2005/8/layout/default#1"/>
    <dgm:cxn modelId="{0E509AAF-631C-4AC6-809D-D946CDDB2437}" srcId="{F0336547-0248-4F25-82C8-1BA1F9B585AC}" destId="{C2FE0566-1B9E-46B0-8883-1AFE50498801}" srcOrd="0" destOrd="0" parTransId="{98CFEA94-2D65-4273-A35B-FD48D9CAB559}" sibTransId="{8E7D5454-8D16-435D-9B48-AEF37AE91E0E}"/>
    <dgm:cxn modelId="{6C62890C-189C-4D6D-9830-D786ACE42091}" type="presParOf" srcId="{2BBBC1DC-6FA1-4E2C-8EF0-E66A98202B6E}" destId="{E9C4245E-F154-4B76-88E2-56B896BBF7AB}" srcOrd="0" destOrd="0" presId="urn:microsoft.com/office/officeart/2005/8/layout/default#1"/>
    <dgm:cxn modelId="{D30F3E8E-366C-412B-AAD6-A167C29585C9}" type="presParOf" srcId="{2BBBC1DC-6FA1-4E2C-8EF0-E66A98202B6E}" destId="{5B20A765-67ED-469C-90BD-D75B36EC05D6}" srcOrd="1" destOrd="0" presId="urn:microsoft.com/office/officeart/2005/8/layout/default#1"/>
    <dgm:cxn modelId="{0E09BFAF-5F2C-4497-9985-63E825CFED80}" type="presParOf" srcId="{2BBBC1DC-6FA1-4E2C-8EF0-E66A98202B6E}" destId="{70303116-F7CF-4B27-B4C5-EAA39D1BD32A}" srcOrd="2" destOrd="0" presId="urn:microsoft.com/office/officeart/2005/8/layout/default#1"/>
    <dgm:cxn modelId="{701E0A25-C6D8-4B96-8E2B-2AD8BA5CF486}" type="presParOf" srcId="{2BBBC1DC-6FA1-4E2C-8EF0-E66A98202B6E}" destId="{AC7BE1BE-9DF6-4AE6-B810-D9D03325E9D8}" srcOrd="3" destOrd="0" presId="urn:microsoft.com/office/officeart/2005/8/layout/default#1"/>
    <dgm:cxn modelId="{AF20FE80-BF89-4C64-B708-B68017C4849E}" type="presParOf" srcId="{2BBBC1DC-6FA1-4E2C-8EF0-E66A98202B6E}" destId="{B8ED09B6-F9C6-46CA-AE25-E7DD4ADB2AC9}" srcOrd="4" destOrd="0" presId="urn:microsoft.com/office/officeart/2005/8/layout/default#1"/>
    <dgm:cxn modelId="{D726B03C-528C-40FC-8D72-896FFF677BC2}" type="presParOf" srcId="{2BBBC1DC-6FA1-4E2C-8EF0-E66A98202B6E}" destId="{75386786-3BCF-4D02-BA11-84943249F930}" srcOrd="5" destOrd="0" presId="urn:microsoft.com/office/officeart/2005/8/layout/default#1"/>
    <dgm:cxn modelId="{39D2FA1D-4E49-4171-BF46-1835E2228DE7}" type="presParOf" srcId="{2BBBC1DC-6FA1-4E2C-8EF0-E66A98202B6E}" destId="{037F845F-B63B-4C0F-BD72-F927B7342C9F}" srcOrd="6" destOrd="0" presId="urn:microsoft.com/office/officeart/2005/8/layout/default#1"/>
    <dgm:cxn modelId="{351398DD-0D75-4D8D-84EE-8082944FF624}" type="presParOf" srcId="{2BBBC1DC-6FA1-4E2C-8EF0-E66A98202B6E}" destId="{F21FE391-B077-44D7-A820-E1E53A322D3A}" srcOrd="7" destOrd="0" presId="urn:microsoft.com/office/officeart/2005/8/layout/default#1"/>
    <dgm:cxn modelId="{3268372C-5C98-4ED3-BF16-682549824CAB}" type="presParOf" srcId="{2BBBC1DC-6FA1-4E2C-8EF0-E66A98202B6E}" destId="{8BAAD4C0-768B-426E-AD22-6821A9D82BD8}"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A44D8-BFD0-4F51-B1BB-1E5C8724ADE0}">
      <dsp:nvSpPr>
        <dsp:cNvPr id="0" name=""/>
        <dsp:cNvSpPr/>
      </dsp:nvSpPr>
      <dsp:spPr>
        <a:xfrm>
          <a:off x="2639619" y="1639491"/>
          <a:ext cx="2003822" cy="2003822"/>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Onde piane</a:t>
          </a:r>
          <a:endParaRPr lang="it-IT" sz="1400" kern="1200" dirty="0"/>
        </a:p>
      </dsp:txBody>
      <dsp:txXfrm>
        <a:off x="3042476" y="2108877"/>
        <a:ext cx="1198108" cy="1030006"/>
      </dsp:txXfrm>
    </dsp:sp>
    <dsp:sp modelId="{B2571916-5335-4609-8F47-A897BC88B403}">
      <dsp:nvSpPr>
        <dsp:cNvPr id="0" name=""/>
        <dsp:cNvSpPr/>
      </dsp:nvSpPr>
      <dsp:spPr>
        <a:xfrm>
          <a:off x="1473758" y="1165860"/>
          <a:ext cx="1457325" cy="145732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Onde sferiche</a:t>
          </a:r>
          <a:endParaRPr lang="it-IT" sz="1400" kern="1200" dirty="0"/>
        </a:p>
      </dsp:txBody>
      <dsp:txXfrm>
        <a:off x="1840644" y="1534963"/>
        <a:ext cx="723553" cy="719119"/>
      </dsp:txXfrm>
    </dsp:sp>
    <dsp:sp modelId="{346847C7-B028-48EC-B664-2666E22115DD}">
      <dsp:nvSpPr>
        <dsp:cNvPr id="0" name=""/>
        <dsp:cNvSpPr/>
      </dsp:nvSpPr>
      <dsp:spPr>
        <a:xfrm rot="20700000">
          <a:off x="2290009" y="160454"/>
          <a:ext cx="1427881" cy="142788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Onde cilindriche</a:t>
          </a:r>
          <a:endParaRPr lang="it-IT" sz="1400" kern="1200" dirty="0"/>
        </a:p>
      </dsp:txBody>
      <dsp:txXfrm rot="-20700000">
        <a:off x="2603186" y="473630"/>
        <a:ext cx="801529" cy="801529"/>
      </dsp:txXfrm>
    </dsp:sp>
    <dsp:sp modelId="{4A60876F-0561-4F71-B4C1-4700F4CB4AAE}">
      <dsp:nvSpPr>
        <dsp:cNvPr id="0" name=""/>
        <dsp:cNvSpPr/>
      </dsp:nvSpPr>
      <dsp:spPr>
        <a:xfrm>
          <a:off x="2479584" y="1340489"/>
          <a:ext cx="2564893" cy="2564893"/>
        </a:xfrm>
        <a:prstGeom prst="circularArrow">
          <a:avLst>
            <a:gd name="adj1" fmla="val 4687"/>
            <a:gd name="adj2" fmla="val 299029"/>
            <a:gd name="adj3" fmla="val 2501553"/>
            <a:gd name="adj4" fmla="val 158931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9D0DE7-B9E4-4952-9986-56522070490F}">
      <dsp:nvSpPr>
        <dsp:cNvPr id="0" name=""/>
        <dsp:cNvSpPr/>
      </dsp:nvSpPr>
      <dsp:spPr>
        <a:xfrm>
          <a:off x="1215669" y="845774"/>
          <a:ext cx="1863555" cy="186355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F66951-7837-48C7-9A13-1555272C61FB}">
      <dsp:nvSpPr>
        <dsp:cNvPr id="0" name=""/>
        <dsp:cNvSpPr/>
      </dsp:nvSpPr>
      <dsp:spPr>
        <a:xfrm>
          <a:off x="1959726" y="-149940"/>
          <a:ext cx="2009287" cy="200928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4245E-F154-4B76-88E2-56B896BBF7AB}">
      <dsp:nvSpPr>
        <dsp:cNvPr id="0" name=""/>
        <dsp:cNvSpPr/>
      </dsp:nvSpPr>
      <dsp:spPr>
        <a:xfrm>
          <a:off x="0" y="765028"/>
          <a:ext cx="2491391" cy="1494834"/>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solidFill>
                <a:schemeClr val="tx1"/>
              </a:solidFill>
            </a:rPr>
            <a:t>Riflessione</a:t>
          </a:r>
          <a:r>
            <a:rPr lang="it-IT" sz="1600" kern="1200" dirty="0" smtClean="0"/>
            <a:t> quando una onda cambia direzione a causa di uno scontro con un materiale riflettente.</a:t>
          </a:r>
          <a:endParaRPr lang="it-IT" sz="1600" kern="1200" dirty="0"/>
        </a:p>
      </dsp:txBody>
      <dsp:txXfrm>
        <a:off x="0" y="765028"/>
        <a:ext cx="2491391" cy="1494834"/>
      </dsp:txXfrm>
    </dsp:sp>
    <dsp:sp modelId="{70303116-F7CF-4B27-B4C5-EAA39D1BD32A}">
      <dsp:nvSpPr>
        <dsp:cNvPr id="0" name=""/>
        <dsp:cNvSpPr/>
      </dsp:nvSpPr>
      <dsp:spPr>
        <a:xfrm>
          <a:off x="2740530" y="765028"/>
          <a:ext cx="2491391" cy="1494834"/>
        </a:xfrm>
        <a:prstGeom prst="rect">
          <a:avLst/>
        </a:prstGeom>
        <a:solidFill>
          <a:schemeClr val="accent3">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solidFill>
                <a:schemeClr val="tx1"/>
              </a:solidFill>
            </a:rPr>
            <a:t>Interferenza</a:t>
          </a:r>
          <a:r>
            <a:rPr lang="it-IT" sz="1600" kern="1200" dirty="0" smtClean="0"/>
            <a:t> la somma vettoriale (possono annullarsi) di due onde che entrano in contatto </a:t>
          </a:r>
          <a:endParaRPr lang="it-IT" sz="1600" kern="1200" dirty="0"/>
        </a:p>
      </dsp:txBody>
      <dsp:txXfrm>
        <a:off x="2740530" y="765028"/>
        <a:ext cx="2491391" cy="1494834"/>
      </dsp:txXfrm>
    </dsp:sp>
    <dsp:sp modelId="{B8ED09B6-F9C6-46CA-AE25-E7DD4ADB2AC9}">
      <dsp:nvSpPr>
        <dsp:cNvPr id="0" name=""/>
        <dsp:cNvSpPr/>
      </dsp:nvSpPr>
      <dsp:spPr>
        <a:xfrm>
          <a:off x="5481060" y="765028"/>
          <a:ext cx="2491391" cy="1494834"/>
        </a:xfrm>
        <a:prstGeom prst="rect">
          <a:avLst/>
        </a:prstGeom>
        <a:solidFill>
          <a:schemeClr val="accent4">
            <a:lumMod val="40000"/>
            <a:lumOff val="6000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solidFill>
                <a:schemeClr val="tx1"/>
              </a:solidFill>
            </a:rPr>
            <a:t>Diffrazione </a:t>
          </a:r>
          <a:r>
            <a:rPr lang="it-IT" sz="1600" kern="1200" dirty="0" smtClean="0"/>
            <a:t>la diffusione delle onde, per esempio quando passano per una fessura stretta </a:t>
          </a:r>
          <a:endParaRPr lang="it-IT" sz="1600" kern="1200" dirty="0"/>
        </a:p>
      </dsp:txBody>
      <dsp:txXfrm>
        <a:off x="5481060" y="765028"/>
        <a:ext cx="2491391" cy="1494834"/>
      </dsp:txXfrm>
    </dsp:sp>
    <dsp:sp modelId="{037F845F-B63B-4C0F-BD72-F927B7342C9F}">
      <dsp:nvSpPr>
        <dsp:cNvPr id="0" name=""/>
        <dsp:cNvSpPr/>
      </dsp:nvSpPr>
      <dsp:spPr>
        <a:xfrm>
          <a:off x="1400161" y="2500332"/>
          <a:ext cx="2491391" cy="1494834"/>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solidFill>
                <a:schemeClr val="tx1"/>
              </a:solidFill>
            </a:rPr>
            <a:t>Rifrazione il </a:t>
          </a:r>
          <a:r>
            <a:rPr lang="it-IT" sz="1600" kern="1200" dirty="0" smtClean="0"/>
            <a:t>cambio di direzione di un'onda causata dal cambio del mezzo di propagazione (ad esempio di densità diversa).</a:t>
          </a:r>
          <a:endParaRPr lang="it-IT" sz="1600" kern="1200" dirty="0"/>
        </a:p>
      </dsp:txBody>
      <dsp:txXfrm>
        <a:off x="1400161" y="2500332"/>
        <a:ext cx="2491391" cy="1494834"/>
      </dsp:txXfrm>
    </dsp:sp>
    <dsp:sp modelId="{8BAAD4C0-768B-426E-AD22-6821A9D82BD8}">
      <dsp:nvSpPr>
        <dsp:cNvPr id="0" name=""/>
        <dsp:cNvSpPr/>
      </dsp:nvSpPr>
      <dsp:spPr>
        <a:xfrm>
          <a:off x="4110795" y="2509002"/>
          <a:ext cx="2491391" cy="1494834"/>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solidFill>
                <a:schemeClr val="tx1"/>
              </a:solidFill>
            </a:rPr>
            <a:t>Dispersione</a:t>
          </a:r>
          <a:r>
            <a:rPr lang="it-IT" sz="1600" kern="1200" dirty="0" smtClean="0"/>
            <a:t> la divisione di un'onda in sotto onde in dipendenza della loro frequenza. </a:t>
          </a:r>
          <a:endParaRPr lang="it-IT" sz="1600" kern="1200" dirty="0"/>
        </a:p>
      </dsp:txBody>
      <dsp:txXfrm>
        <a:off x="4110795" y="2509002"/>
        <a:ext cx="2491391" cy="1494834"/>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31B80-5547-41AB-82B4-A56D925CC967}" type="datetimeFigureOut">
              <a:rPr lang="it-IT" smtClean="0"/>
              <a:pPr/>
              <a:t>29/11/2013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B9F9B9-C081-439C-A652-C8F9F454F9ED}" type="slidenum">
              <a:rPr lang="it-IT" smtClean="0"/>
              <a:pPr/>
              <a:t>‹N›</a:t>
            </a:fld>
            <a:endParaRPr lang="it-IT"/>
          </a:p>
        </p:txBody>
      </p:sp>
    </p:spTree>
    <p:extLst>
      <p:ext uri="{BB962C8B-B14F-4D97-AF65-F5344CB8AC3E}">
        <p14:creationId xmlns:p14="http://schemas.microsoft.com/office/powerpoint/2010/main" val="99497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1D0B06-0EC8-4DFF-B5CB-D7C49999D91B}" type="slidenum">
              <a:rPr lang="en-US">
                <a:solidFill>
                  <a:prstClr val="black"/>
                </a:solidFill>
              </a:rPr>
              <a:pPr/>
              <a:t>1</a:t>
            </a:fld>
            <a:endParaRPr lang="en-US">
              <a:solidFill>
                <a:prstClr val="black"/>
              </a:solidFill>
            </a:endParaRPr>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31</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32</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33</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34</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35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B9F9B9-C081-439C-A652-C8F9F454F9ED}"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D8DE026-C293-4953-AE02-39A352851A78}" type="datetimeFigureOut">
              <a:rPr lang="it-IT" smtClean="0"/>
              <a:pPr/>
              <a:t>29/11/2013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ED6EF5-F9F1-41FB-8E85-AC26D0B4673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8DE026-C293-4953-AE02-39A352851A78}" type="datetimeFigureOut">
              <a:rPr lang="it-IT" smtClean="0"/>
              <a:pPr/>
              <a:t>29/11/2013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ED6EF5-F9F1-41FB-8E85-AC26D0B4673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8DE026-C293-4953-AE02-39A352851A78}" type="datetimeFigureOut">
              <a:rPr lang="it-IT" smtClean="0"/>
              <a:pPr/>
              <a:t>29/11/2013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ED6EF5-F9F1-41FB-8E85-AC26D0B46731}"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19697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solidFill>
                <a:srgbClr val="FFFFFF"/>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078" name="Rectangle 6"/>
          <p:cNvSpPr>
            <a:spLocks noGrp="1" noChangeArrowheads="1"/>
          </p:cNvSpPr>
          <p:nvPr>
            <p:ph type="sldNum" sz="quarter" idx="4"/>
          </p:nvPr>
        </p:nvSpPr>
        <p:spPr/>
        <p:txBody>
          <a:bodyPr/>
          <a:lstStyle>
            <a:lvl1pPr>
              <a:defRPr/>
            </a:lvl1pPr>
          </a:lstStyle>
          <a:p>
            <a:fld id="{8A8068C5-2D02-49D5-9F67-F0357052E84F}" type="slidenum">
              <a:rPr lang="en-US">
                <a:solidFill>
                  <a:srgbClr val="FFFFFF"/>
                </a:solidFill>
              </a:rPr>
              <a:pPr/>
              <a:t>‹N›</a:t>
            </a:fld>
            <a:endParaRPr lang="en-US">
              <a:solidFill>
                <a:srgbClr val="FFFFFF"/>
              </a:solidFill>
            </a:endParaRPr>
          </a:p>
        </p:txBody>
      </p:sp>
      <p:pic>
        <p:nvPicPr>
          <p:cNvPr id="3080" name="Picture 8" descr="blue-lights"/>
          <p:cNvPicPr>
            <a:picLocks noChangeAspect="1" noChangeArrowheads="1"/>
          </p:cNvPicPr>
          <p:nvPr userDrawn="1"/>
        </p:nvPicPr>
        <p:blipFill>
          <a:blip r:embed="rId2">
            <a:extLst>
              <a:ext uri="{28A0092B-C50C-407E-A947-70E740481C1C}">
                <a14:useLocalDpi xmlns:a14="http://schemas.microsoft.com/office/drawing/2010/main" val="0"/>
              </a:ext>
            </a:extLst>
          </a:blip>
          <a:srcRect l="3107" r="3674" b="847"/>
          <a:stretch>
            <a:fillRect/>
          </a:stretch>
        </p:blipFill>
        <p:spPr bwMode="auto">
          <a:xfrm>
            <a:off x="0" y="0"/>
            <a:ext cx="9144000" cy="687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7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8F598080-0B5E-4B71-9385-C5C2E381AC83}"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382473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BBFF5DA5-BDFE-4E71-9C3F-08AF34F0F71F}"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285631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B5238768-1BE8-4FAC-99F7-DA83279E796B}"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839749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FFFFFF"/>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E9FFDE45-E735-446A-82FE-562C2C65D902}"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96217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FFFFFF"/>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A0EA3408-09C0-4E3F-A070-5C656DF6DFBF}"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059247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FFFFFF"/>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A39D5C4E-4D68-4D11-88B7-8CA766EF9FFB}"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790239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791D62F0-3F58-4628-AEC2-2D0DA39B38B0}"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96062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8DE026-C293-4953-AE02-39A352851A78}" type="datetimeFigureOut">
              <a:rPr lang="it-IT" smtClean="0"/>
              <a:pPr/>
              <a:t>29/11/2013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ED6EF5-F9F1-41FB-8E85-AC26D0B46731}"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DEE0C897-B546-4058-9866-65D348DA4414}"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891080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637418C2-F4E3-46BD-B46B-C69A69AC1876}"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435183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0260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0260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E3A6E7E0-9649-4F5C-8282-94DE0DF5B6FF}"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4097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600200"/>
            <a:ext cx="8229600" cy="37004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fld id="{43851EB2-C06A-45B3-B56E-1D3BC8C09BA7}"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350583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37004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37004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fld id="{40DBE62E-5E89-4984-AD1F-81EB3EFE811D}"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58230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D8DE026-C293-4953-AE02-39A352851A78}" type="datetimeFigureOut">
              <a:rPr lang="it-IT" smtClean="0"/>
              <a:pPr/>
              <a:t>29/11/2013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ED6EF5-F9F1-41FB-8E85-AC26D0B4673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D8DE026-C293-4953-AE02-39A352851A78}" type="datetimeFigureOut">
              <a:rPr lang="it-IT" smtClean="0"/>
              <a:pPr/>
              <a:t>29/11/2013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EED6EF5-F9F1-41FB-8E85-AC26D0B4673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D8DE026-C293-4953-AE02-39A352851A78}" type="datetimeFigureOut">
              <a:rPr lang="it-IT" smtClean="0"/>
              <a:pPr/>
              <a:t>29/11/2013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EED6EF5-F9F1-41FB-8E85-AC26D0B4673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D8DE026-C293-4953-AE02-39A352851A78}" type="datetimeFigureOut">
              <a:rPr lang="it-IT" smtClean="0"/>
              <a:pPr/>
              <a:t>29/11/2013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EED6EF5-F9F1-41FB-8E85-AC26D0B4673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D8DE026-C293-4953-AE02-39A352851A78}" type="datetimeFigureOut">
              <a:rPr lang="it-IT" smtClean="0"/>
              <a:pPr/>
              <a:t>29/11/2013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EED6EF5-F9F1-41FB-8E85-AC26D0B4673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8DE026-C293-4953-AE02-39A352851A78}" type="datetimeFigureOut">
              <a:rPr lang="it-IT" smtClean="0"/>
              <a:pPr/>
              <a:t>29/11/2013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EED6EF5-F9F1-41FB-8E85-AC26D0B4673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8DE026-C293-4953-AE02-39A352851A78}" type="datetimeFigureOut">
              <a:rPr lang="it-IT" smtClean="0"/>
              <a:pPr/>
              <a:t>29/11/2013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EED6EF5-F9F1-41FB-8E85-AC26D0B4673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DE026-C293-4953-AE02-39A352851A78}" type="datetimeFigureOut">
              <a:rPr lang="it-IT" smtClean="0"/>
              <a:pPr/>
              <a:t>29/11/2013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D6EF5-F9F1-41FB-8E85-AC26D0B4673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blue-lights"/>
          <p:cNvPicPr>
            <a:picLocks noChangeAspect="1" noChangeArrowheads="1"/>
          </p:cNvPicPr>
          <p:nvPr userDrawn="1"/>
        </p:nvPicPr>
        <p:blipFill>
          <a:blip r:embed="rId15">
            <a:extLst>
              <a:ext uri="{28A0092B-C50C-407E-A947-70E740481C1C}">
                <a14:useLocalDpi xmlns:a14="http://schemas.microsoft.com/office/drawing/2010/main" val="0"/>
              </a:ext>
            </a:extLst>
          </a:blip>
          <a:srcRect l="3107" r="3674" b="847"/>
          <a:stretch>
            <a:fillRect/>
          </a:stretch>
        </p:blipFill>
        <p:spPr bwMode="auto">
          <a:xfrm>
            <a:off x="0" y="0"/>
            <a:ext cx="9144000" cy="6878638"/>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ChangeArrowheads="1"/>
          </p:cNvSpPr>
          <p:nvPr userDrawn="1"/>
        </p:nvSpPr>
        <p:spPr bwMode="auto">
          <a:xfrm>
            <a:off x="0" y="0"/>
            <a:ext cx="9144000" cy="6878638"/>
          </a:xfrm>
          <a:prstGeom prst="rect">
            <a:avLst/>
          </a:prstGeom>
          <a:solidFill>
            <a:schemeClr val="bg1">
              <a:alpha val="85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mtClean="0">
              <a:solidFill>
                <a:srgbClr val="FFFFFF"/>
              </a:solidFill>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EC45B26-47CB-4D6E-B327-A9482AE59DC5}" type="slidenum">
              <a:rPr lang="en-US" smtClean="0">
                <a:solidFill>
                  <a:srgbClr val="FFFFFF"/>
                </a:solidFill>
              </a:rPr>
              <a:pPr fontAlgn="base">
                <a:spcBef>
                  <a:spcPct val="0"/>
                </a:spcBef>
                <a:spcAft>
                  <a:spcPct val="0"/>
                </a:spcAft>
              </a:pPr>
              <a:t>‹N›</a:t>
            </a:fld>
            <a:endParaRPr lang="en-US" smtClean="0">
              <a:solidFill>
                <a:srgbClr val="FFFFFF"/>
              </a:solidFill>
            </a:endParaRPr>
          </a:p>
        </p:txBody>
      </p:sp>
    </p:spTree>
    <p:extLst>
      <p:ext uri="{BB962C8B-B14F-4D97-AF65-F5344CB8AC3E}">
        <p14:creationId xmlns:p14="http://schemas.microsoft.com/office/powerpoint/2010/main" val="31704044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t.wikipedia.org/wiki/Sinusoid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it.wikipedia.org/wiki/Rumor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12"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hyperlink" Target="http://images.google.it/imgres?imgurl=http://www.scuola-judo-tomita.com/dojo/varie/stemma/onde001.jpg&amp;imgrefurl=http://blog.libero.it/SeaWorld/&amp;usg=__fVTcz3lw1PM4W2Iqw7fSuIj9lIk=&amp;h=538&amp;w=800&amp;sz=477&amp;hl=it&amp;start=23&amp;tbnid=QTPZnFtUobljQM:&amp;tbnh=96&amp;tbnw=143&amp;prev=/images?q=onde&amp;gbv=2&amp;ndsp=20&amp;hl=it&amp;sa=N&amp;start=20" TargetMode="External"/><Relationship Id="rId5" Type="http://schemas.openxmlformats.org/officeDocument/2006/relationships/diagramLayout" Target="../diagrams/layout1.xml"/><Relationship Id="rId10" Type="http://schemas.openxmlformats.org/officeDocument/2006/relationships/image" Target="../media/image2.jpeg"/><Relationship Id="rId4" Type="http://schemas.openxmlformats.org/officeDocument/2006/relationships/diagramData" Target="../diagrams/data1.xml"/><Relationship Id="rId9" Type="http://schemas.openxmlformats.org/officeDocument/2006/relationships/hyperlink" Target="http://images.google.it/imgres?imgurl=http://www.webalice.it/tommypv/onde.jpg&amp;imgrefurl=http://www.webalice.it/tommypv/Articoli_e_Dibattiti.html&amp;usg=__Yj0F7AcsCP0xAsCM18WxMaeGhvU=&amp;h=768&amp;w=1024&amp;sz=116&amp;hl=it&amp;start=1&amp;tbnid=7u34NHAc5IWDQM:&amp;tbnh=113&amp;tbnw=150&amp;prev=/images?q=onde&amp;gbv=2&amp;hl=i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it.wikipedia.org/wiki/Geofisica" TargetMode="External"/><Relationship Id="rId3" Type="http://schemas.openxmlformats.org/officeDocument/2006/relationships/hyperlink" Target="http://it.wikipedia.org/wiki/Onde_(fisica)" TargetMode="External"/><Relationship Id="rId7" Type="http://schemas.openxmlformats.org/officeDocument/2006/relationships/hyperlink" Target="http://it.wikipedia.org/wiki/Esplosione" TargetMode="External"/><Relationship Id="rId12"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it.wikipedia.org/wiki/Vulcano" TargetMode="External"/><Relationship Id="rId11" Type="http://schemas.openxmlformats.org/officeDocument/2006/relationships/hyperlink" Target="http://it.wikipedia.org/wiki/File:Pswaves.jpg" TargetMode="External"/><Relationship Id="rId5" Type="http://schemas.openxmlformats.org/officeDocument/2006/relationships/hyperlink" Target="http://it.wikipedia.org/wiki/Terremoto" TargetMode="External"/><Relationship Id="rId10" Type="http://schemas.openxmlformats.org/officeDocument/2006/relationships/hyperlink" Target="http://it.wikipedia.org/wiki/Oceano" TargetMode="External"/><Relationship Id="rId4" Type="http://schemas.openxmlformats.org/officeDocument/2006/relationships/hyperlink" Target="http://it.wikipedia.org/wiki/Terra" TargetMode="External"/><Relationship Id="rId9" Type="http://schemas.openxmlformats.org/officeDocument/2006/relationships/hyperlink" Target="http://it.wikipedia.org/wiki/Vento"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it.wikipedia.org/wiki/Onda_longitudinal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it.wikipedia.org/wiki/Onda_trasversale"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it.wikipedia.org/wiki/Stazione_sismica" TargetMode="External"/><Relationship Id="rId13" Type="http://schemas.openxmlformats.org/officeDocument/2006/relationships/image" Target="../media/image40.png"/><Relationship Id="rId3" Type="http://schemas.openxmlformats.org/officeDocument/2006/relationships/hyperlink" Target="http://it.wikipedia.org/wiki/Compressione_fisica" TargetMode="External"/><Relationship Id="rId7" Type="http://schemas.openxmlformats.org/officeDocument/2006/relationships/hyperlink" Target="http://it.wikipedia.org/wiki/Terremoto" TargetMode="External"/><Relationship Id="rId12" Type="http://schemas.openxmlformats.org/officeDocument/2006/relationships/hyperlink" Target="http://it.wikipedia.org/wiki/Densit%C3%A0"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it.wikipedia.org/wiki/Moto_oscillatorio" TargetMode="External"/><Relationship Id="rId11" Type="http://schemas.openxmlformats.org/officeDocument/2006/relationships/hyperlink" Target="http://it.wikipedia.org/wiki/Modulo_di_taglio" TargetMode="External"/><Relationship Id="rId5" Type="http://schemas.openxmlformats.org/officeDocument/2006/relationships/hyperlink" Target="http://it.wikipedia.org/wiki/Onda_acustica" TargetMode="External"/><Relationship Id="rId10" Type="http://schemas.openxmlformats.org/officeDocument/2006/relationships/hyperlink" Target="http://it.wikipedia.org/wiki/Modulo_di_rigidit%C3%A0" TargetMode="External"/><Relationship Id="rId4" Type="http://schemas.openxmlformats.org/officeDocument/2006/relationships/hyperlink" Target="http://it.wikipedia.org/wiki/Longitudine" TargetMode="External"/><Relationship Id="rId9" Type="http://schemas.openxmlformats.org/officeDocument/2006/relationships/hyperlink" Target="http://it.wikipedia.org/wiki/Equazion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it.wikipedia.org/wiki/Vulcano"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hyperlink" Target="http://it.wikipedia.org/wiki/Nucleo_terrestr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0/06/Wave_motion-i18n-mod.sv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it.wikipedia.org/wiki/File:Wave_motion-i18n-mod.sv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it.wikipedia.org/wiki/Hertz" TargetMode="External"/><Relationship Id="rId3" Type="http://schemas.openxmlformats.org/officeDocument/2006/relationships/hyperlink" Target="http://upload.wikimedia.org/wikipedia/it/f/f9/Onda_copia.png" TargetMode="External"/><Relationship Id="rId7" Type="http://schemas.openxmlformats.org/officeDocument/2006/relationships/hyperlink" Target="http://it.wikipedia.org/wiki/Second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it.wikipedia.org/wiki/Frequenza" TargetMode="External"/><Relationship Id="rId5" Type="http://schemas.openxmlformats.org/officeDocument/2006/relationships/hyperlink" Target="http://it.wikipedia.org/wiki/Periodo_(fisica)" TargetMode="External"/><Relationship Id="rId4" Type="http://schemas.openxmlformats.org/officeDocument/2006/relationships/image" Target="../media/image9.png"/><Relationship Id="rId9" Type="http://schemas.openxmlformats.org/officeDocument/2006/relationships/hyperlink" Target="http://it.wikipedia.org/wiki/Lunghezza_d'ond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266825"/>
            <a:ext cx="7772400" cy="1470025"/>
          </a:xfrm>
          <a:ln/>
          <a:extLst>
            <a:ext uri="{91240B29-F687-4F45-9708-019B960494DF}">
              <a14:hiddenLine xmlns:a14="http://schemas.microsoft.com/office/drawing/2010/main" w="9525">
                <a:pattFill prst="dkVert">
                  <a:fgClr>
                    <a:srgbClr val="000000"/>
                  </a:fgClr>
                  <a:bgClr>
                    <a:srgbClr val="FFFFFF"/>
                  </a:bgClr>
                </a:pattFill>
                <a:miter lim="800000"/>
                <a:headEnd/>
                <a:tailEnd/>
              </a14:hiddenLine>
            </a:ext>
          </a:extLst>
        </p:spPr>
        <p:txBody>
          <a:bodyPr/>
          <a:lstStyle/>
          <a:p>
            <a:r>
              <a:rPr lang="en-GB" sz="7200" b="1" dirty="0" smtClean="0">
                <a:solidFill>
                  <a:schemeClr val="bg2"/>
                </a:solidFill>
                <a:latin typeface="Calibri" pitchFamily="34" charset="0"/>
              </a:rPr>
              <a:t>Le </a:t>
            </a:r>
            <a:r>
              <a:rPr lang="en-GB" sz="7200" b="1" dirty="0" err="1" smtClean="0">
                <a:solidFill>
                  <a:schemeClr val="bg2"/>
                </a:solidFill>
                <a:latin typeface="Calibri" pitchFamily="34" charset="0"/>
              </a:rPr>
              <a:t>onde</a:t>
            </a:r>
            <a:r>
              <a:rPr lang="en-GB" sz="7200" b="1" dirty="0" smtClean="0">
                <a:solidFill>
                  <a:schemeClr val="bg2"/>
                </a:solidFill>
                <a:latin typeface="Calibri" pitchFamily="34" charset="0"/>
              </a:rPr>
              <a:t> </a:t>
            </a:r>
            <a:r>
              <a:rPr lang="en-GB" sz="7200" b="1" dirty="0" err="1" smtClean="0">
                <a:solidFill>
                  <a:schemeClr val="bg2"/>
                </a:solidFill>
                <a:latin typeface="Calibri" pitchFamily="34" charset="0"/>
              </a:rPr>
              <a:t>meccaniche</a:t>
            </a:r>
            <a:endParaRPr lang="en-US" dirty="0">
              <a:latin typeface="Calibri" pitchFamily="34" charset="0"/>
            </a:endParaRPr>
          </a:p>
        </p:txBody>
      </p:sp>
      <p:sp>
        <p:nvSpPr>
          <p:cNvPr id="2063" name="Text Box 15"/>
          <p:cNvSpPr txBox="1">
            <a:spLocks noChangeArrowheads="1"/>
          </p:cNvSpPr>
          <p:nvPr/>
        </p:nvSpPr>
        <p:spPr bwMode="auto">
          <a:xfrm>
            <a:off x="3870325" y="2001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GB" smtClean="0">
              <a:solidFill>
                <a:srgbClr val="FFFFFF"/>
              </a:solidFill>
            </a:endParaRPr>
          </a:p>
        </p:txBody>
      </p:sp>
    </p:spTree>
    <p:extLst>
      <p:ext uri="{BB962C8B-B14F-4D97-AF65-F5344CB8AC3E}">
        <p14:creationId xmlns:p14="http://schemas.microsoft.com/office/powerpoint/2010/main" val="9578920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257544" cy="655620"/>
          </a:xfrm>
        </p:spPr>
        <p:txBody>
          <a:bodyPr>
            <a:noAutofit/>
          </a:bodyPr>
          <a:lstStyle/>
          <a:p>
            <a:r>
              <a:rPr lang="it-IT" sz="2800" dirty="0" smtClean="0"/>
              <a:t>Equazione dell’onda</a:t>
            </a:r>
            <a:endParaRPr lang="it-IT" sz="2800" dirty="0"/>
          </a:p>
        </p:txBody>
      </p:sp>
      <p:sp>
        <p:nvSpPr>
          <p:cNvPr id="3" name="Segnaposto contenuto 2"/>
          <p:cNvSpPr>
            <a:spLocks noGrp="1"/>
          </p:cNvSpPr>
          <p:nvPr>
            <p:ph idx="1"/>
          </p:nvPr>
        </p:nvSpPr>
        <p:spPr/>
        <p:txBody>
          <a:bodyPr>
            <a:normAutofit fontScale="85000" lnSpcReduction="10000"/>
          </a:bodyPr>
          <a:lstStyle/>
          <a:p>
            <a:pPr algn="just"/>
            <a:r>
              <a:rPr lang="it-IT" dirty="0" smtClean="0"/>
              <a:t>scegliendo di valutare la dimensione temporale (</a:t>
            </a:r>
            <a:r>
              <a:rPr lang="it-IT" b="1" dirty="0" smtClean="0"/>
              <a:t>x fissato</a:t>
            </a:r>
            <a:r>
              <a:rPr lang="it-IT" dirty="0" smtClean="0"/>
              <a:t>), esprimeremo l'oscillazione y in dipendenza dal tempo t. </a:t>
            </a:r>
            <a:r>
              <a:rPr lang="it-IT" i="1" dirty="0" smtClean="0"/>
              <a:t>y</a:t>
            </a:r>
            <a:r>
              <a:rPr lang="it-IT" dirty="0" smtClean="0"/>
              <a:t> = </a:t>
            </a:r>
            <a:r>
              <a:rPr lang="it-IT" i="1" dirty="0" smtClean="0"/>
              <a:t>f</a:t>
            </a:r>
            <a:r>
              <a:rPr lang="it-IT" dirty="0" smtClean="0"/>
              <a:t>(</a:t>
            </a:r>
            <a:r>
              <a:rPr lang="it-IT" i="1" dirty="0" smtClean="0"/>
              <a:t>t</a:t>
            </a:r>
            <a:r>
              <a:rPr lang="it-IT" dirty="0" smtClean="0"/>
              <a:t>). </a:t>
            </a:r>
          </a:p>
          <a:p>
            <a:pPr algn="just"/>
            <a:r>
              <a:rPr lang="it-IT" dirty="0" smtClean="0"/>
              <a:t>scegliendo invece di focalizzare l'attenzione sullo stato di un mezzo perturbato in un certo istante (</a:t>
            </a:r>
            <a:r>
              <a:rPr lang="it-IT" b="1" i="1" dirty="0" smtClean="0"/>
              <a:t>t</a:t>
            </a:r>
            <a:r>
              <a:rPr lang="it-IT" b="1" dirty="0" smtClean="0"/>
              <a:t> fissato</a:t>
            </a:r>
            <a:r>
              <a:rPr lang="it-IT" dirty="0" smtClean="0"/>
              <a:t>) abbiamo l'istantanea dell'onda, appunto, cioè la </a:t>
            </a:r>
            <a:r>
              <a:rPr lang="it-IT" b="1" dirty="0" smtClean="0"/>
              <a:t>forma d'onda</a:t>
            </a:r>
            <a:r>
              <a:rPr lang="it-IT" dirty="0" smtClean="0"/>
              <a:t>...il suo profilo al tempo fissato di osservazione: l'oscillazione y è espressa in funzione della posizione x. </a:t>
            </a:r>
            <a:r>
              <a:rPr lang="it-IT" i="1" dirty="0" smtClean="0"/>
              <a:t>y</a:t>
            </a:r>
            <a:r>
              <a:rPr lang="it-IT" dirty="0" smtClean="0"/>
              <a:t> = </a:t>
            </a:r>
            <a:r>
              <a:rPr lang="it-IT" i="1" dirty="0" smtClean="0"/>
              <a:t>f</a:t>
            </a:r>
            <a:r>
              <a:rPr lang="it-IT" dirty="0" smtClean="0"/>
              <a:t>(</a:t>
            </a:r>
            <a:r>
              <a:rPr lang="it-IT" i="1" dirty="0" smtClean="0"/>
              <a:t>x</a:t>
            </a:r>
            <a:r>
              <a:rPr lang="it-IT" dirty="0" smtClean="0"/>
              <a:t>). </a:t>
            </a:r>
          </a:p>
          <a:p>
            <a:endParaRPr lang="it-IT" dirty="0"/>
          </a:p>
        </p:txBody>
      </p:sp>
      <p:pic>
        <p:nvPicPr>
          <p:cNvPr id="33794" name="Picture 2" descr="y=A\cos(\omega t+\phi) = A\cos(\frac{2\pi}{\tau}t)"/>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142876" y="1961004"/>
            <a:ext cx="3714744" cy="582163"/>
          </a:xfrm>
          <a:prstGeom prst="rect">
            <a:avLst/>
          </a:prstGeom>
          <a:noFill/>
        </p:spPr>
      </p:pic>
      <p:sp>
        <p:nvSpPr>
          <p:cNvPr id="6" name="Rettangolo 5"/>
          <p:cNvSpPr/>
          <p:nvPr/>
        </p:nvSpPr>
        <p:spPr>
          <a:xfrm>
            <a:off x="0" y="3143248"/>
            <a:ext cx="3643306" cy="2862322"/>
          </a:xfrm>
          <a:prstGeom prst="rect">
            <a:avLst/>
          </a:prstGeom>
        </p:spPr>
        <p:txBody>
          <a:bodyPr wrap="square">
            <a:spAutoFit/>
          </a:bodyPr>
          <a:lstStyle/>
          <a:p>
            <a:r>
              <a:rPr lang="it-IT" dirty="0" smtClean="0"/>
              <a:t>A è l'ampiezza dell'oscillazione</a:t>
            </a:r>
          </a:p>
          <a:p>
            <a:r>
              <a:rPr lang="it-IT" dirty="0" smtClean="0"/>
              <a:t>φ è la fase iniziale</a:t>
            </a:r>
          </a:p>
          <a:p>
            <a:r>
              <a:rPr lang="it-IT" dirty="0" smtClean="0"/>
              <a:t>Attribuendo a φ un valore di 90 gradi si può passare da una forma in coseno ad una in seno, quindi le espressioni sono equivalenti. L'espressione è in y per attuare la "visualizzazione" dell'oscillazione lungo l'asse verticale del sistema coordinato.</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3714744" cy="727058"/>
          </a:xfrm>
        </p:spPr>
        <p:txBody>
          <a:bodyPr>
            <a:noAutofit/>
          </a:bodyPr>
          <a:lstStyle/>
          <a:p>
            <a:r>
              <a:rPr lang="it-IT" sz="2400" dirty="0" smtClean="0"/>
              <a:t>Equazione di un’onda 2</a:t>
            </a:r>
            <a:endParaRPr lang="it-IT" sz="2400" dirty="0"/>
          </a:p>
        </p:txBody>
      </p:sp>
      <p:pic>
        <p:nvPicPr>
          <p:cNvPr id="5" name="Segnaposto contenuto 4" descr="Simple_harmonic_motion_animation.gif"/>
          <p:cNvPicPr>
            <a:picLocks noGrp="1" noChangeAspect="1"/>
          </p:cNvPicPr>
          <p:nvPr>
            <p:ph idx="1"/>
          </p:nvPr>
        </p:nvPicPr>
        <p:blipFill>
          <a:blip r:embed="rId3" cstate="print"/>
          <a:stretch>
            <a:fillRect/>
          </a:stretch>
        </p:blipFill>
        <p:spPr>
          <a:xfrm>
            <a:off x="3929058" y="285728"/>
            <a:ext cx="4876800" cy="2305050"/>
          </a:xfrm>
        </p:spPr>
      </p:pic>
      <p:sp>
        <p:nvSpPr>
          <p:cNvPr id="4" name="Segnaposto testo 3"/>
          <p:cNvSpPr>
            <a:spLocks noGrp="1"/>
          </p:cNvSpPr>
          <p:nvPr>
            <p:ph type="body" sz="half" idx="2"/>
          </p:nvPr>
        </p:nvSpPr>
        <p:spPr>
          <a:xfrm>
            <a:off x="0" y="1214422"/>
            <a:ext cx="3786182" cy="1500199"/>
          </a:xfrm>
        </p:spPr>
        <p:txBody>
          <a:bodyPr>
            <a:noAutofit/>
          </a:bodyPr>
          <a:lstStyle/>
          <a:p>
            <a:r>
              <a:rPr lang="it-IT" sz="1800" dirty="0" smtClean="0"/>
              <a:t>se la perturbazione sul mezzo si propaga dall'inizio muovendosi con velocità di fase </a:t>
            </a:r>
            <a:r>
              <a:rPr lang="it-IT" sz="1800" i="1" dirty="0" smtClean="0"/>
              <a:t>v</a:t>
            </a:r>
            <a:r>
              <a:rPr lang="it-IT" sz="1800" dirty="0" smtClean="0"/>
              <a:t>, allora essa raggiungerà un altro punto (a destra dell'origine) ad una certa distanza </a:t>
            </a:r>
            <a:r>
              <a:rPr lang="it-IT" sz="1800" i="1" dirty="0" smtClean="0"/>
              <a:t>x</a:t>
            </a:r>
            <a:r>
              <a:rPr lang="it-IT" sz="1800" dirty="0" smtClean="0"/>
              <a:t> dopo un tempo:</a:t>
            </a:r>
            <a:endParaRPr lang="it-IT" sz="1800" dirty="0"/>
          </a:p>
        </p:txBody>
      </p:sp>
      <p:pic>
        <p:nvPicPr>
          <p:cNvPr id="35842" name="Picture 2" descr="t1 = \frac{x}{v}"/>
          <p:cNvPicPr>
            <a:picLocks noChangeAspect="1" noChangeArrowheads="1"/>
          </p:cNvPicPr>
          <p:nvPr/>
        </p:nvPicPr>
        <p:blipFill>
          <a:blip r:embed="rId4" cstate="print"/>
          <a:srcRect/>
          <a:stretch>
            <a:fillRect/>
          </a:stretch>
        </p:blipFill>
        <p:spPr bwMode="auto">
          <a:xfrm>
            <a:off x="1500166" y="2928934"/>
            <a:ext cx="805662" cy="500066"/>
          </a:xfrm>
          <a:prstGeom prst="rect">
            <a:avLst/>
          </a:prstGeom>
          <a:noFill/>
        </p:spPr>
      </p:pic>
      <p:sp>
        <p:nvSpPr>
          <p:cNvPr id="7" name="Rettangolo 6"/>
          <p:cNvSpPr/>
          <p:nvPr/>
        </p:nvSpPr>
        <p:spPr>
          <a:xfrm>
            <a:off x="500034" y="3429000"/>
            <a:ext cx="4572000" cy="1477328"/>
          </a:xfrm>
          <a:prstGeom prst="rect">
            <a:avLst/>
          </a:prstGeom>
        </p:spPr>
        <p:txBody>
          <a:bodyPr>
            <a:spAutoFit/>
          </a:bodyPr>
          <a:lstStyle/>
          <a:p>
            <a:r>
              <a:rPr lang="it-IT" dirty="0" smtClean="0"/>
              <a:t>Ciò significa che il punto alla coordinata </a:t>
            </a:r>
            <a:r>
              <a:rPr lang="it-IT" i="1" dirty="0" smtClean="0"/>
              <a:t>x</a:t>
            </a:r>
            <a:r>
              <a:rPr lang="it-IT" dirty="0" smtClean="0"/>
              <a:t> avrà, al tempo t, uno spostamento verticale uguale a quello che aveva il punto iniziale t1 secondi prima! La propagazione è quindi descritta dall'espressione:</a:t>
            </a:r>
            <a:endParaRPr lang="it-IT" dirty="0"/>
          </a:p>
        </p:txBody>
      </p:sp>
      <p:pic>
        <p:nvPicPr>
          <p:cNvPr id="35844" name="Picture 4" descr="y=A\cos[\frac{2\pi}{\tau}(t-t1)]=A\cos[\frac{2\pi}{\tau}(t-\frac{x}{v})]"/>
          <p:cNvPicPr>
            <a:picLocks noChangeAspect="1" noChangeArrowheads="1"/>
          </p:cNvPicPr>
          <p:nvPr/>
        </p:nvPicPr>
        <p:blipFill>
          <a:blip r:embed="rId5" cstate="print"/>
          <a:srcRect/>
          <a:stretch>
            <a:fillRect/>
          </a:stretch>
        </p:blipFill>
        <p:spPr bwMode="auto">
          <a:xfrm>
            <a:off x="500034" y="4857760"/>
            <a:ext cx="5121689" cy="623890"/>
          </a:xfrm>
          <a:prstGeom prst="rect">
            <a:avLst/>
          </a:prstGeom>
          <a:noFill/>
        </p:spPr>
      </p:pic>
      <p:pic>
        <p:nvPicPr>
          <p:cNvPr id="35846" name="Picture 6" descr="y=A\cos[2\pi(\frac{t}{\tau}-\frac{x}{\lambda})]"/>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5786446" y="5786454"/>
            <a:ext cx="2735380" cy="614365"/>
          </a:xfrm>
          <a:prstGeom prst="rect">
            <a:avLst/>
          </a:prstGeom>
          <a:solidFill>
            <a:schemeClr val="accent4">
              <a:lumMod val="75000"/>
            </a:schemeClr>
          </a:solidFill>
        </p:spPr>
      </p:pic>
      <p:sp>
        <p:nvSpPr>
          <p:cNvPr id="10" name="Rettangolo 9"/>
          <p:cNvSpPr/>
          <p:nvPr/>
        </p:nvSpPr>
        <p:spPr>
          <a:xfrm>
            <a:off x="714348" y="5786454"/>
            <a:ext cx="4572000" cy="646331"/>
          </a:xfrm>
          <a:prstGeom prst="rect">
            <a:avLst/>
          </a:prstGeom>
        </p:spPr>
        <p:txBody>
          <a:bodyPr>
            <a:spAutoFit/>
          </a:bodyPr>
          <a:lstStyle/>
          <a:p>
            <a:r>
              <a:rPr lang="it-IT" dirty="0" smtClean="0"/>
              <a:t>Raccogliendo 2π si può passare ad una forma più comune che talvolta si trova sui testi:</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214422"/>
            <a:ext cx="3579785" cy="500066"/>
          </a:xfrm>
        </p:spPr>
        <p:txBody>
          <a:bodyPr>
            <a:noAutofit/>
          </a:bodyPr>
          <a:lstStyle/>
          <a:p>
            <a:r>
              <a:rPr lang="it-IT" sz="4400" dirty="0" smtClean="0"/>
              <a:t>Equazione dell’onda</a:t>
            </a:r>
            <a:endParaRPr lang="it-IT" sz="4400" dirty="0"/>
          </a:p>
        </p:txBody>
      </p:sp>
      <p:sp>
        <p:nvSpPr>
          <p:cNvPr id="3" name="Segnaposto contenuto 2"/>
          <p:cNvSpPr>
            <a:spLocks noGrp="1"/>
          </p:cNvSpPr>
          <p:nvPr>
            <p:ph idx="1"/>
          </p:nvPr>
        </p:nvSpPr>
        <p:spPr>
          <a:xfrm>
            <a:off x="3575050" y="273051"/>
            <a:ext cx="5111750" cy="2012942"/>
          </a:xfrm>
        </p:spPr>
        <p:txBody>
          <a:bodyPr>
            <a:normAutofit fontScale="77500" lnSpcReduction="20000"/>
          </a:bodyPr>
          <a:lstStyle/>
          <a:p>
            <a:pPr algn="just"/>
            <a:r>
              <a:rPr lang="it-IT" dirty="0" smtClean="0"/>
              <a:t>Considerando il secondo caso dell'elenco sopra, questa volta partiamo da una istantanea dell'onda al tempo fissato, cioè da una forma d'onda; volendo fare tutti i passaggi:</a:t>
            </a:r>
            <a:endParaRPr lang="it-IT" dirty="0"/>
          </a:p>
        </p:txBody>
      </p:sp>
      <p:pic>
        <p:nvPicPr>
          <p:cNvPr id="37890" name="Picture 2" descr="y=A\cos(\omega t+\phi)=A\cos(\frac{2\pi}{\tau}t)=A\cos(\frac{2\pi}{\lambda}x)"/>
          <p:cNvPicPr>
            <a:picLocks noChangeAspect="1" noChangeArrowheads="1"/>
          </p:cNvPicPr>
          <p:nvPr/>
        </p:nvPicPr>
        <p:blipFill>
          <a:blip r:embed="rId3" cstate="print"/>
          <a:srcRect/>
          <a:stretch>
            <a:fillRect/>
          </a:stretch>
        </p:blipFill>
        <p:spPr bwMode="auto">
          <a:xfrm>
            <a:off x="3643306" y="2357430"/>
            <a:ext cx="5429256" cy="584691"/>
          </a:xfrm>
          <a:prstGeom prst="rect">
            <a:avLst/>
          </a:prstGeom>
          <a:noFill/>
        </p:spPr>
      </p:pic>
      <p:sp>
        <p:nvSpPr>
          <p:cNvPr id="6" name="Rettangolo 5"/>
          <p:cNvSpPr/>
          <p:nvPr/>
        </p:nvSpPr>
        <p:spPr>
          <a:xfrm>
            <a:off x="3857620" y="3000372"/>
            <a:ext cx="4643438" cy="1569660"/>
          </a:xfrm>
          <a:prstGeom prst="rect">
            <a:avLst/>
          </a:prstGeom>
        </p:spPr>
        <p:txBody>
          <a:bodyPr wrap="square">
            <a:spAutoFit/>
          </a:bodyPr>
          <a:lstStyle/>
          <a:p>
            <a:pPr algn="just"/>
            <a:r>
              <a:rPr lang="it-IT" sz="2400" dirty="0" smtClean="0"/>
              <a:t>Abbiamo espresso il tempo come </a:t>
            </a:r>
            <a:r>
              <a:rPr lang="it-IT" sz="2400" i="1" dirty="0" smtClean="0"/>
              <a:t>t</a:t>
            </a:r>
            <a:r>
              <a:rPr lang="it-IT" sz="2400" dirty="0" smtClean="0"/>
              <a:t> = </a:t>
            </a:r>
            <a:r>
              <a:rPr lang="it-IT" sz="2400" i="1" dirty="0" smtClean="0"/>
              <a:t>x</a:t>
            </a:r>
            <a:r>
              <a:rPr lang="it-IT" sz="2400" dirty="0" smtClean="0"/>
              <a:t> / </a:t>
            </a:r>
            <a:r>
              <a:rPr lang="it-IT" sz="2400" i="1" dirty="0" smtClean="0"/>
              <a:t>v</a:t>
            </a:r>
            <a:r>
              <a:rPr lang="it-IT" sz="2400" dirty="0" smtClean="0"/>
              <a:t>, sostituendo ed usando la relazione fondamentale delle onde λ = </a:t>
            </a:r>
            <a:r>
              <a:rPr lang="it-IT" sz="2400" i="1" dirty="0" err="1" smtClean="0"/>
              <a:t>v</a:t>
            </a:r>
            <a:r>
              <a:rPr lang="it-IT" sz="2400" dirty="0" err="1" smtClean="0"/>
              <a:t>τ</a:t>
            </a:r>
            <a:r>
              <a:rPr lang="it-IT" sz="2400" dirty="0" smtClean="0"/>
              <a:t> </a:t>
            </a:r>
            <a:endParaRPr lang="it-IT" sz="2400" dirty="0"/>
          </a:p>
        </p:txBody>
      </p:sp>
      <p:pic>
        <p:nvPicPr>
          <p:cNvPr id="37892" name="Picture 4" descr="y=A\cos(\frac{2\pi}{\lambda}(x-vt))"/>
          <p:cNvPicPr>
            <a:picLocks noChangeAspect="1" noChangeArrowheads="1"/>
          </p:cNvPicPr>
          <p:nvPr/>
        </p:nvPicPr>
        <p:blipFill>
          <a:blip r:embed="rId4" cstate="print"/>
          <a:srcRect/>
          <a:stretch>
            <a:fillRect/>
          </a:stretch>
        </p:blipFill>
        <p:spPr bwMode="auto">
          <a:xfrm>
            <a:off x="3714744" y="4500570"/>
            <a:ext cx="2786082" cy="622424"/>
          </a:xfrm>
          <a:prstGeom prst="rect">
            <a:avLst/>
          </a:prstGeom>
          <a:noFill/>
        </p:spPr>
      </p:pic>
      <p:pic>
        <p:nvPicPr>
          <p:cNvPr id="37894" name="Picture 6" descr="y=A\cos[2\pi(\frac{x}{\lambda}-\frac{t}{\tau})]"/>
          <p:cNvPicPr>
            <a:picLocks noChangeAspect="1" noChangeArrowheads="1"/>
          </p:cNvPicPr>
          <p:nvPr/>
        </p:nvPicPr>
        <p:blipFill>
          <a:blip r:embed="rId5" cstate="print"/>
          <a:srcRect/>
          <a:stretch>
            <a:fillRect/>
          </a:stretch>
        </p:blipFill>
        <p:spPr bwMode="auto">
          <a:xfrm>
            <a:off x="3786182" y="5929330"/>
            <a:ext cx="2857520" cy="647284"/>
          </a:xfrm>
          <a:prstGeom prst="rect">
            <a:avLst/>
          </a:prstGeom>
          <a:noFill/>
        </p:spPr>
      </p:pic>
      <p:sp>
        <p:nvSpPr>
          <p:cNvPr id="37895" name="Rectangle 7"/>
          <p:cNvSpPr>
            <a:spLocks noChangeArrowheads="1"/>
          </p:cNvSpPr>
          <p:nvPr/>
        </p:nvSpPr>
        <p:spPr bwMode="auto">
          <a:xfrm>
            <a:off x="3643306" y="5143512"/>
            <a:ext cx="5214974" cy="743141"/>
          </a:xfrm>
          <a:prstGeom prst="rect">
            <a:avLst/>
          </a:prstGeom>
          <a:noFill/>
          <a:ln w="9525">
            <a:noFill/>
            <a:miter lim="800000"/>
            <a:headEnd/>
            <a:tailEnd/>
          </a:ln>
          <a:effectLst/>
        </p:spPr>
        <p:txBody>
          <a:bodyPr vert="horz" wrap="square" lIns="91440" tIns="45720" rIns="91440" bIns="3491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pitchFamily="34" charset="0"/>
                <a:cs typeface="Arial" pitchFamily="34" charset="0"/>
              </a:rPr>
              <a:t>In ogni caso, esprimendo   </a:t>
            </a:r>
            <a:r>
              <a:rPr kumimoji="0" lang="it-IT" sz="25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smtClean="0">
                <a:ln>
                  <a:noFill/>
                </a:ln>
                <a:solidFill>
                  <a:schemeClr val="tx1"/>
                </a:solidFill>
                <a:effectLst/>
                <a:latin typeface="Arial" pitchFamily="34" charset="0"/>
                <a:cs typeface="Arial" pitchFamily="34" charset="0"/>
              </a:rPr>
              <a:t>e sostituendo, si ha l'espressione: </a:t>
            </a:r>
          </a:p>
        </p:txBody>
      </p:sp>
      <p:pic>
        <p:nvPicPr>
          <p:cNvPr id="37896" name="Picture 8" descr="\mathit{v=\frac{\lambda}{\tau}}"/>
          <p:cNvPicPr>
            <a:picLocks noChangeAspect="1" noChangeArrowheads="1"/>
          </p:cNvPicPr>
          <p:nvPr/>
        </p:nvPicPr>
        <p:blipFill>
          <a:blip r:embed="rId6" cstate="print"/>
          <a:srcRect/>
          <a:stretch>
            <a:fillRect/>
          </a:stretch>
        </p:blipFill>
        <p:spPr bwMode="auto">
          <a:xfrm>
            <a:off x="6357950" y="5214950"/>
            <a:ext cx="485775" cy="4000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71604" y="428604"/>
            <a:ext cx="5786478" cy="582594"/>
          </a:xfrm>
        </p:spPr>
        <p:txBody>
          <a:bodyPr>
            <a:normAutofit fontScale="90000"/>
          </a:bodyPr>
          <a:lstStyle/>
          <a:p>
            <a:r>
              <a:rPr lang="it-IT" sz="4900" dirty="0" smtClean="0"/>
              <a:t>Intensità di un’onda</a:t>
            </a:r>
            <a:r>
              <a:rPr lang="it-IT" dirty="0" smtClean="0"/>
              <a:t/>
            </a:r>
            <a:br>
              <a:rPr lang="it-IT" dirty="0" smtClean="0"/>
            </a:br>
            <a:endParaRPr lang="it-IT" dirty="0"/>
          </a:p>
        </p:txBody>
      </p:sp>
      <p:sp>
        <p:nvSpPr>
          <p:cNvPr id="3" name="Segnaposto contenuto 2"/>
          <p:cNvSpPr>
            <a:spLocks noGrp="1"/>
          </p:cNvSpPr>
          <p:nvPr>
            <p:ph sz="half" idx="1"/>
          </p:nvPr>
        </p:nvSpPr>
        <p:spPr>
          <a:xfrm>
            <a:off x="457200" y="642919"/>
            <a:ext cx="8329642" cy="1428759"/>
          </a:xfrm>
        </p:spPr>
        <p:txBody>
          <a:bodyPr>
            <a:normAutofit fontScale="70000" lnSpcReduction="20000"/>
          </a:bodyPr>
          <a:lstStyle/>
          <a:p>
            <a:endParaRPr lang="it-IT" dirty="0" smtClean="0"/>
          </a:p>
          <a:p>
            <a:r>
              <a:rPr lang="it-IT" dirty="0" smtClean="0"/>
              <a:t>Le onde trasportano energia. Se si propagano in un mezzo l’energia è trasferita</a:t>
            </a:r>
          </a:p>
          <a:p>
            <a:r>
              <a:rPr lang="it-IT" dirty="0" smtClean="0"/>
              <a:t>sotto forma di energia vibrazionale da una particella all’altra del mezzo. </a:t>
            </a:r>
            <a:endParaRPr lang="it-IT" dirty="0"/>
          </a:p>
        </p:txBody>
      </p:sp>
      <p:pic>
        <p:nvPicPr>
          <p:cNvPr id="1026" name="Picture 2"/>
          <p:cNvPicPr>
            <a:picLocks noChangeAspect="1" noChangeArrowheads="1"/>
          </p:cNvPicPr>
          <p:nvPr/>
        </p:nvPicPr>
        <p:blipFill>
          <a:blip r:embed="rId3" cstate="print"/>
          <a:srcRect/>
          <a:stretch>
            <a:fillRect/>
          </a:stretch>
        </p:blipFill>
        <p:spPr bwMode="auto">
          <a:xfrm>
            <a:off x="0" y="2143116"/>
            <a:ext cx="9144000" cy="4714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Sovrapposizione di onde</a:t>
            </a:r>
            <a:endParaRPr lang="it-IT" dirty="0"/>
          </a:p>
        </p:txBody>
      </p:sp>
      <p:sp>
        <p:nvSpPr>
          <p:cNvPr id="4" name="Segnaposto contenuto 3"/>
          <p:cNvSpPr>
            <a:spLocks noGrp="1"/>
          </p:cNvSpPr>
          <p:nvPr>
            <p:ph sz="half" idx="2"/>
          </p:nvPr>
        </p:nvSpPr>
        <p:spPr/>
        <p:txBody>
          <a:bodyPr>
            <a:normAutofit/>
          </a:bodyPr>
          <a:lstStyle/>
          <a:p>
            <a:r>
              <a:rPr lang="it-IT" b="1" dirty="0" smtClean="0"/>
              <a:t>Principio di sovrapposizione</a:t>
            </a:r>
          </a:p>
          <a:p>
            <a:r>
              <a:rPr lang="it-IT" dirty="0" smtClean="0"/>
              <a:t>Se due o più onde che si propagano in un mezzo si combinano in un punto, lo spostamento risultante è la somma degli spostamenti delle singole onde.</a:t>
            </a:r>
            <a:endParaRPr lang="it-IT" dirty="0"/>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285720" y="1643049"/>
            <a:ext cx="4210080" cy="40557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Interferenza di onde</a:t>
            </a:r>
            <a:endParaRPr lang="it-IT" dirty="0"/>
          </a:p>
        </p:txBody>
      </p:sp>
      <p:pic>
        <p:nvPicPr>
          <p:cNvPr id="3074" name="Picture 2"/>
          <p:cNvPicPr>
            <a:picLocks noChangeAspect="1" noChangeArrowheads="1"/>
          </p:cNvPicPr>
          <p:nvPr/>
        </p:nvPicPr>
        <p:blipFill>
          <a:blip r:embed="rId3" cstate="print"/>
          <a:srcRect/>
          <a:stretch>
            <a:fillRect/>
          </a:stretch>
        </p:blipFill>
        <p:spPr bwMode="auto">
          <a:xfrm>
            <a:off x="23295" y="1562099"/>
            <a:ext cx="9120705" cy="52364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Onde sonore</a:t>
            </a:r>
            <a:endParaRPr lang="it-IT" dirty="0"/>
          </a:p>
        </p:txBody>
      </p:sp>
      <p:sp>
        <p:nvSpPr>
          <p:cNvPr id="3" name="Segnaposto contenuto 2"/>
          <p:cNvSpPr>
            <a:spLocks noGrp="1"/>
          </p:cNvSpPr>
          <p:nvPr>
            <p:ph idx="1"/>
          </p:nvPr>
        </p:nvSpPr>
        <p:spPr>
          <a:xfrm>
            <a:off x="0" y="1600200"/>
            <a:ext cx="5000628" cy="5257800"/>
          </a:xfrm>
        </p:spPr>
        <p:txBody>
          <a:bodyPr>
            <a:normAutofit fontScale="92500" lnSpcReduction="20000"/>
          </a:bodyPr>
          <a:lstStyle/>
          <a:p>
            <a:pPr algn="just">
              <a:buNone/>
            </a:pPr>
            <a:r>
              <a:rPr lang="it-IT" dirty="0" smtClean="0"/>
              <a:t>• L’onda sonora è un’ onda longitudinale che si può propagare solo in un mezzo comprimibile (ad es. aria). Nel vuoto il suono non si propaga.</a:t>
            </a:r>
          </a:p>
          <a:p>
            <a:pPr algn="just"/>
            <a:endParaRPr lang="it-IT" dirty="0" smtClean="0"/>
          </a:p>
          <a:p>
            <a:pPr algn="just">
              <a:buNone/>
            </a:pPr>
            <a:r>
              <a:rPr lang="it-IT" dirty="0" smtClean="0"/>
              <a:t>• Al passaggio di un’onda sonora in un mezzo le particelle del mezzo vibrano e producono variazioni di densità e di pressione lungo la direzione dell’onda.</a:t>
            </a:r>
          </a:p>
          <a:p>
            <a:endParaRPr lang="it-IT" dirty="0"/>
          </a:p>
        </p:txBody>
      </p:sp>
      <p:pic>
        <p:nvPicPr>
          <p:cNvPr id="4098" name="Picture 2"/>
          <p:cNvPicPr>
            <a:picLocks noChangeAspect="1" noChangeArrowheads="1"/>
          </p:cNvPicPr>
          <p:nvPr/>
        </p:nvPicPr>
        <p:blipFill>
          <a:blip r:embed="rId3" cstate="print"/>
          <a:srcRect/>
          <a:stretch>
            <a:fillRect/>
          </a:stretch>
        </p:blipFill>
        <p:spPr bwMode="auto">
          <a:xfrm>
            <a:off x="5215990" y="1643051"/>
            <a:ext cx="3642289"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82594"/>
          </a:xfrm>
        </p:spPr>
        <p:txBody>
          <a:bodyPr>
            <a:normAutofit fontScale="90000"/>
          </a:bodyPr>
          <a:lstStyle/>
          <a:p>
            <a:r>
              <a:rPr lang="it-IT" dirty="0" smtClean="0"/>
              <a:t>Tipologia delle onde sonore</a:t>
            </a:r>
            <a:endParaRPr lang="it-IT" dirty="0"/>
          </a:p>
        </p:txBody>
      </p:sp>
      <p:sp>
        <p:nvSpPr>
          <p:cNvPr id="3" name="Segnaposto contenuto 2"/>
          <p:cNvSpPr>
            <a:spLocks noGrp="1"/>
          </p:cNvSpPr>
          <p:nvPr>
            <p:ph idx="1"/>
          </p:nvPr>
        </p:nvSpPr>
        <p:spPr>
          <a:xfrm>
            <a:off x="0" y="1000108"/>
            <a:ext cx="9144000" cy="5857892"/>
          </a:xfrm>
        </p:spPr>
        <p:txBody>
          <a:bodyPr>
            <a:normAutofit fontScale="47500" lnSpcReduction="20000"/>
          </a:bodyPr>
          <a:lstStyle/>
          <a:p>
            <a:pPr algn="just"/>
            <a:r>
              <a:rPr lang="it-IT" sz="3800" dirty="0" smtClean="0"/>
              <a:t>Esistono tre diverse tipologie di onde sonore e ognuna è identificabile da un particolare andamento grafico</a:t>
            </a:r>
          </a:p>
          <a:p>
            <a:pPr algn="just"/>
            <a:r>
              <a:rPr lang="it-IT" sz="3800" dirty="0" smtClean="0"/>
              <a:t>Le </a:t>
            </a:r>
            <a:r>
              <a:rPr lang="it-IT" sz="3800" b="1" dirty="0" smtClean="0"/>
              <a:t>onde semplici</a:t>
            </a:r>
            <a:r>
              <a:rPr lang="it-IT" sz="3800" dirty="0" smtClean="0"/>
              <a:t>: onde dal tracciato regolare: i picchi sono speculari alle valli e assume la caratteristica forma di </a:t>
            </a:r>
            <a:r>
              <a:rPr lang="it-IT" sz="3800" dirty="0" smtClean="0">
                <a:hlinkClick r:id="rId3" action="ppaction://hlinkfile" tooltip="Sinusoide"/>
              </a:rPr>
              <a:t>sinusoide</a:t>
            </a:r>
            <a:r>
              <a:rPr lang="it-IT" sz="3800" dirty="0" smtClean="0"/>
              <a:t>. Le principali caratteristiche sono appunto il </a:t>
            </a:r>
            <a:r>
              <a:rPr lang="it-IT" sz="3800" i="1" dirty="0" smtClean="0"/>
              <a:t>grafico sinusoidale</a:t>
            </a:r>
            <a:r>
              <a:rPr lang="it-IT" sz="3800" dirty="0" smtClean="0"/>
              <a:t> e la </a:t>
            </a:r>
            <a:r>
              <a:rPr lang="it-IT" sz="3800" i="1" dirty="0" smtClean="0"/>
              <a:t>periodicità</a:t>
            </a:r>
            <a:r>
              <a:rPr lang="it-IT" sz="3800" dirty="0" smtClean="0"/>
              <a:t>. </a:t>
            </a:r>
          </a:p>
          <a:p>
            <a:pPr algn="just"/>
            <a:r>
              <a:rPr lang="it-IT" sz="3800" dirty="0" smtClean="0"/>
              <a:t>Le </a:t>
            </a:r>
            <a:r>
              <a:rPr lang="it-IT" sz="3800" b="1" dirty="0" smtClean="0"/>
              <a:t>onde complesse</a:t>
            </a:r>
            <a:r>
              <a:rPr lang="it-IT" sz="3800" dirty="0" smtClean="0"/>
              <a:t>: sono sempre onde dal tracciato regolare, in quanto i picchi sono speculari alle valli, ma la loro forma risulta più complessa della precedente, perché presenta diverse anomalie nelle curve. Le caratteristiche sono: la </a:t>
            </a:r>
            <a:r>
              <a:rPr lang="it-IT" sz="3800" i="1" dirty="0" smtClean="0"/>
              <a:t>periodicità</a:t>
            </a:r>
            <a:r>
              <a:rPr lang="it-IT" sz="3800" dirty="0" smtClean="0"/>
              <a:t> e il </a:t>
            </a:r>
            <a:r>
              <a:rPr lang="it-IT" sz="3800" i="1" dirty="0" smtClean="0"/>
              <a:t>grafico non sinusoidale</a:t>
            </a:r>
            <a:r>
              <a:rPr lang="it-IT" sz="3800" dirty="0" smtClean="0"/>
              <a:t>. </a:t>
            </a:r>
          </a:p>
          <a:p>
            <a:pPr algn="just"/>
            <a:r>
              <a:rPr lang="it-IT" sz="3800" dirty="0" smtClean="0"/>
              <a:t>Le </a:t>
            </a:r>
            <a:r>
              <a:rPr lang="it-IT" sz="3800" b="1" dirty="0" smtClean="0"/>
              <a:t>onde aperiodiche</a:t>
            </a:r>
            <a:r>
              <a:rPr lang="it-IT" sz="3800" dirty="0" smtClean="0"/>
              <a:t>: sono onde non regolari: il tracciato ha forma caotica e </a:t>
            </a:r>
            <a:r>
              <a:rPr lang="it-IT" sz="3800" dirty="0" err="1" smtClean="0"/>
              <a:t>zizzagante</a:t>
            </a:r>
            <a:r>
              <a:rPr lang="it-IT" sz="3800" dirty="0" smtClean="0"/>
              <a:t>. Sono caratterizzate dall'assoluta </a:t>
            </a:r>
            <a:r>
              <a:rPr lang="it-IT" sz="3800" i="1" dirty="0" smtClean="0"/>
              <a:t>irregolarità del grafico</a:t>
            </a:r>
            <a:r>
              <a:rPr lang="it-IT" sz="3800" dirty="0" smtClean="0"/>
              <a:t> e dall'</a:t>
            </a:r>
            <a:r>
              <a:rPr lang="it-IT" sz="3800" i="1" dirty="0" smtClean="0"/>
              <a:t>aperiodicità</a:t>
            </a:r>
            <a:r>
              <a:rPr lang="it-IT" sz="3800" dirty="0" smtClean="0"/>
              <a:t>; sono tracciati caratteristici dei </a:t>
            </a:r>
            <a:r>
              <a:rPr lang="it-IT" sz="3800" dirty="0" smtClean="0">
                <a:hlinkClick r:id="rId4" action="ppaction://hlinkfile" tooltip="Rumore"/>
              </a:rPr>
              <a:t>rumori</a:t>
            </a:r>
            <a:r>
              <a:rPr lang="it-IT" sz="3800" dirty="0" smtClean="0"/>
              <a:t>. </a:t>
            </a:r>
          </a:p>
          <a:p>
            <a:pPr algn="just"/>
            <a:r>
              <a:rPr lang="it-IT" sz="3800" dirty="0" smtClean="0"/>
              <a:t>Per una descrizione delle onde semplici i parametri di frequenza e d'ampiezza sono sufficienti, mentre le onde aperiodiche, a causa della loro aperiodicità, non possono essere descritte da alcun parametro. Invece nella descrizione delle onde complesse sono sì utili sia la frequenza che l'ampiezza, ma date le anomalie del tracciato, questi due semplici parametri da soli non sono sufficientemente esaurienti, in quanto bisogna ricorrere alla scomposizione dell'onda fondamentale in una serie d'onde semplici, che sono invece analizzabili con le normali grandezze. Le onde semplici o formanti, ottenute dalla scomposizione di un'onda complessa, sono dette armoniche e nel loro insieme costituiscono, quello che è chiamato spettro dell'onda sonora. Una caratteristica molto importante delle armoniche è che le loro frequenze corrispondono sempre a multipli interi della frequenza dell'onda complessa, e sono indicate con F0, F1, F2, ecc. con il pedice che corrisponde al rapporto tra la frequenza dell'onda fondamentale e quella dell'armonica</a:t>
            </a:r>
          </a:p>
          <a:p>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3500430" cy="1143000"/>
          </a:xfrm>
        </p:spPr>
        <p:txBody>
          <a:bodyPr>
            <a:normAutofit fontScale="90000"/>
          </a:bodyPr>
          <a:lstStyle/>
          <a:p>
            <a:r>
              <a:rPr lang="it-IT" dirty="0" smtClean="0"/>
              <a:t>La ricezione del suono</a:t>
            </a:r>
            <a:endParaRPr lang="it-IT" dirty="0"/>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0" y="1679423"/>
            <a:ext cx="5232233" cy="224964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1" y="4214818"/>
            <a:ext cx="5229984" cy="2452682"/>
          </a:xfrm>
          <a:prstGeom prst="rect">
            <a:avLst/>
          </a:prstGeom>
          <a:noFill/>
          <a:ln w="9525">
            <a:noFill/>
            <a:miter lim="800000"/>
            <a:headEnd/>
            <a:tailEnd/>
          </a:ln>
          <a:effectLst/>
        </p:spPr>
      </p:pic>
      <p:sp>
        <p:nvSpPr>
          <p:cNvPr id="11" name="Fumetto 3 10"/>
          <p:cNvSpPr/>
          <p:nvPr/>
        </p:nvSpPr>
        <p:spPr>
          <a:xfrm>
            <a:off x="5072066" y="0"/>
            <a:ext cx="3786214" cy="1500198"/>
          </a:xfrm>
          <a:prstGeom prst="wedgeEllipseCallout">
            <a:avLst>
              <a:gd name="adj1" fmla="val -40216"/>
              <a:gd name="adj2" fmla="val 1147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Orecchio e microfono sono </a:t>
            </a:r>
            <a:r>
              <a:rPr lang="it-IT" sz="1600" dirty="0" smtClean="0"/>
              <a:t>trasduttori di segnali: traducono un segnale sonoro in un segnale elettrico</a:t>
            </a:r>
            <a:endParaRPr lang="it-IT" sz="1600" dirty="0"/>
          </a:p>
        </p:txBody>
      </p:sp>
      <p:sp>
        <p:nvSpPr>
          <p:cNvPr id="12" name="Fumetto 3 11"/>
          <p:cNvSpPr/>
          <p:nvPr/>
        </p:nvSpPr>
        <p:spPr>
          <a:xfrm>
            <a:off x="4929190" y="-214338"/>
            <a:ext cx="4000528" cy="2786082"/>
          </a:xfrm>
          <a:prstGeom prst="wedgeEllipseCallout">
            <a:avLst>
              <a:gd name="adj1" fmla="val -55059"/>
              <a:gd name="adj2" fmla="val 771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 vibrazione del timpano fa vibrare il martello che a sua volta fa vibrare l’incudine il quale mette in vibrazione la staffa</a:t>
            </a:r>
            <a:endParaRPr lang="it-IT" dirty="0"/>
          </a:p>
        </p:txBody>
      </p:sp>
      <p:sp>
        <p:nvSpPr>
          <p:cNvPr id="14" name="Fumetto 3 13"/>
          <p:cNvSpPr/>
          <p:nvPr/>
        </p:nvSpPr>
        <p:spPr>
          <a:xfrm>
            <a:off x="5072066" y="214290"/>
            <a:ext cx="3857652" cy="2000264"/>
          </a:xfrm>
          <a:prstGeom prst="wedgeEllipseCallout">
            <a:avLst>
              <a:gd name="adj1" fmla="val -51960"/>
              <a:gd name="adj2" fmla="val 775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Martello, incudine e staffa formano un sistema di leve che amplifica il suono e lo trasmette alla coclea</a:t>
            </a:r>
            <a:endParaRPr lang="it-IT" dirty="0"/>
          </a:p>
        </p:txBody>
      </p:sp>
      <p:sp>
        <p:nvSpPr>
          <p:cNvPr id="15" name="Fumetto 3 14"/>
          <p:cNvSpPr/>
          <p:nvPr/>
        </p:nvSpPr>
        <p:spPr>
          <a:xfrm>
            <a:off x="4857752" y="-214338"/>
            <a:ext cx="4143404" cy="2428892"/>
          </a:xfrm>
          <a:prstGeom prst="wedgeEllipseCallout">
            <a:avLst>
              <a:gd name="adj1" fmla="val -47186"/>
              <a:gd name="adj2" fmla="val 71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 staffa trasmette il suono che riceve a un’altra membrana, la finestra ovale che produce anch’essa compressione e decompressione del liquido che sta nella coclea</a:t>
            </a:r>
            <a:endParaRPr lang="it-IT"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diamond(in)">
                                      <p:cBhvr>
                                        <p:cTn id="17" dur="20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amond(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1"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amond(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4" grpId="0" animBg="1"/>
      <p:bldP spid="15" grpId="0" animBg="1"/>
      <p:bldP spid="1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3" cstate="print"/>
          <a:srcRect/>
          <a:stretch>
            <a:fillRect/>
          </a:stretch>
        </p:blipFill>
        <p:spPr bwMode="auto">
          <a:xfrm>
            <a:off x="480326" y="1"/>
            <a:ext cx="8235078" cy="2089806"/>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500034" y="2071678"/>
            <a:ext cx="3643306" cy="844322"/>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4000496" y="2000240"/>
            <a:ext cx="4933950" cy="4695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Onda su onda ...</a:t>
            </a:r>
            <a:endParaRPr lang="it-IT" dirty="0"/>
          </a:p>
        </p:txBody>
      </p:sp>
      <p:sp>
        <p:nvSpPr>
          <p:cNvPr id="3" name="Segnaposto contenuto 2"/>
          <p:cNvSpPr>
            <a:spLocks noGrp="1"/>
          </p:cNvSpPr>
          <p:nvPr>
            <p:ph idx="1"/>
          </p:nvPr>
        </p:nvSpPr>
        <p:spPr/>
        <p:txBody>
          <a:bodyPr/>
          <a:lstStyle/>
          <a:p>
            <a:r>
              <a:rPr lang="it-IT" dirty="0" smtClean="0"/>
              <a:t>Un'</a:t>
            </a:r>
            <a:r>
              <a:rPr lang="it-IT" b="1" dirty="0" smtClean="0"/>
              <a:t>onda</a:t>
            </a:r>
            <a:r>
              <a:rPr lang="it-IT" dirty="0" smtClean="0"/>
              <a:t> è una perturbazione che si propaga attraverso lo spazio trasportando energia e non materia. Riguardo alla propagazione si distinguono:</a:t>
            </a:r>
            <a:endParaRPr lang="it-IT" dirty="0"/>
          </a:p>
        </p:txBody>
      </p:sp>
      <p:graphicFrame>
        <p:nvGraphicFramePr>
          <p:cNvPr id="4" name="Diagramma 3"/>
          <p:cNvGraphicFramePr/>
          <p:nvPr/>
        </p:nvGraphicFramePr>
        <p:xfrm>
          <a:off x="3500430" y="3214686"/>
          <a:ext cx="5643570" cy="3643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http://tbn0.google.com/images?q=tbn:7u34NHAc5IWDQM:http://www.webalice.it/tommypv/onde.jpg">
            <a:hlinkClick r:id="rId9"/>
          </p:cNvPr>
          <p:cNvPicPr>
            <a:picLocks noChangeAspect="1" noChangeArrowheads="1"/>
          </p:cNvPicPr>
          <p:nvPr/>
        </p:nvPicPr>
        <p:blipFill>
          <a:blip r:embed="rId10" cstate="print"/>
          <a:srcRect/>
          <a:stretch>
            <a:fillRect/>
          </a:stretch>
        </p:blipFill>
        <p:spPr bwMode="auto">
          <a:xfrm>
            <a:off x="857224" y="3716656"/>
            <a:ext cx="1571636" cy="1183967"/>
          </a:xfrm>
          <a:prstGeom prst="rect">
            <a:avLst/>
          </a:prstGeom>
          <a:noFill/>
        </p:spPr>
      </p:pic>
      <p:pic>
        <p:nvPicPr>
          <p:cNvPr id="2052" name="Picture 4" descr="http://tbn1.google.com/images?q=tbn:QTPZnFtUobljQM:http://www.scuola-judo-tomita.com/dojo/varie/stemma/onde001.jpg">
            <a:hlinkClick r:id="rId11"/>
          </p:cNvPr>
          <p:cNvPicPr>
            <a:picLocks noChangeAspect="1" noChangeArrowheads="1"/>
          </p:cNvPicPr>
          <p:nvPr/>
        </p:nvPicPr>
        <p:blipFill>
          <a:blip r:embed="rId12" cstate="print"/>
          <a:srcRect/>
          <a:stretch>
            <a:fillRect/>
          </a:stretch>
        </p:blipFill>
        <p:spPr bwMode="auto">
          <a:xfrm>
            <a:off x="857225" y="5455740"/>
            <a:ext cx="1643074" cy="1103045"/>
          </a:xfrm>
          <a:prstGeom prst="rect">
            <a:avLst/>
          </a:prstGeom>
          <a:noFill/>
        </p:spPr>
      </p:pic>
    </p:spTree>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2"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down)">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Graphic spid="4" grpId="2">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a:stretch>
            <a:fillRect/>
          </a:stretch>
        </p:blipFill>
        <p:spPr bwMode="auto">
          <a:xfrm>
            <a:off x="-1" y="0"/>
            <a:ext cx="4270447" cy="3312985"/>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0" y="3286124"/>
            <a:ext cx="3274308" cy="34290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a:stretch>
            <a:fillRect/>
          </a:stretch>
        </p:blipFill>
        <p:spPr bwMode="auto">
          <a:xfrm>
            <a:off x="4929190" y="4763"/>
            <a:ext cx="4214810" cy="6853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82660"/>
          </a:xfrm>
        </p:spPr>
        <p:txBody>
          <a:bodyPr/>
          <a:lstStyle/>
          <a:p>
            <a:r>
              <a:rPr lang="it-IT" dirty="0" smtClean="0"/>
              <a:t>Livello sonoro</a:t>
            </a:r>
            <a:endParaRPr lang="it-IT"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0" y="1214422"/>
            <a:ext cx="9144000" cy="5643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Ultrasuoni</a:t>
            </a:r>
            <a:br>
              <a:rPr lang="it-IT" dirty="0" smtClean="0"/>
            </a:br>
            <a:endParaRPr lang="it-IT"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0" y="1571613"/>
            <a:ext cx="9144000" cy="5286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Ecografia </a:t>
            </a:r>
            <a:endParaRPr lang="it-IT"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0" y="1643212"/>
            <a:ext cx="9144000" cy="46582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Effetto Doppler</a:t>
            </a:r>
            <a:endParaRPr lang="it-IT"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 y="1214422"/>
            <a:ext cx="9116137" cy="5643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Strumenti musicali</a:t>
            </a:r>
            <a:endParaRPr lang="it-IT"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1" y="1428736"/>
            <a:ext cx="9072008" cy="5429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Onde stazionarie nelle corde</a:t>
            </a:r>
            <a:endParaRPr lang="it-IT"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0" y="1214422"/>
            <a:ext cx="9181557" cy="5643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0" y="1142984"/>
            <a:ext cx="9071206"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Onde sismiche</a:t>
            </a:r>
            <a:endParaRPr lang="it-IT" dirty="0"/>
          </a:p>
        </p:txBody>
      </p:sp>
      <p:sp>
        <p:nvSpPr>
          <p:cNvPr id="3" name="Segnaposto contenuto 2"/>
          <p:cNvSpPr>
            <a:spLocks noGrp="1"/>
          </p:cNvSpPr>
          <p:nvPr>
            <p:ph idx="1"/>
          </p:nvPr>
        </p:nvSpPr>
        <p:spPr>
          <a:xfrm>
            <a:off x="457200" y="1600200"/>
            <a:ext cx="4757742" cy="4525963"/>
          </a:xfrm>
        </p:spPr>
        <p:txBody>
          <a:bodyPr>
            <a:normAutofit fontScale="70000" lnSpcReduction="20000"/>
          </a:bodyPr>
          <a:lstStyle/>
          <a:p>
            <a:pPr algn="just"/>
            <a:r>
              <a:rPr lang="it-IT" dirty="0" smtClean="0"/>
              <a:t>Le </a:t>
            </a:r>
            <a:r>
              <a:rPr lang="it-IT" b="1" dirty="0" smtClean="0"/>
              <a:t>onde sismiche</a:t>
            </a:r>
            <a:r>
              <a:rPr lang="it-IT" dirty="0" smtClean="0"/>
              <a:t> sono </a:t>
            </a:r>
            <a:r>
              <a:rPr lang="it-IT" dirty="0" smtClean="0">
                <a:hlinkClick r:id="rId3" tooltip="Onde (fisica)"/>
              </a:rPr>
              <a:t>onde</a:t>
            </a:r>
            <a:r>
              <a:rPr lang="it-IT" dirty="0" smtClean="0"/>
              <a:t> che si propagano attraverso il </a:t>
            </a:r>
            <a:r>
              <a:rPr lang="it-IT" dirty="0" smtClean="0">
                <a:hlinkClick r:id="rId4" tooltip="Terra"/>
              </a:rPr>
              <a:t>globo terrestre</a:t>
            </a:r>
            <a:r>
              <a:rPr lang="it-IT" dirty="0" smtClean="0"/>
              <a:t>, generate da un </a:t>
            </a:r>
            <a:r>
              <a:rPr lang="it-IT" dirty="0" smtClean="0">
                <a:hlinkClick r:id="rId5" tooltip="Terremoto"/>
              </a:rPr>
              <a:t>terremoto</a:t>
            </a:r>
            <a:r>
              <a:rPr lang="it-IT" dirty="0" smtClean="0"/>
              <a:t>, da attività </a:t>
            </a:r>
            <a:r>
              <a:rPr lang="it-IT" dirty="0" smtClean="0">
                <a:hlinkClick r:id="rId6" tooltip="Vulcano"/>
              </a:rPr>
              <a:t>vulcanica</a:t>
            </a:r>
            <a:r>
              <a:rPr lang="it-IT" dirty="0" smtClean="0"/>
              <a:t> o artificialmente ad opera dell'uomo tramite un'</a:t>
            </a:r>
            <a:r>
              <a:rPr lang="it-IT" dirty="0" smtClean="0">
                <a:hlinkClick r:id="rId7" tooltip="Esplosione"/>
              </a:rPr>
              <a:t>esplosione</a:t>
            </a:r>
            <a:r>
              <a:rPr lang="it-IT" dirty="0" smtClean="0"/>
              <a:t> o un'altra forma di </a:t>
            </a:r>
            <a:r>
              <a:rPr lang="it-IT" dirty="0" err="1" smtClean="0"/>
              <a:t>energizzazione</a:t>
            </a:r>
            <a:r>
              <a:rPr lang="it-IT" dirty="0" smtClean="0"/>
              <a:t> del terreno. Oggi, con il miglioramento della strumentazione </a:t>
            </a:r>
            <a:r>
              <a:rPr lang="it-IT" dirty="0" smtClean="0">
                <a:hlinkClick r:id="rId8" tooltip="Geofisica"/>
              </a:rPr>
              <a:t>geofisica</a:t>
            </a:r>
            <a:r>
              <a:rPr lang="it-IT" dirty="0" smtClean="0"/>
              <a:t> si è scoperto che onde sismiche, con una scala di grandezza ben inferiore, sono generate in maniera continuativa anche dal </a:t>
            </a:r>
            <a:r>
              <a:rPr lang="it-IT" dirty="0" smtClean="0">
                <a:hlinkClick r:id="rId9" tooltip="Vento"/>
              </a:rPr>
              <a:t>vento</a:t>
            </a:r>
            <a:r>
              <a:rPr lang="it-IT" dirty="0" smtClean="0"/>
              <a:t> e dal pulsare delle </a:t>
            </a:r>
            <a:r>
              <a:rPr lang="it-IT" dirty="0" smtClean="0">
                <a:hlinkClick r:id="rId10" tooltip="Oceano"/>
              </a:rPr>
              <a:t>onde oceaniche</a:t>
            </a:r>
            <a:r>
              <a:rPr lang="it-IT" dirty="0" smtClean="0"/>
              <a:t>.</a:t>
            </a:r>
            <a:endParaRPr lang="it-IT" dirty="0"/>
          </a:p>
        </p:txBody>
      </p:sp>
      <p:pic>
        <p:nvPicPr>
          <p:cNvPr id="1026" name="Picture 2" descr="mhtml:file://J:\Onde%20sismiche%20-%20Wikipedia.mht!http://upload.wikimedia.org/wikipedia/commons/3/38/Pswaves.jpg">
            <a:hlinkClick r:id="rId11" tooltip="Onde di corpo e Onde di superficie"/>
          </p:cNvPr>
          <p:cNvPicPr>
            <a:picLocks noChangeAspect="1" noChangeArrowheads="1"/>
          </p:cNvPicPr>
          <p:nvPr/>
        </p:nvPicPr>
        <p:blipFill>
          <a:blip r:embed="rId12" cstate="print"/>
          <a:srcRect/>
          <a:stretch>
            <a:fillRect/>
          </a:stretch>
        </p:blipFill>
        <p:spPr bwMode="auto">
          <a:xfrm>
            <a:off x="5786446" y="1428736"/>
            <a:ext cx="2857500" cy="40767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Onde sismiche naturali</a:t>
            </a:r>
            <a:endParaRPr lang="it-IT" dirty="0"/>
          </a:p>
        </p:txBody>
      </p:sp>
      <p:sp>
        <p:nvSpPr>
          <p:cNvPr id="3" name="Segnaposto contenuto 2"/>
          <p:cNvSpPr>
            <a:spLocks noGrp="1"/>
          </p:cNvSpPr>
          <p:nvPr>
            <p:ph sz="half" idx="1"/>
          </p:nvPr>
        </p:nvSpPr>
        <p:spPr/>
        <p:txBody>
          <a:bodyPr>
            <a:normAutofit fontScale="77500" lnSpcReduction="20000"/>
          </a:bodyPr>
          <a:lstStyle/>
          <a:p>
            <a:r>
              <a:rPr lang="it-IT" dirty="0" smtClean="0"/>
              <a:t>Le onde sismiche naturali si dividono principalmente in due grandi categorie, in funzione di come le onde percorrono il materiale perturbato:</a:t>
            </a:r>
          </a:p>
          <a:p>
            <a:r>
              <a:rPr lang="it-IT" dirty="0" smtClean="0"/>
              <a:t>Onde di corpo (</a:t>
            </a:r>
            <a:r>
              <a:rPr lang="it-IT" i="1" dirty="0" smtClean="0"/>
              <a:t>body </a:t>
            </a:r>
            <a:r>
              <a:rPr lang="it-IT" i="1" dirty="0" err="1" smtClean="0"/>
              <a:t>wave</a:t>
            </a:r>
            <a:r>
              <a:rPr lang="it-IT" dirty="0" smtClean="0"/>
              <a:t> in inglese) </a:t>
            </a:r>
          </a:p>
          <a:p>
            <a:pPr lvl="1"/>
            <a:r>
              <a:rPr lang="it-IT" dirty="0" smtClean="0"/>
              <a:t>Onde P </a:t>
            </a:r>
          </a:p>
          <a:p>
            <a:pPr lvl="1"/>
            <a:r>
              <a:rPr lang="it-IT" dirty="0" smtClean="0"/>
              <a:t>Onde S </a:t>
            </a:r>
          </a:p>
          <a:p>
            <a:r>
              <a:rPr lang="it-IT" dirty="0" smtClean="0"/>
              <a:t>Onde superficiali (</a:t>
            </a:r>
            <a:r>
              <a:rPr lang="it-IT" i="1" dirty="0" err="1" smtClean="0"/>
              <a:t>surface</a:t>
            </a:r>
            <a:r>
              <a:rPr lang="it-IT" i="1" dirty="0" smtClean="0"/>
              <a:t> </a:t>
            </a:r>
            <a:r>
              <a:rPr lang="it-IT" i="1" dirty="0" err="1" smtClean="0"/>
              <a:t>waves</a:t>
            </a:r>
            <a:r>
              <a:rPr lang="it-IT" dirty="0" smtClean="0"/>
              <a:t> in inglese) </a:t>
            </a:r>
          </a:p>
          <a:p>
            <a:pPr lvl="1"/>
            <a:r>
              <a:rPr lang="it-IT" dirty="0" smtClean="0"/>
              <a:t>Onde di </a:t>
            </a:r>
            <a:r>
              <a:rPr lang="it-IT" dirty="0" err="1" smtClean="0"/>
              <a:t>Rayleigh</a:t>
            </a:r>
            <a:r>
              <a:rPr lang="it-IT" dirty="0" smtClean="0"/>
              <a:t> </a:t>
            </a:r>
          </a:p>
          <a:p>
            <a:pPr lvl="1"/>
            <a:r>
              <a:rPr lang="it-IT" dirty="0" smtClean="0"/>
              <a:t>Onde di Love </a:t>
            </a:r>
          </a:p>
          <a:p>
            <a:endParaRPr lang="it-IT" dirty="0"/>
          </a:p>
        </p:txBody>
      </p:sp>
      <p:sp>
        <p:nvSpPr>
          <p:cNvPr id="4" name="Segnaposto contenuto 3"/>
          <p:cNvSpPr>
            <a:spLocks noGrp="1"/>
          </p:cNvSpPr>
          <p:nvPr>
            <p:ph sz="half" idx="2"/>
          </p:nvPr>
        </p:nvSpPr>
        <p:spPr/>
        <p:txBody>
          <a:bodyPr>
            <a:normAutofit fontScale="77500" lnSpcReduction="20000"/>
          </a:bodyPr>
          <a:lstStyle/>
          <a:p>
            <a:r>
              <a:rPr lang="it-IT" dirty="0" smtClean="0"/>
              <a:t>Le </a:t>
            </a:r>
            <a:r>
              <a:rPr lang="it-IT" b="1" dirty="0" smtClean="0"/>
              <a:t>Onde di Corpo</a:t>
            </a:r>
            <a:r>
              <a:rPr lang="it-IT" dirty="0" smtClean="0"/>
              <a:t> o </a:t>
            </a:r>
            <a:r>
              <a:rPr lang="it-IT" b="1" dirty="0" smtClean="0"/>
              <a:t>Onde di Volume</a:t>
            </a:r>
            <a:r>
              <a:rPr lang="it-IT" dirty="0" smtClean="0"/>
              <a:t> sono quelle onde che si propagano dalla sorgente sismica, attraverso il volume del mezzo interessato, in tutte le direzioni. Si dimostra matematicamente che esistono due componenti della soluzione dell'equazione delle onde, in altre parole, una sorgente sismica genera due tipi di onde di corpo, distinte tra di loro, chiamate rispettivamente:</a:t>
            </a:r>
          </a:p>
          <a:p>
            <a:r>
              <a:rPr lang="it-IT" dirty="0" smtClean="0"/>
              <a:t>Onde P </a:t>
            </a:r>
          </a:p>
          <a:p>
            <a:r>
              <a:rPr lang="it-IT" dirty="0" smtClean="0"/>
              <a:t>Onde S </a:t>
            </a:r>
          </a:p>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0" y="1"/>
            <a:ext cx="4286248" cy="3500437"/>
          </a:xfrm>
        </p:spPr>
        <p:txBody>
          <a:bodyPr>
            <a:normAutofit/>
          </a:bodyPr>
          <a:lstStyle/>
          <a:p>
            <a:r>
              <a:rPr lang="it-IT" dirty="0" smtClean="0"/>
              <a:t>Riguardo alle dimensioni del mezzo in cui si propagano:</a:t>
            </a:r>
          </a:p>
          <a:p>
            <a:r>
              <a:rPr lang="it-IT" dirty="0" smtClean="0"/>
              <a:t>Onde unidimensionali o lineari </a:t>
            </a:r>
          </a:p>
          <a:p>
            <a:r>
              <a:rPr lang="it-IT" dirty="0" smtClean="0"/>
              <a:t>Onde bidimensionali </a:t>
            </a:r>
          </a:p>
          <a:p>
            <a:r>
              <a:rPr lang="it-IT" dirty="0" smtClean="0"/>
              <a:t>Onde tridimensionali </a:t>
            </a:r>
          </a:p>
          <a:p>
            <a:pPr>
              <a:buNone/>
            </a:pPr>
            <a:endParaRPr lang="it-IT" dirty="0"/>
          </a:p>
        </p:txBody>
      </p:sp>
      <p:sp>
        <p:nvSpPr>
          <p:cNvPr id="4" name="Segnaposto contenuto 3"/>
          <p:cNvSpPr>
            <a:spLocks noGrp="1"/>
          </p:cNvSpPr>
          <p:nvPr>
            <p:ph sz="half" idx="2"/>
          </p:nvPr>
        </p:nvSpPr>
        <p:spPr>
          <a:xfrm>
            <a:off x="5105400" y="0"/>
            <a:ext cx="4038600" cy="4525963"/>
          </a:xfrm>
        </p:spPr>
        <p:txBody>
          <a:bodyPr>
            <a:normAutofit/>
          </a:bodyPr>
          <a:lstStyle/>
          <a:p>
            <a:r>
              <a:rPr lang="it-IT" dirty="0" smtClean="0"/>
              <a:t>Riguardo alla loro direzione vettoriale di propagazione cioè alla loro polarizzazione:</a:t>
            </a:r>
          </a:p>
          <a:p>
            <a:r>
              <a:rPr lang="it-IT" dirty="0" smtClean="0">
                <a:hlinkClick r:id="rId3" tooltip="Onda longitudinale"/>
              </a:rPr>
              <a:t>Onde longitudinali</a:t>
            </a:r>
            <a:r>
              <a:rPr lang="it-IT" dirty="0" smtClean="0"/>
              <a:t> </a:t>
            </a:r>
          </a:p>
          <a:p>
            <a:r>
              <a:rPr lang="it-IT" dirty="0" smtClean="0">
                <a:hlinkClick r:id="rId4" tooltip="Onda trasversale"/>
              </a:rPr>
              <a:t>Onde trasversali</a:t>
            </a:r>
            <a:r>
              <a:rPr lang="it-IT" dirty="0" smtClean="0"/>
              <a:t> </a:t>
            </a:r>
          </a:p>
          <a:p>
            <a:endParaRPr lang="it-IT" dirty="0"/>
          </a:p>
        </p:txBody>
      </p:sp>
      <p:pic>
        <p:nvPicPr>
          <p:cNvPr id="18435" name="Picture 3"/>
          <p:cNvPicPr>
            <a:picLocks noChangeAspect="1" noChangeArrowheads="1"/>
          </p:cNvPicPr>
          <p:nvPr/>
        </p:nvPicPr>
        <p:blipFill>
          <a:blip r:embed="rId5" cstate="print"/>
          <a:srcRect/>
          <a:stretch>
            <a:fillRect/>
          </a:stretch>
        </p:blipFill>
        <p:spPr bwMode="auto">
          <a:xfrm>
            <a:off x="5715008" y="3162006"/>
            <a:ext cx="2714644" cy="3695994"/>
          </a:xfrm>
          <a:prstGeom prst="rect">
            <a:avLst/>
          </a:prstGeom>
          <a:noFill/>
          <a:ln w="9525">
            <a:noFill/>
            <a:miter lim="800000"/>
            <a:headEnd/>
            <a:tailEnd/>
          </a:ln>
          <a:effectLst/>
        </p:spPr>
      </p:pic>
      <p:pic>
        <p:nvPicPr>
          <p:cNvPr id="18436" name="Picture 4"/>
          <p:cNvPicPr>
            <a:picLocks noChangeAspect="1" noChangeArrowheads="1"/>
          </p:cNvPicPr>
          <p:nvPr/>
        </p:nvPicPr>
        <p:blipFill>
          <a:blip r:embed="rId6" cstate="print"/>
          <a:srcRect/>
          <a:stretch>
            <a:fillRect/>
          </a:stretch>
        </p:blipFill>
        <p:spPr bwMode="auto">
          <a:xfrm>
            <a:off x="0" y="2857500"/>
            <a:ext cx="5124450" cy="4000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diamond(in)">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diamond(in)">
                                      <p:cBhvr>
                                        <p:cTn id="32" dur="2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diamond(in)">
                                      <p:cBhvr>
                                        <p:cTn id="37" dur="2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8436"/>
                                        </p:tgtEl>
                                        <p:attrNameLst>
                                          <p:attrName>style.visibility</p:attrName>
                                        </p:attrNameLst>
                                      </p:cBhvr>
                                      <p:to>
                                        <p:strVal val="visible"/>
                                      </p:to>
                                    </p:set>
                                    <p:animEffect transition="in" filter="diamond(in)">
                                      <p:cBhvr>
                                        <p:cTn id="42" dur="2000"/>
                                        <p:tgtEl>
                                          <p:spTgt spid="18436"/>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8435"/>
                                        </p:tgtEl>
                                        <p:attrNameLst>
                                          <p:attrName>style.visibility</p:attrName>
                                        </p:attrNameLst>
                                      </p:cBhvr>
                                      <p:to>
                                        <p:strVal val="visible"/>
                                      </p:to>
                                    </p:set>
                                    <p:animEffect transition="in" filter="diamond(in)">
                                      <p:cBhvr>
                                        <p:cTn id="47"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Onde p</a:t>
            </a:r>
            <a:endParaRPr lang="it-IT" dirty="0"/>
          </a:p>
        </p:txBody>
      </p:sp>
      <p:sp>
        <p:nvSpPr>
          <p:cNvPr id="3" name="Segnaposto contenuto 2"/>
          <p:cNvSpPr>
            <a:spLocks noGrp="1"/>
          </p:cNvSpPr>
          <p:nvPr>
            <p:ph sz="half" idx="1"/>
          </p:nvPr>
        </p:nvSpPr>
        <p:spPr/>
        <p:txBody>
          <a:bodyPr>
            <a:normAutofit fontScale="70000" lnSpcReduction="20000"/>
          </a:bodyPr>
          <a:lstStyle/>
          <a:p>
            <a:pPr algn="just"/>
            <a:r>
              <a:rPr lang="it-IT" dirty="0" smtClean="0"/>
              <a:t>Le </a:t>
            </a:r>
            <a:r>
              <a:rPr lang="it-IT" b="1" dirty="0" smtClean="0"/>
              <a:t>Onde P</a:t>
            </a:r>
            <a:r>
              <a:rPr lang="it-IT" dirty="0" smtClean="0"/>
              <a:t> sono onde </a:t>
            </a:r>
            <a:r>
              <a:rPr lang="it-IT" dirty="0" err="1" smtClean="0">
                <a:hlinkClick r:id="rId3" tooltip="Compressione fisica"/>
              </a:rPr>
              <a:t>compressionali</a:t>
            </a:r>
            <a:r>
              <a:rPr lang="it-IT" dirty="0" smtClean="0"/>
              <a:t>, dette anche </a:t>
            </a:r>
            <a:r>
              <a:rPr lang="it-IT" dirty="0" smtClean="0">
                <a:hlinkClick r:id="rId4" tooltip="Longitudine"/>
              </a:rPr>
              <a:t>longitudinali</a:t>
            </a:r>
            <a:r>
              <a:rPr lang="it-IT" dirty="0" smtClean="0"/>
              <a:t> o primarie. Esse sono simili alle </a:t>
            </a:r>
            <a:r>
              <a:rPr lang="it-IT" dirty="0" smtClean="0">
                <a:hlinkClick r:id="rId5" tooltip="Onda acustica"/>
              </a:rPr>
              <a:t>onde acustiche</a:t>
            </a:r>
            <a:r>
              <a:rPr lang="it-IT" dirty="0" smtClean="0"/>
              <a:t> e corrispondono a compressioni e rarefazioni del mezzo in cui viaggiano; al loro passaggio le particelle del materiale attraversato compiono un </a:t>
            </a:r>
            <a:r>
              <a:rPr lang="it-IT" dirty="0" smtClean="0">
                <a:hlinkClick r:id="rId6" tooltip="Moto oscillatorio"/>
              </a:rPr>
              <a:t>moto oscillatorio</a:t>
            </a:r>
            <a:r>
              <a:rPr lang="it-IT" dirty="0" smtClean="0"/>
              <a:t> nella direzione di propagazione dell'onda. Sono, fra le onde generate da un </a:t>
            </a:r>
            <a:r>
              <a:rPr lang="it-IT" dirty="0" smtClean="0">
                <a:hlinkClick r:id="rId7" tooltip="Terremoto"/>
              </a:rPr>
              <a:t>terremoto</a:t>
            </a:r>
            <a:r>
              <a:rPr lang="it-IT" dirty="0" smtClean="0"/>
              <a:t>, le più veloci, e dunque le prime avvertite ad una </a:t>
            </a:r>
            <a:r>
              <a:rPr lang="it-IT" dirty="0" smtClean="0">
                <a:hlinkClick r:id="rId8" tooltip="Stazione sismica"/>
              </a:rPr>
              <a:t>stazione sismica</a:t>
            </a:r>
            <a:r>
              <a:rPr lang="it-IT" dirty="0" smtClean="0"/>
              <a:t>, da cui il nome di Onda P (Primaria). La velocità dell'onda è determinata dall'</a:t>
            </a:r>
            <a:r>
              <a:rPr lang="it-IT" dirty="0" smtClean="0">
                <a:hlinkClick r:id="rId9" tooltip="Equazione"/>
              </a:rPr>
              <a:t>equazione</a:t>
            </a:r>
            <a:r>
              <a:rPr lang="it-IT" dirty="0" smtClean="0"/>
              <a:t>:</a:t>
            </a:r>
            <a:endParaRPr lang="it-IT" dirty="0"/>
          </a:p>
        </p:txBody>
      </p:sp>
      <p:sp>
        <p:nvSpPr>
          <p:cNvPr id="4" name="Segnaposto contenuto 3"/>
          <p:cNvSpPr>
            <a:spLocks noGrp="1"/>
          </p:cNvSpPr>
          <p:nvPr>
            <p:ph sz="half" idx="2"/>
          </p:nvPr>
        </p:nvSpPr>
        <p:spPr>
          <a:xfrm>
            <a:off x="4648200" y="2357430"/>
            <a:ext cx="4038600" cy="3768733"/>
          </a:xfrm>
        </p:spPr>
        <p:txBody>
          <a:bodyPr>
            <a:normAutofit fontScale="70000" lnSpcReduction="20000"/>
          </a:bodyPr>
          <a:lstStyle/>
          <a:p>
            <a:pPr algn="just"/>
            <a:r>
              <a:rPr lang="it-IT" dirty="0" smtClean="0"/>
              <a:t>con:</a:t>
            </a:r>
          </a:p>
          <a:p>
            <a:pPr algn="just"/>
            <a:r>
              <a:rPr lang="it-IT" i="1" dirty="0" smtClean="0"/>
              <a:t>k</a:t>
            </a:r>
            <a:r>
              <a:rPr lang="it-IT" dirty="0" smtClean="0"/>
              <a:t> che rappresenta il modulo di incompressibilità; </a:t>
            </a:r>
          </a:p>
          <a:p>
            <a:pPr algn="just"/>
            <a:r>
              <a:rPr lang="it-IT" i="1" dirty="0" smtClean="0"/>
              <a:t>μ</a:t>
            </a:r>
            <a:r>
              <a:rPr lang="it-IT" dirty="0" smtClean="0"/>
              <a:t> è il </a:t>
            </a:r>
            <a:r>
              <a:rPr lang="it-IT" dirty="0" smtClean="0">
                <a:hlinkClick r:id="rId10" tooltip="Modulo di rigidità"/>
              </a:rPr>
              <a:t>modulo di rigidità</a:t>
            </a:r>
            <a:r>
              <a:rPr lang="it-IT" dirty="0" smtClean="0"/>
              <a:t> o </a:t>
            </a:r>
            <a:r>
              <a:rPr lang="it-IT" dirty="0" smtClean="0">
                <a:hlinkClick r:id="rId11" tooltip="Modulo di taglio"/>
              </a:rPr>
              <a:t>modulo di taglio</a:t>
            </a:r>
            <a:r>
              <a:rPr lang="it-IT" dirty="0" smtClean="0"/>
              <a:t> del materiale; </a:t>
            </a:r>
          </a:p>
          <a:p>
            <a:pPr algn="just"/>
            <a:r>
              <a:rPr lang="it-IT" i="1" dirty="0" smtClean="0"/>
              <a:t>ρ</a:t>
            </a:r>
            <a:r>
              <a:rPr lang="it-IT" dirty="0" smtClean="0"/>
              <a:t> la </a:t>
            </a:r>
            <a:r>
              <a:rPr lang="it-IT" dirty="0" smtClean="0">
                <a:hlinkClick r:id="rId12" tooltip="Densità"/>
              </a:rPr>
              <a:t>densità</a:t>
            </a:r>
            <a:r>
              <a:rPr lang="it-IT" dirty="0" smtClean="0"/>
              <a:t> del materiale attraversato dall'onda. </a:t>
            </a:r>
          </a:p>
          <a:p>
            <a:pPr algn="just"/>
            <a:r>
              <a:rPr lang="it-IT" dirty="0" smtClean="0"/>
              <a:t>Sono le onde normalmente utilizzate durante le campagne di sismica a scopi esplorativi, sia nella sismica a rifrazione che nella sismica a riflessione, vengono anche chiamate onde di pressione.</a:t>
            </a:r>
          </a:p>
          <a:p>
            <a:endParaRPr lang="it-IT" dirty="0"/>
          </a:p>
        </p:txBody>
      </p:sp>
      <p:pic>
        <p:nvPicPr>
          <p:cNvPr id="67586" name="Picture 2" descr="V_p= \sqrt{ \frac {k+\frac{4}{3}\mu} {\rho}} "/>
          <p:cNvPicPr>
            <a:picLocks noChangeAspect="1" noChangeArrowheads="1"/>
          </p:cNvPicPr>
          <p:nvPr/>
        </p:nvPicPr>
        <p:blipFill>
          <a:blip r:embed="rId13" cstate="print"/>
          <a:srcRect/>
          <a:stretch>
            <a:fillRect/>
          </a:stretch>
        </p:blipFill>
        <p:spPr bwMode="auto">
          <a:xfrm>
            <a:off x="5857884" y="1643050"/>
            <a:ext cx="1181100" cy="57150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Onde S</a:t>
            </a:r>
            <a:endParaRPr lang="it-IT" dirty="0"/>
          </a:p>
        </p:txBody>
      </p:sp>
      <p:sp>
        <p:nvSpPr>
          <p:cNvPr id="3" name="Segnaposto contenuto 2"/>
          <p:cNvSpPr>
            <a:spLocks noGrp="1"/>
          </p:cNvSpPr>
          <p:nvPr>
            <p:ph sz="half" idx="1"/>
          </p:nvPr>
        </p:nvSpPr>
        <p:spPr>
          <a:xfrm>
            <a:off x="457200" y="1600201"/>
            <a:ext cx="4038600" cy="3971940"/>
          </a:xfrm>
        </p:spPr>
        <p:txBody>
          <a:bodyPr>
            <a:normAutofit fontScale="55000" lnSpcReduction="20000"/>
          </a:bodyPr>
          <a:lstStyle/>
          <a:p>
            <a:r>
              <a:rPr lang="it-IT" b="1" dirty="0" smtClean="0"/>
              <a:t>Onde S</a:t>
            </a:r>
          </a:p>
          <a:p>
            <a:pPr algn="just">
              <a:buNone/>
            </a:pPr>
            <a:r>
              <a:rPr lang="it-IT" dirty="0" smtClean="0"/>
              <a:t>Le </a:t>
            </a:r>
            <a:r>
              <a:rPr lang="it-IT" b="1" dirty="0" smtClean="0"/>
              <a:t>Onde S</a:t>
            </a:r>
            <a:r>
              <a:rPr lang="it-IT" dirty="0" smtClean="0"/>
              <a:t> o onde trasversali, sono </a:t>
            </a:r>
            <a:r>
              <a:rPr lang="it-IT" dirty="0" err="1" smtClean="0"/>
              <a:t>body-wave</a:t>
            </a:r>
            <a:r>
              <a:rPr lang="it-IT" dirty="0" smtClean="0"/>
              <a:t> tali da provocare nel materiale attraversato oscillazioni perpendicolari alla loro direzione di propagazione. Le si può immaginare come onde che si propagano su una corda di lunghezza finita, che viene fatta oscillare muovendone le due estremità.</a:t>
            </a:r>
            <a:br>
              <a:rPr lang="it-IT" dirty="0" smtClean="0"/>
            </a:br>
            <a:r>
              <a:rPr lang="it-IT" dirty="0" smtClean="0"/>
              <a:t>Un'importante caratteristica di queste onde è che non possono propagarsi in mezzi fluidi, in cui il modulo di rigidità (</a:t>
            </a:r>
            <a:r>
              <a:rPr lang="it-IT" i="1" dirty="0" smtClean="0"/>
              <a:t>μ</a:t>
            </a:r>
            <a:r>
              <a:rPr lang="it-IT" dirty="0" smtClean="0"/>
              <a:t>) è nullo. Non è possibile dunque riscontrarle nel magma presenti nel serbatoio magmatico di un </a:t>
            </a:r>
            <a:r>
              <a:rPr lang="it-IT" dirty="0" smtClean="0">
                <a:hlinkClick r:id="rId3" tooltip="Vulcano"/>
              </a:rPr>
              <a:t>vulcano</a:t>
            </a:r>
            <a:r>
              <a:rPr lang="it-IT" dirty="0" smtClean="0"/>
              <a:t> o nel </a:t>
            </a:r>
            <a:r>
              <a:rPr lang="it-IT" dirty="0" smtClean="0">
                <a:hlinkClick r:id="rId4" tooltip="Nucleo terrestre"/>
              </a:rPr>
              <a:t>nucleo</a:t>
            </a:r>
            <a:r>
              <a:rPr lang="it-IT" dirty="0" smtClean="0"/>
              <a:t> esterno della terra. Questa caratteristica è stata storicamente molto importante per gli studi geofisici riguardanti la composizione in profondità della terra. La velocità delle onde S è determinata dall'equazione</a:t>
            </a:r>
          </a:p>
          <a:p>
            <a:endParaRPr lang="it-IT" dirty="0"/>
          </a:p>
        </p:txBody>
      </p:sp>
      <p:sp>
        <p:nvSpPr>
          <p:cNvPr id="4" name="Segnaposto contenuto 3"/>
          <p:cNvSpPr>
            <a:spLocks noGrp="1"/>
          </p:cNvSpPr>
          <p:nvPr>
            <p:ph sz="half" idx="2"/>
          </p:nvPr>
        </p:nvSpPr>
        <p:spPr/>
        <p:txBody>
          <a:bodyPr>
            <a:normAutofit fontScale="55000" lnSpcReduction="20000"/>
          </a:bodyPr>
          <a:lstStyle/>
          <a:p>
            <a:pPr>
              <a:buNone/>
            </a:pPr>
            <a:r>
              <a:rPr lang="it-IT" dirty="0" smtClean="0"/>
              <a:t>con:</a:t>
            </a:r>
          </a:p>
          <a:p>
            <a:r>
              <a:rPr lang="it-IT" dirty="0" smtClean="0"/>
              <a:t>μ modulo di rigidità o di taglio del materiale; </a:t>
            </a:r>
          </a:p>
          <a:p>
            <a:r>
              <a:rPr lang="it-IT" dirty="0" smtClean="0"/>
              <a:t>ρ densità. </a:t>
            </a:r>
          </a:p>
          <a:p>
            <a:r>
              <a:rPr lang="it-IT" dirty="0" smtClean="0"/>
              <a:t>Comparando le due equazioni si vede che la velocità delle Onde S è necessariamente inferiore alla velocità delle Onde P (essendo presente, nell'equazione di quest'ultime, il modulo di incompressibilità </a:t>
            </a:r>
            <a:r>
              <a:rPr lang="it-IT" i="1" dirty="0" smtClean="0"/>
              <a:t>k</a:t>
            </a:r>
            <a:r>
              <a:rPr lang="it-IT" dirty="0" smtClean="0"/>
              <a:t> sempre positivo); esse raggiungono velocità che si aggirano solitamente intorno al 60-70% della velocità delle Onde P. Questo è il motivo per cui esse vengono avvertite sempre dopo le Onde P (da cui la denominazione onde </a:t>
            </a:r>
            <a:r>
              <a:rPr lang="it-IT" i="1" dirty="0" smtClean="0"/>
              <a:t>S</a:t>
            </a:r>
            <a:r>
              <a:rPr lang="it-IT" dirty="0" smtClean="0"/>
              <a:t> come Secondarie).</a:t>
            </a:r>
          </a:p>
          <a:p>
            <a:pPr>
              <a:buNone/>
            </a:pPr>
            <a:r>
              <a:rPr lang="it-IT" dirty="0" smtClean="0"/>
              <a:t>Le onde S sono onde rotazionali e possono essere polarizzate in funzione dell'anisotropia del mezzo attraversato. Le onde S sono generate </a:t>
            </a:r>
            <a:r>
              <a:rPr lang="it-IT" dirty="0" err="1" smtClean="0"/>
              <a:t>dall</a:t>
            </a:r>
            <a:r>
              <a:rPr lang="it-IT" dirty="0" smtClean="0"/>
              <a:t> 'incidenza delle onde P su un'interfaccia esistente al contatto fra due mezzi aventi differenti velocità acustiche, tramite una conversione parziale dell'energia delle P in onde S.</a:t>
            </a:r>
          </a:p>
          <a:p>
            <a:endParaRPr lang="it-IT" dirty="0"/>
          </a:p>
        </p:txBody>
      </p:sp>
      <p:pic>
        <p:nvPicPr>
          <p:cNvPr id="69634" name="Picture 2" descr=" V_s= \sqrt{ \frac {\mu} {\rho}} "/>
          <p:cNvPicPr>
            <a:picLocks noChangeAspect="1" noChangeArrowheads="1"/>
          </p:cNvPicPr>
          <p:nvPr/>
        </p:nvPicPr>
        <p:blipFill>
          <a:blip r:embed="rId5" cstate="print"/>
          <a:srcRect/>
          <a:stretch>
            <a:fillRect/>
          </a:stretch>
        </p:blipFill>
        <p:spPr bwMode="auto">
          <a:xfrm>
            <a:off x="2000232" y="5357826"/>
            <a:ext cx="762000" cy="50482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half" idx="1"/>
          </p:nvPr>
        </p:nvSpPr>
        <p:spPr/>
        <p:txBody>
          <a:bodyPr/>
          <a:lstStyle/>
          <a:p>
            <a:endParaRPr lang="it-IT" dirty="0"/>
          </a:p>
        </p:txBody>
      </p:sp>
      <p:sp>
        <p:nvSpPr>
          <p:cNvPr id="4" name="Segnaposto contenuto 3"/>
          <p:cNvSpPr>
            <a:spLocks noGrp="1"/>
          </p:cNvSpPr>
          <p:nvPr>
            <p:ph sz="half" idx="2"/>
          </p:nvPr>
        </p:nvSpPr>
        <p:spPr/>
        <p:txBody>
          <a:bodyPr/>
          <a:lstStyle/>
          <a:p>
            <a:endParaRPr lang="it-IT"/>
          </a:p>
        </p:txBody>
      </p:sp>
      <p:pic>
        <p:nvPicPr>
          <p:cNvPr id="70658" name="Picture 2"/>
          <p:cNvPicPr>
            <a:picLocks noChangeAspect="1" noChangeArrowheads="1"/>
          </p:cNvPicPr>
          <p:nvPr/>
        </p:nvPicPr>
        <p:blipFill>
          <a:blip r:embed="rId3" cstate="print"/>
          <a:srcRect/>
          <a:stretch>
            <a:fillRect/>
          </a:stretch>
        </p:blipFill>
        <p:spPr bwMode="auto">
          <a:xfrm>
            <a:off x="0" y="0"/>
            <a:ext cx="9144000" cy="6497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11156" y="264430"/>
            <a:ext cx="9132844" cy="64238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srcRect/>
          <a:stretch>
            <a:fillRect/>
          </a:stretch>
        </p:blipFill>
        <p:spPr bwMode="auto">
          <a:xfrm>
            <a:off x="0" y="885935"/>
            <a:ext cx="9144000" cy="5614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2828916" cy="1143000"/>
          </a:xfrm>
        </p:spPr>
        <p:txBody>
          <a:bodyPr/>
          <a:lstStyle/>
          <a:p>
            <a:r>
              <a:rPr lang="it-IT" dirty="0" smtClean="0"/>
              <a:t>Esercizi</a:t>
            </a:r>
            <a:endParaRPr lang="it-IT"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500174"/>
            <a:ext cx="4789342" cy="45259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943426" y="9000"/>
            <a:ext cx="4200574" cy="67943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fisica intorno a noi</a:t>
            </a:r>
            <a:endParaRPr lang="it-IT" dirty="0"/>
          </a:p>
        </p:txBody>
      </p:sp>
      <p:sp>
        <p:nvSpPr>
          <p:cNvPr id="3" name="Segnaposto testo 2"/>
          <p:cNvSpPr>
            <a:spLocks noGrp="1"/>
          </p:cNvSpPr>
          <p:nvPr>
            <p:ph type="body" idx="1"/>
          </p:nvPr>
        </p:nvSpPr>
        <p:spPr/>
        <p:txBody>
          <a:bodyPr>
            <a:normAutofit fontScale="92500"/>
          </a:bodyPr>
          <a:lstStyle/>
          <a:p>
            <a:r>
              <a:rPr lang="it-IT" dirty="0" smtClean="0"/>
              <a:t>Alcune onde caratteristiche sono</a:t>
            </a:r>
            <a:endParaRPr lang="it-IT" dirty="0"/>
          </a:p>
        </p:txBody>
      </p:sp>
      <p:sp>
        <p:nvSpPr>
          <p:cNvPr id="4" name="Segnaposto contenuto 3"/>
          <p:cNvSpPr>
            <a:spLocks noGrp="1"/>
          </p:cNvSpPr>
          <p:nvPr>
            <p:ph sz="half" idx="2"/>
          </p:nvPr>
        </p:nvSpPr>
        <p:spPr>
          <a:xfrm>
            <a:off x="457200" y="2174874"/>
            <a:ext cx="4040188" cy="4683125"/>
          </a:xfrm>
        </p:spPr>
        <p:txBody>
          <a:bodyPr>
            <a:normAutofit fontScale="70000" lnSpcReduction="20000"/>
          </a:bodyPr>
          <a:lstStyle/>
          <a:p>
            <a:pPr>
              <a:buNone/>
            </a:pPr>
            <a:endParaRPr lang="it-IT" dirty="0" smtClean="0"/>
          </a:p>
          <a:p>
            <a:r>
              <a:rPr lang="it-IT" dirty="0" smtClean="0"/>
              <a:t>Suono  - una onda meccanica che si propaga attraverso gas (in genere aria), liquidi o solidi, la cui frequenza può essere percepita dall'apparato uditivo. Dello stesso tipo sono le onde sismiche create dai terremoti che possono essere di tipo S, P</a:t>
            </a:r>
            <a:r>
              <a:rPr lang="it-IT" dirty="0"/>
              <a:t> </a:t>
            </a:r>
            <a:r>
              <a:rPr lang="it-IT" dirty="0" smtClean="0"/>
              <a:t>o L. </a:t>
            </a:r>
          </a:p>
          <a:p>
            <a:endParaRPr lang="it-IT" dirty="0" smtClean="0"/>
          </a:p>
          <a:p>
            <a:r>
              <a:rPr lang="it-IT" dirty="0" smtClean="0"/>
              <a:t>onde oceaniche di superficie sono perturbazioni che si propagano nell'acqua.</a:t>
            </a:r>
          </a:p>
          <a:p>
            <a:r>
              <a:rPr lang="it-IT" dirty="0" smtClean="0"/>
              <a:t> </a:t>
            </a:r>
          </a:p>
          <a:p>
            <a:r>
              <a:rPr lang="it-IT" dirty="0" smtClean="0"/>
              <a:t>onde gravitazionali sono fluttuazioni del campo gravitazionale. La loro esistenza è stata prevista dalla relatività generale. Queste onde sono non lineari </a:t>
            </a:r>
            <a:endParaRPr lang="it-IT" dirty="0"/>
          </a:p>
        </p:txBody>
      </p:sp>
      <p:pic>
        <p:nvPicPr>
          <p:cNvPr id="20482" name="Picture 2" descr="File:Wave motion-i18n-mod.svg">
            <a:hlinkClick r:id="rId3"/>
          </p:cNvPr>
          <p:cNvPicPr>
            <a:picLocks noChangeAspect="1" noChangeArrowheads="1"/>
          </p:cNvPicPr>
          <p:nvPr/>
        </p:nvPicPr>
        <p:blipFill>
          <a:blip r:embed="rId4" cstate="print"/>
          <a:srcRect/>
          <a:stretch>
            <a:fillRect/>
          </a:stretch>
        </p:blipFill>
        <p:spPr bwMode="auto">
          <a:xfrm>
            <a:off x="5000628" y="1428736"/>
            <a:ext cx="3787782" cy="3438511"/>
          </a:xfrm>
          <a:prstGeom prst="rect">
            <a:avLst/>
          </a:prstGeom>
          <a:noFill/>
        </p:spPr>
      </p:pic>
      <p:sp>
        <p:nvSpPr>
          <p:cNvPr id="8" name="Rettangolo 7"/>
          <p:cNvSpPr/>
          <p:nvPr/>
        </p:nvSpPr>
        <p:spPr>
          <a:xfrm>
            <a:off x="5143504" y="4837052"/>
            <a:ext cx="3500462" cy="1538883"/>
          </a:xfrm>
          <a:prstGeom prst="rect">
            <a:avLst/>
          </a:prstGeom>
        </p:spPr>
        <p:txBody>
          <a:bodyPr wrap="square">
            <a:spAutoFit/>
          </a:bodyPr>
          <a:lstStyle/>
          <a:p>
            <a:pPr lvl="0" fontAlgn="base">
              <a:spcBef>
                <a:spcPct val="0"/>
              </a:spcBef>
              <a:spcAft>
                <a:spcPct val="0"/>
              </a:spcAft>
            </a:pPr>
            <a:r>
              <a:rPr lang="it-IT" sz="1000" dirty="0" smtClean="0">
                <a:solidFill>
                  <a:prstClr val="black"/>
                </a:solidFill>
                <a:latin typeface="Arial" charset="0"/>
                <a:cs typeface="Arial" charset="0"/>
                <a:hlinkClick r:id="rId5" tooltip="Ingrandisci"/>
              </a:rPr>
              <a:t> </a:t>
            </a:r>
            <a:endParaRPr lang="it-IT" sz="1100" b="1" dirty="0" smtClean="0">
              <a:solidFill>
                <a:prstClr val="black"/>
              </a:solidFill>
              <a:latin typeface="Arial" charset="0"/>
              <a:cs typeface="Arial" charset="0"/>
            </a:endParaRPr>
          </a:p>
          <a:p>
            <a:pPr lvl="0" eaLnBrk="0" fontAlgn="base" hangingPunct="0">
              <a:spcBef>
                <a:spcPct val="0"/>
              </a:spcBef>
              <a:spcAft>
                <a:spcPct val="0"/>
              </a:spcAft>
            </a:pPr>
            <a:r>
              <a:rPr lang="it-IT" sz="1200" b="1" dirty="0" smtClean="0">
                <a:solidFill>
                  <a:prstClr val="black"/>
                </a:solidFill>
                <a:latin typeface="Arial" charset="0"/>
                <a:cs typeface="Arial" charset="0"/>
              </a:rPr>
              <a:t>A</a:t>
            </a:r>
            <a:r>
              <a:rPr lang="it-IT" sz="1200" dirty="0" smtClean="0">
                <a:solidFill>
                  <a:prstClr val="black"/>
                </a:solidFill>
                <a:latin typeface="Arial" charset="0"/>
                <a:cs typeface="Arial" charset="0"/>
              </a:rPr>
              <a:t> = Onde di acqua profonda.</a:t>
            </a:r>
            <a:br>
              <a:rPr lang="it-IT" sz="1200" dirty="0" smtClean="0">
                <a:solidFill>
                  <a:prstClr val="black"/>
                </a:solidFill>
                <a:latin typeface="Arial" charset="0"/>
                <a:cs typeface="Arial" charset="0"/>
              </a:rPr>
            </a:br>
            <a:r>
              <a:rPr lang="it-IT" sz="1200" b="1" dirty="0" smtClean="0">
                <a:solidFill>
                  <a:prstClr val="black"/>
                </a:solidFill>
                <a:latin typeface="Arial" charset="0"/>
                <a:cs typeface="Arial" charset="0"/>
              </a:rPr>
              <a:t>B</a:t>
            </a:r>
            <a:r>
              <a:rPr lang="it-IT" sz="1200" dirty="0" smtClean="0">
                <a:solidFill>
                  <a:prstClr val="black"/>
                </a:solidFill>
                <a:latin typeface="Arial" charset="0"/>
                <a:cs typeface="Arial" charset="0"/>
              </a:rPr>
              <a:t> = Onde marine superficiali. Il movimento ellittico/circolare della superficie del mare caratterizza un'onda mista.</a:t>
            </a:r>
            <a:br>
              <a:rPr lang="it-IT" sz="1200" dirty="0" smtClean="0">
                <a:solidFill>
                  <a:prstClr val="black"/>
                </a:solidFill>
                <a:latin typeface="Arial" charset="0"/>
                <a:cs typeface="Arial" charset="0"/>
              </a:rPr>
            </a:br>
            <a:r>
              <a:rPr lang="it-IT" sz="1200" b="1" dirty="0" smtClean="0">
                <a:solidFill>
                  <a:prstClr val="black"/>
                </a:solidFill>
                <a:latin typeface="Arial" charset="0"/>
                <a:cs typeface="Arial" charset="0"/>
              </a:rPr>
              <a:t>1</a:t>
            </a:r>
            <a:r>
              <a:rPr lang="it-IT" sz="1200" dirty="0" smtClean="0">
                <a:solidFill>
                  <a:prstClr val="black"/>
                </a:solidFill>
                <a:latin typeface="Arial" charset="0"/>
                <a:cs typeface="Arial" charset="0"/>
              </a:rPr>
              <a:t> = Direzione di propagazione dell'onda</a:t>
            </a:r>
            <a:br>
              <a:rPr lang="it-IT" sz="1200" dirty="0" smtClean="0">
                <a:solidFill>
                  <a:prstClr val="black"/>
                </a:solidFill>
                <a:latin typeface="Arial" charset="0"/>
                <a:cs typeface="Arial" charset="0"/>
              </a:rPr>
            </a:br>
            <a:r>
              <a:rPr lang="it-IT" sz="1200" b="1" dirty="0" smtClean="0">
                <a:solidFill>
                  <a:prstClr val="black"/>
                </a:solidFill>
                <a:latin typeface="Arial" charset="0"/>
                <a:cs typeface="Arial" charset="0"/>
              </a:rPr>
              <a:t>2</a:t>
            </a:r>
            <a:r>
              <a:rPr lang="it-IT" sz="1200" dirty="0" smtClean="0">
                <a:solidFill>
                  <a:prstClr val="black"/>
                </a:solidFill>
                <a:latin typeface="Arial" charset="0"/>
                <a:cs typeface="Arial" charset="0"/>
              </a:rPr>
              <a:t> = Cresta</a:t>
            </a:r>
            <a:r>
              <a:rPr lang="it-IT" sz="600" dirty="0" smtClean="0">
                <a:solidFill>
                  <a:prstClr val="black"/>
                </a:solidFill>
                <a:latin typeface="Arial" charset="0"/>
                <a:cs typeface="Arial" charset="0"/>
              </a:rPr>
              <a:t/>
            </a:r>
            <a:br>
              <a:rPr lang="it-IT" sz="600" dirty="0" smtClean="0">
                <a:solidFill>
                  <a:prstClr val="black"/>
                </a:solidFill>
                <a:latin typeface="Arial" charset="0"/>
                <a:cs typeface="Arial" charset="0"/>
              </a:rPr>
            </a:br>
            <a:r>
              <a:rPr lang="it-IT" sz="1200" b="1" dirty="0" smtClean="0">
                <a:solidFill>
                  <a:prstClr val="black"/>
                </a:solidFill>
                <a:latin typeface="Arial" charset="0"/>
                <a:cs typeface="Arial" charset="0"/>
              </a:rPr>
              <a:t>3</a:t>
            </a:r>
            <a:r>
              <a:rPr lang="it-IT" sz="1200" dirty="0" smtClean="0">
                <a:solidFill>
                  <a:prstClr val="black"/>
                </a:solidFill>
                <a:latin typeface="Arial" charset="0"/>
                <a:cs typeface="Arial" charset="0"/>
              </a:rPr>
              <a:t> = Ventre </a:t>
            </a:r>
            <a:endParaRPr lang="it-IT"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checkerboard(across)">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checkerboard(across)">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heckerboard(across)">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checkerboard(across)">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482"/>
                                        </p:tgtEl>
                                        <p:attrNameLst>
                                          <p:attrName>style.visibility</p:attrName>
                                        </p:attrNameLst>
                                      </p:cBhvr>
                                      <p:to>
                                        <p:strVal val="visible"/>
                                      </p:to>
                                    </p:set>
                                    <p:anim calcmode="lin" valueType="num">
                                      <p:cBhvr additive="base">
                                        <p:cTn id="33" dur="500" fill="hold"/>
                                        <p:tgtEl>
                                          <p:spTgt spid="20482"/>
                                        </p:tgtEl>
                                        <p:attrNameLst>
                                          <p:attrName>ppt_x</p:attrName>
                                        </p:attrNameLst>
                                      </p:cBhvr>
                                      <p:tavLst>
                                        <p:tav tm="0">
                                          <p:val>
                                            <p:strVal val="#ppt_x"/>
                                          </p:val>
                                        </p:tav>
                                        <p:tav tm="100000">
                                          <p:val>
                                            <p:strVal val="#ppt_x"/>
                                          </p:val>
                                        </p:tav>
                                      </p:tavLst>
                                    </p:anim>
                                    <p:anim calcmode="lin" valueType="num">
                                      <p:cBhvr additive="base">
                                        <p:cTn id="34"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285728"/>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ea typeface="Times New Roman" pitchFamily="18" charset="0"/>
                <a:cs typeface="Times New Roman" pitchFamily="18" charset="0"/>
              </a:rPr>
              <a:t>•  </a:t>
            </a:r>
            <a:r>
              <a:rPr kumimoji="0" lang="en-US" sz="2800" b="0" i="0" u="none" strike="noStrike" cap="none" normalizeH="0" baseline="0" dirty="0" err="1" smtClean="0">
                <a:ln>
                  <a:noFill/>
                </a:ln>
                <a:effectLst/>
                <a:ea typeface="Times New Roman" pitchFamily="18" charset="0"/>
                <a:cs typeface="Times New Roman" pitchFamily="18" charset="0"/>
              </a:rPr>
              <a:t>Una</a:t>
            </a:r>
            <a:r>
              <a:rPr lang="en-US" sz="2800" dirty="0" smtClean="0">
                <a:ea typeface="Times New Roman" pitchFamily="18" charset="0"/>
                <a:cs typeface="Times New Roman" pitchFamily="18" charset="0"/>
              </a:rPr>
              <a:t> </a:t>
            </a:r>
            <a:r>
              <a:rPr kumimoji="0" lang="en-US" sz="2800" b="0" i="0" u="none" strike="noStrike" cap="none" normalizeH="0" baseline="0" dirty="0" err="1" smtClean="0">
                <a:ln>
                  <a:noFill/>
                </a:ln>
                <a:effectLst/>
                <a:ea typeface="Times New Roman" pitchFamily="18" charset="0"/>
                <a:cs typeface="Times New Roman" pitchFamily="18" charset="0"/>
              </a:rPr>
              <a:t>perturbazione</a:t>
            </a:r>
            <a:r>
              <a:rPr kumimoji="0" lang="en-US" sz="2800" b="0" i="0" u="none" strike="noStrike" cap="none" normalizeH="0" baseline="0" dirty="0" smtClean="0">
                <a:ln>
                  <a:noFill/>
                </a:ln>
                <a:effectLst/>
                <a:ea typeface="Times New Roman" pitchFamily="18" charset="0"/>
                <a:cs typeface="Times New Roman" pitchFamily="18" charset="0"/>
              </a:rPr>
              <a:t> in </a:t>
            </a:r>
            <a:r>
              <a:rPr kumimoji="0" lang="en-US" sz="2800" b="0" i="0" u="none" strike="noStrike" cap="none" normalizeH="0" baseline="0" dirty="0" err="1" smtClean="0">
                <a:ln>
                  <a:noFill/>
                </a:ln>
                <a:effectLst/>
                <a:ea typeface="Times New Roman" pitchFamily="18" charset="0"/>
                <a:cs typeface="Times New Roman" pitchFamily="18" charset="0"/>
              </a:rPr>
              <a:t>acqua</a:t>
            </a:r>
            <a:r>
              <a:rPr kumimoji="0" lang="en-US" sz="2800" b="0" i="0" u="none" strike="noStrike" cap="none" normalizeH="0" baseline="0" dirty="0" smtClean="0">
                <a:ln>
                  <a:noFill/>
                </a:ln>
                <a:effectLst/>
                <a:ea typeface="Times New Roman" pitchFamily="18" charset="0"/>
                <a:cs typeface="Times New Roman" pitchFamily="18" charset="0"/>
              </a:rPr>
              <a:t> </a:t>
            </a:r>
            <a:r>
              <a:rPr kumimoji="0" lang="en-US" sz="2800" b="0" i="0" u="none" strike="noStrike" cap="none" normalizeH="0" baseline="0" dirty="0" err="1" smtClean="0">
                <a:ln>
                  <a:noFill/>
                </a:ln>
                <a:effectLst/>
                <a:ea typeface="Times New Roman" pitchFamily="18" charset="0"/>
                <a:cs typeface="Times New Roman" pitchFamily="18" charset="0"/>
              </a:rPr>
              <a:t>crea</a:t>
            </a:r>
            <a:r>
              <a:rPr kumimoji="0" lang="en-US" sz="2800" b="0" i="0" u="none" strike="noStrike" cap="none" normalizeH="0" baseline="0" dirty="0" smtClean="0">
                <a:ln>
                  <a:noFill/>
                </a:ln>
                <a:effectLst/>
                <a:ea typeface="Times New Roman" pitchFamily="18" charset="0"/>
                <a:cs typeface="Times New Roman" pitchFamily="18" charset="0"/>
              </a:rPr>
              <a:t> </a:t>
            </a:r>
            <a:r>
              <a:rPr kumimoji="0" lang="en-US" sz="2800" b="0" i="0" u="none" strike="noStrike" cap="none" normalizeH="0" baseline="0" dirty="0" err="1" smtClean="0">
                <a:ln>
                  <a:noFill/>
                </a:ln>
                <a:effectLst/>
                <a:ea typeface="Times New Roman" pitchFamily="18" charset="0"/>
                <a:cs typeface="Times New Roman" pitchFamily="18" charset="0"/>
              </a:rPr>
              <a:t>onde</a:t>
            </a:r>
            <a:r>
              <a:rPr kumimoji="0" lang="en-US" sz="2800" b="0" i="0" u="none" strike="noStrike" cap="none" normalizeH="0" baseline="0" dirty="0" smtClean="0">
                <a:ln>
                  <a:noFill/>
                </a:ln>
                <a:effectLst/>
                <a:ea typeface="Times New Roman" pitchFamily="18" charset="0"/>
                <a:cs typeface="Times New Roman" pitchFamily="18" charset="0"/>
              </a:rPr>
              <a:t> </a:t>
            </a:r>
            <a:r>
              <a:rPr kumimoji="0" lang="en-US" sz="2800" b="0" i="0" u="none" strike="noStrike" cap="none" normalizeH="0" baseline="0" dirty="0" err="1" smtClean="0">
                <a:ln>
                  <a:noFill/>
                </a:ln>
                <a:effectLst/>
                <a:ea typeface="Times New Roman" pitchFamily="18" charset="0"/>
                <a:cs typeface="Times New Roman" pitchFamily="18" charset="0"/>
              </a:rPr>
              <a:t>concentriche</a:t>
            </a:r>
            <a:endParaRPr kumimoji="0" lang="it-IT" sz="28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effectLst/>
                <a:ea typeface="Times New Roman" pitchFamily="18" charset="0"/>
                <a:cs typeface="Times New Roman" pitchFamily="18" charset="0"/>
              </a:rPr>
              <a:t>combinazioni</a:t>
            </a:r>
            <a:r>
              <a:rPr kumimoji="0" lang="en-US" sz="2800" b="0" i="0" u="none" strike="noStrike" cap="none" normalizeH="0" baseline="0" dirty="0" smtClean="0">
                <a:ln>
                  <a:noFill/>
                </a:ln>
                <a:effectLst/>
                <a:ea typeface="Times New Roman" pitchFamily="18" charset="0"/>
                <a:cs typeface="Times New Roman" pitchFamily="18" charset="0"/>
              </a:rPr>
              <a:t> </a:t>
            </a:r>
            <a:r>
              <a:rPr kumimoji="0" lang="en-US" sz="2800" b="0" i="0" u="none" strike="noStrike" cap="none" normalizeH="0" baseline="0" dirty="0" err="1" smtClean="0">
                <a:ln>
                  <a:noFill/>
                </a:ln>
                <a:effectLst/>
                <a:ea typeface="Times New Roman" pitchFamily="18" charset="0"/>
                <a:cs typeface="Times New Roman" pitchFamily="18" charset="0"/>
              </a:rPr>
              <a:t>di</a:t>
            </a:r>
            <a:r>
              <a:rPr kumimoji="0" lang="en-US" sz="2800" b="0" i="0" u="none" strike="noStrike" cap="none" normalizeH="0" baseline="0" dirty="0" smtClean="0">
                <a:ln>
                  <a:noFill/>
                </a:ln>
                <a:effectLst/>
                <a:ea typeface="Times New Roman" pitchFamily="18" charset="0"/>
                <a:cs typeface="Times New Roman" pitchFamily="18" charset="0"/>
              </a:rPr>
              <a:t> </a:t>
            </a:r>
            <a:r>
              <a:rPr kumimoji="0" lang="en-US" sz="2800" b="0" i="0" u="none" strike="noStrike" cap="none" normalizeH="0" baseline="0" dirty="0" err="1" smtClean="0">
                <a:ln>
                  <a:noFill/>
                </a:ln>
                <a:effectLst/>
                <a:ea typeface="Times New Roman" pitchFamily="18" charset="0"/>
                <a:cs typeface="Times New Roman" pitchFamily="18" charset="0"/>
              </a:rPr>
              <a:t>onde</a:t>
            </a:r>
            <a:r>
              <a:rPr kumimoji="0" lang="en-US" sz="2800" b="0" i="0" u="none" strike="noStrike" cap="none" normalizeH="0" baseline="0" dirty="0" smtClean="0">
                <a:ln>
                  <a:noFill/>
                </a:ln>
                <a:effectLst/>
                <a:ea typeface="Times New Roman" pitchFamily="18" charset="0"/>
                <a:cs typeface="Times New Roman" pitchFamily="18" charset="0"/>
              </a:rPr>
              <a:t> </a:t>
            </a:r>
            <a:r>
              <a:rPr kumimoji="0" lang="en-US" sz="2800" b="0" i="0" u="none" strike="noStrike" cap="none" normalizeH="0" baseline="0" dirty="0" err="1" smtClean="0">
                <a:ln>
                  <a:noFill/>
                </a:ln>
                <a:effectLst/>
                <a:ea typeface="Times New Roman" pitchFamily="18" charset="0"/>
                <a:cs typeface="Times New Roman" pitchFamily="18" charset="0"/>
              </a:rPr>
              <a:t>longitudinali</a:t>
            </a:r>
            <a:r>
              <a:rPr kumimoji="0" lang="en-US" sz="2800" b="0" i="0" u="none" strike="noStrike" cap="none" normalizeH="0" baseline="0" dirty="0" smtClean="0">
                <a:ln>
                  <a:noFill/>
                </a:ln>
                <a:effectLst/>
                <a:ea typeface="Times New Roman" pitchFamily="18" charset="0"/>
                <a:cs typeface="Times New Roman" pitchFamily="18" charset="0"/>
              </a:rPr>
              <a:t> e </a:t>
            </a:r>
            <a:r>
              <a:rPr kumimoji="0" lang="en-US" sz="2800" b="0" i="0" u="none" strike="noStrike" cap="none" normalizeH="0" baseline="0" dirty="0" err="1" smtClean="0">
                <a:ln>
                  <a:noFill/>
                </a:ln>
                <a:effectLst/>
                <a:ea typeface="Times New Roman" pitchFamily="18" charset="0"/>
                <a:cs typeface="Times New Roman" pitchFamily="18" charset="0"/>
              </a:rPr>
              <a:t>trasversali</a:t>
            </a:r>
            <a:endParaRPr kumimoji="0" lang="en-US" sz="2800" b="0" i="0" u="none" strike="noStrike" cap="none" normalizeH="0" baseline="0" dirty="0" smtClean="0">
              <a:ln>
                <a:noFill/>
              </a:ln>
              <a:effectLst/>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642910" y="1928812"/>
            <a:ext cx="2957513" cy="492918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500561" y="1943090"/>
            <a:ext cx="3298755" cy="4486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500042"/>
            <a:ext cx="4038600" cy="6357958"/>
          </a:xfrm>
        </p:spPr>
        <p:txBody>
          <a:bodyPr>
            <a:noAutofit/>
          </a:bodyPr>
          <a:lstStyle/>
          <a:p>
            <a:pPr algn="just"/>
            <a:r>
              <a:rPr lang="it-IT" sz="2400" b="1" dirty="0" smtClean="0"/>
              <a:t>Le onde periodiche </a:t>
            </a:r>
            <a:r>
              <a:rPr lang="it-IT" sz="2400" dirty="0" smtClean="0"/>
              <a:t>sono caratterizzate da una cresta (punto alto) e da un ventre (punto più basso) e sono innanzitutto caratterizzate come </a:t>
            </a:r>
            <a:r>
              <a:rPr lang="it-IT" sz="2400" b="1" dirty="0" smtClean="0"/>
              <a:t>longitudinali o trasversali. </a:t>
            </a:r>
            <a:r>
              <a:rPr lang="it-IT" sz="2400" dirty="0" smtClean="0"/>
              <a:t>Nelle onde trasversali la vibrazione è perpendicolare alla direzione di propagazione (ad esempio le onde su una corda, le parti infinitesime si muovono in alto e in basso in verticale, mentre l'onda si propaga orizzontalmente). </a:t>
            </a:r>
          </a:p>
        </p:txBody>
      </p:sp>
      <p:sp>
        <p:nvSpPr>
          <p:cNvPr id="4" name="Segnaposto contenuto 3"/>
          <p:cNvSpPr>
            <a:spLocks noGrp="1"/>
          </p:cNvSpPr>
          <p:nvPr>
            <p:ph sz="half" idx="2"/>
          </p:nvPr>
        </p:nvSpPr>
        <p:spPr>
          <a:xfrm>
            <a:off x="4648200" y="571480"/>
            <a:ext cx="4038600" cy="5554683"/>
          </a:xfrm>
        </p:spPr>
        <p:txBody>
          <a:bodyPr>
            <a:normAutofit fontScale="92500"/>
          </a:bodyPr>
          <a:lstStyle/>
          <a:p>
            <a:pPr algn="just"/>
            <a:r>
              <a:rPr lang="it-IT" sz="2600" dirty="0" smtClean="0"/>
              <a:t>Le onde longitudinali sono invece caratterizzate da una vibrazione concorde con la direzione di propagazione dell'onda (ad esempio le onde sonore, le particelle dell'aria si muovono  nella stessa direzione di propagazione del suono). Esistono onde che sono sia longitudinali che trasversali e sono dette onde miste (ad esempio le onde sulla superficie del mare).</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Tutte le onde hanno un comportamento comune in situazioni standard. Tutte le onde possiedono le seguenti proprietà:</a:t>
            </a:r>
            <a:endParaRPr lang="it-IT" sz="2400" dirty="0"/>
          </a:p>
        </p:txBody>
      </p:sp>
      <p:graphicFrame>
        <p:nvGraphicFramePr>
          <p:cNvPr id="5" name="Segnaposto contenuto 4"/>
          <p:cNvGraphicFramePr>
            <a:graphicFrameLocks noGrp="1"/>
          </p:cNvGraphicFramePr>
          <p:nvPr>
            <p:ph sz="half" idx="1"/>
          </p:nvPr>
        </p:nvGraphicFramePr>
        <p:xfrm>
          <a:off x="457200" y="1357298"/>
          <a:ext cx="7972452" cy="476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Descrizione dell'onda</a:t>
            </a:r>
            <a:br>
              <a:rPr lang="it-IT" dirty="0" smtClean="0"/>
            </a:br>
            <a:endParaRPr lang="it-IT" dirty="0"/>
          </a:p>
        </p:txBody>
      </p:sp>
      <p:pic>
        <p:nvPicPr>
          <p:cNvPr id="25602" name="Picture 2" descr="File:Onda copia.png">
            <a:hlinkClick r:id="rId3"/>
          </p:cNvPr>
          <p:cNvPicPr>
            <a:picLocks noChangeAspect="1" noChangeArrowheads="1"/>
          </p:cNvPicPr>
          <p:nvPr/>
        </p:nvPicPr>
        <p:blipFill>
          <a:blip r:embed="rId4" cstate="print"/>
          <a:srcRect/>
          <a:stretch>
            <a:fillRect/>
          </a:stretch>
        </p:blipFill>
        <p:spPr bwMode="auto">
          <a:xfrm>
            <a:off x="0" y="785794"/>
            <a:ext cx="7572396" cy="3312925"/>
          </a:xfrm>
          <a:prstGeom prst="rect">
            <a:avLst/>
          </a:prstGeom>
          <a:noFill/>
        </p:spPr>
      </p:pic>
      <p:sp>
        <p:nvSpPr>
          <p:cNvPr id="5" name="Rettangolo 4"/>
          <p:cNvSpPr/>
          <p:nvPr/>
        </p:nvSpPr>
        <p:spPr>
          <a:xfrm>
            <a:off x="0" y="4143380"/>
            <a:ext cx="4572000" cy="923330"/>
          </a:xfrm>
          <a:prstGeom prst="rect">
            <a:avLst/>
          </a:prstGeom>
        </p:spPr>
        <p:txBody>
          <a:bodyPr>
            <a:spAutoFit/>
          </a:bodyPr>
          <a:lstStyle/>
          <a:p>
            <a:r>
              <a:rPr lang="it-IT" dirty="0" smtClean="0">
                <a:hlinkClick r:id="rId5" action="ppaction://hlinkfile" tooltip="Periodo (fisica)"/>
              </a:rPr>
              <a:t>periodo</a:t>
            </a:r>
            <a:r>
              <a:rPr lang="it-IT" dirty="0" smtClean="0"/>
              <a:t> </a:t>
            </a:r>
            <a:r>
              <a:rPr lang="it-IT" i="1" dirty="0" smtClean="0"/>
              <a:t>T</a:t>
            </a:r>
            <a:r>
              <a:rPr lang="it-IT" dirty="0" smtClean="0"/>
              <a:t>, che rappresenta il tempo necessario affinché un ciclo completo di oscillazione venga completato</a:t>
            </a:r>
            <a:endParaRPr lang="it-IT" dirty="0"/>
          </a:p>
        </p:txBody>
      </p:sp>
      <p:sp>
        <p:nvSpPr>
          <p:cNvPr id="6" name="Rettangolo 5"/>
          <p:cNvSpPr/>
          <p:nvPr/>
        </p:nvSpPr>
        <p:spPr>
          <a:xfrm>
            <a:off x="4572000" y="4000504"/>
            <a:ext cx="4572000" cy="1200329"/>
          </a:xfrm>
          <a:prstGeom prst="rect">
            <a:avLst/>
          </a:prstGeom>
        </p:spPr>
        <p:txBody>
          <a:bodyPr>
            <a:spAutoFit/>
          </a:bodyPr>
          <a:lstStyle/>
          <a:p>
            <a:r>
              <a:rPr lang="it-IT" dirty="0" smtClean="0"/>
              <a:t>Esso è strettamente legato alla </a:t>
            </a:r>
            <a:r>
              <a:rPr lang="it-IT" dirty="0" smtClean="0">
                <a:hlinkClick r:id="rId6" action="ppaction://hlinkfile" tooltip="Frequenza"/>
              </a:rPr>
              <a:t>frequenza</a:t>
            </a:r>
            <a:r>
              <a:rPr lang="it-IT" dirty="0" smtClean="0"/>
              <a:t> ν è il numero di periodi per unità di tempo; se quest'unità è il </a:t>
            </a:r>
            <a:r>
              <a:rPr lang="it-IT" dirty="0" smtClean="0">
                <a:hlinkClick r:id="rId7" action="ppaction://hlinkfile" tooltip="Secondo"/>
              </a:rPr>
              <a:t>secondo</a:t>
            </a:r>
            <a:r>
              <a:rPr lang="it-IT" dirty="0" smtClean="0"/>
              <a:t> allora la frequenza si misura in </a:t>
            </a:r>
            <a:r>
              <a:rPr lang="it-IT" dirty="0" smtClean="0">
                <a:hlinkClick r:id="rId8" action="ppaction://hlinkfile" tooltip="Hertz"/>
              </a:rPr>
              <a:t>hertz</a:t>
            </a:r>
            <a:r>
              <a:rPr lang="it-IT" dirty="0" smtClean="0"/>
              <a:t>.</a:t>
            </a:r>
            <a:endParaRPr lang="it-IT" dirty="0"/>
          </a:p>
        </p:txBody>
      </p:sp>
      <p:sp>
        <p:nvSpPr>
          <p:cNvPr id="7" name="Rettangolo 6"/>
          <p:cNvSpPr/>
          <p:nvPr/>
        </p:nvSpPr>
        <p:spPr>
          <a:xfrm>
            <a:off x="2071670" y="5500702"/>
            <a:ext cx="4572000" cy="646331"/>
          </a:xfrm>
          <a:prstGeom prst="rect">
            <a:avLst/>
          </a:prstGeom>
        </p:spPr>
        <p:txBody>
          <a:bodyPr>
            <a:spAutoFit/>
          </a:bodyPr>
          <a:lstStyle/>
          <a:p>
            <a:r>
              <a:rPr lang="it-IT" dirty="0" smtClean="0"/>
              <a:t>Ad un periodo temporale corrisponde un periodo spaziale detto </a:t>
            </a:r>
            <a:r>
              <a:rPr lang="it-IT" dirty="0" smtClean="0">
                <a:hlinkClick r:id="rId9" action="ppaction://hlinkfile" tooltip="Lunghezza d'onda"/>
              </a:rPr>
              <a:t>lunghezza d'onda</a:t>
            </a:r>
            <a:r>
              <a:rPr lang="it-IT" dirty="0" smtClean="0"/>
              <a:t> λ.</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blinds(horizontal)">
                                      <p:cBhvr>
                                        <p:cTn id="12" dur="500"/>
                                        <p:tgtEl>
                                          <p:spTgt spid="2560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3050"/>
            <a:ext cx="3643306" cy="655620"/>
          </a:xfrm>
        </p:spPr>
        <p:txBody>
          <a:bodyPr>
            <a:normAutofit/>
          </a:bodyPr>
          <a:lstStyle/>
          <a:p>
            <a:r>
              <a:rPr lang="it-IT" sz="2800" dirty="0" smtClean="0"/>
              <a:t>Equazione di un’onda</a:t>
            </a:r>
            <a:endParaRPr lang="it-IT" sz="2800" dirty="0"/>
          </a:p>
        </p:txBody>
      </p:sp>
      <p:sp>
        <p:nvSpPr>
          <p:cNvPr id="3" name="Segnaposto contenuto 2"/>
          <p:cNvSpPr>
            <a:spLocks noGrp="1"/>
          </p:cNvSpPr>
          <p:nvPr>
            <p:ph idx="1"/>
          </p:nvPr>
        </p:nvSpPr>
        <p:spPr>
          <a:xfrm>
            <a:off x="3575050" y="273050"/>
            <a:ext cx="5111750" cy="6584950"/>
          </a:xfrm>
        </p:spPr>
        <p:txBody>
          <a:bodyPr>
            <a:normAutofit fontScale="70000" lnSpcReduction="20000"/>
          </a:bodyPr>
          <a:lstStyle/>
          <a:p>
            <a:pPr algn="just"/>
            <a:r>
              <a:rPr lang="it-IT" sz="3400" dirty="0" smtClean="0"/>
              <a:t>Quindi un'onda può essere rappresentata attraverso una funzione che dipende dalle coordinate spaziali e dal tempo: </a:t>
            </a:r>
            <a:r>
              <a:rPr lang="it-IT" sz="3400" b="1" dirty="0" err="1" smtClean="0"/>
              <a:t>f=</a:t>
            </a:r>
            <a:r>
              <a:rPr lang="it-IT" sz="3400" b="1" dirty="0" smtClean="0"/>
              <a:t> r </a:t>
            </a:r>
            <a:r>
              <a:rPr lang="it-IT" sz="3400" b="1" dirty="0" err="1" smtClean="0"/>
              <a:t>±tv</a:t>
            </a:r>
            <a:endParaRPr lang="it-IT" sz="3400" b="1" dirty="0" smtClean="0"/>
          </a:p>
          <a:p>
            <a:pPr algn="just"/>
            <a:r>
              <a:rPr lang="it-IT" sz="3400" dirty="0" smtClean="0"/>
              <a:t>L'equazione delle </a:t>
            </a:r>
            <a:r>
              <a:rPr lang="it-IT" sz="3400" b="1" dirty="0" smtClean="0"/>
              <a:t>onde sinusoidali </a:t>
            </a:r>
            <a:r>
              <a:rPr lang="it-IT" sz="3400" dirty="0" smtClean="0"/>
              <a:t>(o armoniche, o periodiche), meccaniche in questo caso, è una soluzione particolare dell'equazione generale delle onde ed è quella che di solito è studiata ad un primo approccio al fenomeno ondulatorio.</a:t>
            </a:r>
          </a:p>
          <a:p>
            <a:pPr algn="just"/>
            <a:r>
              <a:rPr lang="it-IT" sz="3400" dirty="0" smtClean="0"/>
              <a:t>L'onda è una funzione di spazio e tempo, nel descriverla entrano in gioco la posizione orizzontale x dell'impulso ed il tempo a cui si effettua l'osservazione: l'oscillazione y delle particelle attorno alla posizione di equilibrio viene fatta nei termini di questi elementi. </a:t>
            </a:r>
            <a:r>
              <a:rPr lang="it-IT" sz="3400" i="1" dirty="0" smtClean="0"/>
              <a:t>y</a:t>
            </a:r>
            <a:r>
              <a:rPr lang="it-IT" sz="3400" dirty="0" smtClean="0"/>
              <a:t> = </a:t>
            </a:r>
            <a:r>
              <a:rPr lang="it-IT" sz="3400" i="1" dirty="0" smtClean="0"/>
              <a:t>f</a:t>
            </a:r>
            <a:r>
              <a:rPr lang="it-IT" sz="3400" dirty="0" smtClean="0"/>
              <a:t>(</a:t>
            </a:r>
            <a:r>
              <a:rPr lang="it-IT" sz="3400" i="1" dirty="0" smtClean="0"/>
              <a:t>x</a:t>
            </a:r>
            <a:r>
              <a:rPr lang="it-IT" sz="3400" dirty="0" smtClean="0"/>
              <a:t>,</a:t>
            </a:r>
            <a:r>
              <a:rPr lang="it-IT" sz="3400" i="1" dirty="0" smtClean="0"/>
              <a:t>t</a:t>
            </a:r>
            <a:r>
              <a:rPr lang="it-IT" sz="3400" dirty="0" smtClean="0"/>
              <a:t>). I punti di vista sono quindi due:</a:t>
            </a:r>
          </a:p>
          <a:p>
            <a:endParaRPr lang="it-IT" b="1" dirty="0" smtClean="0"/>
          </a:p>
        </p:txBody>
      </p:sp>
      <p:pic>
        <p:nvPicPr>
          <p:cNvPr id="4097" name="Picture 1"/>
          <p:cNvPicPr>
            <a:picLocks noChangeAspect="1" noChangeArrowheads="1"/>
          </p:cNvPicPr>
          <p:nvPr/>
        </p:nvPicPr>
        <p:blipFill>
          <a:blip r:embed="rId3" cstate="print"/>
          <a:srcRect/>
          <a:stretch>
            <a:fillRect/>
          </a:stretch>
        </p:blipFill>
        <p:spPr bwMode="auto">
          <a:xfrm>
            <a:off x="0" y="1500174"/>
            <a:ext cx="3186113"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
      <a:dk1>
        <a:srgbClr val="004080"/>
      </a:dk1>
      <a:lt1>
        <a:srgbClr val="FFFFFF"/>
      </a:lt1>
      <a:dk2>
        <a:srgbClr val="000000"/>
      </a:dk2>
      <a:lt2>
        <a:srgbClr val="66CCFF"/>
      </a:lt2>
      <a:accent1>
        <a:srgbClr val="66CCFF"/>
      </a:accent1>
      <a:accent2>
        <a:srgbClr val="333399"/>
      </a:accent2>
      <a:accent3>
        <a:srgbClr val="AAAAAA"/>
      </a:accent3>
      <a:accent4>
        <a:srgbClr val="DADADA"/>
      </a:accent4>
      <a:accent5>
        <a:srgbClr val="B8E2FF"/>
      </a:accent5>
      <a:accent6>
        <a:srgbClr val="2D2D8A"/>
      </a:accent6>
      <a:hlink>
        <a:srgbClr val="008080"/>
      </a:hlink>
      <a:folHlink>
        <a:srgbClr val="004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437</TotalTime>
  <Words>1999</Words>
  <Application>Microsoft Office PowerPoint</Application>
  <PresentationFormat>Presentazione su schermo (4:3)</PresentationFormat>
  <Paragraphs>148</Paragraphs>
  <Slides>35</Slides>
  <Notes>35</Notes>
  <HiddenSlides>0</HiddenSlides>
  <MMClips>0</MMClips>
  <ScaleCrop>false</ScaleCrop>
  <HeadingPairs>
    <vt:vector size="4" baseType="variant">
      <vt:variant>
        <vt:lpstr>Tema</vt:lpstr>
      </vt:variant>
      <vt:variant>
        <vt:i4>2</vt:i4>
      </vt:variant>
      <vt:variant>
        <vt:lpstr>Titoli diapositive</vt:lpstr>
      </vt:variant>
      <vt:variant>
        <vt:i4>35</vt:i4>
      </vt:variant>
    </vt:vector>
  </HeadingPairs>
  <TitlesOfParts>
    <vt:vector size="37" baseType="lpstr">
      <vt:lpstr>Tema di Office</vt:lpstr>
      <vt:lpstr>Default Design</vt:lpstr>
      <vt:lpstr>Le onde meccaniche</vt:lpstr>
      <vt:lpstr>Onda su onda ...</vt:lpstr>
      <vt:lpstr>Presentazione standard di PowerPoint</vt:lpstr>
      <vt:lpstr>La fisica intorno a noi</vt:lpstr>
      <vt:lpstr>Presentazione standard di PowerPoint</vt:lpstr>
      <vt:lpstr>Presentazione standard di PowerPoint</vt:lpstr>
      <vt:lpstr>Tutte le onde hanno un comportamento comune in situazioni standard. Tutte le onde possiedono le seguenti proprietà:</vt:lpstr>
      <vt:lpstr>Descrizione dell'onda </vt:lpstr>
      <vt:lpstr>Equazione di un’onda</vt:lpstr>
      <vt:lpstr>Equazione dell’onda</vt:lpstr>
      <vt:lpstr>Equazione di un’onda 2</vt:lpstr>
      <vt:lpstr>Equazione dell’onda</vt:lpstr>
      <vt:lpstr>Intensità di un’onda </vt:lpstr>
      <vt:lpstr>Sovrapposizione di onde</vt:lpstr>
      <vt:lpstr>Interferenza di onde</vt:lpstr>
      <vt:lpstr>Onde sonore</vt:lpstr>
      <vt:lpstr>Tipologia delle onde sonore</vt:lpstr>
      <vt:lpstr>La ricezione del suono</vt:lpstr>
      <vt:lpstr>Presentazione standard di PowerPoint</vt:lpstr>
      <vt:lpstr>Presentazione standard di PowerPoint</vt:lpstr>
      <vt:lpstr>Livello sonoro</vt:lpstr>
      <vt:lpstr>Ultrasuoni </vt:lpstr>
      <vt:lpstr>Ecografia </vt:lpstr>
      <vt:lpstr>Effetto Doppler</vt:lpstr>
      <vt:lpstr>Strumenti musicali</vt:lpstr>
      <vt:lpstr>Onde stazionarie nelle corde</vt:lpstr>
      <vt:lpstr>Presentazione standard di PowerPoint</vt:lpstr>
      <vt:lpstr>Onde sismiche</vt:lpstr>
      <vt:lpstr>Onde sismiche naturali</vt:lpstr>
      <vt:lpstr>Onde p</vt:lpstr>
      <vt:lpstr>Onde S</vt:lpstr>
      <vt:lpstr>Presentazione standard di PowerPoint</vt:lpstr>
      <vt:lpstr>Presentazione standard di PowerPoint</vt:lpstr>
      <vt:lpstr>Presentazione standard di PowerPoint</vt:lpstr>
      <vt:lpstr>Esercizi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Liceo Scientifico “P.S. Mancini” Classe IV sez. C</dc:title>
  <dc:creator>Valued Acer Customer</dc:creator>
  <cp:lastModifiedBy>Roberto Capone</cp:lastModifiedBy>
  <cp:revision>48</cp:revision>
  <dcterms:created xsi:type="dcterms:W3CDTF">2009-05-09T18:33:46Z</dcterms:created>
  <dcterms:modified xsi:type="dcterms:W3CDTF">2013-11-28T23:33:23Z</dcterms:modified>
</cp:coreProperties>
</file>