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3"/>
  </p:notesMasterIdLst>
  <p:sldIdLst>
    <p:sldId id="256" r:id="rId3"/>
    <p:sldId id="257" r:id="rId4"/>
    <p:sldId id="258" r:id="rId5"/>
    <p:sldId id="260" r:id="rId6"/>
    <p:sldId id="269" r:id="rId7"/>
    <p:sldId id="270" r:id="rId8"/>
    <p:sldId id="271" r:id="rId9"/>
    <p:sldId id="272" r:id="rId10"/>
    <p:sldId id="273" r:id="rId11"/>
    <p:sldId id="274" r:id="rId12"/>
    <p:sldId id="275" r:id="rId13"/>
    <p:sldId id="276" r:id="rId14"/>
    <p:sldId id="262" r:id="rId15"/>
    <p:sldId id="263" r:id="rId16"/>
    <p:sldId id="264" r:id="rId17"/>
    <p:sldId id="265" r:id="rId18"/>
    <p:sldId id="266" r:id="rId19"/>
    <p:sldId id="268"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1124" autoAdjust="0"/>
  </p:normalViewPr>
  <p:slideViewPr>
    <p:cSldViewPr showGuides="1">
      <p:cViewPr varScale="1">
        <p:scale>
          <a:sx n="62" d="100"/>
          <a:sy n="62" d="100"/>
        </p:scale>
        <p:origin x="33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F7BD2-02F0-43F5-A53C-540245A9C88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t-IT"/>
        </a:p>
      </dgm:t>
    </dgm:pt>
    <dgm:pt modelId="{D11B5450-A5F3-466E-BF72-BB3734B39BEB}">
      <dgm:prSet phldrT="[Testo]"/>
      <dgm:spPr/>
      <dgm:t>
        <a:bodyPr/>
        <a:lstStyle/>
        <a:p>
          <a:r>
            <a:rPr lang="it-IT" b="0" i="0">
              <a:latin typeface="Cambria" panose="02040503050406030204" pitchFamily="18" charset="0"/>
            </a:rPr>
            <a:t>Domande-stimolo</a:t>
          </a:r>
        </a:p>
      </dgm:t>
    </dgm:pt>
    <dgm:pt modelId="{AD1A3F85-2091-4278-AEC0-56A4F69D00EB}" type="parTrans" cxnId="{D0CC29B8-56E7-4726-98AA-171C2373A829}">
      <dgm:prSet/>
      <dgm:spPr/>
      <dgm:t>
        <a:bodyPr/>
        <a:lstStyle/>
        <a:p>
          <a:endParaRPr lang="it-IT" b="0" i="0">
            <a:latin typeface="Cambria" panose="02040503050406030204" pitchFamily="18" charset="0"/>
          </a:endParaRPr>
        </a:p>
      </dgm:t>
    </dgm:pt>
    <dgm:pt modelId="{55C8D73D-868D-4958-9FDF-CAA46EE21491}" type="sibTrans" cxnId="{D0CC29B8-56E7-4726-98AA-171C2373A829}">
      <dgm:prSet/>
      <dgm:spPr/>
      <dgm:t>
        <a:bodyPr/>
        <a:lstStyle/>
        <a:p>
          <a:endParaRPr lang="it-IT" b="0" i="0">
            <a:latin typeface="Cambria" panose="02040503050406030204" pitchFamily="18" charset="0"/>
          </a:endParaRPr>
        </a:p>
      </dgm:t>
    </dgm:pt>
    <dgm:pt modelId="{4085A539-E474-46C7-9FB0-4987B30CDE58}">
      <dgm:prSet phldrT="[Testo]"/>
      <dgm:spPr/>
      <dgm:t>
        <a:bodyPr/>
        <a:lstStyle/>
        <a:p>
          <a:r>
            <a:rPr lang="it-IT" b="0" i="0">
              <a:latin typeface="Cambria" panose="02040503050406030204" pitchFamily="18" charset="0"/>
            </a:rPr>
            <a:t>Elaborazione in piccoli gruppi sui momenti salienti</a:t>
          </a:r>
        </a:p>
      </dgm:t>
    </dgm:pt>
    <dgm:pt modelId="{D3D05519-21D3-410A-8D47-9F5A6AC692BA}" type="parTrans" cxnId="{2E4D5012-BB1A-46CA-AEA6-3E03B2E18DD6}">
      <dgm:prSet/>
      <dgm:spPr/>
      <dgm:t>
        <a:bodyPr/>
        <a:lstStyle/>
        <a:p>
          <a:endParaRPr lang="it-IT" b="0" i="0">
            <a:latin typeface="Cambria" panose="02040503050406030204" pitchFamily="18" charset="0"/>
          </a:endParaRPr>
        </a:p>
      </dgm:t>
    </dgm:pt>
    <dgm:pt modelId="{CA9BF586-B074-47C7-BA7A-0E4A9F68E910}" type="sibTrans" cxnId="{2E4D5012-BB1A-46CA-AEA6-3E03B2E18DD6}">
      <dgm:prSet/>
      <dgm:spPr/>
      <dgm:t>
        <a:bodyPr/>
        <a:lstStyle/>
        <a:p>
          <a:endParaRPr lang="it-IT" b="0" i="0">
            <a:latin typeface="Cambria" panose="02040503050406030204" pitchFamily="18" charset="0"/>
          </a:endParaRPr>
        </a:p>
      </dgm:t>
    </dgm:pt>
    <dgm:pt modelId="{7D3CA6DD-34D7-4E05-91E2-615066B0C832}">
      <dgm:prSet phldrT="[Testo]"/>
      <dgm:spPr/>
      <dgm:t>
        <a:bodyPr/>
        <a:lstStyle/>
        <a:p>
          <a:r>
            <a:rPr lang="it-IT" b="0" i="0">
              <a:latin typeface="Cambria" panose="02040503050406030204" pitchFamily="18" charset="0"/>
            </a:rPr>
            <a:t>Questionario metacognitivo</a:t>
          </a:r>
        </a:p>
      </dgm:t>
    </dgm:pt>
    <dgm:pt modelId="{0536EB3A-9683-4980-8534-B9A012C3187D}" type="parTrans" cxnId="{55D469CE-B2A0-4765-A3ED-FAFBE8FA73E0}">
      <dgm:prSet/>
      <dgm:spPr/>
      <dgm:t>
        <a:bodyPr/>
        <a:lstStyle/>
        <a:p>
          <a:endParaRPr lang="it-IT" b="0" i="0">
            <a:latin typeface="Cambria" panose="02040503050406030204" pitchFamily="18" charset="0"/>
          </a:endParaRPr>
        </a:p>
      </dgm:t>
    </dgm:pt>
    <dgm:pt modelId="{5C0D401F-EA8F-4F88-9F87-59CB60312D8D}" type="sibTrans" cxnId="{55D469CE-B2A0-4765-A3ED-FAFBE8FA73E0}">
      <dgm:prSet/>
      <dgm:spPr/>
      <dgm:t>
        <a:bodyPr/>
        <a:lstStyle/>
        <a:p>
          <a:endParaRPr lang="it-IT" b="0" i="0">
            <a:latin typeface="Cambria" panose="02040503050406030204" pitchFamily="18" charset="0"/>
          </a:endParaRPr>
        </a:p>
      </dgm:t>
    </dgm:pt>
    <dgm:pt modelId="{31700E49-D881-4490-B11C-0CD7F1F7F99A}">
      <dgm:prSet phldrT="[Testo]"/>
      <dgm:spPr/>
      <dgm:t>
        <a:bodyPr/>
        <a:lstStyle/>
        <a:p>
          <a:r>
            <a:rPr lang="it-IT" b="0" i="0">
              <a:latin typeface="Cambria" panose="02040503050406030204" pitchFamily="18" charset="0"/>
            </a:rPr>
            <a:t>Discussione in classe</a:t>
          </a:r>
        </a:p>
      </dgm:t>
    </dgm:pt>
    <dgm:pt modelId="{12C49EA0-3490-43B2-963A-9743069528D4}" type="parTrans" cxnId="{03FD8CAA-8017-4E0C-AB89-4D3A2C1D5E66}">
      <dgm:prSet/>
      <dgm:spPr/>
      <dgm:t>
        <a:bodyPr/>
        <a:lstStyle/>
        <a:p>
          <a:endParaRPr lang="it-IT" b="0" i="0">
            <a:latin typeface="Cambria" panose="02040503050406030204" pitchFamily="18" charset="0"/>
          </a:endParaRPr>
        </a:p>
      </dgm:t>
    </dgm:pt>
    <dgm:pt modelId="{0DDA91E1-AD3E-44BF-AA71-0F9102BCDC53}" type="sibTrans" cxnId="{03FD8CAA-8017-4E0C-AB89-4D3A2C1D5E66}">
      <dgm:prSet/>
      <dgm:spPr/>
      <dgm:t>
        <a:bodyPr/>
        <a:lstStyle/>
        <a:p>
          <a:endParaRPr lang="it-IT" b="0" i="0">
            <a:latin typeface="Cambria" panose="02040503050406030204" pitchFamily="18" charset="0"/>
          </a:endParaRPr>
        </a:p>
      </dgm:t>
    </dgm:pt>
    <dgm:pt modelId="{FA1AFE43-1B22-4A33-9805-3E3B250B5F87}">
      <dgm:prSet phldrT="[Testo]"/>
      <dgm:spPr/>
      <dgm:t>
        <a:bodyPr/>
        <a:lstStyle/>
        <a:p>
          <a:r>
            <a:rPr lang="it-IT" b="0" i="0">
              <a:latin typeface="Cambria" panose="02040503050406030204" pitchFamily="18" charset="0"/>
            </a:rPr>
            <a:t>Il docente dovrà essere abile a legare gli stimoli emersi con i contenuti disciplnari</a:t>
          </a:r>
        </a:p>
      </dgm:t>
    </dgm:pt>
    <dgm:pt modelId="{4EF02227-FD09-41E3-BAE9-C3B976DB122F}" type="parTrans" cxnId="{C062A04C-773D-4BF6-AABC-EEDBE5124C97}">
      <dgm:prSet/>
      <dgm:spPr/>
      <dgm:t>
        <a:bodyPr/>
        <a:lstStyle/>
        <a:p>
          <a:endParaRPr lang="it-IT" b="0" i="0">
            <a:latin typeface="Cambria" panose="02040503050406030204" pitchFamily="18" charset="0"/>
          </a:endParaRPr>
        </a:p>
      </dgm:t>
    </dgm:pt>
    <dgm:pt modelId="{595738AF-8AA5-4E4D-A64D-2686EE8849DD}" type="sibTrans" cxnId="{C062A04C-773D-4BF6-AABC-EEDBE5124C97}">
      <dgm:prSet/>
      <dgm:spPr/>
      <dgm:t>
        <a:bodyPr/>
        <a:lstStyle/>
        <a:p>
          <a:endParaRPr lang="it-IT" b="0" i="0">
            <a:latin typeface="Cambria" panose="02040503050406030204" pitchFamily="18" charset="0"/>
          </a:endParaRPr>
        </a:p>
      </dgm:t>
    </dgm:pt>
    <dgm:pt modelId="{B24C56ED-27E2-40D9-9D87-6BFEDB9A421D}" type="pres">
      <dgm:prSet presAssocID="{7D4F7BD2-02F0-43F5-A53C-540245A9C88B}" presName="diagram" presStyleCnt="0">
        <dgm:presLayoutVars>
          <dgm:dir/>
          <dgm:resizeHandles val="exact"/>
        </dgm:presLayoutVars>
      </dgm:prSet>
      <dgm:spPr/>
    </dgm:pt>
    <dgm:pt modelId="{17F2B1FB-D319-457D-B94A-EF7B45D39BF2}" type="pres">
      <dgm:prSet presAssocID="{D11B5450-A5F3-466E-BF72-BB3734B39BEB}" presName="node" presStyleLbl="node1" presStyleIdx="0" presStyleCnt="5">
        <dgm:presLayoutVars>
          <dgm:bulletEnabled val="1"/>
        </dgm:presLayoutVars>
      </dgm:prSet>
      <dgm:spPr/>
    </dgm:pt>
    <dgm:pt modelId="{3AED9EAB-4362-4307-BA54-A2745F5F9CA2}" type="pres">
      <dgm:prSet presAssocID="{55C8D73D-868D-4958-9FDF-CAA46EE21491}" presName="sibTrans" presStyleCnt="0"/>
      <dgm:spPr/>
    </dgm:pt>
    <dgm:pt modelId="{8D1878F8-EFEE-4AF2-A7ED-095AE1E683DA}" type="pres">
      <dgm:prSet presAssocID="{4085A539-E474-46C7-9FB0-4987B30CDE58}" presName="node" presStyleLbl="node1" presStyleIdx="1" presStyleCnt="5">
        <dgm:presLayoutVars>
          <dgm:bulletEnabled val="1"/>
        </dgm:presLayoutVars>
      </dgm:prSet>
      <dgm:spPr/>
    </dgm:pt>
    <dgm:pt modelId="{723AC572-4D8A-46A1-AD51-0FDF455D426A}" type="pres">
      <dgm:prSet presAssocID="{CA9BF586-B074-47C7-BA7A-0E4A9F68E910}" presName="sibTrans" presStyleCnt="0"/>
      <dgm:spPr/>
    </dgm:pt>
    <dgm:pt modelId="{B182536B-FC77-440A-8AC1-CE4E9A665CC9}" type="pres">
      <dgm:prSet presAssocID="{7D3CA6DD-34D7-4E05-91E2-615066B0C832}" presName="node" presStyleLbl="node1" presStyleIdx="2" presStyleCnt="5">
        <dgm:presLayoutVars>
          <dgm:bulletEnabled val="1"/>
        </dgm:presLayoutVars>
      </dgm:prSet>
      <dgm:spPr/>
    </dgm:pt>
    <dgm:pt modelId="{8237C842-B851-459A-A61F-A8007F44317E}" type="pres">
      <dgm:prSet presAssocID="{5C0D401F-EA8F-4F88-9F87-59CB60312D8D}" presName="sibTrans" presStyleCnt="0"/>
      <dgm:spPr/>
    </dgm:pt>
    <dgm:pt modelId="{675E9E81-4B44-44C4-999B-7FE4590E0401}" type="pres">
      <dgm:prSet presAssocID="{31700E49-D881-4490-B11C-0CD7F1F7F99A}" presName="node" presStyleLbl="node1" presStyleIdx="3" presStyleCnt="5">
        <dgm:presLayoutVars>
          <dgm:bulletEnabled val="1"/>
        </dgm:presLayoutVars>
      </dgm:prSet>
      <dgm:spPr/>
    </dgm:pt>
    <dgm:pt modelId="{930D0FEB-FD0C-48AA-B0BD-AE5C80BAEF61}" type="pres">
      <dgm:prSet presAssocID="{0DDA91E1-AD3E-44BF-AA71-0F9102BCDC53}" presName="sibTrans" presStyleCnt="0"/>
      <dgm:spPr/>
    </dgm:pt>
    <dgm:pt modelId="{3DC0CF2A-EB46-49C9-8FF5-AFC9696462EC}" type="pres">
      <dgm:prSet presAssocID="{FA1AFE43-1B22-4A33-9805-3E3B250B5F87}" presName="node" presStyleLbl="node1" presStyleIdx="4" presStyleCnt="5">
        <dgm:presLayoutVars>
          <dgm:bulletEnabled val="1"/>
        </dgm:presLayoutVars>
      </dgm:prSet>
      <dgm:spPr/>
    </dgm:pt>
  </dgm:ptLst>
  <dgm:cxnLst>
    <dgm:cxn modelId="{2E4D5012-BB1A-46CA-AEA6-3E03B2E18DD6}" srcId="{7D4F7BD2-02F0-43F5-A53C-540245A9C88B}" destId="{4085A539-E474-46C7-9FB0-4987B30CDE58}" srcOrd="1" destOrd="0" parTransId="{D3D05519-21D3-410A-8D47-9F5A6AC692BA}" sibTransId="{CA9BF586-B074-47C7-BA7A-0E4A9F68E910}"/>
    <dgm:cxn modelId="{9F05905B-2907-42F2-92F2-5ED64E47533E}" type="presOf" srcId="{FA1AFE43-1B22-4A33-9805-3E3B250B5F87}" destId="{3DC0CF2A-EB46-49C9-8FF5-AFC9696462EC}" srcOrd="0" destOrd="0" presId="urn:microsoft.com/office/officeart/2005/8/layout/default"/>
    <dgm:cxn modelId="{58B63044-4F3E-4DAD-840A-60C13A8C82F0}" type="presOf" srcId="{31700E49-D881-4490-B11C-0CD7F1F7F99A}" destId="{675E9E81-4B44-44C4-999B-7FE4590E0401}" srcOrd="0" destOrd="0" presId="urn:microsoft.com/office/officeart/2005/8/layout/default"/>
    <dgm:cxn modelId="{A62FA846-A810-4F19-8BBA-1B7B042188B6}" type="presOf" srcId="{4085A539-E474-46C7-9FB0-4987B30CDE58}" destId="{8D1878F8-EFEE-4AF2-A7ED-095AE1E683DA}" srcOrd="0" destOrd="0" presId="urn:microsoft.com/office/officeart/2005/8/layout/default"/>
    <dgm:cxn modelId="{C062A04C-773D-4BF6-AABC-EEDBE5124C97}" srcId="{7D4F7BD2-02F0-43F5-A53C-540245A9C88B}" destId="{FA1AFE43-1B22-4A33-9805-3E3B250B5F87}" srcOrd="4" destOrd="0" parTransId="{4EF02227-FD09-41E3-BAE9-C3B976DB122F}" sibTransId="{595738AF-8AA5-4E4D-A64D-2686EE8849DD}"/>
    <dgm:cxn modelId="{F040006D-DCB5-450C-90E2-D143241393CF}" type="presOf" srcId="{7D4F7BD2-02F0-43F5-A53C-540245A9C88B}" destId="{B24C56ED-27E2-40D9-9D87-6BFEDB9A421D}" srcOrd="0" destOrd="0" presId="urn:microsoft.com/office/officeart/2005/8/layout/default"/>
    <dgm:cxn modelId="{03FD8CAA-8017-4E0C-AB89-4D3A2C1D5E66}" srcId="{7D4F7BD2-02F0-43F5-A53C-540245A9C88B}" destId="{31700E49-D881-4490-B11C-0CD7F1F7F99A}" srcOrd="3" destOrd="0" parTransId="{12C49EA0-3490-43B2-963A-9743069528D4}" sibTransId="{0DDA91E1-AD3E-44BF-AA71-0F9102BCDC53}"/>
    <dgm:cxn modelId="{D0CC29B8-56E7-4726-98AA-171C2373A829}" srcId="{7D4F7BD2-02F0-43F5-A53C-540245A9C88B}" destId="{D11B5450-A5F3-466E-BF72-BB3734B39BEB}" srcOrd="0" destOrd="0" parTransId="{AD1A3F85-2091-4278-AEC0-56A4F69D00EB}" sibTransId="{55C8D73D-868D-4958-9FDF-CAA46EE21491}"/>
    <dgm:cxn modelId="{68004ACC-BABF-4C35-917A-98F04BDA1B81}" type="presOf" srcId="{7D3CA6DD-34D7-4E05-91E2-615066B0C832}" destId="{B182536B-FC77-440A-8AC1-CE4E9A665CC9}" srcOrd="0" destOrd="0" presId="urn:microsoft.com/office/officeart/2005/8/layout/default"/>
    <dgm:cxn modelId="{55D469CE-B2A0-4765-A3ED-FAFBE8FA73E0}" srcId="{7D4F7BD2-02F0-43F5-A53C-540245A9C88B}" destId="{7D3CA6DD-34D7-4E05-91E2-615066B0C832}" srcOrd="2" destOrd="0" parTransId="{0536EB3A-9683-4980-8534-B9A012C3187D}" sibTransId="{5C0D401F-EA8F-4F88-9F87-59CB60312D8D}"/>
    <dgm:cxn modelId="{C249BECF-373A-497A-824C-EBEDBC0E99D3}" type="presOf" srcId="{D11B5450-A5F3-466E-BF72-BB3734B39BEB}" destId="{17F2B1FB-D319-457D-B94A-EF7B45D39BF2}" srcOrd="0" destOrd="0" presId="urn:microsoft.com/office/officeart/2005/8/layout/default"/>
    <dgm:cxn modelId="{CA065A4C-AF61-40ED-B22C-9DF74869B6BD}" type="presParOf" srcId="{B24C56ED-27E2-40D9-9D87-6BFEDB9A421D}" destId="{17F2B1FB-D319-457D-B94A-EF7B45D39BF2}" srcOrd="0" destOrd="0" presId="urn:microsoft.com/office/officeart/2005/8/layout/default"/>
    <dgm:cxn modelId="{D6E06EA6-2740-4118-B1B4-D75EB364E759}" type="presParOf" srcId="{B24C56ED-27E2-40D9-9D87-6BFEDB9A421D}" destId="{3AED9EAB-4362-4307-BA54-A2745F5F9CA2}" srcOrd="1" destOrd="0" presId="urn:microsoft.com/office/officeart/2005/8/layout/default"/>
    <dgm:cxn modelId="{93F9B86C-66CD-43B8-AE80-90D4B57E636B}" type="presParOf" srcId="{B24C56ED-27E2-40D9-9D87-6BFEDB9A421D}" destId="{8D1878F8-EFEE-4AF2-A7ED-095AE1E683DA}" srcOrd="2" destOrd="0" presId="urn:microsoft.com/office/officeart/2005/8/layout/default"/>
    <dgm:cxn modelId="{22F39CCD-C999-4699-A52F-0C2E41A429D5}" type="presParOf" srcId="{B24C56ED-27E2-40D9-9D87-6BFEDB9A421D}" destId="{723AC572-4D8A-46A1-AD51-0FDF455D426A}" srcOrd="3" destOrd="0" presId="urn:microsoft.com/office/officeart/2005/8/layout/default"/>
    <dgm:cxn modelId="{0C7ECEAC-0852-45C0-AC0D-C26D8B554A72}" type="presParOf" srcId="{B24C56ED-27E2-40D9-9D87-6BFEDB9A421D}" destId="{B182536B-FC77-440A-8AC1-CE4E9A665CC9}" srcOrd="4" destOrd="0" presId="urn:microsoft.com/office/officeart/2005/8/layout/default"/>
    <dgm:cxn modelId="{1B39D81B-A0AB-4ED4-BF88-507D94A05605}" type="presParOf" srcId="{B24C56ED-27E2-40D9-9D87-6BFEDB9A421D}" destId="{8237C842-B851-459A-A61F-A8007F44317E}" srcOrd="5" destOrd="0" presId="urn:microsoft.com/office/officeart/2005/8/layout/default"/>
    <dgm:cxn modelId="{877D472B-9BBC-423A-9104-E8C76CF2DAA0}" type="presParOf" srcId="{B24C56ED-27E2-40D9-9D87-6BFEDB9A421D}" destId="{675E9E81-4B44-44C4-999B-7FE4590E0401}" srcOrd="6" destOrd="0" presId="urn:microsoft.com/office/officeart/2005/8/layout/default"/>
    <dgm:cxn modelId="{205C2E14-B95B-4101-8EFA-D8C42629922B}" type="presParOf" srcId="{B24C56ED-27E2-40D9-9D87-6BFEDB9A421D}" destId="{930D0FEB-FD0C-48AA-B0BD-AE5C80BAEF61}" srcOrd="7" destOrd="0" presId="urn:microsoft.com/office/officeart/2005/8/layout/default"/>
    <dgm:cxn modelId="{24DB152D-CAB9-47E5-B17A-B2D294D81BF4}" type="presParOf" srcId="{B24C56ED-27E2-40D9-9D87-6BFEDB9A421D}" destId="{3DC0CF2A-EB46-49C9-8FF5-AFC9696462E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2B1FB-D319-457D-B94A-EF7B45D39BF2}">
      <dsp:nvSpPr>
        <dsp:cNvPr id="0" name=""/>
        <dsp:cNvSpPr/>
      </dsp:nvSpPr>
      <dsp:spPr>
        <a:xfrm>
          <a:off x="960577" y="1019"/>
          <a:ext cx="2411248" cy="14467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b="0" i="0" kern="1200">
              <a:latin typeface="Cambria" panose="02040503050406030204" pitchFamily="18" charset="0"/>
            </a:rPr>
            <a:t>Domande-stimolo</a:t>
          </a:r>
        </a:p>
      </dsp:txBody>
      <dsp:txXfrm>
        <a:off x="960577" y="1019"/>
        <a:ext cx="2411248" cy="1446749"/>
      </dsp:txXfrm>
    </dsp:sp>
    <dsp:sp modelId="{8D1878F8-EFEE-4AF2-A7ED-095AE1E683DA}">
      <dsp:nvSpPr>
        <dsp:cNvPr id="0" name=""/>
        <dsp:cNvSpPr/>
      </dsp:nvSpPr>
      <dsp:spPr>
        <a:xfrm>
          <a:off x="3612950" y="1019"/>
          <a:ext cx="2411248" cy="14467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b="0" i="0" kern="1200">
              <a:latin typeface="Cambria" panose="02040503050406030204" pitchFamily="18" charset="0"/>
            </a:rPr>
            <a:t>Elaborazione in piccoli gruppi sui momenti salienti</a:t>
          </a:r>
        </a:p>
      </dsp:txBody>
      <dsp:txXfrm>
        <a:off x="3612950" y="1019"/>
        <a:ext cx="2411248" cy="1446749"/>
      </dsp:txXfrm>
    </dsp:sp>
    <dsp:sp modelId="{B182536B-FC77-440A-8AC1-CE4E9A665CC9}">
      <dsp:nvSpPr>
        <dsp:cNvPr id="0" name=""/>
        <dsp:cNvSpPr/>
      </dsp:nvSpPr>
      <dsp:spPr>
        <a:xfrm>
          <a:off x="960577" y="1688893"/>
          <a:ext cx="2411248" cy="14467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b="0" i="0" kern="1200">
              <a:latin typeface="Cambria" panose="02040503050406030204" pitchFamily="18" charset="0"/>
            </a:rPr>
            <a:t>Questionario metacognitivo</a:t>
          </a:r>
        </a:p>
      </dsp:txBody>
      <dsp:txXfrm>
        <a:off x="960577" y="1688893"/>
        <a:ext cx="2411248" cy="1446749"/>
      </dsp:txXfrm>
    </dsp:sp>
    <dsp:sp modelId="{675E9E81-4B44-44C4-999B-7FE4590E0401}">
      <dsp:nvSpPr>
        <dsp:cNvPr id="0" name=""/>
        <dsp:cNvSpPr/>
      </dsp:nvSpPr>
      <dsp:spPr>
        <a:xfrm>
          <a:off x="3612950" y="1688893"/>
          <a:ext cx="2411248" cy="14467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b="0" i="0" kern="1200">
              <a:latin typeface="Cambria" panose="02040503050406030204" pitchFamily="18" charset="0"/>
            </a:rPr>
            <a:t>Discussione in classe</a:t>
          </a:r>
        </a:p>
      </dsp:txBody>
      <dsp:txXfrm>
        <a:off x="3612950" y="1688893"/>
        <a:ext cx="2411248" cy="1446749"/>
      </dsp:txXfrm>
    </dsp:sp>
    <dsp:sp modelId="{3DC0CF2A-EB46-49C9-8FF5-AFC9696462EC}">
      <dsp:nvSpPr>
        <dsp:cNvPr id="0" name=""/>
        <dsp:cNvSpPr/>
      </dsp:nvSpPr>
      <dsp:spPr>
        <a:xfrm>
          <a:off x="2286763" y="3376767"/>
          <a:ext cx="2411248" cy="14467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b="0" i="0" kern="1200">
              <a:latin typeface="Cambria" panose="02040503050406030204" pitchFamily="18" charset="0"/>
            </a:rPr>
            <a:t>Il docente dovrà essere abile a legare gli stimoli emersi con i contenuti disciplnari</a:t>
          </a:r>
        </a:p>
      </dsp:txBody>
      <dsp:txXfrm>
        <a:off x="2286763" y="3376767"/>
        <a:ext cx="2411248" cy="144674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5A5963-AF4B-496C-AEFE-B82207452C08}" type="datetimeFigureOut">
              <a:rPr lang="en-US" smtClean="0"/>
              <a:pPr/>
              <a:t>4/29/2017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D8C5D9-3547-4831-8633-BF30DE83A73E}" type="slidenum">
              <a:rPr lang="en-US" smtClean="0"/>
              <a:pPr/>
              <a:t>‹N›</a:t>
            </a:fld>
            <a:endParaRPr lang="en-US"/>
          </a:p>
        </p:txBody>
      </p:sp>
    </p:spTree>
    <p:extLst>
      <p:ext uri="{BB962C8B-B14F-4D97-AF65-F5344CB8AC3E}">
        <p14:creationId xmlns:p14="http://schemas.microsoft.com/office/powerpoint/2010/main" val="795012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lIns="0" rIns="0" numCol="2" spcCol="274320">
            <a:normAutofit/>
          </a:bodyPr>
          <a:lstStyle/>
          <a:p>
            <a:pPr defTabSz="803275"/>
            <a:endParaRPr lang="en-US" sz="1200" baseline="0" dirty="0"/>
          </a:p>
        </p:txBody>
      </p:sp>
      <p:sp>
        <p:nvSpPr>
          <p:cNvPr id="5" name="Slide Image Placeholder 4"/>
          <p:cNvSpPr>
            <a:spLocks noGrp="1" noRot="1" noChangeAspect="1"/>
          </p:cNvSpPr>
          <p:nvPr>
            <p:ph type="sldImg"/>
          </p:nvPr>
        </p:nvSpPr>
        <p:spPr>
          <a:xfrm>
            <a:off x="9525" y="460375"/>
            <a:ext cx="4192588" cy="2359025"/>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it-IT"/>
              <a:t>Fare clic per modificare lo stile del titolo</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09FDB0C2-1F3D-4594-BC97-D21C5CE96C4E}" type="datetimeFigureOut">
              <a:rPr lang="en-US">
                <a:solidFill>
                  <a:prstClr val="black">
                    <a:tint val="75000"/>
                  </a:prstClr>
                </a:solidFill>
              </a:rPr>
              <a:pPr/>
              <a:t>4/29/2017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8A5C28-A9AF-48F7-A492-117CD84F551A}" type="slidenum">
              <a:rPr lang="en-US">
                <a:solidFill>
                  <a:prstClr val="black">
                    <a:tint val="75000"/>
                  </a:prstClr>
                </a:solidFill>
              </a:rPr>
              <a:pPr/>
              <a:t>‹N›</a:t>
            </a:fld>
            <a:endParaRPr lang="en-US">
              <a:solidFill>
                <a:prstClr val="black">
                  <a:tint val="75000"/>
                </a:prstClr>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09FDB0C2-1F3D-4594-BC97-D21C5CE96C4E}" type="datetimeFigureOut">
              <a:rPr lang="en-US" smtClean="0">
                <a:solidFill>
                  <a:prstClr val="black">
                    <a:tint val="75000"/>
                  </a:prstClr>
                </a:solidFill>
              </a:rPr>
              <a:pPr/>
              <a:t>4/29/2017</a:t>
            </a:fld>
            <a:endParaRPr lang="en-US">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endParaRPr>
          </a:p>
        </p:txBody>
      </p:sp>
      <p:sp>
        <p:nvSpPr>
          <p:cNvPr id="5" name="Segnaposto numero diapositiva 4"/>
          <p:cNvSpPr>
            <a:spLocks noGrp="1"/>
          </p:cNvSpPr>
          <p:nvPr>
            <p:ph type="sldNum" sz="quarter" idx="12"/>
          </p:nvPr>
        </p:nvSpPr>
        <p:spPr/>
        <p:txBody>
          <a:bodyPr/>
          <a:lstStyle/>
          <a:p>
            <a:fld id="{248A5C28-A9AF-48F7-A492-117CD84F551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0058103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06090"/>
          </a:xfrm>
          <a:noFill/>
          <a:ln>
            <a:noFill/>
          </a:ln>
        </p:spPr>
        <p:txBody>
          <a:bodyPr>
            <a:normAutofit/>
          </a:bodyPr>
          <a:lstStyle>
            <a:lvl1pPr algn="l">
              <a:defRPr sz="2400">
                <a:solidFill>
                  <a:srgbClr val="FF0000"/>
                </a:solidFill>
              </a:defRPr>
            </a:lvl1pPr>
          </a:lstStyle>
          <a:p>
            <a:r>
              <a:rPr lang="en-US" dirty="0"/>
              <a:t>Click to edit Master title style</a:t>
            </a:r>
            <a:endParaRPr lang="fr-F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cxnSp>
        <p:nvCxnSpPr>
          <p:cNvPr id="8" name="Straight Connector 7"/>
          <p:cNvCxnSpPr/>
          <p:nvPr/>
        </p:nvCxnSpPr>
        <p:spPr>
          <a:xfrm>
            <a:off x="609600" y="1052736"/>
            <a:ext cx="10972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89696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DB0C2-1F3D-4594-BC97-D21C5CE96C4E}" type="datetimeFigureOut">
              <a:rPr lang="en-US">
                <a:solidFill>
                  <a:prstClr val="black">
                    <a:tint val="75000"/>
                  </a:prstClr>
                </a:solidFill>
              </a:rPr>
              <a:pPr/>
              <a:t>4/29/2017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A5C28-A9AF-48F7-A492-117CD84F551A}" type="slidenum">
              <a:rPr lang="en-US">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85242183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makebeliefscomix.com/" TargetMode="External"/><Relationship Id="rId3" Type="http://schemas.openxmlformats.org/officeDocument/2006/relationships/hyperlink" Target="http://www.capzles.com/" TargetMode="External"/><Relationship Id="rId7" Type="http://schemas.openxmlformats.org/officeDocument/2006/relationships/hyperlink" Target="http://www.smilebox.com/learn-more.html" TargetMode="Externa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hyperlink" Target="http://animoto.com/education/" TargetMode="External"/><Relationship Id="rId5" Type="http://schemas.openxmlformats.org/officeDocument/2006/relationships/hyperlink" Target="http://domo.goanimate.com/studio" TargetMode="External"/><Relationship Id="rId10" Type="http://schemas.openxmlformats.org/officeDocument/2006/relationships/hyperlink" Target="http://www.pixton.com/" TargetMode="External"/><Relationship Id="rId4" Type="http://schemas.openxmlformats.org/officeDocument/2006/relationships/hyperlink" Target="http://www.slidestory.com/" TargetMode="External"/><Relationship Id="rId9" Type="http://schemas.openxmlformats.org/officeDocument/2006/relationships/hyperlink" Target="http://www.creazaeducation.com/cartoonis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lumMod val="50000"/>
                <a:lumOff val="50000"/>
              </a:schemeClr>
            </a:gs>
          </a:gsLst>
          <a:lin ang="5400000" scaled="1"/>
          <a:tileRect/>
        </a:gradFill>
        <a:effectLst/>
      </p:bgPr>
    </p:bg>
    <p:spTree>
      <p:nvGrpSpPr>
        <p:cNvPr id="1" name=""/>
        <p:cNvGrpSpPr/>
        <p:nvPr/>
      </p:nvGrpSpPr>
      <p:grpSpPr>
        <a:xfrm>
          <a:off x="0" y="0"/>
          <a:ext cx="0" cy="0"/>
          <a:chOff x="0" y="0"/>
          <a:chExt cx="0" cy="0"/>
        </a:xfrm>
      </p:grpSpPr>
      <p:pic>
        <p:nvPicPr>
          <p:cNvPr id="12" name="Picture 11" descr="017_14.JPG"/>
          <p:cNvPicPr>
            <a:picLocks noChangeAspect="1"/>
          </p:cNvPicPr>
          <p:nvPr/>
        </p:nvPicPr>
        <p:blipFill>
          <a:blip r:embed="rId3" cstate="print"/>
          <a:stretch>
            <a:fillRect/>
          </a:stretch>
        </p:blipFill>
        <p:spPr>
          <a:xfrm>
            <a:off x="1524000" y="0"/>
            <a:ext cx="9153144" cy="13729716"/>
          </a:xfrm>
          <a:prstGeom prst="rect">
            <a:avLst/>
          </a:prstGeom>
        </p:spPr>
      </p:pic>
      <p:grpSp>
        <p:nvGrpSpPr>
          <p:cNvPr id="2" name="Group 16"/>
          <p:cNvGrpSpPr/>
          <p:nvPr/>
        </p:nvGrpSpPr>
        <p:grpSpPr>
          <a:xfrm>
            <a:off x="0" y="0"/>
            <a:ext cx="12192000" cy="6858000"/>
            <a:chOff x="0" y="105157"/>
            <a:chExt cx="9144000" cy="6878946"/>
          </a:xfrm>
        </p:grpSpPr>
        <p:sp>
          <p:nvSpPr>
            <p:cNvPr id="6" name="Rectangle 5"/>
            <p:cNvSpPr/>
            <p:nvPr/>
          </p:nvSpPr>
          <p:spPr>
            <a:xfrm>
              <a:off x="0" y="105157"/>
              <a:ext cx="9144000" cy="2295144"/>
            </a:xfrm>
            <a:prstGeom prst="rect">
              <a:avLst/>
            </a:prstGeom>
            <a:gradFill>
              <a:gsLst>
                <a:gs pos="0">
                  <a:schemeClr val="bg1"/>
                </a:gs>
                <a:gs pos="100000">
                  <a:schemeClr val="bg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4688959"/>
              <a:ext cx="9144000" cy="2295144"/>
            </a:xfrm>
            <a:prstGeom prst="rect">
              <a:avLst/>
            </a:prstGeom>
            <a:gradFill flip="none" rotWithShape="1">
              <a:gsLst>
                <a:gs pos="0">
                  <a:schemeClr val="bg1"/>
                </a:gs>
                <a:gs pos="100000">
                  <a:schemeClr val="bg1">
                    <a:lumMod val="75000"/>
                    <a:lumOff val="2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2391157"/>
              <a:ext cx="967563" cy="233172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176438" y="2391157"/>
              <a:ext cx="967562" cy="233172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ounded Rectangle 3"/>
            <p:cNvSpPr/>
            <p:nvPr/>
          </p:nvSpPr>
          <p:spPr>
            <a:xfrm>
              <a:off x="914400" y="2400301"/>
              <a:ext cx="7315200" cy="2286000"/>
            </a:xfrm>
            <a:prstGeom prst="roundRect">
              <a:avLst>
                <a:gd name="adj" fmla="val 11933"/>
              </a:avLst>
            </a:prstGeom>
            <a:noFill/>
            <a:ln w="127000">
              <a:solidFill>
                <a:srgbClr val="FFFFFF"/>
              </a:solidFill>
            </a:ln>
            <a:scene3d>
              <a:camera prst="orthographicFront"/>
              <a:lightRig rig="freezing"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3" name="TextBox 12"/>
          <p:cNvSpPr txBox="1"/>
          <p:nvPr/>
        </p:nvSpPr>
        <p:spPr>
          <a:xfrm>
            <a:off x="2895601" y="3928242"/>
            <a:ext cx="2464777" cy="492443"/>
          </a:xfrm>
          <a:prstGeom prst="rect">
            <a:avLst/>
          </a:prstGeom>
          <a:noFill/>
        </p:spPr>
        <p:txBody>
          <a:bodyPr wrap="none" rtlCol="0">
            <a:spAutoFit/>
          </a:bodyPr>
          <a:lstStyle/>
          <a:p>
            <a:r>
              <a:rPr lang="en-US" sz="2600" dirty="0">
                <a:solidFill>
                  <a:schemeClr val="bg1"/>
                </a:solidFill>
                <a:latin typeface="Cambria" panose="02040503050406030204" pitchFamily="18" charset="0"/>
              </a:rPr>
              <a:t>Roberto Capone</a:t>
            </a:r>
          </a:p>
        </p:txBody>
      </p:sp>
      <p:sp>
        <p:nvSpPr>
          <p:cNvPr id="14" name="TextBox 13"/>
          <p:cNvSpPr txBox="1"/>
          <p:nvPr/>
        </p:nvSpPr>
        <p:spPr>
          <a:xfrm>
            <a:off x="2870744" y="3925584"/>
            <a:ext cx="3047437" cy="492443"/>
          </a:xfrm>
          <a:prstGeom prst="rect">
            <a:avLst/>
          </a:prstGeom>
          <a:noFill/>
        </p:spPr>
        <p:txBody>
          <a:bodyPr wrap="none" rtlCol="0">
            <a:spAutoFit/>
          </a:bodyPr>
          <a:lstStyle/>
          <a:p>
            <a:r>
              <a:rPr lang="en-US" sz="2600" dirty="0" err="1">
                <a:solidFill>
                  <a:schemeClr val="bg1"/>
                </a:solidFill>
                <a:latin typeface="Cambria" panose="02040503050406030204" pitchFamily="18" charset="0"/>
              </a:rPr>
              <a:t>Formazione</a:t>
            </a:r>
            <a:r>
              <a:rPr lang="en-US" sz="2600" dirty="0">
                <a:solidFill>
                  <a:schemeClr val="bg1"/>
                </a:solidFill>
                <a:latin typeface="Cambria" panose="02040503050406030204" pitchFamily="18" charset="0"/>
              </a:rPr>
              <a:t> </a:t>
            </a:r>
            <a:r>
              <a:rPr lang="en-US" sz="2600" dirty="0" err="1">
                <a:solidFill>
                  <a:schemeClr val="bg1"/>
                </a:solidFill>
                <a:latin typeface="Cambria" panose="02040503050406030204" pitchFamily="18" charset="0"/>
              </a:rPr>
              <a:t>Docenti</a:t>
            </a:r>
            <a:endParaRPr lang="en-US" sz="2600" dirty="0">
              <a:solidFill>
                <a:schemeClr val="bg1"/>
              </a:solidFill>
              <a:latin typeface="Cambria" panose="02040503050406030204" pitchFamily="18" charset="0"/>
            </a:endParaRPr>
          </a:p>
        </p:txBody>
      </p:sp>
      <p:sp>
        <p:nvSpPr>
          <p:cNvPr id="15" name="TextBox 14"/>
          <p:cNvSpPr txBox="1"/>
          <p:nvPr/>
        </p:nvSpPr>
        <p:spPr>
          <a:xfrm>
            <a:off x="2585012" y="3848639"/>
            <a:ext cx="4246612" cy="646331"/>
          </a:xfrm>
          <a:prstGeom prst="rect">
            <a:avLst/>
          </a:prstGeom>
          <a:noFill/>
        </p:spPr>
        <p:txBody>
          <a:bodyPr wrap="none" rtlCol="0">
            <a:spAutoFit/>
          </a:bodyPr>
          <a:lstStyle/>
          <a:p>
            <a:r>
              <a:rPr lang="en-US" sz="3600" dirty="0">
                <a:solidFill>
                  <a:schemeClr val="bg1"/>
                </a:solidFill>
                <a:latin typeface="Cambria" panose="02040503050406030204" pitchFamily="18" charset="0"/>
              </a:rPr>
              <a:t>Il Digital Storytelling</a:t>
            </a:r>
          </a:p>
        </p:txBody>
      </p:sp>
    </p:spTree>
    <p:extLst>
      <p:ext uri="{BB962C8B-B14F-4D97-AF65-F5344CB8AC3E}">
        <p14:creationId xmlns:p14="http://schemas.microsoft.com/office/powerpoint/2010/main" val="315489285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64" presetClass="path" presetSubtype="0" accel="50000" decel="50000" fill="hold" nodeType="withEffect">
                                  <p:stCondLst>
                                    <p:cond delay="0"/>
                                  </p:stCondLst>
                                  <p:childTnLst>
                                    <p:animMotion origin="layout" path="M -6.25E-7 4.07407E-6 L -6.25E-7 -1.00093 " pathEditMode="relative" rAng="0" ptsTypes="AA">
                                      <p:cBhvr>
                                        <p:cTn id="9" dur="20000" fill="hold"/>
                                        <p:tgtEl>
                                          <p:spTgt spid="12"/>
                                        </p:tgtEl>
                                        <p:attrNameLst>
                                          <p:attrName>ppt_x</p:attrName>
                                          <p:attrName>ppt_y</p:attrName>
                                        </p:attrNameLst>
                                      </p:cBhvr>
                                      <p:rCtr x="0" y="-50046"/>
                                    </p:animMotion>
                                  </p:childTnLst>
                                </p:cTn>
                              </p:par>
                              <p:par>
                                <p:cTn id="10" presetID="10" presetClass="entr" presetSubtype="0" fill="hold" grpId="0" nodeType="withEffect">
                                  <p:stCondLst>
                                    <p:cond delay="3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80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ntr" presetSubtype="0" fill="hold" grpId="0" nodeType="withEffect">
                                  <p:stCondLst>
                                    <p:cond delay="8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xit" presetSubtype="0" fill="hold" grpId="1" nodeType="withEffect">
                                  <p:stCondLst>
                                    <p:cond delay="1300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ntr" presetSubtype="0" fill="hold" grpId="0" nodeType="withEffect">
                                  <p:stCondLst>
                                    <p:cond delay="13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xit" presetSubtype="0" fill="hold" grpId="1" nodeType="withEffect">
                                  <p:stCondLst>
                                    <p:cond delay="1950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par>
                          <p:cTn id="28" fill="hold">
                            <p:stCondLst>
                              <p:cond delay="20000"/>
                            </p:stCondLst>
                            <p:childTnLst>
                              <p:par>
                                <p:cTn id="29" presetID="6" presetClass="emph" presetSubtype="0" fill="hold" nodeType="afterEffect">
                                  <p:stCondLst>
                                    <p:cond delay="0"/>
                                  </p:stCondLst>
                                  <p:childTnLst>
                                    <p:animScale>
                                      <p:cBhvr>
                                        <p:cTn id="30" dur="2000" fill="hold"/>
                                        <p:tgtEl>
                                          <p:spTgt spid="2"/>
                                        </p:tgtEl>
                                      </p:cBhvr>
                                      <p:by x="150000" y="100000"/>
                                    </p:animScale>
                                  </p:childTnLst>
                                </p:cTn>
                              </p:par>
                              <p:par>
                                <p:cTn id="31" presetID="10" presetClass="exit" presetSubtype="0" fill="hold" nodeType="withEffect">
                                  <p:stCondLst>
                                    <p:cond delay="0"/>
                                  </p:stCondLst>
                                  <p:childTnLst>
                                    <p:animEffect transition="out" filter="fade">
                                      <p:cBhvr>
                                        <p:cTn id="32" dur="1000"/>
                                        <p:tgtEl>
                                          <p:spTgt spid="2"/>
                                        </p:tgtEl>
                                      </p:cBhvr>
                                    </p:animEffect>
                                    <p:set>
                                      <p:cBhvr>
                                        <p:cTn id="33"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ambria" panose="02040503050406030204" pitchFamily="18" charset="0"/>
              </a:rPr>
              <a:t>Ancora siti utili</a:t>
            </a:r>
          </a:p>
        </p:txBody>
      </p:sp>
      <p:sp>
        <p:nvSpPr>
          <p:cNvPr id="12" name="Oval 11"/>
          <p:cNvSpPr>
            <a:spLocks noChangeAspect="1"/>
          </p:cNvSpPr>
          <p:nvPr/>
        </p:nvSpPr>
        <p:spPr>
          <a:xfrm>
            <a:off x="829166" y="3293033"/>
            <a:ext cx="567771" cy="5677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grpSp>
        <p:nvGrpSpPr>
          <p:cNvPr id="26" name="Group 25"/>
          <p:cNvGrpSpPr/>
          <p:nvPr/>
        </p:nvGrpSpPr>
        <p:grpSpPr>
          <a:xfrm>
            <a:off x="9813" y="1818754"/>
            <a:ext cx="1465113" cy="2107691"/>
            <a:chOff x="2434202" y="1829227"/>
            <a:chExt cx="1465113" cy="2107691"/>
          </a:xfrm>
        </p:grpSpPr>
        <p:sp>
          <p:nvSpPr>
            <p:cNvPr id="6" name="Arc 5"/>
            <p:cNvSpPr/>
            <p:nvPr/>
          </p:nvSpPr>
          <p:spPr>
            <a:xfrm rot="16200000">
              <a:off x="3179315" y="3216918"/>
              <a:ext cx="720000" cy="720000"/>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8" name="Straight Connector 7"/>
            <p:cNvCxnSpPr>
              <a:endCxn id="6" idx="0"/>
            </p:cNvCxnSpPr>
            <p:nvPr/>
          </p:nvCxnSpPr>
          <p:spPr>
            <a:xfrm>
              <a:off x="2471189" y="3576918"/>
              <a:ext cx="70812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Oval 8"/>
            <p:cNvSpPr>
              <a:spLocks noChangeAspect="1"/>
            </p:cNvSpPr>
            <p:nvPr/>
          </p:nvSpPr>
          <p:spPr>
            <a:xfrm>
              <a:off x="3128963" y="3521273"/>
              <a:ext cx="84395" cy="843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 name="Oval 9"/>
            <p:cNvSpPr>
              <a:spLocks noChangeAspect="1"/>
            </p:cNvSpPr>
            <p:nvPr/>
          </p:nvSpPr>
          <p:spPr>
            <a:xfrm>
              <a:off x="3495243" y="3174719"/>
              <a:ext cx="84395" cy="843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 name="Oval 12"/>
            <p:cNvSpPr>
              <a:spLocks noChangeAspect="1"/>
            </p:cNvSpPr>
            <p:nvPr/>
          </p:nvSpPr>
          <p:spPr>
            <a:xfrm>
              <a:off x="2434202" y="3521273"/>
              <a:ext cx="84395" cy="843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14" name="Straight Connector 13"/>
            <p:cNvCxnSpPr/>
            <p:nvPr/>
          </p:nvCxnSpPr>
          <p:spPr>
            <a:xfrm>
              <a:off x="3537440" y="1909482"/>
              <a:ext cx="0" cy="130143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Oval 15"/>
            <p:cNvSpPr>
              <a:spLocks noChangeAspect="1"/>
            </p:cNvSpPr>
            <p:nvPr/>
          </p:nvSpPr>
          <p:spPr>
            <a:xfrm>
              <a:off x="3495242" y="1829227"/>
              <a:ext cx="84395" cy="843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7" name="Group 26"/>
          <p:cNvGrpSpPr/>
          <p:nvPr/>
        </p:nvGrpSpPr>
        <p:grpSpPr>
          <a:xfrm rot="10800000" flipH="1">
            <a:off x="754925" y="3234861"/>
            <a:ext cx="2148126" cy="2107691"/>
            <a:chOff x="1751189" y="1829227"/>
            <a:chExt cx="2148126" cy="2107691"/>
          </a:xfrm>
        </p:grpSpPr>
        <p:sp>
          <p:nvSpPr>
            <p:cNvPr id="28" name="Arc 27"/>
            <p:cNvSpPr/>
            <p:nvPr/>
          </p:nvSpPr>
          <p:spPr>
            <a:xfrm>
              <a:off x="1751189" y="3216918"/>
              <a:ext cx="720000" cy="720000"/>
            </a:xfrm>
            <a:prstGeom prst="arc">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9" name="Arc 28"/>
            <p:cNvSpPr/>
            <p:nvPr/>
          </p:nvSpPr>
          <p:spPr>
            <a:xfrm rot="16200000">
              <a:off x="3179315" y="3216918"/>
              <a:ext cx="720000" cy="720000"/>
            </a:xfrm>
            <a:prstGeom prst="arc">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30" name="Straight Connector 29"/>
            <p:cNvCxnSpPr>
              <a:endCxn id="29" idx="0"/>
            </p:cNvCxnSpPr>
            <p:nvPr/>
          </p:nvCxnSpPr>
          <p:spPr>
            <a:xfrm>
              <a:off x="2471189" y="3576918"/>
              <a:ext cx="70812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Oval 30"/>
            <p:cNvSpPr>
              <a:spLocks noChangeAspect="1"/>
            </p:cNvSpPr>
            <p:nvPr/>
          </p:nvSpPr>
          <p:spPr>
            <a:xfrm>
              <a:off x="3128963" y="3521273"/>
              <a:ext cx="84395" cy="84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2" name="Oval 31"/>
            <p:cNvSpPr>
              <a:spLocks noChangeAspect="1"/>
            </p:cNvSpPr>
            <p:nvPr/>
          </p:nvSpPr>
          <p:spPr>
            <a:xfrm>
              <a:off x="3495243" y="3174719"/>
              <a:ext cx="84395" cy="84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 name="Oval 32"/>
            <p:cNvSpPr>
              <a:spLocks noChangeAspect="1"/>
            </p:cNvSpPr>
            <p:nvPr/>
          </p:nvSpPr>
          <p:spPr>
            <a:xfrm>
              <a:off x="2068991" y="3170580"/>
              <a:ext cx="84395" cy="84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 name="Oval 33"/>
            <p:cNvSpPr>
              <a:spLocks noChangeAspect="1"/>
            </p:cNvSpPr>
            <p:nvPr/>
          </p:nvSpPr>
          <p:spPr>
            <a:xfrm>
              <a:off x="2434202" y="3521273"/>
              <a:ext cx="84395" cy="84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35" name="Straight Connector 34"/>
            <p:cNvCxnSpPr/>
            <p:nvPr/>
          </p:nvCxnSpPr>
          <p:spPr>
            <a:xfrm>
              <a:off x="3537440" y="1909482"/>
              <a:ext cx="0" cy="130143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Oval 35"/>
            <p:cNvSpPr>
              <a:spLocks noChangeAspect="1"/>
            </p:cNvSpPr>
            <p:nvPr/>
          </p:nvSpPr>
          <p:spPr>
            <a:xfrm>
              <a:off x="3495242" y="1829227"/>
              <a:ext cx="84395" cy="84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37" name="Group 36"/>
          <p:cNvGrpSpPr/>
          <p:nvPr/>
        </p:nvGrpSpPr>
        <p:grpSpPr>
          <a:xfrm>
            <a:off x="2182986" y="1818754"/>
            <a:ext cx="2148126" cy="2107691"/>
            <a:chOff x="1751189" y="1829227"/>
            <a:chExt cx="2148126" cy="2107691"/>
          </a:xfrm>
        </p:grpSpPr>
        <p:sp>
          <p:nvSpPr>
            <p:cNvPr id="38" name="Arc 37"/>
            <p:cNvSpPr/>
            <p:nvPr/>
          </p:nvSpPr>
          <p:spPr>
            <a:xfrm>
              <a:off x="1751189" y="3216918"/>
              <a:ext cx="720000" cy="720000"/>
            </a:xfrm>
            <a:prstGeom prst="arc">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39" name="Arc 38"/>
            <p:cNvSpPr/>
            <p:nvPr/>
          </p:nvSpPr>
          <p:spPr>
            <a:xfrm rot="16200000">
              <a:off x="3179315" y="3216918"/>
              <a:ext cx="720000" cy="720000"/>
            </a:xfrm>
            <a:prstGeom prst="arc">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cxnSp>
          <p:nvCxnSpPr>
            <p:cNvPr id="40" name="Straight Connector 39"/>
            <p:cNvCxnSpPr>
              <a:endCxn id="39" idx="0"/>
            </p:cNvCxnSpPr>
            <p:nvPr/>
          </p:nvCxnSpPr>
          <p:spPr>
            <a:xfrm>
              <a:off x="2471189" y="3576918"/>
              <a:ext cx="70812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Oval 40"/>
            <p:cNvSpPr>
              <a:spLocks noChangeAspect="1"/>
            </p:cNvSpPr>
            <p:nvPr/>
          </p:nvSpPr>
          <p:spPr>
            <a:xfrm>
              <a:off x="3128963" y="3521273"/>
              <a:ext cx="84395" cy="843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42" name="Oval 41"/>
            <p:cNvSpPr>
              <a:spLocks noChangeAspect="1"/>
            </p:cNvSpPr>
            <p:nvPr/>
          </p:nvSpPr>
          <p:spPr>
            <a:xfrm>
              <a:off x="3495243" y="3174719"/>
              <a:ext cx="84395" cy="843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43" name="Oval 42"/>
            <p:cNvSpPr>
              <a:spLocks noChangeAspect="1"/>
            </p:cNvSpPr>
            <p:nvPr/>
          </p:nvSpPr>
          <p:spPr>
            <a:xfrm>
              <a:off x="2068991" y="3170580"/>
              <a:ext cx="84395" cy="843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44" name="Oval 43"/>
            <p:cNvSpPr>
              <a:spLocks noChangeAspect="1"/>
            </p:cNvSpPr>
            <p:nvPr/>
          </p:nvSpPr>
          <p:spPr>
            <a:xfrm>
              <a:off x="2434202" y="3521273"/>
              <a:ext cx="84395" cy="843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cxnSp>
          <p:nvCxnSpPr>
            <p:cNvPr id="45" name="Straight Connector 44"/>
            <p:cNvCxnSpPr/>
            <p:nvPr/>
          </p:nvCxnSpPr>
          <p:spPr>
            <a:xfrm>
              <a:off x="3537440" y="1909482"/>
              <a:ext cx="0" cy="130143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6" name="Oval 45"/>
            <p:cNvSpPr>
              <a:spLocks noChangeAspect="1"/>
            </p:cNvSpPr>
            <p:nvPr/>
          </p:nvSpPr>
          <p:spPr>
            <a:xfrm>
              <a:off x="3495242" y="1829227"/>
              <a:ext cx="84395" cy="843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grpSp>
      <p:grpSp>
        <p:nvGrpSpPr>
          <p:cNvPr id="47" name="Group 46"/>
          <p:cNvGrpSpPr/>
          <p:nvPr/>
        </p:nvGrpSpPr>
        <p:grpSpPr>
          <a:xfrm rot="10800000" flipH="1">
            <a:off x="3602957" y="3234861"/>
            <a:ext cx="2148126" cy="2107691"/>
            <a:chOff x="1751189" y="1829227"/>
            <a:chExt cx="2148126" cy="2107691"/>
          </a:xfrm>
        </p:grpSpPr>
        <p:sp>
          <p:nvSpPr>
            <p:cNvPr id="48" name="Arc 47"/>
            <p:cNvSpPr/>
            <p:nvPr/>
          </p:nvSpPr>
          <p:spPr>
            <a:xfrm>
              <a:off x="1751189" y="3216918"/>
              <a:ext cx="720000" cy="720000"/>
            </a:xfrm>
            <a:prstGeom prst="arc">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49" name="Arc 48"/>
            <p:cNvSpPr/>
            <p:nvPr/>
          </p:nvSpPr>
          <p:spPr>
            <a:xfrm rot="16200000">
              <a:off x="3179315" y="3216918"/>
              <a:ext cx="720000" cy="720000"/>
            </a:xfrm>
            <a:prstGeom prst="arc">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cxnSp>
          <p:nvCxnSpPr>
            <p:cNvPr id="50" name="Straight Connector 49"/>
            <p:cNvCxnSpPr>
              <a:endCxn id="49" idx="0"/>
            </p:cNvCxnSpPr>
            <p:nvPr/>
          </p:nvCxnSpPr>
          <p:spPr>
            <a:xfrm>
              <a:off x="2471189" y="3576918"/>
              <a:ext cx="708126"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51" name="Oval 50"/>
            <p:cNvSpPr>
              <a:spLocks noChangeAspect="1"/>
            </p:cNvSpPr>
            <p:nvPr/>
          </p:nvSpPr>
          <p:spPr>
            <a:xfrm>
              <a:off x="3128963" y="3521273"/>
              <a:ext cx="84395" cy="843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52" name="Oval 51"/>
            <p:cNvSpPr>
              <a:spLocks noChangeAspect="1"/>
            </p:cNvSpPr>
            <p:nvPr/>
          </p:nvSpPr>
          <p:spPr>
            <a:xfrm>
              <a:off x="3495243" y="3174719"/>
              <a:ext cx="84395" cy="843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53" name="Oval 52"/>
            <p:cNvSpPr>
              <a:spLocks noChangeAspect="1"/>
            </p:cNvSpPr>
            <p:nvPr/>
          </p:nvSpPr>
          <p:spPr>
            <a:xfrm>
              <a:off x="2068991" y="3170580"/>
              <a:ext cx="84395" cy="843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54" name="Oval 53"/>
            <p:cNvSpPr>
              <a:spLocks noChangeAspect="1"/>
            </p:cNvSpPr>
            <p:nvPr/>
          </p:nvSpPr>
          <p:spPr>
            <a:xfrm>
              <a:off x="2434202" y="3521273"/>
              <a:ext cx="84395" cy="843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cxnSp>
          <p:nvCxnSpPr>
            <p:cNvPr id="55" name="Straight Connector 54"/>
            <p:cNvCxnSpPr/>
            <p:nvPr/>
          </p:nvCxnSpPr>
          <p:spPr>
            <a:xfrm>
              <a:off x="3537440" y="1909482"/>
              <a:ext cx="0" cy="130143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Oval 55"/>
            <p:cNvSpPr>
              <a:spLocks noChangeAspect="1"/>
            </p:cNvSpPr>
            <p:nvPr/>
          </p:nvSpPr>
          <p:spPr>
            <a:xfrm>
              <a:off x="3495242" y="1829227"/>
              <a:ext cx="84395" cy="843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grpSp>
      <p:sp>
        <p:nvSpPr>
          <p:cNvPr id="57" name="Oval 56"/>
          <p:cNvSpPr>
            <a:spLocks noChangeAspect="1"/>
          </p:cNvSpPr>
          <p:nvPr/>
        </p:nvSpPr>
        <p:spPr>
          <a:xfrm>
            <a:off x="2255258" y="3293033"/>
            <a:ext cx="567771" cy="5677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Cambria" panose="02040503050406030204" pitchFamily="18" charset="0"/>
            </a:endParaRPr>
          </a:p>
        </p:txBody>
      </p:sp>
      <p:sp>
        <p:nvSpPr>
          <p:cNvPr id="58" name="Oval 57"/>
          <p:cNvSpPr>
            <a:spLocks noChangeAspect="1"/>
          </p:cNvSpPr>
          <p:nvPr/>
        </p:nvSpPr>
        <p:spPr>
          <a:xfrm>
            <a:off x="3679198" y="3293033"/>
            <a:ext cx="567771" cy="5677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Cambria" panose="02040503050406030204" pitchFamily="18" charset="0"/>
            </a:endParaRPr>
          </a:p>
        </p:txBody>
      </p:sp>
      <p:sp>
        <p:nvSpPr>
          <p:cNvPr id="60" name="Oval 59"/>
          <p:cNvSpPr>
            <a:spLocks noChangeAspect="1"/>
          </p:cNvSpPr>
          <p:nvPr/>
        </p:nvSpPr>
        <p:spPr>
          <a:xfrm>
            <a:off x="5093630" y="3282560"/>
            <a:ext cx="567771" cy="5677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Cambria" panose="02040503050406030204" pitchFamily="18" charset="0"/>
            </a:endParaRPr>
          </a:p>
        </p:txBody>
      </p:sp>
      <p:sp>
        <p:nvSpPr>
          <p:cNvPr id="61" name="Oval 60"/>
          <p:cNvSpPr>
            <a:spLocks noChangeAspect="1"/>
          </p:cNvSpPr>
          <p:nvPr/>
        </p:nvSpPr>
        <p:spPr>
          <a:xfrm>
            <a:off x="6519881" y="3282560"/>
            <a:ext cx="567771" cy="5677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Cambria" panose="02040503050406030204" pitchFamily="18" charset="0"/>
            </a:endParaRPr>
          </a:p>
        </p:txBody>
      </p:sp>
      <p:grpSp>
        <p:nvGrpSpPr>
          <p:cNvPr id="62" name="Group 61"/>
          <p:cNvGrpSpPr/>
          <p:nvPr/>
        </p:nvGrpSpPr>
        <p:grpSpPr>
          <a:xfrm>
            <a:off x="5017515" y="1818754"/>
            <a:ext cx="2148126" cy="2107691"/>
            <a:chOff x="1751189" y="1829227"/>
            <a:chExt cx="2148126" cy="2107691"/>
          </a:xfrm>
        </p:grpSpPr>
        <p:sp>
          <p:nvSpPr>
            <p:cNvPr id="63" name="Arc 62"/>
            <p:cNvSpPr/>
            <p:nvPr/>
          </p:nvSpPr>
          <p:spPr>
            <a:xfrm>
              <a:off x="1751189" y="3216918"/>
              <a:ext cx="720000" cy="720000"/>
            </a:xfrm>
            <a:prstGeom prst="arc">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64" name="Arc 63"/>
            <p:cNvSpPr/>
            <p:nvPr/>
          </p:nvSpPr>
          <p:spPr>
            <a:xfrm rot="16200000">
              <a:off x="3179315" y="3216918"/>
              <a:ext cx="720000" cy="720000"/>
            </a:xfrm>
            <a:prstGeom prst="arc">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cxnSp>
          <p:nvCxnSpPr>
            <p:cNvPr id="65" name="Straight Connector 64"/>
            <p:cNvCxnSpPr>
              <a:endCxn id="64" idx="0"/>
            </p:cNvCxnSpPr>
            <p:nvPr/>
          </p:nvCxnSpPr>
          <p:spPr>
            <a:xfrm>
              <a:off x="2471189" y="3576918"/>
              <a:ext cx="708126"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66" name="Oval 65"/>
            <p:cNvSpPr>
              <a:spLocks noChangeAspect="1"/>
            </p:cNvSpPr>
            <p:nvPr/>
          </p:nvSpPr>
          <p:spPr>
            <a:xfrm>
              <a:off x="3128963" y="3521273"/>
              <a:ext cx="84395" cy="84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67" name="Oval 66"/>
            <p:cNvSpPr>
              <a:spLocks noChangeAspect="1"/>
            </p:cNvSpPr>
            <p:nvPr/>
          </p:nvSpPr>
          <p:spPr>
            <a:xfrm>
              <a:off x="3495243" y="3174719"/>
              <a:ext cx="84395" cy="84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68" name="Oval 67"/>
            <p:cNvSpPr>
              <a:spLocks noChangeAspect="1"/>
            </p:cNvSpPr>
            <p:nvPr/>
          </p:nvSpPr>
          <p:spPr>
            <a:xfrm>
              <a:off x="2068991" y="3170580"/>
              <a:ext cx="84395" cy="84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69" name="Oval 68"/>
            <p:cNvSpPr>
              <a:spLocks noChangeAspect="1"/>
            </p:cNvSpPr>
            <p:nvPr/>
          </p:nvSpPr>
          <p:spPr>
            <a:xfrm>
              <a:off x="2434202" y="3521273"/>
              <a:ext cx="84395" cy="84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cxnSp>
          <p:nvCxnSpPr>
            <p:cNvPr id="70" name="Straight Connector 69"/>
            <p:cNvCxnSpPr/>
            <p:nvPr/>
          </p:nvCxnSpPr>
          <p:spPr>
            <a:xfrm>
              <a:off x="3537440" y="1909482"/>
              <a:ext cx="0" cy="130143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1" name="Oval 70"/>
            <p:cNvSpPr>
              <a:spLocks noChangeAspect="1"/>
            </p:cNvSpPr>
            <p:nvPr/>
          </p:nvSpPr>
          <p:spPr>
            <a:xfrm>
              <a:off x="3495242" y="1829227"/>
              <a:ext cx="84395" cy="84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grpSp>
      <p:grpSp>
        <p:nvGrpSpPr>
          <p:cNvPr id="72" name="Group 71"/>
          <p:cNvGrpSpPr/>
          <p:nvPr/>
        </p:nvGrpSpPr>
        <p:grpSpPr>
          <a:xfrm rot="10800000" flipH="1">
            <a:off x="6445640" y="3234861"/>
            <a:ext cx="2148126" cy="2107691"/>
            <a:chOff x="1751189" y="1829227"/>
            <a:chExt cx="2148126" cy="2107691"/>
          </a:xfrm>
        </p:grpSpPr>
        <p:sp>
          <p:nvSpPr>
            <p:cNvPr id="73" name="Arc 72"/>
            <p:cNvSpPr/>
            <p:nvPr/>
          </p:nvSpPr>
          <p:spPr>
            <a:xfrm>
              <a:off x="1751189" y="3216918"/>
              <a:ext cx="720000" cy="720000"/>
            </a:xfrm>
            <a:prstGeom prst="arc">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74" name="Arc 73"/>
            <p:cNvSpPr/>
            <p:nvPr/>
          </p:nvSpPr>
          <p:spPr>
            <a:xfrm rot="16200000">
              <a:off x="3179315" y="3216918"/>
              <a:ext cx="720000" cy="720000"/>
            </a:xfrm>
            <a:prstGeom prst="arc">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cxnSp>
          <p:nvCxnSpPr>
            <p:cNvPr id="75" name="Straight Connector 74"/>
            <p:cNvCxnSpPr>
              <a:endCxn id="74" idx="0"/>
            </p:cNvCxnSpPr>
            <p:nvPr/>
          </p:nvCxnSpPr>
          <p:spPr>
            <a:xfrm>
              <a:off x="2471189" y="3576918"/>
              <a:ext cx="708126"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3128963" y="3521273"/>
              <a:ext cx="84395" cy="843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77" name="Oval 76"/>
            <p:cNvSpPr>
              <a:spLocks noChangeAspect="1"/>
            </p:cNvSpPr>
            <p:nvPr/>
          </p:nvSpPr>
          <p:spPr>
            <a:xfrm>
              <a:off x="3495243" y="3174719"/>
              <a:ext cx="84395" cy="843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78" name="Oval 77"/>
            <p:cNvSpPr>
              <a:spLocks noChangeAspect="1"/>
            </p:cNvSpPr>
            <p:nvPr/>
          </p:nvSpPr>
          <p:spPr>
            <a:xfrm>
              <a:off x="2068991" y="3170580"/>
              <a:ext cx="84395" cy="843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79" name="Oval 78"/>
            <p:cNvSpPr>
              <a:spLocks noChangeAspect="1"/>
            </p:cNvSpPr>
            <p:nvPr/>
          </p:nvSpPr>
          <p:spPr>
            <a:xfrm>
              <a:off x="2434202" y="3521273"/>
              <a:ext cx="84395" cy="843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cxnSp>
          <p:nvCxnSpPr>
            <p:cNvPr id="80" name="Straight Connector 79"/>
            <p:cNvCxnSpPr/>
            <p:nvPr/>
          </p:nvCxnSpPr>
          <p:spPr>
            <a:xfrm>
              <a:off x="3537440" y="1909482"/>
              <a:ext cx="0" cy="1301439"/>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81" name="Oval 80"/>
            <p:cNvSpPr>
              <a:spLocks noChangeAspect="1"/>
            </p:cNvSpPr>
            <p:nvPr/>
          </p:nvSpPr>
          <p:spPr>
            <a:xfrm>
              <a:off x="3495242" y="1829227"/>
              <a:ext cx="84395" cy="843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grpSp>
      <p:grpSp>
        <p:nvGrpSpPr>
          <p:cNvPr id="82" name="Group 81"/>
          <p:cNvGrpSpPr/>
          <p:nvPr/>
        </p:nvGrpSpPr>
        <p:grpSpPr>
          <a:xfrm>
            <a:off x="7873701" y="1818754"/>
            <a:ext cx="2148126" cy="2107691"/>
            <a:chOff x="1751189" y="1829227"/>
            <a:chExt cx="2148126" cy="2107691"/>
          </a:xfrm>
        </p:grpSpPr>
        <p:sp>
          <p:nvSpPr>
            <p:cNvPr id="83" name="Arc 82"/>
            <p:cNvSpPr/>
            <p:nvPr/>
          </p:nvSpPr>
          <p:spPr>
            <a:xfrm>
              <a:off x="1751189" y="3216918"/>
              <a:ext cx="720000" cy="720000"/>
            </a:xfrm>
            <a:prstGeom prst="arc">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84" name="Arc 83"/>
            <p:cNvSpPr/>
            <p:nvPr/>
          </p:nvSpPr>
          <p:spPr>
            <a:xfrm rot="16200000">
              <a:off x="3179315" y="3216918"/>
              <a:ext cx="720000" cy="720000"/>
            </a:xfrm>
            <a:prstGeom prst="arc">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cxnSp>
          <p:nvCxnSpPr>
            <p:cNvPr id="85" name="Straight Connector 84"/>
            <p:cNvCxnSpPr>
              <a:endCxn id="84" idx="0"/>
            </p:cNvCxnSpPr>
            <p:nvPr/>
          </p:nvCxnSpPr>
          <p:spPr>
            <a:xfrm>
              <a:off x="2471189" y="3576918"/>
              <a:ext cx="70812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6" name="Oval 85"/>
            <p:cNvSpPr>
              <a:spLocks noChangeAspect="1"/>
            </p:cNvSpPr>
            <p:nvPr/>
          </p:nvSpPr>
          <p:spPr>
            <a:xfrm>
              <a:off x="3128963" y="3521273"/>
              <a:ext cx="84395" cy="8439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87" name="Oval 86"/>
            <p:cNvSpPr>
              <a:spLocks noChangeAspect="1"/>
            </p:cNvSpPr>
            <p:nvPr/>
          </p:nvSpPr>
          <p:spPr>
            <a:xfrm>
              <a:off x="3495243" y="3174719"/>
              <a:ext cx="84395" cy="8439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88" name="Oval 87"/>
            <p:cNvSpPr>
              <a:spLocks noChangeAspect="1"/>
            </p:cNvSpPr>
            <p:nvPr/>
          </p:nvSpPr>
          <p:spPr>
            <a:xfrm>
              <a:off x="2068991" y="3170580"/>
              <a:ext cx="84395" cy="8439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89" name="Oval 88"/>
            <p:cNvSpPr>
              <a:spLocks noChangeAspect="1"/>
            </p:cNvSpPr>
            <p:nvPr/>
          </p:nvSpPr>
          <p:spPr>
            <a:xfrm>
              <a:off x="2434202" y="3521273"/>
              <a:ext cx="84395" cy="8439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cxnSp>
          <p:nvCxnSpPr>
            <p:cNvPr id="90" name="Straight Connector 89"/>
            <p:cNvCxnSpPr/>
            <p:nvPr/>
          </p:nvCxnSpPr>
          <p:spPr>
            <a:xfrm>
              <a:off x="3537440" y="1909482"/>
              <a:ext cx="0" cy="130143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91" name="Oval 90"/>
            <p:cNvSpPr>
              <a:spLocks noChangeAspect="1"/>
            </p:cNvSpPr>
            <p:nvPr/>
          </p:nvSpPr>
          <p:spPr>
            <a:xfrm>
              <a:off x="3495242" y="1829227"/>
              <a:ext cx="84395" cy="8439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grpSp>
      <p:sp>
        <p:nvSpPr>
          <p:cNvPr id="102" name="Oval 101"/>
          <p:cNvSpPr>
            <a:spLocks noChangeAspect="1"/>
          </p:cNvSpPr>
          <p:nvPr/>
        </p:nvSpPr>
        <p:spPr>
          <a:xfrm>
            <a:off x="7945973" y="3282560"/>
            <a:ext cx="567771" cy="5677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Cambria" panose="02040503050406030204" pitchFamily="18" charset="0"/>
            </a:endParaRPr>
          </a:p>
        </p:txBody>
      </p:sp>
      <p:sp>
        <p:nvSpPr>
          <p:cNvPr id="103" name="Oval 102"/>
          <p:cNvSpPr>
            <a:spLocks noChangeAspect="1"/>
          </p:cNvSpPr>
          <p:nvPr/>
        </p:nvSpPr>
        <p:spPr>
          <a:xfrm>
            <a:off x="9369913" y="3282560"/>
            <a:ext cx="567771" cy="56777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Cambria" panose="02040503050406030204" pitchFamily="18" charset="0"/>
            </a:endParaRPr>
          </a:p>
        </p:txBody>
      </p:sp>
      <p:grpSp>
        <p:nvGrpSpPr>
          <p:cNvPr id="135" name="Group 134"/>
          <p:cNvGrpSpPr/>
          <p:nvPr/>
        </p:nvGrpSpPr>
        <p:grpSpPr>
          <a:xfrm rot="10800000" flipH="1">
            <a:off x="9288323" y="3234861"/>
            <a:ext cx="2148126" cy="2107691"/>
            <a:chOff x="1751189" y="1829227"/>
            <a:chExt cx="2148126" cy="2107691"/>
          </a:xfrm>
        </p:grpSpPr>
        <p:sp>
          <p:nvSpPr>
            <p:cNvPr id="136" name="Arc 135"/>
            <p:cNvSpPr/>
            <p:nvPr/>
          </p:nvSpPr>
          <p:spPr>
            <a:xfrm>
              <a:off x="1751189" y="3216918"/>
              <a:ext cx="720000" cy="72000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137" name="Arc 136"/>
            <p:cNvSpPr/>
            <p:nvPr/>
          </p:nvSpPr>
          <p:spPr>
            <a:xfrm rot="16200000">
              <a:off x="3179315" y="3216918"/>
              <a:ext cx="720000" cy="72000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cxnSp>
          <p:nvCxnSpPr>
            <p:cNvPr id="138" name="Straight Connector 137"/>
            <p:cNvCxnSpPr>
              <a:endCxn id="137" idx="0"/>
            </p:cNvCxnSpPr>
            <p:nvPr/>
          </p:nvCxnSpPr>
          <p:spPr>
            <a:xfrm>
              <a:off x="2471189" y="3576918"/>
              <a:ext cx="7081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Oval 138"/>
            <p:cNvSpPr>
              <a:spLocks noChangeAspect="1"/>
            </p:cNvSpPr>
            <p:nvPr/>
          </p:nvSpPr>
          <p:spPr>
            <a:xfrm>
              <a:off x="3128963" y="3521273"/>
              <a:ext cx="84395" cy="8439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140" name="Oval 139"/>
            <p:cNvSpPr>
              <a:spLocks noChangeAspect="1"/>
            </p:cNvSpPr>
            <p:nvPr/>
          </p:nvSpPr>
          <p:spPr>
            <a:xfrm>
              <a:off x="3495243" y="3174719"/>
              <a:ext cx="84395" cy="8439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141" name="Oval 140"/>
            <p:cNvSpPr>
              <a:spLocks noChangeAspect="1"/>
            </p:cNvSpPr>
            <p:nvPr/>
          </p:nvSpPr>
          <p:spPr>
            <a:xfrm>
              <a:off x="2068991" y="3170580"/>
              <a:ext cx="84395" cy="8439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142" name="Oval 141"/>
            <p:cNvSpPr>
              <a:spLocks noChangeAspect="1"/>
            </p:cNvSpPr>
            <p:nvPr/>
          </p:nvSpPr>
          <p:spPr>
            <a:xfrm>
              <a:off x="2434202" y="3521273"/>
              <a:ext cx="84395" cy="8439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cxnSp>
          <p:nvCxnSpPr>
            <p:cNvPr id="143" name="Straight Connector 142"/>
            <p:cNvCxnSpPr/>
            <p:nvPr/>
          </p:nvCxnSpPr>
          <p:spPr>
            <a:xfrm>
              <a:off x="3537440" y="1909482"/>
              <a:ext cx="0" cy="1301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Oval 143"/>
            <p:cNvSpPr>
              <a:spLocks noChangeAspect="1"/>
            </p:cNvSpPr>
            <p:nvPr/>
          </p:nvSpPr>
          <p:spPr>
            <a:xfrm>
              <a:off x="3495242" y="1829227"/>
              <a:ext cx="84395" cy="8439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grpSp>
      <p:grpSp>
        <p:nvGrpSpPr>
          <p:cNvPr id="145" name="Group 144"/>
          <p:cNvGrpSpPr/>
          <p:nvPr/>
        </p:nvGrpSpPr>
        <p:grpSpPr>
          <a:xfrm>
            <a:off x="10716384" y="3160107"/>
            <a:ext cx="1462169" cy="766338"/>
            <a:chOff x="1751189" y="3170580"/>
            <a:chExt cx="1462169" cy="766338"/>
          </a:xfrm>
        </p:grpSpPr>
        <p:sp>
          <p:nvSpPr>
            <p:cNvPr id="146" name="Arc 145"/>
            <p:cNvSpPr/>
            <p:nvPr/>
          </p:nvSpPr>
          <p:spPr>
            <a:xfrm>
              <a:off x="1751189" y="3216918"/>
              <a:ext cx="720000" cy="720000"/>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cxnSp>
          <p:nvCxnSpPr>
            <p:cNvPr id="148" name="Straight Connector 147"/>
            <p:cNvCxnSpPr/>
            <p:nvPr/>
          </p:nvCxnSpPr>
          <p:spPr>
            <a:xfrm>
              <a:off x="2471189" y="3576918"/>
              <a:ext cx="70812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9" name="Oval 148"/>
            <p:cNvSpPr>
              <a:spLocks noChangeAspect="1"/>
            </p:cNvSpPr>
            <p:nvPr/>
          </p:nvSpPr>
          <p:spPr>
            <a:xfrm>
              <a:off x="3128963" y="3521273"/>
              <a:ext cx="84395" cy="843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151" name="Oval 150"/>
            <p:cNvSpPr>
              <a:spLocks noChangeAspect="1"/>
            </p:cNvSpPr>
            <p:nvPr/>
          </p:nvSpPr>
          <p:spPr>
            <a:xfrm>
              <a:off x="2068991" y="3170580"/>
              <a:ext cx="84395" cy="843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152" name="Oval 151"/>
            <p:cNvSpPr>
              <a:spLocks noChangeAspect="1"/>
            </p:cNvSpPr>
            <p:nvPr/>
          </p:nvSpPr>
          <p:spPr>
            <a:xfrm>
              <a:off x="2434202" y="3521273"/>
              <a:ext cx="84395" cy="843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grpSp>
      <p:sp>
        <p:nvSpPr>
          <p:cNvPr id="155" name="Oval 154"/>
          <p:cNvSpPr>
            <a:spLocks noChangeAspect="1"/>
          </p:cNvSpPr>
          <p:nvPr/>
        </p:nvSpPr>
        <p:spPr>
          <a:xfrm>
            <a:off x="10788656" y="3302004"/>
            <a:ext cx="567771" cy="5677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Cambria" panose="02040503050406030204" pitchFamily="18" charset="0"/>
            </a:endParaRPr>
          </a:p>
        </p:txBody>
      </p:sp>
      <p:sp>
        <p:nvSpPr>
          <p:cNvPr id="156" name="TextBox 155"/>
          <p:cNvSpPr txBox="1"/>
          <p:nvPr/>
        </p:nvSpPr>
        <p:spPr>
          <a:xfrm>
            <a:off x="1122076" y="1676285"/>
            <a:ext cx="987771" cy="369332"/>
          </a:xfrm>
          <a:prstGeom prst="rect">
            <a:avLst/>
          </a:prstGeom>
          <a:noFill/>
        </p:spPr>
        <p:txBody>
          <a:bodyPr wrap="none" rtlCol="0">
            <a:spAutoFit/>
          </a:bodyPr>
          <a:lstStyle/>
          <a:p>
            <a:pPr lvl="0" algn="ctr">
              <a:defRPr/>
            </a:pPr>
            <a:r>
              <a:rPr lang="it-IT" b="1" dirty="0">
                <a:solidFill>
                  <a:schemeClr val="tx1">
                    <a:lumMod val="95000"/>
                  </a:schemeClr>
                </a:solidFill>
                <a:latin typeface="Cambria" panose="02040503050406030204" pitchFamily="18" charset="0"/>
                <a:hlinkClick r:id="rId3"/>
              </a:rPr>
              <a:t>Capzles</a:t>
            </a:r>
            <a:endParaRPr kumimoji="0" lang="en-US" sz="1800" b="0" i="0" u="none" strike="noStrike" kern="0" cap="none" spc="0" normalizeH="0" baseline="0" noProof="0" dirty="0">
              <a:ln>
                <a:noFill/>
              </a:ln>
              <a:solidFill>
                <a:schemeClr val="tx1">
                  <a:lumMod val="95000"/>
                </a:schemeClr>
              </a:solidFill>
              <a:effectLst/>
              <a:uLnTx/>
              <a:uFillTx/>
              <a:latin typeface="Cambria" panose="02040503050406030204" pitchFamily="18" charset="0"/>
            </a:endParaRPr>
          </a:p>
        </p:txBody>
      </p:sp>
      <p:sp>
        <p:nvSpPr>
          <p:cNvPr id="157" name="TextBox 156"/>
          <p:cNvSpPr txBox="1"/>
          <p:nvPr/>
        </p:nvSpPr>
        <p:spPr>
          <a:xfrm>
            <a:off x="2459704" y="5115688"/>
            <a:ext cx="1252331" cy="369332"/>
          </a:xfrm>
          <a:prstGeom prst="rect">
            <a:avLst/>
          </a:prstGeom>
          <a:noFill/>
        </p:spPr>
        <p:txBody>
          <a:bodyPr wrap="none" rtlCol="0">
            <a:spAutoFit/>
          </a:bodyPr>
          <a:lstStyle/>
          <a:p>
            <a:pPr lvl="0" algn="ctr">
              <a:defRPr/>
            </a:pPr>
            <a:r>
              <a:rPr lang="it-IT" b="1" dirty="0">
                <a:latin typeface="Cambria" panose="02040503050406030204" pitchFamily="18" charset="0"/>
                <a:hlinkClick r:id="rId4"/>
              </a:rPr>
              <a:t>Slidestory</a:t>
            </a: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158" name="TextBox 157"/>
          <p:cNvSpPr txBox="1"/>
          <p:nvPr/>
        </p:nvSpPr>
        <p:spPr>
          <a:xfrm>
            <a:off x="3900846" y="1676285"/>
            <a:ext cx="1760483" cy="369332"/>
          </a:xfrm>
          <a:prstGeom prst="rect">
            <a:avLst/>
          </a:prstGeom>
          <a:noFill/>
        </p:spPr>
        <p:txBody>
          <a:bodyPr wrap="none" rtlCol="0">
            <a:spAutoFit/>
          </a:bodyPr>
          <a:lstStyle/>
          <a:p>
            <a:pPr lvl="0" algn="ctr">
              <a:defRPr/>
            </a:pPr>
            <a:r>
              <a:rPr lang="it-IT" b="1" dirty="0">
                <a:latin typeface="Cambria" panose="02040503050406030204" pitchFamily="18" charset="0"/>
                <a:hlinkClick r:id="rId5"/>
              </a:rPr>
              <a:t>Domo Animate</a:t>
            </a: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159" name="TextBox 158"/>
          <p:cNvSpPr txBox="1"/>
          <p:nvPr/>
        </p:nvSpPr>
        <p:spPr>
          <a:xfrm>
            <a:off x="5354957" y="5115688"/>
            <a:ext cx="1096840" cy="369332"/>
          </a:xfrm>
          <a:prstGeom prst="rect">
            <a:avLst/>
          </a:prstGeom>
          <a:noFill/>
        </p:spPr>
        <p:txBody>
          <a:bodyPr wrap="none" rtlCol="0">
            <a:spAutoFit/>
          </a:bodyPr>
          <a:lstStyle/>
          <a:p>
            <a:pPr lvl="0" algn="ctr">
              <a:defRPr/>
            </a:pPr>
            <a:r>
              <a:rPr lang="it-IT" b="1" dirty="0">
                <a:latin typeface="Cambria" panose="02040503050406030204" pitchFamily="18" charset="0"/>
                <a:hlinkClick r:id="rId6"/>
              </a:rPr>
              <a:t>Animoto</a:t>
            </a: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164" name="TextBox 163"/>
          <p:cNvSpPr txBox="1"/>
          <p:nvPr/>
        </p:nvSpPr>
        <p:spPr>
          <a:xfrm>
            <a:off x="6738961" y="1676285"/>
            <a:ext cx="1158651" cy="369332"/>
          </a:xfrm>
          <a:prstGeom prst="rect">
            <a:avLst/>
          </a:prstGeom>
          <a:noFill/>
        </p:spPr>
        <p:txBody>
          <a:bodyPr wrap="none" rtlCol="0">
            <a:spAutoFit/>
          </a:bodyPr>
          <a:lstStyle/>
          <a:p>
            <a:pPr lvl="0" algn="ctr">
              <a:defRPr/>
            </a:pPr>
            <a:r>
              <a:rPr lang="it-IT" b="1" dirty="0">
                <a:latin typeface="Cambria" panose="02040503050406030204" pitchFamily="18" charset="0"/>
                <a:hlinkClick r:id="rId7"/>
              </a:rPr>
              <a:t>Smilebox</a:t>
            </a: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165" name="TextBox 164"/>
          <p:cNvSpPr txBox="1"/>
          <p:nvPr/>
        </p:nvSpPr>
        <p:spPr>
          <a:xfrm>
            <a:off x="8132844" y="5115688"/>
            <a:ext cx="2134752" cy="369332"/>
          </a:xfrm>
          <a:prstGeom prst="rect">
            <a:avLst/>
          </a:prstGeom>
          <a:noFill/>
        </p:spPr>
        <p:txBody>
          <a:bodyPr wrap="none" rtlCol="0">
            <a:spAutoFit/>
          </a:bodyPr>
          <a:lstStyle/>
          <a:p>
            <a:pPr lvl="0" algn="ctr">
              <a:defRPr/>
            </a:pPr>
            <a:r>
              <a:rPr lang="it-IT" b="1" dirty="0">
                <a:latin typeface="Cambria" panose="02040503050406030204" pitchFamily="18" charset="0"/>
                <a:hlinkClick r:id="rId8"/>
              </a:rPr>
              <a:t>Make Comix </a:t>
            </a:r>
            <a:r>
              <a:rPr lang="it-IT" b="1" dirty="0" err="1">
                <a:latin typeface="Cambria" panose="02040503050406030204" pitchFamily="18" charset="0"/>
                <a:hlinkClick r:id="rId8"/>
              </a:rPr>
              <a:t>Belief</a:t>
            </a: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166" name="TextBox 165"/>
          <p:cNvSpPr txBox="1"/>
          <p:nvPr/>
        </p:nvSpPr>
        <p:spPr>
          <a:xfrm>
            <a:off x="9618090" y="1676285"/>
            <a:ext cx="899413" cy="369332"/>
          </a:xfrm>
          <a:prstGeom prst="rect">
            <a:avLst/>
          </a:prstGeom>
          <a:noFill/>
        </p:spPr>
        <p:txBody>
          <a:bodyPr wrap="none" rtlCol="0">
            <a:spAutoFit/>
          </a:bodyPr>
          <a:lstStyle/>
          <a:p>
            <a:pPr lvl="0" algn="ctr">
              <a:defRPr/>
            </a:pPr>
            <a:r>
              <a:rPr lang="it-IT" b="1" dirty="0">
                <a:latin typeface="Cambria" panose="02040503050406030204" pitchFamily="18" charset="0"/>
                <a:hlinkClick r:id="rId9"/>
              </a:rPr>
              <a:t>Creaza</a:t>
            </a: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
        <p:nvSpPr>
          <p:cNvPr id="167" name="TextBox 166"/>
          <p:cNvSpPr txBox="1"/>
          <p:nvPr/>
        </p:nvSpPr>
        <p:spPr>
          <a:xfrm>
            <a:off x="11019460" y="5115688"/>
            <a:ext cx="872418" cy="369332"/>
          </a:xfrm>
          <a:prstGeom prst="rect">
            <a:avLst/>
          </a:prstGeom>
          <a:noFill/>
        </p:spPr>
        <p:txBody>
          <a:bodyPr wrap="none" rtlCol="0">
            <a:spAutoFit/>
          </a:bodyPr>
          <a:lstStyle/>
          <a:p>
            <a:pPr lvl="0" algn="ctr">
              <a:defRPr/>
            </a:pPr>
            <a:r>
              <a:rPr lang="it-IT" b="1" dirty="0">
                <a:latin typeface="Cambria" panose="02040503050406030204" pitchFamily="18" charset="0"/>
                <a:hlinkClick r:id="rId10"/>
              </a:rPr>
              <a:t>Pixton</a:t>
            </a:r>
            <a:endParaRPr kumimoji="0" lang="en-US" sz="1800" b="0" i="0" u="none" strike="noStrike" kern="0" cap="none" spc="0" normalizeH="0" baseline="0" noProof="0" dirty="0">
              <a:ln>
                <a:noFill/>
              </a:ln>
              <a:solidFill>
                <a:sysClr val="windowText" lastClr="000000"/>
              </a:solidFill>
              <a:effectLst/>
              <a:uLnTx/>
              <a:uFillTx/>
              <a:latin typeface="Cambria" panose="02040503050406030204" pitchFamily="18" charset="0"/>
            </a:endParaRPr>
          </a:p>
        </p:txBody>
      </p:sp>
    </p:spTree>
    <p:custDataLst>
      <p:tags r:id="rId1"/>
    </p:custDataLst>
    <p:extLst>
      <p:ext uri="{BB962C8B-B14F-4D97-AF65-F5344CB8AC3E}">
        <p14:creationId xmlns:p14="http://schemas.microsoft.com/office/powerpoint/2010/main" val="40662514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dirty="0">
                <a:latin typeface="Cambria" panose="02040503050406030204" pitchFamily="18" charset="0"/>
              </a:rPr>
              <a:t>Storytelling famosi</a:t>
            </a:r>
          </a:p>
        </p:txBody>
      </p:sp>
      <p:sp>
        <p:nvSpPr>
          <p:cNvPr id="3" name="Segnaposto contenuto 2"/>
          <p:cNvSpPr>
            <a:spLocks noGrp="1"/>
          </p:cNvSpPr>
          <p:nvPr>
            <p:ph idx="1"/>
          </p:nvPr>
        </p:nvSpPr>
        <p:spPr>
          <a:xfrm>
            <a:off x="609600" y="1600201"/>
            <a:ext cx="6062464" cy="4525963"/>
          </a:xfrm>
        </p:spPr>
        <p:txBody>
          <a:bodyPr>
            <a:normAutofit/>
          </a:bodyPr>
          <a:lstStyle/>
          <a:p>
            <a:pPr marL="0" indent="0">
              <a:buNone/>
            </a:pPr>
            <a:r>
              <a:rPr lang="it-IT" sz="2000" dirty="0">
                <a:latin typeface="Cambria" panose="02040503050406030204" pitchFamily="18" charset="0"/>
              </a:rPr>
              <a:t>In ambito scientifico ci sono molti esempi in questa direzione, come libri sulla vita di Bohr e la fisica dei quanti o sulla storia recente dell’astronomia o, ancora, sulla fisica che si trova nel mondo dei supereroi. E non mancano progetti didattici veri e propri, come </a:t>
            </a:r>
            <a:r>
              <a:rPr lang="it-IT" sz="2000" dirty="0" err="1">
                <a:latin typeface="Cambria" panose="02040503050406030204" pitchFamily="18" charset="0"/>
              </a:rPr>
              <a:t>Selenia</a:t>
            </a:r>
            <a:r>
              <a:rPr lang="it-IT" sz="2000" dirty="0">
                <a:latin typeface="Cambria" panose="02040503050406030204" pitchFamily="18" charset="0"/>
              </a:rPr>
              <a:t>, una serie inglese (con tanto di schede didattiche) dedicata a un’aliena che riesce a cambiare le proprietà dei materiali. E, ancora, alcune lezioni di </a:t>
            </a:r>
            <a:r>
              <a:rPr lang="it-IT" sz="2000" dirty="0" err="1">
                <a:latin typeface="Cambria" panose="02040503050406030204" pitchFamily="18" charset="0"/>
              </a:rPr>
              <a:t>TedEd</a:t>
            </a:r>
            <a:r>
              <a:rPr lang="it-IT" sz="2000" dirty="0">
                <a:latin typeface="Cambria" panose="02040503050406030204" pitchFamily="18" charset="0"/>
              </a:rPr>
              <a:t>, come quella dedicata alle forze che agiscono su un astronauta o la serie sulla scienza dei supereroi.</a:t>
            </a:r>
          </a:p>
          <a:p>
            <a:pPr marL="0" indent="0">
              <a:buNone/>
            </a:pPr>
            <a:endParaRPr lang="it-IT" sz="2000" dirty="0">
              <a:latin typeface="Cambria" panose="02040503050406030204" pitchFamily="18" charset="0"/>
            </a:endParaRPr>
          </a:p>
        </p:txBody>
      </p:sp>
      <p:pic>
        <p:nvPicPr>
          <p:cNvPr id="4" name="Immagine 3"/>
          <p:cNvPicPr>
            <a:picLocks noChangeAspect="1"/>
          </p:cNvPicPr>
          <p:nvPr/>
        </p:nvPicPr>
        <p:blipFill>
          <a:blip r:embed="rId2"/>
          <a:stretch>
            <a:fillRect/>
          </a:stretch>
        </p:blipFill>
        <p:spPr>
          <a:xfrm>
            <a:off x="609600" y="4873322"/>
            <a:ext cx="2160240" cy="3273091"/>
          </a:xfrm>
          <a:prstGeom prst="rect">
            <a:avLst/>
          </a:prstGeom>
        </p:spPr>
      </p:pic>
      <p:pic>
        <p:nvPicPr>
          <p:cNvPr id="5" name="Immagine 4"/>
          <p:cNvPicPr>
            <a:picLocks noChangeAspect="1"/>
          </p:cNvPicPr>
          <p:nvPr/>
        </p:nvPicPr>
        <p:blipFill>
          <a:blip r:embed="rId3"/>
          <a:stretch>
            <a:fillRect/>
          </a:stretch>
        </p:blipFill>
        <p:spPr>
          <a:xfrm>
            <a:off x="7032104" y="0"/>
            <a:ext cx="9942855" cy="6858000"/>
          </a:xfrm>
          <a:prstGeom prst="rect">
            <a:avLst/>
          </a:prstGeom>
        </p:spPr>
      </p:pic>
      <p:pic>
        <p:nvPicPr>
          <p:cNvPr id="6" name="Immagine 5"/>
          <p:cNvPicPr>
            <a:picLocks noChangeAspect="1"/>
          </p:cNvPicPr>
          <p:nvPr/>
        </p:nvPicPr>
        <p:blipFill>
          <a:blip r:embed="rId4"/>
          <a:stretch>
            <a:fillRect/>
          </a:stretch>
        </p:blipFill>
        <p:spPr>
          <a:xfrm>
            <a:off x="3416702" y="4865208"/>
            <a:ext cx="2578174" cy="3985583"/>
          </a:xfrm>
          <a:prstGeom prst="rect">
            <a:avLst/>
          </a:prstGeom>
        </p:spPr>
      </p:pic>
    </p:spTree>
    <p:extLst>
      <p:ext uri="{BB962C8B-B14F-4D97-AF65-F5344CB8AC3E}">
        <p14:creationId xmlns:p14="http://schemas.microsoft.com/office/powerpoint/2010/main" val="1836280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stretch>
            <a:fillRect/>
          </a:stretch>
        </p:blipFill>
        <p:spPr>
          <a:xfrm>
            <a:off x="616408" y="1468270"/>
            <a:ext cx="2815295" cy="2559359"/>
          </a:xfrm>
          <a:prstGeom prst="rect">
            <a:avLst/>
          </a:prstGeom>
        </p:spPr>
      </p:pic>
      <p:pic>
        <p:nvPicPr>
          <p:cNvPr id="6" name="Immagine 5"/>
          <p:cNvPicPr>
            <a:picLocks noChangeAspect="1"/>
          </p:cNvPicPr>
          <p:nvPr/>
        </p:nvPicPr>
        <p:blipFill>
          <a:blip r:embed="rId3"/>
          <a:stretch>
            <a:fillRect/>
          </a:stretch>
        </p:blipFill>
        <p:spPr>
          <a:xfrm>
            <a:off x="3920113" y="1479894"/>
            <a:ext cx="2734699" cy="2544618"/>
          </a:xfrm>
          <a:prstGeom prst="rect">
            <a:avLst/>
          </a:prstGeom>
        </p:spPr>
      </p:pic>
      <p:pic>
        <p:nvPicPr>
          <p:cNvPr id="7" name="Immagine 6"/>
          <p:cNvPicPr>
            <a:picLocks noChangeAspect="1"/>
          </p:cNvPicPr>
          <p:nvPr/>
        </p:nvPicPr>
        <p:blipFill>
          <a:blip r:embed="rId4"/>
          <a:stretch>
            <a:fillRect/>
          </a:stretch>
        </p:blipFill>
        <p:spPr>
          <a:xfrm>
            <a:off x="7143222" y="1471192"/>
            <a:ext cx="4349931" cy="2562538"/>
          </a:xfrm>
          <a:prstGeom prst="rect">
            <a:avLst/>
          </a:prstGeom>
        </p:spPr>
      </p:pic>
      <p:pic>
        <p:nvPicPr>
          <p:cNvPr id="8" name="Immagine 7"/>
          <p:cNvPicPr>
            <a:picLocks noChangeAspect="1"/>
          </p:cNvPicPr>
          <p:nvPr/>
        </p:nvPicPr>
        <p:blipFill>
          <a:blip r:embed="rId5"/>
          <a:stretch>
            <a:fillRect/>
          </a:stretch>
        </p:blipFill>
        <p:spPr>
          <a:xfrm>
            <a:off x="3633015" y="4293096"/>
            <a:ext cx="4868076" cy="2448272"/>
          </a:xfrm>
          <a:prstGeom prst="rect">
            <a:avLst/>
          </a:prstGeom>
        </p:spPr>
      </p:pic>
      <p:sp>
        <p:nvSpPr>
          <p:cNvPr id="9" name="Titolo 1"/>
          <p:cNvSpPr>
            <a:spLocks noGrp="1"/>
          </p:cNvSpPr>
          <p:nvPr>
            <p:ph type="title"/>
          </p:nvPr>
        </p:nvSpPr>
        <p:spPr>
          <a:xfrm>
            <a:off x="609600" y="274638"/>
            <a:ext cx="10972800" cy="706090"/>
          </a:xfrm>
        </p:spPr>
        <p:txBody>
          <a:bodyPr>
            <a:normAutofit/>
          </a:bodyPr>
          <a:lstStyle/>
          <a:p>
            <a:r>
              <a:rPr lang="it-IT" sz="4000" dirty="0">
                <a:latin typeface="Cambria" panose="02040503050406030204" pitchFamily="18" charset="0"/>
              </a:rPr>
              <a:t>E adesso vi racconto una storia... </a:t>
            </a:r>
          </a:p>
        </p:txBody>
      </p:sp>
    </p:spTree>
    <p:extLst>
      <p:ext uri="{BB962C8B-B14F-4D97-AF65-F5344CB8AC3E}">
        <p14:creationId xmlns:p14="http://schemas.microsoft.com/office/powerpoint/2010/main" val="198731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51384" y="1196753"/>
            <a:ext cx="11017224" cy="923330"/>
          </a:xfrm>
          <a:prstGeom prst="rect">
            <a:avLst/>
          </a:prstGeom>
          <a:noFill/>
        </p:spPr>
        <p:txBody>
          <a:bodyPr wrap="square" rtlCol="0">
            <a:spAutoFit/>
          </a:bodyPr>
          <a:lstStyle/>
          <a:p>
            <a:pPr>
              <a:defRPr/>
            </a:pPr>
            <a:r>
              <a:rPr lang="it-IT" dirty="0">
                <a:latin typeface="Cambria" panose="02040503050406030204" pitchFamily="18" charset="0"/>
              </a:rPr>
              <a:t>Il docente, per rendere motivanti le proposte didattiche e significativo l’apprendimento, può far consapevolmente leva sull’interesse per il mondo interiore e l’importanza della gruppalità e promuovere attività metacognitive sulle emozioni sia a livello individuale che di gruppo</a:t>
            </a:r>
          </a:p>
        </p:txBody>
      </p:sp>
      <p:sp>
        <p:nvSpPr>
          <p:cNvPr id="2" name="CasellaDiTesto 1"/>
          <p:cNvSpPr txBox="1"/>
          <p:nvPr/>
        </p:nvSpPr>
        <p:spPr>
          <a:xfrm>
            <a:off x="635150" y="2534788"/>
            <a:ext cx="4709184" cy="646331"/>
          </a:xfrm>
          <a:prstGeom prst="rect">
            <a:avLst/>
          </a:prstGeom>
          <a:noFill/>
        </p:spPr>
        <p:txBody>
          <a:bodyPr wrap="square" rtlCol="0">
            <a:spAutoFit/>
          </a:bodyPr>
          <a:lstStyle/>
          <a:p>
            <a:pPr>
              <a:defRPr/>
            </a:pPr>
            <a:r>
              <a:rPr lang="it-IT" dirty="0">
                <a:latin typeface="Cambria" panose="02040503050406030204" pitchFamily="18" charset="0"/>
              </a:rPr>
              <a:t>Si può pensare alla visione di un film o alla lettura di un libro divulgativo sul tema</a:t>
            </a:r>
          </a:p>
        </p:txBody>
      </p:sp>
      <p:pic>
        <p:nvPicPr>
          <p:cNvPr id="1026" name="Picture 2" descr="http://pad.mymovies.it/filmclub/2010/12/143/locand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9742" y="3626226"/>
            <a:ext cx="2157833" cy="30466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pad.mymovies.it/filmclub/2009/03/188/locand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4" y="3626226"/>
            <a:ext cx="2161356" cy="304133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una magia sarace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0250" y="3626226"/>
            <a:ext cx="2166721" cy="3056902"/>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8112224" y="3923570"/>
            <a:ext cx="3016170" cy="2462213"/>
          </a:xfrm>
          <a:prstGeom prst="rect">
            <a:avLst/>
          </a:prstGeom>
        </p:spPr>
        <p:txBody>
          <a:bodyPr wrap="square">
            <a:spAutoFit/>
          </a:bodyPr>
          <a:lstStyle/>
          <a:p>
            <a:r>
              <a:rPr lang="it-IT" sz="1400" dirty="0">
                <a:latin typeface="Cambria" panose="02040503050406030204" pitchFamily="18" charset="0"/>
              </a:rPr>
              <a:t>Nel racconto cinematografico prendono vita personaggi famosi come Euclide, Archimede, Pitagora, Cartesio e Fibonacci, che, raccontando le loro scoperte, mettono in evidenza le innumerevoli relazioni tra arte e matematica. Tra Leonardo e i poliziotti nasce un rapporto di curiosità, mentre tra Leonardo e il Capo del potere nasce un rapporto di sfida.</a:t>
            </a:r>
          </a:p>
        </p:txBody>
      </p:sp>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0256" y="1823032"/>
            <a:ext cx="2069841" cy="2069841"/>
          </a:xfrm>
          <a:prstGeom prst="rect">
            <a:avLst/>
          </a:prstGeom>
        </p:spPr>
      </p:pic>
    </p:spTree>
    <p:extLst>
      <p:ext uri="{BB962C8B-B14F-4D97-AF65-F5344CB8AC3E}">
        <p14:creationId xmlns:p14="http://schemas.microsoft.com/office/powerpoint/2010/main" val="34172589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anim calcmode="lin" valueType="num">
                                      <p:cBhvr additive="base">
                                        <p:cTn id="31" dur="500" fill="hold"/>
                                        <p:tgtEl>
                                          <p:spTgt spid="4098"/>
                                        </p:tgtEl>
                                        <p:attrNameLst>
                                          <p:attrName>ppt_x</p:attrName>
                                        </p:attrNameLst>
                                      </p:cBhvr>
                                      <p:tavLst>
                                        <p:tav tm="0">
                                          <p:val>
                                            <p:strVal val="#ppt_x"/>
                                          </p:val>
                                        </p:tav>
                                        <p:tav tm="100000">
                                          <p:val>
                                            <p:strVal val="#ppt_x"/>
                                          </p:val>
                                        </p:tav>
                                      </p:tavLst>
                                    </p:anim>
                                    <p:anim calcmode="lin" valueType="num">
                                      <p:cBhvr additive="base">
                                        <p:cTn id="3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www.feltrinellieditore.it/media/copertina/quarta/14/9788807882814_quart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565" y="3892587"/>
            <a:ext cx="1936143" cy="29927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donbosco-bo.it/documenti/copertine/pickovero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9617" y="4034583"/>
            <a:ext cx="1844846" cy="2805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0.gstatic.com/images?q=tbn:ANd9GcQQ5vi9xgRkP0nk5aRn8tcGEGRnOQyM-aAS1ldqfQSi_69V1yf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9617" y="1095570"/>
            <a:ext cx="1889030" cy="283748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macrolibrarsi.it/data/cop/zoom/i/il-segreto-di-nikola-tesla-dvd_78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5714" y="1133089"/>
            <a:ext cx="1970406" cy="279996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wgHBgkIBwgKCgkLDRYPDQwMDRsUFRAWIB0iIiAdHx8kKDQsJCYxJx8fLT0tMTU3Ojo6Iys/RD84QzQ5OjcBCgoKDQwNGg8PGjclHyU3Nzc3Nzc3Nzc3Nzc3Nzc3Nzc3Nzc3Nzc3Nzc3Nzc3Nzc3Nzc3Nzc3Nzc3Nzc3Nzc3N//AABEIAK8AcwMBIgACEQEDEQH/xAAcAAABBAMBAAAAAAAAAAAAAAAGAAQFBwECAwj/xABJEAACAQIEAwUEBQcKBAcAAAABAgMEEQAFEiEGMUEHEyJRYRRxgZEjMlKhsRUXQmLBwuEWM0VylJWi0dPwQ1OS8Qglc4KFo7L/xAAZAQEBAQEBAQAAAAAAAAAAAAAAAQIDBQT/xAApEQACAgEDAwIGAwAAAAAAAAAAAQIRAxIhUQQTQTEyBRQiUoHwNGHB/9oADAMBAAIRAxEAPwDC9qdQFYvxPATc6V/Iz+e19+dvv+eOVN2q1xjHtWfQK/K0WVMy++5sfw5e7FQ3sOuM3vuMZsFwy9qVUGjEXEcDans18ncaVtz577/9vLE3apVaH7viGEtcaAcpbxbi/XawufW2Kfv798LrvhYLim7UKvuSafiWlM1/qyZS4QDzv93LfDP86mdXN+IstO21sqlt7t8VVc3vfHSKIzOii+l2sp1ADbpfz3+/FQD+Xti4tWRlSooHTUQrCktqFzY2JvyxkdsfFrGxmoB6ml/jgUXhurqaeafLT7akAvMkSnXH1Jt1FvK/wx3yPIxm7mkgBWsUbK7gLJ5r6NYXt15Y2ouwEv54eLiRaagO29qXl/ix1bta4xRyrS0BIv8AVpudvjhrlfDaQtD7XTa4R3mzxkd5Zb235MD0PlewwQZbwEs5MNUr6DIakOfrOmi2k/rXFz/WFsb7aW7LZHxdqHG8yhkeiAP6RpTbbn1xzqe1bjSFbkUoB5E0m344sjI+ElpMuEJ0SJrkIVhewY7X9eV/+2BHjzITT0krmnSMeISSIxB0X2AHP/Mn4GKEWLBj883F9rmXL/7L/HGPz0cXH/i0H9k/jiuZBaRhc7G2NCxvzxz0lpFlfnj4wO/fUH9m/jhYrfVhYhNI4xnphxTUklTPHFCksrMQNMKa2+A64sHIuz+WoplabIs0aUuBYzRoFFubX5A+hJHljShZkr6noKqqQvBTyOii5ZVJAHnfBJknBs1bokqammQH9BZg1j5PpuU+Pri0Mk7O4GphFX0VRBtbuJZi118iykjE7XcMZXk4bMhT1j9wYzHGlQNKtcKNK7LvcDxbYq0RL6gLlHAfD9RGVqq1e5liBiiRrSod7kee/vB8sSOWLTUeXHK8ypfbaKTSsFXNSaLgAApL4SA++xPPTY4KHzzIoO+rZKR9UUdNO0wiVHcSEBATcXIuPntiTHE+XLVTUcUM8sqVKU7qEUDU4JHMjy674mtG+3LgFc24Op5IIqjJY2pa+ZGkEkT3UkAGx5g3sPmT54cZBwRG8tPmlQ061Looqkeya3Ugh/Dsdr7/ALb4IIeIKKupa6qoZZBS5dqSeMQi7tY3UX69MRtbxLT93U06Vlaphjgk+jiQkK+lhvf7N+dr72vbE7jGiT8Eu3DVJOY3qRqljdnDqSCWK2uT/sYlaeljijWJUGhVsN9/97YgJOOMqSeeELOzwSrHJpXkx1+fkI2Py643PGNIkAnlo6mONkmdC2mzCMEm2/M2Nhz2vy3xlyvyO3LgIStl5Ae7AV2nSpT8OzzSsO7RCWjJtrO1vvxP5bxDT5nNTxQQzDv6dqhHZQF0BtJvvsb2257+hwA9u2ZpBkMdArKZp3FhbfSNzjUHvZnS16lBSnUxJte++NMbNjXzxQze198YwgdsLEB6H4D4BC5aj5k8kT7Huo9DKbfaut77cv8AZsamyylp7FIY9QtZiu4w6SNEuUULfnbG2LKTkQVhhvX0sVZSSwTwxTRutjHKLq3UXHvthtmuaChQrDBJVVRHggj6n1PTAtW0HHWerZq6lyanJ/m4CTJb1a34WxlIpL+wLA8ve5flETSFU52MigC3TppFh6Y2lyqGardGyzLnQsrhnB1Eg8yLcwCfn0wMZb2YezVwr6rO6qpq0DFG1FbP+i1+exvtffErTRccZboaebL83iA8aEd3J/7SAB8xhRbfJN/k+T2eWAUNAEkQh1sdLkE6QRblyv7zzw2nybvYu6fKcraNlCsrXtYBbDlyGkfIYlMszCHMIS6K8cim0kMq6XjPkR+3D3EFsgajJhNC5OW5Y0pcuFdCQSG1KSfO7MeXXGk2TyStGJcvyqVFUouoMCisPGB7yT88ENsLAWyIoaM0jNJPS0UCxIyxtDe4UtqI3GwJAOPOnaxxGM+4pn7hy1JSfQxb7FgfER8fwxe3afmr5RwbX1ELokrR92hYdW22x5UlJJxpLYl8mhONcI4WKRm9hhYxjOIU9s4WG9BXU2YUiVVHMs0Li6upxHcTZ7FktPEN2qakmOnXTcarGxPpe3zxKB2z3OqDIKM1dexVSdKqi3aQ+QHXFT5n2xV805jyukhp4ySA8q6mtvy3t5dMCvFOb59nNbIcyeZ01WAERVAB5C22ICWhkikjNPJ30pv4Eja6n4ix9Maqio9D9m3EFXxHks1RmGgzw1Bi1KttQsCLjz3wQ5tmFJldDJV19StNToLtIT+Hnir+HeJKvJOGKTK+F+Ga+qqhGWmnqEKKZCfEf1vmNrYDeJ8p49z6U5hm1FUvHpsArroQDoEU7fLE0jyXLmvEOV0mTSZ9R1VFUOImEMobaTrp263HLzHTFdU/bhXJIvtWT0rx6RqEMx2/H5YqurpmpKjuKiTQf0iqk6b+hthkzWvY7eeD2I9j0BH238PFF7ygzJGPNQiG3+LBHkfaLwznUZanzAQuBcxVC6GHw6/DHloybEXwoql45FaNihH2dsRVYplrdtXFb5n3NBSOvsCnWLMbyEXFyOg5jFQOb4f1VS9UF7xiTfmeg9+GTxtzII8sbdeAzmcIYVjjA54hk2PPCwiN8ZwKG3D3FebcPS6srq2TzjPiRveDi2+AONqHiGYQ5wYhm+nShdAFZNjZT5k7kdbYoJiQ1hjtDMUYMpYMNwRscE9jek9eiNOYVPkMYMMZBBRd+fhGPPnD/aZxBlCJFLKtdAgChJ+YH9Yb4K4+2pBHebJG1eSVA/aMZ/JKLZChQAqgD0GBzjniCl4fyWaeeoCSspWJVALM3oDgHftZzHNjJT5FlEUDqhZ6mrm+jgH2mIFgOm53NrXwGZ7LBn0/e55xJWTyjksFB9Enoup1PxIxNSj6s3DBkye1WBNfVyVdVJUzm7yG5OGTyahYYLjkXDzbHOcx/u5f9TGh4f4dP9M5j/d6/wCpjOuN7s6/KZvsYIsb3xgDfBd/J/hwf01mX93p/qYX5B4cH9MZmf8A49P9TDuQ5NfLZ/sYy4X4creI6taSiSx5tI1wo5cz5/5YsJuy2ogy9xK8PfKoLO1ud72HzO55/LE12X0/ss81LldSzQNDHLqlTSdwV1abmzEgeYsMWNmP0eXy3lsdFtZcAA+d+mOyaVHzSi06Z5Kzqikoal4pQPCdIty2xGgb4neL6r2rOqg69ZDWJDXBPXEEOeEvUwzJO+FhWJ6YWFloJc2yary6ZkqYWRxtZhbDNIyoPh3x6h4v4VouJKEpLCntKAmKTkQfK/kcURxDwbmeTzP3lHKVS2plUlB8cSk1saTBtQR1xrJfSbb+lr46FCGIZSCN7csPMklp6bOaGoq1YwwzK7BRqNxuNuu9iR5A45tGvQn3y+empDlVKERaUCTMZ2dY0Mx+2xIGlfqqD11Hrhh7BrhmlgraCo7hNcqU9QHZV1AXt1F2A288RvEuamtmWlgZ/ZICSA+zSSH68jj7RN/cLAWx24dDJlGcS2trNPAG97M5H/1j5Y5Tgt2z0un6qcZRx41sOYKJ5adqlp6anhVxGZKiYRgsRewv6A46U+VmqlENJXZbUTMCVjjrELNYEmw9wOGOeSheGKeLe0mYu1/6sSD9/DTgjwZ41TYlKakqZTf/ANJlH+JlxFii46mdM3X5Y5njiSNJSSVgcxtCiRrreSVwiqCQouT6kD3nDuLI55mKx1NC5H1glQGIOFlxEWU5lMwY6DSrpU2JHtCn93HozJ4YFoIZKdLLIoYFh4j77739+JDDFxtl6vrsmLK4RArsqyqSmE9ROtwtPFArBTYkFmNj15jBFx7XU2W8K5hVVTqiCMgXNtTHYAet7YIcVB/4hM0tQ5bk8Uh1SO08qA81Gy3+N/lj6UeNObnJtlEzMXkLEC53NsctO+HjUzjxOhHvxr3PhLWNhzNsLDQ25bYWHq0M8gDJTsynkQDY4WLuQ9mY5zQRzrplQMvkcdMLGUQFKvs/yCqkqHlpQWmJOwtoJGxW3K2/zOGb9meRGiWnZZHaO7RyMfErW9OlxuMG+Fiiyl+J+zCdaJJqeaIOF+lUIWJe9hpIF99tj+3Af7DLlfD1TS1KGOY5mFaNhY+CLn6fzmPS0iko2ggMRsSL2OKS7V4WpszooJZAzhZJTpWwAbSo/wDxjGR/Sfb0C1dREAOJ1VMsyWJVOpknqGvy8UmgfdHjlwoqgZvJ1FAy/wDVLGv7TgiqeHpc5Smm1MYqehgjCpuxLXcKo576zY2t5nCh4czDJMtziWvopqWOSKFI+9tfeUG23WwGDTUB7+q/P+kXM7R5FXOhsfaKYcr/APMP7uPR3CLq/DtAyyM94h4mYEn5fh05Y88U9JNW5VUwU6a5Gq6aw87LMd/THonhalNFw/Q07U/s7RxANFr16D1F8MfsL8Q/kS/fBK4qHtC4elzTP6mtkDNYLGg0/V6D4bnFvY0aGNmuyAm9/jjonR8SdFGZH2WVuZSrLVH2WHVuWALW9Bi0eH+BshySFBT0SSyqb99MNbE/HBJ4VPIDAtnPaHwxlMjQy5rTyTqdJihcMQfIm9hg3YtsI1o6VRZaaEDyEYwsV/8Anm4YFwUzHY/owKQfcdWFibkssfCxnGMRAWFhYWAOFdVwUNJLVVUixwxLqd25AY888Z502f59VVwVu62jiU8wg5fMkn44sPtpqqmPL8vpk1CmmkcykdWW2kH5k/DFYZPS+15nCrXWNX1yta9kXdjYeg++2OM229J7Pw7DGGN55F7cEUUVPlBK2YmTTe3/AC1WLb/oxFdrNEh4Qqp4YgHWSIuVABI1gb/PBTkVM1JlNLFJtJo1OP1m3b7ycbZ3l8Wa5TV0E31J4yhPl5H546tWqPLhPTlU/wCygeDaqKDNEjmKqXeN43Y2AZGvbfzUuvxGL+qa2jy7Lnq5ZI4aWJNRJ2AFr8v2Y815jRVGW1c1HWR6J4m0OCb3Pn7iD8rY6U6VmZyJTGqmMUY1sZZGdIF+1b7rDny644Qm19J7PVdHDM+9qpFrcCcUpPmpgzGvYS1qyTQxSsbeOZ9CjpsoFsWOMVvlPZzBWUMFVWtNTSto0wWF4olACLf7VgCT5k4I0o+JKJSkFZT1iA+E1IIYDyuN/LnfH0pHiZNLk2jn2l5vJkvBmZVlPL3U4QRxMOepyFH448thB3YYcgdNr7jbyxb3aVT8YZ4qwVlOkWXwPq0Q3s7W2Zj+H+fKtq/hvMsvKmop2QN0Itfpt8sHFmaIe5sPEw2GwW+Fh3+T6g76AL72JwsQlHsPvFLlAy6hzF9xjHfRXt3qX8tQxG1L6s4pV7tQEm+sObXhfnhpFl1InEc0S08YCUELL4RzEshHxwQJ5JEe+h1a3PSwONVmiaPWJEKXtqDC3zwDUoFPwDTypT9xK9PDTmxW7xF1UttvazH13xrn7FKziOjSLVTKMtnVLeFZGl0kAcgbIpwAWZ5l1BnOXtS13dvE9iNR6/MfccQuS8FZXldV3itGRcOIUUgMRuCxZmYgc7Xt1tsMRlPTJBV5BEkJqv8AzWvDxEALCWWUldzaw9OdtsSGbUceU59kddSQtJpjOV6R9iQEqSR5NGov+scKNKclHTewXCRGUMHUgnmDjJNhvtgArGhy/s1il8RNEzVMYVdyYZGfpyvp54IeJq4GgihiTV7SFl1X2VBJGD8fGPvwMmnE3CWXZ+6SVKRiZdgzKT96sp+/DbIOD8pyuVbyxTyRt3kcSqERG+1pBJZv1mJIw9SuNfmeXuIXSPvXMbkEBwY23Hy+8YHszAo56mrplWOdeJ6ZNSixZZBEjg+d1c/d5YV5NdyWnTeweCWInwyIT6MNsIyx6QS6aTyOoWOBbIqKP2XMy1EkLRV1aEkGn6UPI5I23ty5+WGdMsH8g+GojHHcGgslgbeNN7YGQzJie66lv5XGB/MuHcqnaWsqO6WSSwM0pVlU8vDq2Hu64H6BIfzgVMjnutOcyCN1H86xoU+jPkLXbyuo64XDjLNPwzl0yJJTGmr52RlBGsShAfgHcfHFBLLwdDGoSIxhALD6In97Cw54Lqp5OGaPvB3hTvIlZrklUdlXfrsBhYamS2TUlIjVi1HeNqRw2na19JX97Gq0apm0mYGoctJCsJiOnSACSD533PXDOt4bpq2vaskqKlXMsUulH0i8fIbcweoOM1XDlJU1UlQ0kqu8wmOkgDUFRfl4B8ziGtuTJyWmenlp5JZWhaJoY0BA7tWOra3W4Fj0sMcpuH4KmmqopauZp6uSKSeoUIGbuiukWtYAaR06nzxpT8Kw0saLTVk6FYjGCbHa6n53QffjrR8OQUlXBVLPM7xPO4DWsxlN2v8As9NsBS5NockgpS7x1EnfGrkq0d9J7t3BDACwFrEjf54d01HHTqimVpFRERVl0mxW/i5fW33/AGYiq3hKmrMxra5qqdZKpVVl2KqBpBsCOun78ZqOFIqh2d6yYapJXIRVG8iaPLoOVsSy1HkdQZJFFRGj9qnkhMUsZD6P+I2onYcxyHp545tkEBoaKkeqnb2OJYVkYrrZQUNmsAL/AEa726Hzw1Tg6miZWSrqNaCIC9j9QWX/AH54dZjw3BmOYLWS1FSjqD4Y30qbrp3HXa/Pr8MLJS5HUNBFHPBIJ20wE90m1gCGFv8AF9wwyTh6M1hqJ6yeVDWGt7khQvegWXe17LblfmAcN5ODqdkINZOGuhuET9FdPl5eXI41/kbAEjRa2rIRQoLvqa4fXe53Jv53+OG5ajySb5aBJL3dTJHFKzvoUL4ZGUgkEjfmTbzPwxHR8NQw0lLSflCrKUop1i1d2TaE6lH1ep5+fpjtHw9FHDTJ7RMwp6xqtdQB1E3Fj88N6rhOjnrmrO+mSV2kZwG2bWmjkeVgenxxdwlHk3/k3S/lVsx9sm772724gaNIfuu6AO19OkfPf0xmDIIaSiooKasljlo2k7moYKXs5OpSAACCTy81HlhvLwdRyRuhq6oK8cUfhYL4Y76eQ9Tccjc+ZxmHhKljqBOKmcuJe8GoKR+l6frc+dxfniWy1Hkm8tpocsy+noqXwwwRhFubk+pPUnn8cLHPKMujyvLoaKN3kWK9mY7m5J6cueFimaRK4WMahhah54EMSh2W0b6D52viNmo5pJGM5aVwLJL3S2QcyLX3viT1DzwtQwBCV1OPow1lZiVbUEuU6D63r78N5UaogZKpTGzARtJeMgi5IFtXTnifnhSYWYsPVTY/PDSXK6eQMHlqfEpU2nYczz589ueFAhy0SwxPDUIkGgBGATwJe7yX1ctjt0xrUezvFDDOxaOZCQXZAJQqlta+PlsD/DE+1DCyspaTSy6dOs2ta2NBlkAd3V5wXFv51vD/AFd9sKBBwKI6li4RqncipJjBFwAPCH9/yw2k7qMMEqxFaPxxaY9luwLHx8vEw54IZMop3JLTVW/P6dsc4sipYpkkWWqJS1g1Q5BsLC4J3wBGNRvV05f2NZFmswYBdwTYEnXv4d/47Yf0cVc6wySzmFQbtTtEpIXouoE9Lb4lBGtrA/djPd+uARzFsLa+Ondjzwu7HniFNL4WN9C/a+7CxLB//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it-IT">
              <a:solidFill>
                <a:prstClr val="black"/>
              </a:solidFill>
              <a:latin typeface="Calibri"/>
            </a:endParaRPr>
          </a:p>
        </p:txBody>
      </p:sp>
      <p:pic>
        <p:nvPicPr>
          <p:cNvPr id="3077" name="Picture 5" descr="http://pad.mymovies.it/filmclub/2006/09/193/locand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242" y="1095570"/>
            <a:ext cx="1957912" cy="279701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8126" y="1242538"/>
            <a:ext cx="1960242" cy="2807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magine 2"/>
          <p:cNvPicPr>
            <a:picLocks noChangeAspect="1"/>
          </p:cNvPicPr>
          <p:nvPr/>
        </p:nvPicPr>
        <p:blipFill>
          <a:blip r:embed="rId8"/>
          <a:stretch>
            <a:fillRect/>
          </a:stretch>
        </p:blipFill>
        <p:spPr>
          <a:xfrm>
            <a:off x="9634972" y="1242538"/>
            <a:ext cx="1972992" cy="2791700"/>
          </a:xfrm>
          <a:prstGeom prst="rect">
            <a:avLst/>
          </a:prstGeom>
        </p:spPr>
      </p:pic>
      <p:sp>
        <p:nvSpPr>
          <p:cNvPr id="4" name="Rettangolo 3"/>
          <p:cNvSpPr/>
          <p:nvPr/>
        </p:nvSpPr>
        <p:spPr>
          <a:xfrm>
            <a:off x="7608169" y="4491158"/>
            <a:ext cx="4333624" cy="1815882"/>
          </a:xfrm>
          <a:prstGeom prst="rect">
            <a:avLst/>
          </a:prstGeom>
        </p:spPr>
        <p:txBody>
          <a:bodyPr wrap="square">
            <a:spAutoFit/>
          </a:bodyPr>
          <a:lstStyle/>
          <a:p>
            <a:r>
              <a:rPr lang="it-IT" sz="1400" dirty="0">
                <a:latin typeface="Cambria" panose="02040503050406030204" pitchFamily="18" charset="0"/>
              </a:rPr>
              <a:t>Il film trova un importante complemento nelle applicazioni di </a:t>
            </a:r>
            <a:r>
              <a:rPr lang="it-IT" sz="1400" dirty="0" err="1">
                <a:latin typeface="Cambria" panose="02040503050406030204" pitchFamily="18" charset="0"/>
              </a:rPr>
              <a:t>adaptive</a:t>
            </a:r>
            <a:r>
              <a:rPr lang="it-IT" sz="1400" dirty="0">
                <a:latin typeface="Cambria" panose="02040503050406030204" pitchFamily="18" charset="0"/>
              </a:rPr>
              <a:t> </a:t>
            </a:r>
            <a:r>
              <a:rPr lang="it-IT" sz="1400" dirty="0" err="1">
                <a:latin typeface="Cambria" panose="02040503050406030204" pitchFamily="18" charset="0"/>
              </a:rPr>
              <a:t>learning</a:t>
            </a:r>
            <a:r>
              <a:rPr lang="it-IT" sz="1400" dirty="0">
                <a:latin typeface="Cambria" panose="02040503050406030204" pitchFamily="18" charset="0"/>
              </a:rPr>
              <a:t> per bambini sviluppate da </a:t>
            </a:r>
            <a:r>
              <a:rPr lang="it-IT" sz="1400" dirty="0" err="1">
                <a:latin typeface="Cambria" panose="02040503050406030204" pitchFamily="18" charset="0"/>
              </a:rPr>
              <a:t>Redooc</a:t>
            </a:r>
            <a:r>
              <a:rPr lang="it-IT" sz="1400" dirty="0">
                <a:latin typeface="Cambria" panose="02040503050406030204" pitchFamily="18" charset="0"/>
              </a:rPr>
              <a:t>, la prima palestra italiana di matematica on line: entrando in redooc.com gli insegnanti e gli allievi della scuola primaria troveranno la grafica e i contenuti del film, immagini, tutorial e, soprattutto, un aiuto concreto per lo studio della matematica.</a:t>
            </a:r>
          </a:p>
        </p:txBody>
      </p:sp>
      <p:pic>
        <p:nvPicPr>
          <p:cNvPr id="14" name="Picture 10" descr="http://aforismi.meglio.it/img/film/a_beautiful_min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6469" y="4049605"/>
            <a:ext cx="2007393" cy="2756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6231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 calcmode="lin" valueType="num">
                                      <p:cBhvr additive="base">
                                        <p:cTn id="13" dur="500" fill="hold"/>
                                        <p:tgtEl>
                                          <p:spTgt spid="2056"/>
                                        </p:tgtEl>
                                        <p:attrNameLst>
                                          <p:attrName>ppt_x</p:attrName>
                                        </p:attrNameLst>
                                      </p:cBhvr>
                                      <p:tavLst>
                                        <p:tav tm="0">
                                          <p:val>
                                            <p:strVal val="1+#ppt_w/2"/>
                                          </p:val>
                                        </p:tav>
                                        <p:tav tm="100000">
                                          <p:val>
                                            <p:strVal val="#ppt_x"/>
                                          </p:val>
                                        </p:tav>
                                      </p:tavLst>
                                    </p:anim>
                                    <p:anim calcmode="lin" valueType="num">
                                      <p:cBhvr additive="base">
                                        <p:cTn id="14" dur="500" fill="hold"/>
                                        <p:tgtEl>
                                          <p:spTgt spid="205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anim calcmode="lin" valueType="num">
                                      <p:cBhvr additive="base">
                                        <p:cTn id="19" dur="500" fill="hold"/>
                                        <p:tgtEl>
                                          <p:spTgt spid="3077"/>
                                        </p:tgtEl>
                                        <p:attrNameLst>
                                          <p:attrName>ppt_x</p:attrName>
                                        </p:attrNameLst>
                                      </p:cBhvr>
                                      <p:tavLst>
                                        <p:tav tm="0">
                                          <p:val>
                                            <p:strVal val="0-#ppt_w/2"/>
                                          </p:val>
                                        </p:tav>
                                        <p:tav tm="100000">
                                          <p:val>
                                            <p:strVal val="#ppt_x"/>
                                          </p:val>
                                        </p:tav>
                                      </p:tavLst>
                                    </p:anim>
                                    <p:anim calcmode="lin" valueType="num">
                                      <p:cBhvr additive="base">
                                        <p:cTn id="20" dur="500" fill="hold"/>
                                        <p:tgtEl>
                                          <p:spTgt spid="307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 calcmode="lin" valueType="num">
                                      <p:cBhvr additive="base">
                                        <p:cTn id="25" dur="500" fill="hold"/>
                                        <p:tgtEl>
                                          <p:spTgt spid="3078"/>
                                        </p:tgtEl>
                                        <p:attrNameLst>
                                          <p:attrName>ppt_x</p:attrName>
                                        </p:attrNameLst>
                                      </p:cBhvr>
                                      <p:tavLst>
                                        <p:tav tm="0">
                                          <p:val>
                                            <p:strVal val="1+#ppt_w/2"/>
                                          </p:val>
                                        </p:tav>
                                        <p:tav tm="100000">
                                          <p:val>
                                            <p:strVal val="#ppt_x"/>
                                          </p:val>
                                        </p:tav>
                                      </p:tavLst>
                                    </p:anim>
                                    <p:anim calcmode="lin" valueType="num">
                                      <p:cBhvr additive="base">
                                        <p:cTn id="26" dur="500" fill="hold"/>
                                        <p:tgtEl>
                                          <p:spTgt spid="307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32"/>
                                        </p:tgtEl>
                                        <p:attrNameLst>
                                          <p:attrName>style.visibility</p:attrName>
                                        </p:attrNameLst>
                                      </p:cBhvr>
                                      <p:to>
                                        <p:strVal val="visible"/>
                                      </p:to>
                                    </p:set>
                                    <p:anim calcmode="lin" valueType="num">
                                      <p:cBhvr additive="base">
                                        <p:cTn id="47" dur="500" fill="hold"/>
                                        <p:tgtEl>
                                          <p:spTgt spid="1032"/>
                                        </p:tgtEl>
                                        <p:attrNameLst>
                                          <p:attrName>ppt_x</p:attrName>
                                        </p:attrNameLst>
                                      </p:cBhvr>
                                      <p:tavLst>
                                        <p:tav tm="0">
                                          <p:val>
                                            <p:strVal val="#ppt_x"/>
                                          </p:val>
                                        </p:tav>
                                        <p:tav tm="100000">
                                          <p:val>
                                            <p:strVal val="#ppt_x"/>
                                          </p:val>
                                        </p:tav>
                                      </p:tavLst>
                                    </p:anim>
                                    <p:anim calcmode="lin" valueType="num">
                                      <p:cBhvr additive="base">
                                        <p:cTn id="4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6" fill="hold" nodeType="clickEffect">
                                  <p:stCondLst>
                                    <p:cond delay="0"/>
                                  </p:stCondLst>
                                  <p:childTnLst>
                                    <p:set>
                                      <p:cBhvr>
                                        <p:cTn id="52" dur="1" fill="hold">
                                          <p:stCondLst>
                                            <p:cond delay="0"/>
                                          </p:stCondLst>
                                        </p:cTn>
                                        <p:tgtEl>
                                          <p:spTgt spid="2050"/>
                                        </p:tgtEl>
                                        <p:attrNameLst>
                                          <p:attrName>style.visibility</p:attrName>
                                        </p:attrNameLst>
                                      </p:cBhvr>
                                      <p:to>
                                        <p:strVal val="visible"/>
                                      </p:to>
                                    </p:set>
                                    <p:anim calcmode="lin" valueType="num">
                                      <p:cBhvr additive="base">
                                        <p:cTn id="53" dur="500" fill="hold"/>
                                        <p:tgtEl>
                                          <p:spTgt spid="2050"/>
                                        </p:tgtEl>
                                        <p:attrNameLst>
                                          <p:attrName>ppt_x</p:attrName>
                                        </p:attrNameLst>
                                      </p:cBhvr>
                                      <p:tavLst>
                                        <p:tav tm="0">
                                          <p:val>
                                            <p:strVal val="1+#ppt_w/2"/>
                                          </p:val>
                                        </p:tav>
                                        <p:tav tm="100000">
                                          <p:val>
                                            <p:strVal val="#ppt_x"/>
                                          </p:val>
                                        </p:tav>
                                      </p:tavLst>
                                    </p:anim>
                                    <p:anim calcmode="lin" valueType="num">
                                      <p:cBhvr additive="base">
                                        <p:cTn id="5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ttp://www.editoririuniti.it/data/cop/s/scintille-matematiche-nuova-edizione-2011_1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0531" y="4390222"/>
            <a:ext cx="1800201" cy="24677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donbosco-bo.it/documenti/copertine/pappasgioi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4173" y="1370767"/>
            <a:ext cx="1779318" cy="26857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t2.gstatic.com/images?q=tbn:ANd9GcR9CJnsJdrdQK4E3hjqF0UxZkSMPhMzoXNLNdXh4lXBU_InwMv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1240843"/>
            <a:ext cx="19050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1.gstatic.com/images?q=tbn:ANd9GcSdQhJhUxpQJPaet6cShPcxW4PBY-7YaYU6RzyD36OAjjQ6Gxf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6527" y="1259494"/>
            <a:ext cx="1702567" cy="2676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0292" y="1296444"/>
            <a:ext cx="1863207"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http://i.ebayimg.com/00/s/NTAyWDMzOA==/z/x2gAAOSw~otWchkV/$_3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6431" y="4040437"/>
            <a:ext cx="1907995" cy="283365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0085" y="4024344"/>
            <a:ext cx="1735614" cy="283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6430" y="4056530"/>
            <a:ext cx="1905000" cy="280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74697" y="1296444"/>
            <a:ext cx="1840816" cy="267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99010" y="3990908"/>
            <a:ext cx="1840815" cy="288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Matematica e letteratur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46749" y="2041499"/>
            <a:ext cx="2700568" cy="378904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ivertirsi con la matematica. Curiosità e stranezze del mondo dei numer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4115" y="2115287"/>
            <a:ext cx="23717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atematica. Una storia illustrata dei numer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25088" y="2115287"/>
            <a:ext cx="3097773" cy="3682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24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additive="base">
                                        <p:cTn id="13" dur="500" fill="hold"/>
                                        <p:tgtEl>
                                          <p:spTgt spid="2054"/>
                                        </p:tgtEl>
                                        <p:attrNameLst>
                                          <p:attrName>ppt_x</p:attrName>
                                        </p:attrNameLst>
                                      </p:cBhvr>
                                      <p:tavLst>
                                        <p:tav tm="0">
                                          <p:val>
                                            <p:strVal val="0-#ppt_w/2"/>
                                          </p:val>
                                        </p:tav>
                                        <p:tav tm="100000">
                                          <p:val>
                                            <p:strVal val="#ppt_x"/>
                                          </p:val>
                                        </p:tav>
                                      </p:tavLst>
                                    </p:anim>
                                    <p:anim calcmode="lin" valueType="num">
                                      <p:cBhvr additive="base">
                                        <p:cTn id="14"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055"/>
                                        </p:tgtEl>
                                        <p:attrNameLst>
                                          <p:attrName>style.visibility</p:attrName>
                                        </p:attrNameLst>
                                      </p:cBhvr>
                                      <p:to>
                                        <p:strVal val="visible"/>
                                      </p:to>
                                    </p:set>
                                    <p:anim calcmode="lin" valueType="num">
                                      <p:cBhvr additive="base">
                                        <p:cTn id="31" dur="500" fill="hold"/>
                                        <p:tgtEl>
                                          <p:spTgt spid="2055"/>
                                        </p:tgtEl>
                                        <p:attrNameLst>
                                          <p:attrName>ppt_x</p:attrName>
                                        </p:attrNameLst>
                                      </p:cBhvr>
                                      <p:tavLst>
                                        <p:tav tm="0">
                                          <p:val>
                                            <p:strVal val="1+#ppt_w/2"/>
                                          </p:val>
                                        </p:tav>
                                        <p:tav tm="100000">
                                          <p:val>
                                            <p:strVal val="#ppt_x"/>
                                          </p:val>
                                        </p:tav>
                                      </p:tavLst>
                                    </p:anim>
                                    <p:anim calcmode="lin" valueType="num">
                                      <p:cBhvr additive="base">
                                        <p:cTn id="32" dur="500" fill="hold"/>
                                        <p:tgtEl>
                                          <p:spTgt spid="205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3"/>
                                        </p:tgtEl>
                                        <p:attrNameLst>
                                          <p:attrName>style.visibility</p:attrName>
                                        </p:attrNameLst>
                                      </p:cBhvr>
                                      <p:to>
                                        <p:strVal val="visible"/>
                                      </p:to>
                                    </p:set>
                                    <p:anim calcmode="lin" valueType="num">
                                      <p:cBhvr additive="base">
                                        <p:cTn id="37" dur="500" fill="hold"/>
                                        <p:tgtEl>
                                          <p:spTgt spid="2053"/>
                                        </p:tgtEl>
                                        <p:attrNameLst>
                                          <p:attrName>ppt_x</p:attrName>
                                        </p:attrNameLst>
                                      </p:cBhvr>
                                      <p:tavLst>
                                        <p:tav tm="0">
                                          <p:val>
                                            <p:strVal val="#ppt_x"/>
                                          </p:val>
                                        </p:tav>
                                        <p:tav tm="100000">
                                          <p:val>
                                            <p:strVal val="#ppt_x"/>
                                          </p:val>
                                        </p:tav>
                                      </p:tavLst>
                                    </p:anim>
                                    <p:anim calcmode="lin" valueType="num">
                                      <p:cBhvr additive="base">
                                        <p:cTn id="38"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056"/>
                                        </p:tgtEl>
                                        <p:attrNameLst>
                                          <p:attrName>style.visibility</p:attrName>
                                        </p:attrNameLst>
                                      </p:cBhvr>
                                      <p:to>
                                        <p:strVal val="visible"/>
                                      </p:to>
                                    </p:set>
                                    <p:anim calcmode="lin" valueType="num">
                                      <p:cBhvr additive="base">
                                        <p:cTn id="49" dur="500" fill="hold"/>
                                        <p:tgtEl>
                                          <p:spTgt spid="2056"/>
                                        </p:tgtEl>
                                        <p:attrNameLst>
                                          <p:attrName>ppt_x</p:attrName>
                                        </p:attrNameLst>
                                      </p:cBhvr>
                                      <p:tavLst>
                                        <p:tav tm="0">
                                          <p:val>
                                            <p:strVal val="1+#ppt_w/2"/>
                                          </p:val>
                                        </p:tav>
                                        <p:tav tm="100000">
                                          <p:val>
                                            <p:strVal val="#ppt_x"/>
                                          </p:val>
                                        </p:tav>
                                      </p:tavLst>
                                    </p:anim>
                                    <p:anim calcmode="lin" valueType="num">
                                      <p:cBhvr additive="base">
                                        <p:cTn id="50" dur="500" fill="hold"/>
                                        <p:tgtEl>
                                          <p:spTgt spid="205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194"/>
                                        </p:tgtEl>
                                        <p:attrNameLst>
                                          <p:attrName>style.visibility</p:attrName>
                                        </p:attrNameLst>
                                      </p:cBhvr>
                                      <p:to>
                                        <p:strVal val="visible"/>
                                      </p:to>
                                    </p:set>
                                    <p:anim calcmode="lin" valueType="num">
                                      <p:cBhvr additive="base">
                                        <p:cTn id="55" dur="500" fill="hold"/>
                                        <p:tgtEl>
                                          <p:spTgt spid="8194"/>
                                        </p:tgtEl>
                                        <p:attrNameLst>
                                          <p:attrName>ppt_x</p:attrName>
                                        </p:attrNameLst>
                                      </p:cBhvr>
                                      <p:tavLst>
                                        <p:tav tm="0">
                                          <p:val>
                                            <p:strVal val="#ppt_x"/>
                                          </p:val>
                                        </p:tav>
                                        <p:tav tm="100000">
                                          <p:val>
                                            <p:strVal val="#ppt_x"/>
                                          </p:val>
                                        </p:tav>
                                      </p:tavLst>
                                    </p:anim>
                                    <p:anim calcmode="lin" valueType="num">
                                      <p:cBhvr additive="base">
                                        <p:cTn id="56"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196"/>
                                        </p:tgtEl>
                                        <p:attrNameLst>
                                          <p:attrName>style.visibility</p:attrName>
                                        </p:attrNameLst>
                                      </p:cBhvr>
                                      <p:to>
                                        <p:strVal val="visible"/>
                                      </p:to>
                                    </p:set>
                                    <p:anim calcmode="lin" valueType="num">
                                      <p:cBhvr additive="base">
                                        <p:cTn id="61" dur="500" fill="hold"/>
                                        <p:tgtEl>
                                          <p:spTgt spid="8196"/>
                                        </p:tgtEl>
                                        <p:attrNameLst>
                                          <p:attrName>ppt_x</p:attrName>
                                        </p:attrNameLst>
                                      </p:cBhvr>
                                      <p:tavLst>
                                        <p:tav tm="0">
                                          <p:val>
                                            <p:strVal val="#ppt_x"/>
                                          </p:val>
                                        </p:tav>
                                        <p:tav tm="100000">
                                          <p:val>
                                            <p:strVal val="#ppt_x"/>
                                          </p:val>
                                        </p:tav>
                                      </p:tavLst>
                                    </p:anim>
                                    <p:anim calcmode="lin" valueType="num">
                                      <p:cBhvr additive="base">
                                        <p:cTn id="62"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198"/>
                                        </p:tgtEl>
                                        <p:attrNameLst>
                                          <p:attrName>style.visibility</p:attrName>
                                        </p:attrNameLst>
                                      </p:cBhvr>
                                      <p:to>
                                        <p:strVal val="visible"/>
                                      </p:to>
                                    </p:set>
                                    <p:anim calcmode="lin" valueType="num">
                                      <p:cBhvr additive="base">
                                        <p:cTn id="67" dur="500" fill="hold"/>
                                        <p:tgtEl>
                                          <p:spTgt spid="8198"/>
                                        </p:tgtEl>
                                        <p:attrNameLst>
                                          <p:attrName>ppt_x</p:attrName>
                                        </p:attrNameLst>
                                      </p:cBhvr>
                                      <p:tavLst>
                                        <p:tav tm="0">
                                          <p:val>
                                            <p:strVal val="#ppt_x"/>
                                          </p:val>
                                        </p:tav>
                                        <p:tav tm="100000">
                                          <p:val>
                                            <p:strVal val="#ppt_x"/>
                                          </p:val>
                                        </p:tav>
                                      </p:tavLst>
                                    </p:anim>
                                    <p:anim calcmode="lin" valueType="num">
                                      <p:cBhvr additive="base">
                                        <p:cTn id="68"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0-#ppt_w/2"/>
                                          </p:val>
                                        </p:tav>
                                        <p:tav tm="100000">
                                          <p:val>
                                            <p:strVal val="#ppt_x"/>
                                          </p:val>
                                        </p:tav>
                                      </p:tavLst>
                                    </p:anim>
                                    <p:anim calcmode="lin" valueType="num">
                                      <p:cBhvr additive="base">
                                        <p:cTn id="7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2"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0-#ppt_w/2"/>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23392" y="476672"/>
            <a:ext cx="7776864" cy="707886"/>
          </a:xfrm>
          <a:prstGeom prst="rect">
            <a:avLst/>
          </a:prstGeom>
          <a:noFill/>
        </p:spPr>
        <p:txBody>
          <a:bodyPr wrap="square" rtlCol="0">
            <a:spAutoFit/>
          </a:bodyPr>
          <a:lstStyle/>
          <a:p>
            <a:pPr>
              <a:defRPr/>
            </a:pPr>
            <a:r>
              <a:rPr lang="it-IT" sz="4000" dirty="0">
                <a:latin typeface="Cambria" panose="02040503050406030204" pitchFamily="18" charset="0"/>
              </a:rPr>
              <a:t>Dopo il film o la lettura di un libro</a:t>
            </a:r>
          </a:p>
        </p:txBody>
      </p:sp>
      <p:graphicFrame>
        <p:nvGraphicFramePr>
          <p:cNvPr id="3" name="Diagramma 2"/>
          <p:cNvGraphicFramePr/>
          <p:nvPr>
            <p:extLst>
              <p:ext uri="{D42A27DB-BD31-4B8C-83A1-F6EECF244321}">
                <p14:modId xmlns:p14="http://schemas.microsoft.com/office/powerpoint/2010/main" val="2409571444"/>
              </p:ext>
            </p:extLst>
          </p:nvPr>
        </p:nvGraphicFramePr>
        <p:xfrm>
          <a:off x="2495600" y="1772816"/>
          <a:ext cx="6984776"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97509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graphicEl>
                                              <a:dgm id="{17F2B1FB-D319-457D-B94A-EF7B45D39BF2}"/>
                                            </p:graphicEl>
                                          </p:spTgt>
                                        </p:tgtEl>
                                        <p:attrNameLst>
                                          <p:attrName>style.visibility</p:attrName>
                                        </p:attrNameLst>
                                      </p:cBhvr>
                                      <p:to>
                                        <p:strVal val="visible"/>
                                      </p:to>
                                    </p:set>
                                    <p:anim calcmode="lin" valueType="num">
                                      <p:cBhvr additive="base">
                                        <p:cTn id="13" dur="500" fill="hold"/>
                                        <p:tgtEl>
                                          <p:spTgt spid="3">
                                            <p:graphicEl>
                                              <a:dgm id="{17F2B1FB-D319-457D-B94A-EF7B45D39BF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graphicEl>
                                              <a:dgm id="{17F2B1FB-D319-457D-B94A-EF7B45D39BF2}"/>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graphicEl>
                                              <a:dgm id="{8D1878F8-EFEE-4AF2-A7ED-095AE1E683DA}"/>
                                            </p:graphicEl>
                                          </p:spTgt>
                                        </p:tgtEl>
                                        <p:attrNameLst>
                                          <p:attrName>style.visibility</p:attrName>
                                        </p:attrNameLst>
                                      </p:cBhvr>
                                      <p:to>
                                        <p:strVal val="visible"/>
                                      </p:to>
                                    </p:set>
                                    <p:anim calcmode="lin" valueType="num">
                                      <p:cBhvr additive="base">
                                        <p:cTn id="19" dur="500" fill="hold"/>
                                        <p:tgtEl>
                                          <p:spTgt spid="3">
                                            <p:graphicEl>
                                              <a:dgm id="{8D1878F8-EFEE-4AF2-A7ED-095AE1E683DA}"/>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graphicEl>
                                              <a:dgm id="{8D1878F8-EFEE-4AF2-A7ED-095AE1E683DA}"/>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graphicEl>
                                              <a:dgm id="{B182536B-FC77-440A-8AC1-CE4E9A665CC9}"/>
                                            </p:graphicEl>
                                          </p:spTgt>
                                        </p:tgtEl>
                                        <p:attrNameLst>
                                          <p:attrName>style.visibility</p:attrName>
                                        </p:attrNameLst>
                                      </p:cBhvr>
                                      <p:to>
                                        <p:strVal val="visible"/>
                                      </p:to>
                                    </p:set>
                                    <p:anim calcmode="lin" valueType="num">
                                      <p:cBhvr additive="base">
                                        <p:cTn id="25" dur="500" fill="hold"/>
                                        <p:tgtEl>
                                          <p:spTgt spid="3">
                                            <p:graphicEl>
                                              <a:dgm id="{B182536B-FC77-440A-8AC1-CE4E9A665CC9}"/>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graphicEl>
                                              <a:dgm id="{B182536B-FC77-440A-8AC1-CE4E9A665CC9}"/>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graphicEl>
                                              <a:dgm id="{675E9E81-4B44-44C4-999B-7FE4590E0401}"/>
                                            </p:graphicEl>
                                          </p:spTgt>
                                        </p:tgtEl>
                                        <p:attrNameLst>
                                          <p:attrName>style.visibility</p:attrName>
                                        </p:attrNameLst>
                                      </p:cBhvr>
                                      <p:to>
                                        <p:strVal val="visible"/>
                                      </p:to>
                                    </p:set>
                                    <p:anim calcmode="lin" valueType="num">
                                      <p:cBhvr additive="base">
                                        <p:cTn id="31" dur="500" fill="hold"/>
                                        <p:tgtEl>
                                          <p:spTgt spid="3">
                                            <p:graphicEl>
                                              <a:dgm id="{675E9E81-4B44-44C4-999B-7FE4590E0401}"/>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graphicEl>
                                              <a:dgm id="{675E9E81-4B44-44C4-999B-7FE4590E0401}"/>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graphicEl>
                                              <a:dgm id="{3DC0CF2A-EB46-49C9-8FF5-AFC9696462EC}"/>
                                            </p:graphicEl>
                                          </p:spTgt>
                                        </p:tgtEl>
                                        <p:attrNameLst>
                                          <p:attrName>style.visibility</p:attrName>
                                        </p:attrNameLst>
                                      </p:cBhvr>
                                      <p:to>
                                        <p:strVal val="visible"/>
                                      </p:to>
                                    </p:set>
                                    <p:anim calcmode="lin" valueType="num">
                                      <p:cBhvr additive="base">
                                        <p:cTn id="37" dur="500" fill="hold"/>
                                        <p:tgtEl>
                                          <p:spTgt spid="3">
                                            <p:graphicEl>
                                              <a:dgm id="{3DC0CF2A-EB46-49C9-8FF5-AFC9696462EC}"/>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graphicEl>
                                              <a:dgm id="{3DC0CF2A-EB46-49C9-8FF5-AFC9696462EC}"/>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dirty="0">
                <a:latin typeface="Cambria" panose="02040503050406030204" pitchFamily="18" charset="0"/>
              </a:rPr>
              <a:t>Percorso interdisciplinare</a:t>
            </a:r>
          </a:p>
        </p:txBody>
      </p:sp>
      <p:pic>
        <p:nvPicPr>
          <p:cNvPr id="4" name="Segnaposto contenuto 3"/>
          <p:cNvPicPr>
            <a:picLocks noGrp="1" noChangeAspect="1"/>
          </p:cNvPicPr>
          <p:nvPr>
            <p:ph idx="1"/>
          </p:nvPr>
        </p:nvPicPr>
        <p:blipFill>
          <a:blip r:embed="rId2"/>
          <a:stretch>
            <a:fillRect/>
          </a:stretch>
        </p:blipFill>
        <p:spPr>
          <a:xfrm>
            <a:off x="4583832" y="1246557"/>
            <a:ext cx="2931655" cy="4140756"/>
          </a:xfrm>
          <a:prstGeom prst="rect">
            <a:avLst/>
          </a:prstGeom>
        </p:spPr>
      </p:pic>
      <p:sp>
        <p:nvSpPr>
          <p:cNvPr id="5" name="CasellaDiTesto 4"/>
          <p:cNvSpPr txBox="1"/>
          <p:nvPr/>
        </p:nvSpPr>
        <p:spPr>
          <a:xfrm>
            <a:off x="7515487" y="1229851"/>
            <a:ext cx="3024336" cy="646331"/>
          </a:xfrm>
          <a:prstGeom prst="rect">
            <a:avLst/>
          </a:prstGeom>
          <a:noFill/>
        </p:spPr>
        <p:txBody>
          <a:bodyPr wrap="square" rtlCol="0">
            <a:spAutoFit/>
          </a:bodyPr>
          <a:lstStyle/>
          <a:p>
            <a:r>
              <a:rPr lang="it-IT" dirty="0">
                <a:latin typeface="Cambria" panose="02040503050406030204" pitchFamily="18" charset="0"/>
              </a:rPr>
              <a:t>Storia</a:t>
            </a:r>
          </a:p>
          <a:p>
            <a:r>
              <a:rPr lang="it-IT" dirty="0">
                <a:latin typeface="Cambria" panose="02040503050406030204" pitchFamily="18" charset="0"/>
              </a:rPr>
              <a:t>La Grande Guerra</a:t>
            </a:r>
          </a:p>
        </p:txBody>
      </p:sp>
      <p:sp>
        <p:nvSpPr>
          <p:cNvPr id="6" name="CasellaDiTesto 5"/>
          <p:cNvSpPr txBox="1"/>
          <p:nvPr/>
        </p:nvSpPr>
        <p:spPr>
          <a:xfrm>
            <a:off x="7515487" y="2655190"/>
            <a:ext cx="3182144" cy="923330"/>
          </a:xfrm>
          <a:prstGeom prst="rect">
            <a:avLst/>
          </a:prstGeom>
          <a:noFill/>
        </p:spPr>
        <p:txBody>
          <a:bodyPr wrap="square" rtlCol="0">
            <a:spAutoFit/>
          </a:bodyPr>
          <a:lstStyle/>
          <a:p>
            <a:r>
              <a:rPr lang="it-IT" dirty="0">
                <a:latin typeface="Cambria" panose="02040503050406030204" pitchFamily="18" charset="0"/>
              </a:rPr>
              <a:t>Lingua straniera</a:t>
            </a:r>
          </a:p>
          <a:p>
            <a:r>
              <a:rPr lang="it-IT" dirty="0">
                <a:latin typeface="Cambria" panose="02040503050406030204" pitchFamily="18" charset="0"/>
              </a:rPr>
              <a:t>Visione del film in lingua originale</a:t>
            </a:r>
          </a:p>
        </p:txBody>
      </p:sp>
      <p:sp>
        <p:nvSpPr>
          <p:cNvPr id="7" name="CasellaDiTesto 6"/>
          <p:cNvSpPr txBox="1"/>
          <p:nvPr/>
        </p:nvSpPr>
        <p:spPr>
          <a:xfrm>
            <a:off x="7594391" y="4586912"/>
            <a:ext cx="3024336" cy="369332"/>
          </a:xfrm>
          <a:prstGeom prst="rect">
            <a:avLst/>
          </a:prstGeom>
          <a:noFill/>
        </p:spPr>
        <p:txBody>
          <a:bodyPr wrap="square" rtlCol="0">
            <a:spAutoFit/>
          </a:bodyPr>
          <a:lstStyle/>
          <a:p>
            <a:r>
              <a:rPr lang="it-IT" dirty="0">
                <a:latin typeface="Cambria" panose="02040503050406030204" pitchFamily="18" charset="0"/>
              </a:rPr>
              <a:t>Italiano</a:t>
            </a:r>
          </a:p>
        </p:txBody>
      </p:sp>
      <p:sp>
        <p:nvSpPr>
          <p:cNvPr id="8" name="CasellaDiTesto 7"/>
          <p:cNvSpPr txBox="1"/>
          <p:nvPr/>
        </p:nvSpPr>
        <p:spPr>
          <a:xfrm>
            <a:off x="1481350" y="1246557"/>
            <a:ext cx="3024336" cy="646331"/>
          </a:xfrm>
          <a:prstGeom prst="rect">
            <a:avLst/>
          </a:prstGeom>
          <a:noFill/>
        </p:spPr>
        <p:txBody>
          <a:bodyPr wrap="square" rtlCol="0">
            <a:spAutoFit/>
          </a:bodyPr>
          <a:lstStyle/>
          <a:p>
            <a:pPr algn="r"/>
            <a:r>
              <a:rPr lang="it-IT" dirty="0">
                <a:latin typeface="Cambria" panose="02040503050406030204" pitchFamily="18" charset="0"/>
              </a:rPr>
              <a:t>Fisica</a:t>
            </a:r>
          </a:p>
          <a:p>
            <a:pPr algn="r"/>
            <a:r>
              <a:rPr lang="it-IT" dirty="0">
                <a:latin typeface="Cambria" panose="02040503050406030204" pitchFamily="18" charset="0"/>
              </a:rPr>
              <a:t>La Relatività Generale</a:t>
            </a:r>
          </a:p>
        </p:txBody>
      </p:sp>
      <p:sp>
        <p:nvSpPr>
          <p:cNvPr id="9" name="CasellaDiTesto 8"/>
          <p:cNvSpPr txBox="1"/>
          <p:nvPr/>
        </p:nvSpPr>
        <p:spPr>
          <a:xfrm>
            <a:off x="1474299" y="2599154"/>
            <a:ext cx="3024336" cy="369332"/>
          </a:xfrm>
          <a:prstGeom prst="rect">
            <a:avLst/>
          </a:prstGeom>
          <a:noFill/>
        </p:spPr>
        <p:txBody>
          <a:bodyPr wrap="square" rtlCol="0">
            <a:spAutoFit/>
          </a:bodyPr>
          <a:lstStyle/>
          <a:p>
            <a:pPr algn="r"/>
            <a:r>
              <a:rPr lang="it-IT" dirty="0">
                <a:latin typeface="Cambria" panose="02040503050406030204" pitchFamily="18" charset="0"/>
              </a:rPr>
              <a:t>Matematica</a:t>
            </a:r>
          </a:p>
        </p:txBody>
      </p:sp>
      <p:sp>
        <p:nvSpPr>
          <p:cNvPr id="10" name="CasellaDiTesto 9"/>
          <p:cNvSpPr txBox="1"/>
          <p:nvPr/>
        </p:nvSpPr>
        <p:spPr>
          <a:xfrm>
            <a:off x="1271464" y="4586912"/>
            <a:ext cx="3233464" cy="646331"/>
          </a:xfrm>
          <a:prstGeom prst="rect">
            <a:avLst/>
          </a:prstGeom>
          <a:noFill/>
        </p:spPr>
        <p:txBody>
          <a:bodyPr wrap="square" rtlCol="0">
            <a:spAutoFit/>
          </a:bodyPr>
          <a:lstStyle/>
          <a:p>
            <a:pPr algn="r"/>
            <a:r>
              <a:rPr lang="it-IT" dirty="0">
                <a:latin typeface="Cambria" panose="02040503050406030204" pitchFamily="18" charset="0"/>
              </a:rPr>
              <a:t>Scienze</a:t>
            </a:r>
          </a:p>
          <a:p>
            <a:pPr algn="r"/>
            <a:r>
              <a:rPr lang="it-IT" dirty="0">
                <a:latin typeface="Cambria" panose="02040503050406030204" pitchFamily="18" charset="0"/>
              </a:rPr>
              <a:t>L’eclissi solare</a:t>
            </a:r>
          </a:p>
        </p:txBody>
      </p:sp>
    </p:spTree>
    <p:extLst>
      <p:ext uri="{BB962C8B-B14F-4D97-AF65-F5344CB8AC3E}">
        <p14:creationId xmlns:p14="http://schemas.microsoft.com/office/powerpoint/2010/main" val="334703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Cambria" panose="02040503050406030204" pitchFamily="18" charset="0"/>
              </a:rPr>
              <a:t>Digital Storytelling: utilità e spunti</a:t>
            </a:r>
          </a:p>
        </p:txBody>
      </p:sp>
      <p:sp>
        <p:nvSpPr>
          <p:cNvPr id="6" name="STICKY_NOTE"/>
          <p:cNvSpPr/>
          <p:nvPr/>
        </p:nvSpPr>
        <p:spPr>
          <a:xfrm rot="20961984">
            <a:off x="901771" y="2806184"/>
            <a:ext cx="3119094" cy="3116967"/>
          </a:xfrm>
          <a:prstGeom prst="foldedCorner">
            <a:avLst/>
          </a:prstGeom>
          <a:solidFill>
            <a:srgbClr val="FFFF80"/>
          </a:soli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defRPr/>
            </a:pPr>
            <a:r>
              <a:rPr lang="it-IT" sz="1600" dirty="0">
                <a:solidFill>
                  <a:schemeClr val="bg1"/>
                </a:solidFill>
                <a:latin typeface="Cambria" panose="02040503050406030204" pitchFamily="18" charset="0"/>
              </a:rPr>
              <a:t>Esperienze che vanno dalla semplice creazione di presentazioni multimediali al montaggio di filmati registrati con dispositivi mobili, dove gli strumenti utilizzati sono quelli normalmente disponibili per la gestione di testi, immagini, suoni, filmati</a:t>
            </a:r>
            <a:r>
              <a:rPr kumimoji="0" lang="en-US" sz="1600" u="none" strike="noStrike" kern="0" cap="none" spc="0" normalizeH="0" baseline="0" noProof="0" dirty="0">
                <a:ln>
                  <a:noFill/>
                </a:ln>
                <a:solidFill>
                  <a:schemeClr val="bg1"/>
                </a:solidFill>
                <a:effectLst>
                  <a:glow>
                    <a:scrgbClr r="0" g="0" b="0"/>
                  </a:glow>
                </a:effectLst>
                <a:uLnTx/>
                <a:uFillTx/>
                <a:latin typeface="Cambria" panose="02040503050406030204" pitchFamily="18" charset="0"/>
              </a:rPr>
              <a:t>. </a:t>
            </a:r>
          </a:p>
        </p:txBody>
      </p:sp>
      <p:grpSp>
        <p:nvGrpSpPr>
          <p:cNvPr id="20" name="Group 19"/>
          <p:cNvGrpSpPr/>
          <p:nvPr/>
        </p:nvGrpSpPr>
        <p:grpSpPr>
          <a:xfrm rot="20961984">
            <a:off x="1654194" y="2559295"/>
            <a:ext cx="208183" cy="394370"/>
            <a:chOff x="7445829" y="2572203"/>
            <a:chExt cx="304800" cy="577397"/>
          </a:xfrm>
        </p:grpSpPr>
        <p:cxnSp>
          <p:nvCxnSpPr>
            <p:cNvPr id="12" name="Straight Connector 11"/>
            <p:cNvCxnSpPr/>
            <p:nvPr/>
          </p:nvCxnSpPr>
          <p:spPr>
            <a:xfrm>
              <a:off x="7597693" y="2757714"/>
              <a:ext cx="152936" cy="39188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p:cNvSpPr>
              <a:spLocks noChangeAspect="1"/>
            </p:cNvSpPr>
            <p:nvPr/>
          </p:nvSpPr>
          <p:spPr>
            <a:xfrm>
              <a:off x="7445829" y="2572203"/>
              <a:ext cx="291356" cy="291356"/>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grpSp>
      <p:sp>
        <p:nvSpPr>
          <p:cNvPr id="27" name="STICKY_NOTE"/>
          <p:cNvSpPr/>
          <p:nvPr/>
        </p:nvSpPr>
        <p:spPr>
          <a:xfrm rot="508204">
            <a:off x="4824391" y="1566083"/>
            <a:ext cx="3119094" cy="3116967"/>
          </a:xfrm>
          <a:prstGeom prst="foldedCorner">
            <a:avLst/>
          </a:prstGeom>
          <a:solidFill>
            <a:srgbClr val="92D050"/>
          </a:solidFill>
          <a:ln w="25400" cap="flat" cmpd="sng" algn="ctr">
            <a:no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defRPr/>
            </a:pPr>
            <a:r>
              <a:rPr lang="it-IT" sz="1600" dirty="0">
                <a:solidFill>
                  <a:schemeClr val="bg1"/>
                </a:solidFill>
                <a:latin typeface="Cambria" panose="02040503050406030204" pitchFamily="18" charset="0"/>
              </a:rPr>
              <a:t>Altre possibilità sono offerte da vari strumenti del Web 2.0 per la realizzazione di un diario di bordo, la spiegazione collettiva di un fenomeno attraverso i commenti a un </a:t>
            </a:r>
            <a:r>
              <a:rPr lang="it-IT" sz="1600" dirty="0" err="1">
                <a:solidFill>
                  <a:schemeClr val="bg1"/>
                </a:solidFill>
                <a:latin typeface="Cambria" panose="02040503050406030204" pitchFamily="18" charset="0"/>
              </a:rPr>
              <a:t>topic</a:t>
            </a:r>
            <a:r>
              <a:rPr lang="it-IT" sz="1600" dirty="0">
                <a:solidFill>
                  <a:schemeClr val="bg1"/>
                </a:solidFill>
                <a:latin typeface="Cambria" panose="02040503050406030204" pitchFamily="18" charset="0"/>
              </a:rPr>
              <a:t>, la creazione di una biografia con una pagina wiki o Facebook</a:t>
            </a:r>
            <a:endParaRPr kumimoji="0" lang="en-US" sz="1600" u="none" strike="noStrike" kern="0" cap="none" spc="0" normalizeH="0" baseline="0" noProof="0" dirty="0">
              <a:ln>
                <a:noFill/>
              </a:ln>
              <a:solidFill>
                <a:schemeClr val="bg1"/>
              </a:solidFill>
              <a:effectLst>
                <a:glow>
                  <a:scrgbClr r="0" g="0" b="0"/>
                </a:glow>
              </a:effectLst>
              <a:uLnTx/>
              <a:uFillTx/>
              <a:latin typeface="Cambria" panose="02040503050406030204" pitchFamily="18" charset="0"/>
            </a:endParaRPr>
          </a:p>
        </p:txBody>
      </p:sp>
      <p:grpSp>
        <p:nvGrpSpPr>
          <p:cNvPr id="28" name="Group 27"/>
          <p:cNvGrpSpPr/>
          <p:nvPr/>
        </p:nvGrpSpPr>
        <p:grpSpPr>
          <a:xfrm rot="508204">
            <a:off x="5995027" y="1229115"/>
            <a:ext cx="208183" cy="394370"/>
            <a:chOff x="7445829" y="2572203"/>
            <a:chExt cx="304800" cy="577397"/>
          </a:xfrm>
        </p:grpSpPr>
        <p:cxnSp>
          <p:nvCxnSpPr>
            <p:cNvPr id="29" name="Straight Connector 28"/>
            <p:cNvCxnSpPr/>
            <p:nvPr/>
          </p:nvCxnSpPr>
          <p:spPr>
            <a:xfrm>
              <a:off x="7597693" y="2757714"/>
              <a:ext cx="152936" cy="39188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p:cNvSpPr>
              <a:spLocks noChangeAspect="1"/>
            </p:cNvSpPr>
            <p:nvPr/>
          </p:nvSpPr>
          <p:spPr>
            <a:xfrm>
              <a:off x="7445829" y="2572203"/>
              <a:ext cx="291356" cy="291356"/>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grpSp>
      <p:sp>
        <p:nvSpPr>
          <p:cNvPr id="32" name="STICKY_NOTE"/>
          <p:cNvSpPr/>
          <p:nvPr/>
        </p:nvSpPr>
        <p:spPr>
          <a:xfrm rot="21369907">
            <a:off x="8227134" y="2982832"/>
            <a:ext cx="3119094" cy="3322141"/>
          </a:xfrm>
          <a:prstGeom prst="foldedCorner">
            <a:avLst/>
          </a:prstGeom>
          <a:solidFill>
            <a:srgbClr val="00B0F0"/>
          </a:solidFill>
          <a:ln w="25400" cap="flat" cmpd="sng" algn="ctr">
            <a:noFill/>
            <a:prstDash val="soli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threePt" dir="t"/>
            </a:scene3d>
            <a:sp3d/>
          </a:bodyPr>
          <a:lstStyle/>
          <a:p>
            <a:pPr lvl="0">
              <a:defRPr/>
            </a:pPr>
            <a:r>
              <a:rPr lang="it-IT" sz="1600" dirty="0">
                <a:solidFill>
                  <a:schemeClr val="bg1"/>
                </a:solidFill>
                <a:latin typeface="Cambria" panose="02040503050406030204" pitchFamily="18" charset="0"/>
              </a:rPr>
              <a:t>Twitter potrebbe rivelarsi un ambiente stimolante per proporre un dialogo in stile galileiano: si possono, per esempio, trasporre le battute di Simplicio, Salviati e </a:t>
            </a:r>
            <a:r>
              <a:rPr lang="it-IT" sz="1600" dirty="0" err="1">
                <a:solidFill>
                  <a:schemeClr val="bg1"/>
                </a:solidFill>
                <a:latin typeface="Cambria" panose="02040503050406030204" pitchFamily="18" charset="0"/>
              </a:rPr>
              <a:t>Sagredo</a:t>
            </a:r>
            <a:r>
              <a:rPr lang="it-IT" sz="1600" dirty="0">
                <a:solidFill>
                  <a:schemeClr val="bg1"/>
                </a:solidFill>
                <a:latin typeface="Cambria" panose="02040503050406030204" pitchFamily="18" charset="0"/>
              </a:rPr>
              <a:t> in uno scambio di </a:t>
            </a:r>
            <a:r>
              <a:rPr lang="it-IT" sz="1600" dirty="0" err="1">
                <a:solidFill>
                  <a:schemeClr val="bg1"/>
                </a:solidFill>
                <a:latin typeface="Cambria" panose="02040503050406030204" pitchFamily="18" charset="0"/>
              </a:rPr>
              <a:t>tweet</a:t>
            </a:r>
            <a:r>
              <a:rPr lang="it-IT" sz="1600" dirty="0">
                <a:solidFill>
                  <a:schemeClr val="bg1"/>
                </a:solidFill>
                <a:latin typeface="Cambria" panose="02040503050406030204" pitchFamily="18" charset="0"/>
              </a:rPr>
              <a:t> oppure inventarne di nuove per la spiegazione di un fenomeno osservato in laboratorio o nella vita quotidiana.</a:t>
            </a:r>
            <a:endParaRPr kumimoji="0" lang="en-US" sz="1600" u="none" strike="noStrike" kern="0" cap="none" spc="0" normalizeH="0" baseline="0" noProof="0" dirty="0">
              <a:ln>
                <a:noFill/>
              </a:ln>
              <a:solidFill>
                <a:schemeClr val="bg1"/>
              </a:solidFill>
              <a:effectLst>
                <a:glow>
                  <a:scrgbClr r="0" g="0" b="0"/>
                </a:glow>
              </a:effectLst>
              <a:uLnTx/>
              <a:uFillTx/>
              <a:latin typeface="Cambria" panose="02040503050406030204" pitchFamily="18" charset="0"/>
            </a:endParaRPr>
          </a:p>
        </p:txBody>
      </p:sp>
      <p:grpSp>
        <p:nvGrpSpPr>
          <p:cNvPr id="33" name="Group 32"/>
          <p:cNvGrpSpPr/>
          <p:nvPr/>
        </p:nvGrpSpPr>
        <p:grpSpPr>
          <a:xfrm rot="21369907">
            <a:off x="9022212" y="2991062"/>
            <a:ext cx="208183" cy="394370"/>
            <a:chOff x="7445829" y="2572203"/>
            <a:chExt cx="304800" cy="577397"/>
          </a:xfrm>
        </p:grpSpPr>
        <p:cxnSp>
          <p:nvCxnSpPr>
            <p:cNvPr id="34" name="Straight Connector 33"/>
            <p:cNvCxnSpPr/>
            <p:nvPr/>
          </p:nvCxnSpPr>
          <p:spPr>
            <a:xfrm>
              <a:off x="7597693" y="2757714"/>
              <a:ext cx="152936" cy="39188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p:cNvSpPr>
              <a:spLocks noChangeAspect="1"/>
            </p:cNvSpPr>
            <p:nvPr/>
          </p:nvSpPr>
          <p:spPr>
            <a:xfrm>
              <a:off x="7445829" y="2572203"/>
              <a:ext cx="291356" cy="291356"/>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191862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strVal val="#ppt_w*0.70"/>
                                          </p:val>
                                        </p:tav>
                                        <p:tav tm="100000">
                                          <p:val>
                                            <p:strVal val="#ppt_w"/>
                                          </p:val>
                                        </p:tav>
                                      </p:tavLst>
                                    </p:anim>
                                    <p:anim calcmode="lin" valueType="num">
                                      <p:cBhvr>
                                        <p:cTn id="15" dur="1000" fill="hold"/>
                                        <p:tgtEl>
                                          <p:spTgt spid="27"/>
                                        </p:tgtEl>
                                        <p:attrNameLst>
                                          <p:attrName>ppt_h</p:attrName>
                                        </p:attrNameLst>
                                      </p:cBhvr>
                                      <p:tavLst>
                                        <p:tav tm="0">
                                          <p:val>
                                            <p:strVal val="#ppt_h"/>
                                          </p:val>
                                        </p:tav>
                                        <p:tav tm="100000">
                                          <p:val>
                                            <p:strVal val="#ppt_h"/>
                                          </p:val>
                                        </p:tav>
                                      </p:tavLst>
                                    </p:anim>
                                    <p:animEffect transition="in" filter="fade">
                                      <p:cBhvr>
                                        <p:cTn id="16" dur="1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1000" fill="hold"/>
                                        <p:tgtEl>
                                          <p:spTgt spid="32"/>
                                        </p:tgtEl>
                                        <p:attrNameLst>
                                          <p:attrName>ppt_w</p:attrName>
                                        </p:attrNameLst>
                                      </p:cBhvr>
                                      <p:tavLst>
                                        <p:tav tm="0">
                                          <p:val>
                                            <p:strVal val="#ppt_w*0.70"/>
                                          </p:val>
                                        </p:tav>
                                        <p:tav tm="100000">
                                          <p:val>
                                            <p:strVal val="#ppt_w"/>
                                          </p:val>
                                        </p:tav>
                                      </p:tavLst>
                                    </p:anim>
                                    <p:anim calcmode="lin" valueType="num">
                                      <p:cBhvr>
                                        <p:cTn id="22" dur="1000" fill="hold"/>
                                        <p:tgtEl>
                                          <p:spTgt spid="32"/>
                                        </p:tgtEl>
                                        <p:attrNameLst>
                                          <p:attrName>ppt_h</p:attrName>
                                        </p:attrNameLst>
                                      </p:cBhvr>
                                      <p:tavLst>
                                        <p:tav tm="0">
                                          <p:val>
                                            <p:strVal val="#ppt_h"/>
                                          </p:val>
                                        </p:tav>
                                        <p:tav tm="100000">
                                          <p:val>
                                            <p:strVal val="#ppt_h"/>
                                          </p:val>
                                        </p:tav>
                                      </p:tavLst>
                                    </p:anim>
                                    <p:animEffect transition="in" filter="fade">
                                      <p:cBhvr>
                                        <p:cTn id="2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dirty="0">
                <a:latin typeface="Cambria" panose="02040503050406030204" pitchFamily="18" charset="0"/>
              </a:rPr>
              <a:t>Digital Storytelling: quali competenze?</a:t>
            </a:r>
          </a:p>
        </p:txBody>
      </p:sp>
      <p:sp>
        <p:nvSpPr>
          <p:cNvPr id="3" name="Segnaposto contenuto 2"/>
          <p:cNvSpPr>
            <a:spLocks noGrp="1"/>
          </p:cNvSpPr>
          <p:nvPr>
            <p:ph idx="1"/>
          </p:nvPr>
        </p:nvSpPr>
        <p:spPr>
          <a:xfrm>
            <a:off x="609600" y="1600201"/>
            <a:ext cx="3254152" cy="4525963"/>
          </a:xfrm>
        </p:spPr>
        <p:txBody>
          <a:bodyPr>
            <a:normAutofit/>
          </a:bodyPr>
          <a:lstStyle/>
          <a:p>
            <a:pPr marL="0" indent="0">
              <a:buNone/>
            </a:pPr>
            <a:r>
              <a:rPr lang="it-IT" sz="2000" dirty="0">
                <a:latin typeface="Cambria" panose="02040503050406030204" pitchFamily="18" charset="0"/>
              </a:rPr>
              <a:t>Le competenze promosse dal processo di produzione di un DST sono multiple (Brown, 2005) e riguardano le quattro caratteristiche fondamentali di questo artefatto culturale: narrazione, </a:t>
            </a:r>
            <a:r>
              <a:rPr lang="it-IT" sz="2000" dirty="0" err="1">
                <a:latin typeface="Cambria" panose="02040503050406030204" pitchFamily="18" charset="0"/>
              </a:rPr>
              <a:t>medialità</a:t>
            </a:r>
            <a:r>
              <a:rPr lang="it-IT" sz="2000" dirty="0">
                <a:latin typeface="Cambria" panose="02040503050406030204" pitchFamily="18" charset="0"/>
              </a:rPr>
              <a:t>, socialità, personalizzazione, ai quali si aggiungono le competenze nell’attività di ricerca, nel </a:t>
            </a:r>
            <a:r>
              <a:rPr lang="it-IT" sz="2000" dirty="0" err="1">
                <a:latin typeface="Cambria" panose="02040503050406030204" pitchFamily="18" charset="0"/>
              </a:rPr>
              <a:t>problem</a:t>
            </a:r>
            <a:r>
              <a:rPr lang="it-IT" sz="2000" dirty="0">
                <a:latin typeface="Cambria" panose="02040503050406030204" pitchFamily="18" charset="0"/>
              </a:rPr>
              <a:t> solving e nella valutazione.</a:t>
            </a:r>
          </a:p>
          <a:p>
            <a:pPr marL="0" indent="0">
              <a:buNone/>
            </a:pPr>
            <a:endParaRPr lang="it-IT" sz="2000" dirty="0">
              <a:latin typeface="Cambria" panose="02040503050406030204" pitchFamily="18" charset="0"/>
            </a:endParaRPr>
          </a:p>
        </p:txBody>
      </p:sp>
      <p:graphicFrame>
        <p:nvGraphicFramePr>
          <p:cNvPr id="4" name="Tabella 3"/>
          <p:cNvGraphicFramePr>
            <a:graphicFrameLocks noGrp="1"/>
          </p:cNvGraphicFramePr>
          <p:nvPr>
            <p:extLst>
              <p:ext uri="{D42A27DB-BD31-4B8C-83A1-F6EECF244321}">
                <p14:modId xmlns:p14="http://schemas.microsoft.com/office/powerpoint/2010/main" val="118631746"/>
              </p:ext>
            </p:extLst>
          </p:nvPr>
        </p:nvGraphicFramePr>
        <p:xfrm>
          <a:off x="3791744" y="1196752"/>
          <a:ext cx="8328248" cy="5616626"/>
        </p:xfrm>
        <a:graphic>
          <a:graphicData uri="http://schemas.openxmlformats.org/drawingml/2006/table">
            <a:tbl>
              <a:tblPr firstRow="1" firstCol="1" bandRow="1">
                <a:tableStyleId>{5C22544A-7EE6-4342-B048-85BDC9FD1C3A}</a:tableStyleId>
              </a:tblPr>
              <a:tblGrid>
                <a:gridCol w="2265611">
                  <a:extLst>
                    <a:ext uri="{9D8B030D-6E8A-4147-A177-3AD203B41FA5}">
                      <a16:colId xmlns:a16="http://schemas.microsoft.com/office/drawing/2014/main" val="3268253140"/>
                    </a:ext>
                  </a:extLst>
                </a:gridCol>
                <a:gridCol w="6062637">
                  <a:extLst>
                    <a:ext uri="{9D8B030D-6E8A-4147-A177-3AD203B41FA5}">
                      <a16:colId xmlns:a16="http://schemas.microsoft.com/office/drawing/2014/main" val="2038233244"/>
                    </a:ext>
                  </a:extLst>
                </a:gridCol>
              </a:tblGrid>
              <a:tr h="465514">
                <a:tc>
                  <a:txBody>
                    <a:bodyPr/>
                    <a:lstStyle/>
                    <a:p>
                      <a:pPr>
                        <a:lnSpc>
                          <a:spcPct val="115000"/>
                        </a:lnSpc>
                        <a:spcAft>
                          <a:spcPts val="0"/>
                        </a:spcAft>
                      </a:pPr>
                      <a:r>
                        <a:rPr lang="it-IT" sz="1200" dirty="0">
                          <a:effectLst/>
                          <a:latin typeface="Cambria" panose="02040503050406030204" pitchFamily="18" charset="0"/>
                        </a:rPr>
                        <a:t>Competenza nella narrazione</a:t>
                      </a:r>
                      <a:endParaRPr lang="it-IT" sz="1200" dirty="0">
                        <a:solidFill>
                          <a:srgbClr val="76923C"/>
                        </a:solidFill>
                        <a:effectLst/>
                        <a:latin typeface="Cambria" panose="02040503050406030204" pitchFamily="18" charset="0"/>
                        <a:ea typeface="Calibri" panose="020F0502020204030204" pitchFamily="34" charset="0"/>
                        <a:cs typeface="Times New Roman" panose="02020603050405020304" pitchFamily="18" charset="0"/>
                      </a:endParaRPr>
                    </a:p>
                  </a:txBody>
                  <a:tcPr marL="67084" marR="67084" marT="0" marB="0"/>
                </a:tc>
                <a:tc>
                  <a:txBody>
                    <a:bodyPr/>
                    <a:lstStyle/>
                    <a:p>
                      <a:pPr algn="just">
                        <a:lnSpc>
                          <a:spcPct val="115000"/>
                        </a:lnSpc>
                        <a:spcAft>
                          <a:spcPts val="0"/>
                        </a:spcAft>
                      </a:pPr>
                      <a:r>
                        <a:rPr lang="it-IT" sz="1200">
                          <a:effectLst/>
                          <a:latin typeface="Cambria" panose="02040503050406030204" pitchFamily="18" charset="0"/>
                        </a:rPr>
                        <a:t>Competenza nella scrittura di una storia attraverso la scrittura di uno script e di uno storyboard</a:t>
                      </a:r>
                      <a:endParaRPr lang="it-IT" sz="1200">
                        <a:solidFill>
                          <a:srgbClr val="76923C"/>
                        </a:solidFill>
                        <a:effectLst/>
                        <a:latin typeface="Cambria" panose="02040503050406030204" pitchFamily="18" charset="0"/>
                        <a:ea typeface="Calibri" panose="020F0502020204030204" pitchFamily="34" charset="0"/>
                        <a:cs typeface="Times New Roman" panose="02020603050405020304" pitchFamily="18" charset="0"/>
                      </a:endParaRPr>
                    </a:p>
                  </a:txBody>
                  <a:tcPr marL="67084" marR="67084" marT="0" marB="0"/>
                </a:tc>
                <a:extLst>
                  <a:ext uri="{0D108BD9-81ED-4DB2-BD59-A6C34878D82A}">
                    <a16:rowId xmlns:a16="http://schemas.microsoft.com/office/drawing/2014/main" val="2609024415"/>
                  </a:ext>
                </a:extLst>
              </a:tr>
              <a:tr h="1413726">
                <a:tc>
                  <a:txBody>
                    <a:bodyPr/>
                    <a:lstStyle/>
                    <a:p>
                      <a:pPr>
                        <a:lnSpc>
                          <a:spcPct val="115000"/>
                        </a:lnSpc>
                        <a:spcAft>
                          <a:spcPts val="0"/>
                        </a:spcAft>
                      </a:pPr>
                      <a:r>
                        <a:rPr lang="it-IT" sz="1200">
                          <a:effectLst/>
                          <a:latin typeface="Cambria" panose="02040503050406030204" pitchFamily="18" charset="0"/>
                        </a:rPr>
                        <a:t>Competenza nella medialità</a:t>
                      </a:r>
                      <a:endParaRPr lang="it-IT" sz="1200">
                        <a:solidFill>
                          <a:srgbClr val="76923C"/>
                        </a:solidFill>
                        <a:effectLst/>
                        <a:latin typeface="Cambria" panose="02040503050406030204" pitchFamily="18" charset="0"/>
                        <a:ea typeface="Calibri" panose="020F0502020204030204" pitchFamily="34" charset="0"/>
                        <a:cs typeface="Times New Roman" panose="02020603050405020304" pitchFamily="18" charset="0"/>
                      </a:endParaRPr>
                    </a:p>
                  </a:txBody>
                  <a:tcPr marL="67084" marR="67084" marT="0" marB="0"/>
                </a:tc>
                <a:tc>
                  <a:txBody>
                    <a:bodyPr/>
                    <a:lstStyle/>
                    <a:p>
                      <a:pPr algn="just">
                        <a:lnSpc>
                          <a:spcPct val="115000"/>
                        </a:lnSpc>
                        <a:spcAft>
                          <a:spcPts val="0"/>
                        </a:spcAft>
                      </a:pPr>
                      <a:r>
                        <a:rPr lang="it-IT" sz="1200">
                          <a:effectLst/>
                          <a:latin typeface="Cambria" panose="02040503050406030204" pitchFamily="18" charset="0"/>
                        </a:rPr>
                        <a:t>Competenza nell’interpretazione (uso) di oggetti multimediali (testi, immagini, immagini in movimento, suoni e musica). Competenze nella ricostruzione e reinterpretazione (produzione) di oggetti multimediali (selezione ed assemblaggio del materiale). Competenze nell’uso di hardware, software e strumenti tecnici (fotocamera, videocamera, programmi di montaggio, uso di internet)</a:t>
                      </a:r>
                      <a:endParaRPr lang="it-IT" sz="1200">
                        <a:solidFill>
                          <a:srgbClr val="76923C"/>
                        </a:solidFill>
                        <a:effectLst/>
                        <a:latin typeface="Cambria" panose="02040503050406030204" pitchFamily="18" charset="0"/>
                        <a:ea typeface="Calibri" panose="020F0502020204030204" pitchFamily="34" charset="0"/>
                        <a:cs typeface="Times New Roman" panose="02020603050405020304" pitchFamily="18" charset="0"/>
                      </a:endParaRPr>
                    </a:p>
                  </a:txBody>
                  <a:tcPr marL="67084" marR="67084" marT="0" marB="0"/>
                </a:tc>
                <a:extLst>
                  <a:ext uri="{0D108BD9-81ED-4DB2-BD59-A6C34878D82A}">
                    <a16:rowId xmlns:a16="http://schemas.microsoft.com/office/drawing/2014/main" val="2074196379"/>
                  </a:ext>
                </a:extLst>
              </a:tr>
              <a:tr h="937834">
                <a:tc>
                  <a:txBody>
                    <a:bodyPr/>
                    <a:lstStyle/>
                    <a:p>
                      <a:pPr>
                        <a:lnSpc>
                          <a:spcPct val="115000"/>
                        </a:lnSpc>
                        <a:spcAft>
                          <a:spcPts val="0"/>
                        </a:spcAft>
                      </a:pPr>
                      <a:r>
                        <a:rPr lang="it-IT" sz="1200">
                          <a:effectLst/>
                          <a:latin typeface="Cambria" panose="02040503050406030204" pitchFamily="18" charset="0"/>
                        </a:rPr>
                        <a:t>Competenza nella socialità</a:t>
                      </a:r>
                      <a:endParaRPr lang="it-IT" sz="1200">
                        <a:solidFill>
                          <a:srgbClr val="76923C"/>
                        </a:solidFill>
                        <a:effectLst/>
                        <a:latin typeface="Cambria" panose="02040503050406030204" pitchFamily="18" charset="0"/>
                        <a:ea typeface="Calibri" panose="020F0502020204030204" pitchFamily="34" charset="0"/>
                        <a:cs typeface="Times New Roman" panose="02020603050405020304" pitchFamily="18" charset="0"/>
                      </a:endParaRPr>
                    </a:p>
                  </a:txBody>
                  <a:tcPr marL="67084" marR="67084" marT="0" marB="0"/>
                </a:tc>
                <a:tc>
                  <a:txBody>
                    <a:bodyPr/>
                    <a:lstStyle/>
                    <a:p>
                      <a:pPr algn="just">
                        <a:lnSpc>
                          <a:spcPct val="115000"/>
                        </a:lnSpc>
                        <a:spcAft>
                          <a:spcPts val="0"/>
                        </a:spcAft>
                      </a:pPr>
                      <a:r>
                        <a:rPr lang="it-IT" sz="1200">
                          <a:effectLst/>
                          <a:latin typeface="Cambria" panose="02040503050406030204" pitchFamily="18" charset="0"/>
                        </a:rPr>
                        <a:t>Competenza nel team work (negoziazione di significati e produzione condivisa). Competenza nell’organizzazione delle fasi di un lavoro fino alla produzione finale. Competenza nella gestione del tempo. Competenza nella gestione dei ruoli. Competenza nella comunicazione e pubblicizzazione.</a:t>
                      </a:r>
                      <a:endParaRPr lang="it-IT" sz="1200">
                        <a:solidFill>
                          <a:srgbClr val="76923C"/>
                        </a:solidFill>
                        <a:effectLst/>
                        <a:latin typeface="Cambria" panose="02040503050406030204" pitchFamily="18" charset="0"/>
                        <a:ea typeface="Calibri" panose="020F0502020204030204" pitchFamily="34" charset="0"/>
                        <a:cs typeface="Times New Roman" panose="02020603050405020304" pitchFamily="18" charset="0"/>
                      </a:endParaRPr>
                    </a:p>
                  </a:txBody>
                  <a:tcPr marL="67084" marR="67084" marT="0" marB="0"/>
                </a:tc>
                <a:extLst>
                  <a:ext uri="{0D108BD9-81ED-4DB2-BD59-A6C34878D82A}">
                    <a16:rowId xmlns:a16="http://schemas.microsoft.com/office/drawing/2014/main" val="1625934568"/>
                  </a:ext>
                </a:extLst>
              </a:tr>
              <a:tr h="699888">
                <a:tc>
                  <a:txBody>
                    <a:bodyPr/>
                    <a:lstStyle/>
                    <a:p>
                      <a:pPr>
                        <a:lnSpc>
                          <a:spcPct val="115000"/>
                        </a:lnSpc>
                        <a:spcAft>
                          <a:spcPts val="0"/>
                        </a:spcAft>
                      </a:pPr>
                      <a:r>
                        <a:rPr lang="it-IT" sz="1200">
                          <a:effectLst/>
                          <a:latin typeface="Cambria" panose="02040503050406030204" pitchFamily="18" charset="0"/>
                        </a:rPr>
                        <a:t>Competenza nella personalizzazione</a:t>
                      </a:r>
                      <a:endParaRPr lang="it-IT" sz="1200">
                        <a:solidFill>
                          <a:srgbClr val="76923C"/>
                        </a:solidFill>
                        <a:effectLst/>
                        <a:latin typeface="Cambria" panose="02040503050406030204" pitchFamily="18" charset="0"/>
                        <a:ea typeface="Calibri" panose="020F0502020204030204" pitchFamily="34" charset="0"/>
                        <a:cs typeface="Times New Roman" panose="02020603050405020304" pitchFamily="18" charset="0"/>
                      </a:endParaRPr>
                    </a:p>
                  </a:txBody>
                  <a:tcPr marL="67084" marR="67084" marT="0" marB="0"/>
                </a:tc>
                <a:tc>
                  <a:txBody>
                    <a:bodyPr/>
                    <a:lstStyle/>
                    <a:p>
                      <a:pPr algn="just">
                        <a:lnSpc>
                          <a:spcPct val="115000"/>
                        </a:lnSpc>
                        <a:spcAft>
                          <a:spcPts val="0"/>
                        </a:spcAft>
                      </a:pPr>
                      <a:r>
                        <a:rPr lang="it-IT" sz="1200">
                          <a:effectLst/>
                          <a:latin typeface="Cambria" panose="02040503050406030204" pitchFamily="18" charset="0"/>
                        </a:rPr>
                        <a:t>Competenza metacognitiva nella riflessione e attribuzione di senso e significato al progetto. Aggancio con le conoscenze precedenti. Creazione personalizzata di un artefatto culturale.</a:t>
                      </a:r>
                      <a:endParaRPr lang="it-IT" sz="1200">
                        <a:solidFill>
                          <a:srgbClr val="76923C"/>
                        </a:solidFill>
                        <a:effectLst/>
                        <a:latin typeface="Cambria" panose="02040503050406030204" pitchFamily="18" charset="0"/>
                        <a:ea typeface="Calibri" panose="020F0502020204030204" pitchFamily="34" charset="0"/>
                        <a:cs typeface="Times New Roman" panose="02020603050405020304" pitchFamily="18" charset="0"/>
                      </a:endParaRPr>
                    </a:p>
                  </a:txBody>
                  <a:tcPr marL="67084" marR="67084" marT="0" marB="0"/>
                </a:tc>
                <a:extLst>
                  <a:ext uri="{0D108BD9-81ED-4DB2-BD59-A6C34878D82A}">
                    <a16:rowId xmlns:a16="http://schemas.microsoft.com/office/drawing/2014/main" val="3440333197"/>
                  </a:ext>
                </a:extLst>
              </a:tr>
              <a:tr h="699888">
                <a:tc>
                  <a:txBody>
                    <a:bodyPr/>
                    <a:lstStyle/>
                    <a:p>
                      <a:pPr>
                        <a:lnSpc>
                          <a:spcPct val="115000"/>
                        </a:lnSpc>
                        <a:spcAft>
                          <a:spcPts val="0"/>
                        </a:spcAft>
                      </a:pPr>
                      <a:r>
                        <a:rPr lang="it-IT" sz="1200">
                          <a:effectLst/>
                          <a:latin typeface="Cambria" panose="02040503050406030204" pitchFamily="18" charset="0"/>
                        </a:rPr>
                        <a:t>Competenza nell’attività di ricerca</a:t>
                      </a:r>
                      <a:endParaRPr lang="it-IT" sz="1200">
                        <a:solidFill>
                          <a:srgbClr val="76923C"/>
                        </a:solidFill>
                        <a:effectLst/>
                        <a:latin typeface="Cambria" panose="02040503050406030204" pitchFamily="18" charset="0"/>
                        <a:ea typeface="Calibri" panose="020F0502020204030204" pitchFamily="34" charset="0"/>
                        <a:cs typeface="Times New Roman" panose="02020603050405020304" pitchFamily="18" charset="0"/>
                      </a:endParaRPr>
                    </a:p>
                  </a:txBody>
                  <a:tcPr marL="67084" marR="67084" marT="0" marB="0"/>
                </a:tc>
                <a:tc>
                  <a:txBody>
                    <a:bodyPr/>
                    <a:lstStyle/>
                    <a:p>
                      <a:pPr algn="just">
                        <a:lnSpc>
                          <a:spcPct val="115000"/>
                        </a:lnSpc>
                        <a:spcAft>
                          <a:spcPts val="0"/>
                        </a:spcAft>
                      </a:pPr>
                      <a:r>
                        <a:rPr lang="it-IT" sz="1200">
                          <a:effectLst/>
                          <a:latin typeface="Cambria" panose="02040503050406030204" pitchFamily="18" charset="0"/>
                        </a:rPr>
                        <a:t>Competenza nella ricerca, selezione dei materiali e argomentazione della storia. Competenza e consapevolezza nelle questioni riguardanti copyright r proprietà intellettuale.</a:t>
                      </a:r>
                      <a:endParaRPr lang="it-IT" sz="1200">
                        <a:solidFill>
                          <a:srgbClr val="76923C"/>
                        </a:solidFill>
                        <a:effectLst/>
                        <a:latin typeface="Cambria" panose="02040503050406030204" pitchFamily="18" charset="0"/>
                        <a:ea typeface="Calibri" panose="020F0502020204030204" pitchFamily="34" charset="0"/>
                        <a:cs typeface="Times New Roman" panose="02020603050405020304" pitchFamily="18" charset="0"/>
                      </a:endParaRPr>
                    </a:p>
                  </a:txBody>
                  <a:tcPr marL="67084" marR="67084" marT="0" marB="0"/>
                </a:tc>
                <a:extLst>
                  <a:ext uri="{0D108BD9-81ED-4DB2-BD59-A6C34878D82A}">
                    <a16:rowId xmlns:a16="http://schemas.microsoft.com/office/drawing/2014/main" val="59729904"/>
                  </a:ext>
                </a:extLst>
              </a:tr>
              <a:tr h="699888">
                <a:tc>
                  <a:txBody>
                    <a:bodyPr/>
                    <a:lstStyle/>
                    <a:p>
                      <a:pPr>
                        <a:lnSpc>
                          <a:spcPct val="115000"/>
                        </a:lnSpc>
                        <a:spcAft>
                          <a:spcPts val="0"/>
                        </a:spcAft>
                      </a:pPr>
                      <a:r>
                        <a:rPr lang="it-IT" sz="1200">
                          <a:effectLst/>
                          <a:latin typeface="Cambria" panose="02040503050406030204" pitchFamily="18" charset="0"/>
                        </a:rPr>
                        <a:t>Competenza nel problem solving</a:t>
                      </a:r>
                      <a:endParaRPr lang="it-IT" sz="1200">
                        <a:solidFill>
                          <a:srgbClr val="76923C"/>
                        </a:solidFill>
                        <a:effectLst/>
                        <a:latin typeface="Cambria" panose="02040503050406030204" pitchFamily="18" charset="0"/>
                        <a:ea typeface="Calibri" panose="020F0502020204030204" pitchFamily="34" charset="0"/>
                        <a:cs typeface="Times New Roman" panose="02020603050405020304" pitchFamily="18" charset="0"/>
                      </a:endParaRPr>
                    </a:p>
                  </a:txBody>
                  <a:tcPr marL="67084" marR="67084" marT="0" marB="0"/>
                </a:tc>
                <a:tc>
                  <a:txBody>
                    <a:bodyPr/>
                    <a:lstStyle/>
                    <a:p>
                      <a:pPr algn="just">
                        <a:lnSpc>
                          <a:spcPct val="115000"/>
                        </a:lnSpc>
                        <a:spcAft>
                          <a:spcPts val="0"/>
                        </a:spcAft>
                      </a:pPr>
                      <a:r>
                        <a:rPr lang="it-IT" sz="1200">
                          <a:effectLst/>
                          <a:latin typeface="Cambria" panose="02040503050406030204" pitchFamily="18" charset="0"/>
                        </a:rPr>
                        <a:t>Competenza nella ricerca delle soluzioni alla domanda motivante della storia. Competenza di risoluzione dei problemi nel processo di realizzazione del prodotto.</a:t>
                      </a:r>
                      <a:endParaRPr lang="it-IT" sz="1200">
                        <a:solidFill>
                          <a:srgbClr val="76923C"/>
                        </a:solidFill>
                        <a:effectLst/>
                        <a:latin typeface="Cambria" panose="02040503050406030204" pitchFamily="18" charset="0"/>
                        <a:ea typeface="Calibri" panose="020F0502020204030204" pitchFamily="34" charset="0"/>
                        <a:cs typeface="Times New Roman" panose="02020603050405020304" pitchFamily="18" charset="0"/>
                      </a:endParaRPr>
                    </a:p>
                  </a:txBody>
                  <a:tcPr marL="67084" marR="67084" marT="0" marB="0"/>
                </a:tc>
                <a:extLst>
                  <a:ext uri="{0D108BD9-81ED-4DB2-BD59-A6C34878D82A}">
                    <a16:rowId xmlns:a16="http://schemas.microsoft.com/office/drawing/2014/main" val="791714226"/>
                  </a:ext>
                </a:extLst>
              </a:tr>
              <a:tr h="699888">
                <a:tc>
                  <a:txBody>
                    <a:bodyPr/>
                    <a:lstStyle/>
                    <a:p>
                      <a:pPr>
                        <a:lnSpc>
                          <a:spcPct val="115000"/>
                        </a:lnSpc>
                        <a:spcAft>
                          <a:spcPts val="0"/>
                        </a:spcAft>
                      </a:pPr>
                      <a:r>
                        <a:rPr lang="it-IT" sz="1200">
                          <a:effectLst/>
                          <a:latin typeface="Cambria" panose="02040503050406030204" pitchFamily="18" charset="0"/>
                        </a:rPr>
                        <a:t>Competenza nella valutazione</a:t>
                      </a:r>
                      <a:endParaRPr lang="it-IT" sz="1200">
                        <a:solidFill>
                          <a:srgbClr val="76923C"/>
                        </a:solidFill>
                        <a:effectLst/>
                        <a:latin typeface="Cambria" panose="02040503050406030204" pitchFamily="18" charset="0"/>
                        <a:ea typeface="Calibri" panose="020F0502020204030204" pitchFamily="34" charset="0"/>
                        <a:cs typeface="Times New Roman" panose="02020603050405020304" pitchFamily="18" charset="0"/>
                      </a:endParaRPr>
                    </a:p>
                  </a:txBody>
                  <a:tcPr marL="67084" marR="67084" marT="0" marB="0"/>
                </a:tc>
                <a:tc>
                  <a:txBody>
                    <a:bodyPr/>
                    <a:lstStyle/>
                    <a:p>
                      <a:pPr algn="just">
                        <a:lnSpc>
                          <a:spcPct val="115000"/>
                        </a:lnSpc>
                        <a:spcAft>
                          <a:spcPts val="0"/>
                        </a:spcAft>
                      </a:pPr>
                      <a:r>
                        <a:rPr lang="it-IT" sz="1200" dirty="0">
                          <a:effectLst/>
                          <a:latin typeface="Cambria" panose="02040503050406030204" pitchFamily="18" charset="0"/>
                        </a:rPr>
                        <a:t>Competenza nella valutazione del proprio lavoro e di quello degli altri. Competenza nella valutazione dell’efficacia comunicativa. Competenza nelle valutazione delle fonti. Competenza nell’autovalutazione.</a:t>
                      </a:r>
                      <a:endParaRPr lang="it-IT" sz="1200" dirty="0">
                        <a:solidFill>
                          <a:srgbClr val="76923C"/>
                        </a:solidFill>
                        <a:effectLst/>
                        <a:latin typeface="Cambria" panose="02040503050406030204" pitchFamily="18" charset="0"/>
                        <a:ea typeface="Calibri" panose="020F0502020204030204" pitchFamily="34" charset="0"/>
                        <a:cs typeface="Times New Roman" panose="02020603050405020304" pitchFamily="18" charset="0"/>
                      </a:endParaRPr>
                    </a:p>
                  </a:txBody>
                  <a:tcPr marL="67084" marR="67084" marT="0" marB="0"/>
                </a:tc>
                <a:extLst>
                  <a:ext uri="{0D108BD9-81ED-4DB2-BD59-A6C34878D82A}">
                    <a16:rowId xmlns:a16="http://schemas.microsoft.com/office/drawing/2014/main" val="989129810"/>
                  </a:ext>
                </a:extLst>
              </a:tr>
            </a:tbl>
          </a:graphicData>
        </a:graphic>
      </p:graphicFrame>
    </p:spTree>
    <p:extLst>
      <p:ext uri="{BB962C8B-B14F-4D97-AF65-F5344CB8AC3E}">
        <p14:creationId xmlns:p14="http://schemas.microsoft.com/office/powerpoint/2010/main" val="1901227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695400" y="332656"/>
            <a:ext cx="3898775" cy="1143000"/>
          </a:xfrm>
        </p:spPr>
        <p:txBody>
          <a:bodyPr>
            <a:normAutofit fontScale="90000"/>
          </a:bodyPr>
          <a:lstStyle/>
          <a:p>
            <a:r>
              <a:rPr lang="it-IT" dirty="0">
                <a:latin typeface="Cambria" panose="02040503050406030204" pitchFamily="18" charset="0"/>
              </a:rPr>
              <a:t>Il Digital Storytelling</a:t>
            </a:r>
          </a:p>
        </p:txBody>
      </p:sp>
      <p:sp>
        <p:nvSpPr>
          <p:cNvPr id="5" name="Rettangolo 4"/>
          <p:cNvSpPr/>
          <p:nvPr/>
        </p:nvSpPr>
        <p:spPr>
          <a:xfrm>
            <a:off x="767406" y="1997840"/>
            <a:ext cx="3754761" cy="2862322"/>
          </a:xfrm>
          <a:prstGeom prst="rect">
            <a:avLst/>
          </a:prstGeom>
        </p:spPr>
        <p:txBody>
          <a:bodyPr wrap="square">
            <a:spAutoFit/>
          </a:bodyPr>
          <a:lstStyle/>
          <a:p>
            <a:r>
              <a:rPr lang="it-IT" dirty="0">
                <a:latin typeface="Cambria" panose="02040503050406030204" pitchFamily="18" charset="0"/>
                <a:ea typeface="Calibri" panose="020F0502020204030204" pitchFamily="34" charset="0"/>
              </a:rPr>
              <a:t>Il Digital Storytelling ovvero la Narrazione realizzata con strumenti digitali (web </a:t>
            </a:r>
            <a:r>
              <a:rPr lang="it-IT" dirty="0" err="1">
                <a:latin typeface="Cambria" panose="02040503050406030204" pitchFamily="18" charset="0"/>
                <a:ea typeface="Calibri" panose="020F0502020204030204" pitchFamily="34" charset="0"/>
              </a:rPr>
              <a:t>apps</a:t>
            </a:r>
            <a:r>
              <a:rPr lang="it-IT" dirty="0">
                <a:latin typeface="Cambria" panose="02040503050406030204" pitchFamily="18" charset="0"/>
                <a:ea typeface="Calibri" panose="020F0502020204030204" pitchFamily="34" charset="0"/>
              </a:rPr>
              <a:t>, </a:t>
            </a:r>
            <a:r>
              <a:rPr lang="it-IT" dirty="0" err="1">
                <a:latin typeface="Cambria" panose="02040503050406030204" pitchFamily="18" charset="0"/>
                <a:ea typeface="Calibri" panose="020F0502020204030204" pitchFamily="34" charset="0"/>
              </a:rPr>
              <a:t>webware</a:t>
            </a:r>
            <a:r>
              <a:rPr lang="it-IT" dirty="0">
                <a:latin typeface="Cambria" panose="02040503050406030204" pitchFamily="18" charset="0"/>
                <a:ea typeface="Calibri" panose="020F0502020204030204" pitchFamily="34" charset="0"/>
              </a:rPr>
              <a:t>) consiste nell’organizzare contenuti selezionati dal web in un sistema coerente, retto da una struttura narrativa, in modo da ottenere un racconto costituito da molteplici elementi di vario formato (video, audio, immagini, testi, mappe, ecc.). </a:t>
            </a:r>
            <a:endParaRPr lang="it-IT" dirty="0">
              <a:latin typeface="Cambria" panose="02040503050406030204" pitchFamily="18" charset="0"/>
            </a:endParaRPr>
          </a:p>
        </p:txBody>
      </p:sp>
      <p:pic>
        <p:nvPicPr>
          <p:cNvPr id="7" name="Immagine 6"/>
          <p:cNvPicPr>
            <a:picLocks noChangeAspect="1"/>
          </p:cNvPicPr>
          <p:nvPr/>
        </p:nvPicPr>
        <p:blipFill>
          <a:blip r:embed="rId2"/>
          <a:stretch>
            <a:fillRect/>
          </a:stretch>
        </p:blipFill>
        <p:spPr>
          <a:xfrm>
            <a:off x="4594175" y="0"/>
            <a:ext cx="10342807" cy="6858000"/>
          </a:xfrm>
          <a:prstGeom prst="rect">
            <a:avLst/>
          </a:prstGeom>
        </p:spPr>
      </p:pic>
    </p:spTree>
    <p:extLst>
      <p:ext uri="{BB962C8B-B14F-4D97-AF65-F5344CB8AC3E}">
        <p14:creationId xmlns:p14="http://schemas.microsoft.com/office/powerpoint/2010/main" val="16488893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extLst>
              <p:ext uri="{D42A27DB-BD31-4B8C-83A1-F6EECF244321}">
                <p14:modId xmlns:p14="http://schemas.microsoft.com/office/powerpoint/2010/main" val="370836947"/>
              </p:ext>
            </p:extLst>
          </p:nvPr>
        </p:nvGraphicFramePr>
        <p:xfrm>
          <a:off x="609600" y="1196753"/>
          <a:ext cx="10972800" cy="5571961"/>
        </p:xfrm>
        <a:graphic>
          <a:graphicData uri="http://schemas.openxmlformats.org/drawingml/2006/table">
            <a:tbl>
              <a:tblPr firstRow="1" firstCol="1" bandRow="1">
                <a:tableStyleId>{5C22544A-7EE6-4342-B048-85BDC9FD1C3A}</a:tableStyleId>
              </a:tblPr>
              <a:tblGrid>
                <a:gridCol w="2985033">
                  <a:extLst>
                    <a:ext uri="{9D8B030D-6E8A-4147-A177-3AD203B41FA5}">
                      <a16:colId xmlns:a16="http://schemas.microsoft.com/office/drawing/2014/main" val="2534625646"/>
                    </a:ext>
                  </a:extLst>
                </a:gridCol>
                <a:gridCol w="7987767">
                  <a:extLst>
                    <a:ext uri="{9D8B030D-6E8A-4147-A177-3AD203B41FA5}">
                      <a16:colId xmlns:a16="http://schemas.microsoft.com/office/drawing/2014/main" val="3520707567"/>
                    </a:ext>
                  </a:extLst>
                </a:gridCol>
              </a:tblGrid>
              <a:tr h="216593">
                <a:tc>
                  <a:txBody>
                    <a:bodyPr/>
                    <a:lstStyle/>
                    <a:p>
                      <a:pPr algn="just">
                        <a:lnSpc>
                          <a:spcPct val="115000"/>
                        </a:lnSpc>
                        <a:spcAft>
                          <a:spcPts val="0"/>
                        </a:spcAft>
                      </a:pPr>
                      <a:r>
                        <a:rPr lang="it-IT" sz="1400">
                          <a:effectLst/>
                          <a:latin typeface="Cambria" panose="02040503050406030204" pitchFamily="18" charset="0"/>
                        </a:rPr>
                        <a:t>Steps</a:t>
                      </a:r>
                      <a:endParaRPr lang="it-IT" sz="1400">
                        <a:effectLst/>
                        <a:latin typeface="Cambria" panose="02040503050406030204" pitchFamily="18" charset="0"/>
                        <a:ea typeface="Calibri" panose="020F0502020204030204" pitchFamily="34" charset="0"/>
                        <a:cs typeface="Times New Roman" panose="02020603050405020304" pitchFamily="18" charset="0"/>
                      </a:endParaRPr>
                    </a:p>
                  </a:txBody>
                  <a:tcPr marL="57501" marR="57501" marT="0" marB="0"/>
                </a:tc>
                <a:tc>
                  <a:txBody>
                    <a:bodyPr/>
                    <a:lstStyle/>
                    <a:p>
                      <a:pPr algn="just">
                        <a:lnSpc>
                          <a:spcPct val="115000"/>
                        </a:lnSpc>
                        <a:spcAft>
                          <a:spcPts val="0"/>
                        </a:spcAft>
                      </a:pPr>
                      <a:r>
                        <a:rPr lang="it-IT" sz="1400">
                          <a:effectLst/>
                          <a:latin typeface="Cambria" panose="02040503050406030204" pitchFamily="18" charset="0"/>
                        </a:rPr>
                        <a:t>Attività</a:t>
                      </a:r>
                      <a:endParaRPr lang="it-IT" sz="1400">
                        <a:effectLst/>
                        <a:latin typeface="Cambria" panose="02040503050406030204" pitchFamily="18" charset="0"/>
                        <a:ea typeface="Calibri" panose="020F0502020204030204" pitchFamily="34" charset="0"/>
                        <a:cs typeface="Times New Roman" panose="02020603050405020304" pitchFamily="18" charset="0"/>
                      </a:endParaRPr>
                    </a:p>
                  </a:txBody>
                  <a:tcPr marL="57501" marR="57501" marT="0" marB="0"/>
                </a:tc>
                <a:extLst>
                  <a:ext uri="{0D108BD9-81ED-4DB2-BD59-A6C34878D82A}">
                    <a16:rowId xmlns:a16="http://schemas.microsoft.com/office/drawing/2014/main" val="1592914891"/>
                  </a:ext>
                </a:extLst>
              </a:tr>
              <a:tr h="1400349">
                <a:tc>
                  <a:txBody>
                    <a:bodyPr/>
                    <a:lstStyle/>
                    <a:p>
                      <a:pPr algn="just">
                        <a:lnSpc>
                          <a:spcPct val="115000"/>
                        </a:lnSpc>
                        <a:spcAft>
                          <a:spcPts val="0"/>
                        </a:spcAft>
                      </a:pPr>
                      <a:r>
                        <a:rPr lang="it-IT" sz="1400">
                          <a:effectLst/>
                          <a:latin typeface="Cambria" panose="02040503050406030204" pitchFamily="18" charset="0"/>
                        </a:rPr>
                        <a:t>Scopo, pubblico e problema motivante</a:t>
                      </a:r>
                      <a:endParaRPr lang="it-IT" sz="1400">
                        <a:effectLst/>
                        <a:latin typeface="Cambria" panose="02040503050406030204" pitchFamily="18" charset="0"/>
                        <a:ea typeface="Calibri" panose="020F0502020204030204" pitchFamily="34" charset="0"/>
                        <a:cs typeface="Times New Roman" panose="02020603050405020304" pitchFamily="18" charset="0"/>
                      </a:endParaRPr>
                    </a:p>
                  </a:txBody>
                  <a:tcPr marL="57501" marR="57501" marT="0" marB="0"/>
                </a:tc>
                <a:tc>
                  <a:txBody>
                    <a:bodyPr/>
                    <a:lstStyle/>
                    <a:p>
                      <a:pPr algn="just">
                        <a:lnSpc>
                          <a:spcPct val="115000"/>
                        </a:lnSpc>
                        <a:spcAft>
                          <a:spcPts val="0"/>
                        </a:spcAft>
                      </a:pPr>
                      <a:r>
                        <a:rPr lang="it-IT" sz="1400">
                          <a:effectLst/>
                          <a:latin typeface="Cambria" panose="02040503050406030204" pitchFamily="18" charset="0"/>
                        </a:rPr>
                        <a:t>Scegliere l’argomento della storia digitale (contenuto curriculare)</a:t>
                      </a:r>
                    </a:p>
                    <a:p>
                      <a:pPr algn="just">
                        <a:lnSpc>
                          <a:spcPct val="115000"/>
                        </a:lnSpc>
                        <a:spcAft>
                          <a:spcPts val="0"/>
                        </a:spcAft>
                      </a:pPr>
                      <a:r>
                        <a:rPr lang="it-IT" sz="1400">
                          <a:effectLst/>
                          <a:latin typeface="Cambria" panose="02040503050406030204" pitchFamily="18" charset="0"/>
                        </a:rPr>
                        <a:t>Definire lo scopo della narrazione: che cosa vuole comunicare?</a:t>
                      </a:r>
                    </a:p>
                    <a:p>
                      <a:pPr algn="just">
                        <a:lnSpc>
                          <a:spcPct val="115000"/>
                        </a:lnSpc>
                        <a:spcAft>
                          <a:spcPts val="0"/>
                        </a:spcAft>
                      </a:pPr>
                      <a:r>
                        <a:rPr lang="it-IT" sz="1400">
                          <a:effectLst/>
                          <a:latin typeface="Cambria" panose="02040503050406030204" pitchFamily="18" charset="0"/>
                        </a:rPr>
                        <a:t>Definire il pubblico della narrazione: a chi si rivolge?</a:t>
                      </a:r>
                    </a:p>
                    <a:p>
                      <a:pPr algn="just">
                        <a:lnSpc>
                          <a:spcPct val="115000"/>
                        </a:lnSpc>
                        <a:spcAft>
                          <a:spcPts val="0"/>
                        </a:spcAft>
                      </a:pPr>
                      <a:r>
                        <a:rPr lang="it-IT" sz="1400">
                          <a:effectLst/>
                          <a:latin typeface="Cambria" panose="02040503050406030204" pitchFamily="18" charset="0"/>
                        </a:rPr>
                        <a:t>Individuare il problema motivante, la domanda chiave della storia</a:t>
                      </a:r>
                    </a:p>
                    <a:p>
                      <a:pPr algn="just">
                        <a:lnSpc>
                          <a:spcPct val="115000"/>
                        </a:lnSpc>
                        <a:spcAft>
                          <a:spcPts val="0"/>
                        </a:spcAft>
                      </a:pPr>
                      <a:r>
                        <a:rPr lang="it-IT" sz="1400">
                          <a:effectLst/>
                          <a:latin typeface="Cambria" panose="02040503050406030204" pitchFamily="18" charset="0"/>
                        </a:rPr>
                        <a:t>Definire in anticipo la griglia di valutazione</a:t>
                      </a:r>
                    </a:p>
                    <a:p>
                      <a:pPr algn="just">
                        <a:lnSpc>
                          <a:spcPct val="115000"/>
                        </a:lnSpc>
                        <a:spcAft>
                          <a:spcPts val="0"/>
                        </a:spcAft>
                      </a:pPr>
                      <a:r>
                        <a:rPr lang="it-IT" sz="1400">
                          <a:effectLst/>
                          <a:latin typeface="Cambria" panose="02040503050406030204" pitchFamily="18" charset="0"/>
                        </a:rPr>
                        <a:t>Creare una cartella sul computer dove raccogliere tutto il materiale attinente alla storia da raccontare</a:t>
                      </a:r>
                      <a:endParaRPr lang="it-IT" sz="1400">
                        <a:effectLst/>
                        <a:latin typeface="Cambria" panose="02040503050406030204" pitchFamily="18" charset="0"/>
                        <a:ea typeface="Calibri" panose="020F0502020204030204" pitchFamily="34" charset="0"/>
                        <a:cs typeface="Times New Roman" panose="02020603050405020304" pitchFamily="18" charset="0"/>
                      </a:endParaRPr>
                    </a:p>
                  </a:txBody>
                  <a:tcPr marL="57501" marR="57501" marT="0" marB="0"/>
                </a:tc>
                <a:extLst>
                  <a:ext uri="{0D108BD9-81ED-4DB2-BD59-A6C34878D82A}">
                    <a16:rowId xmlns:a16="http://schemas.microsoft.com/office/drawing/2014/main" val="675192048"/>
                  </a:ext>
                </a:extLst>
              </a:tr>
              <a:tr h="453345">
                <a:tc>
                  <a:txBody>
                    <a:bodyPr/>
                    <a:lstStyle/>
                    <a:p>
                      <a:pPr algn="just">
                        <a:lnSpc>
                          <a:spcPct val="115000"/>
                        </a:lnSpc>
                        <a:spcAft>
                          <a:spcPts val="0"/>
                        </a:spcAft>
                      </a:pPr>
                      <a:r>
                        <a:rPr lang="it-IT" sz="1400">
                          <a:effectLst/>
                          <a:latin typeface="Cambria" panose="02040503050406030204" pitchFamily="18" charset="0"/>
                        </a:rPr>
                        <a:t>Ricerca, documentazione, archiviazione</a:t>
                      </a:r>
                      <a:endParaRPr lang="it-IT" sz="1400">
                        <a:effectLst/>
                        <a:latin typeface="Cambria" panose="02040503050406030204" pitchFamily="18" charset="0"/>
                        <a:ea typeface="Calibri" panose="020F0502020204030204" pitchFamily="34" charset="0"/>
                        <a:cs typeface="Times New Roman" panose="02020603050405020304" pitchFamily="18" charset="0"/>
                      </a:endParaRPr>
                    </a:p>
                  </a:txBody>
                  <a:tcPr marL="57501" marR="57501" marT="0" marB="0"/>
                </a:tc>
                <a:tc>
                  <a:txBody>
                    <a:bodyPr/>
                    <a:lstStyle/>
                    <a:p>
                      <a:pPr algn="just">
                        <a:lnSpc>
                          <a:spcPct val="115000"/>
                        </a:lnSpc>
                        <a:spcAft>
                          <a:spcPts val="0"/>
                        </a:spcAft>
                      </a:pPr>
                      <a:r>
                        <a:rPr lang="it-IT" sz="1400">
                          <a:effectLst/>
                          <a:latin typeface="Cambria" panose="02040503050406030204" pitchFamily="18" charset="0"/>
                        </a:rPr>
                        <a:t>Cercare la documentazione attinente alla storia</a:t>
                      </a:r>
                    </a:p>
                    <a:p>
                      <a:pPr algn="just">
                        <a:lnSpc>
                          <a:spcPct val="115000"/>
                        </a:lnSpc>
                        <a:spcAft>
                          <a:spcPts val="0"/>
                        </a:spcAft>
                      </a:pPr>
                      <a:r>
                        <a:rPr lang="it-IT" sz="1400">
                          <a:effectLst/>
                          <a:latin typeface="Cambria" panose="02040503050406030204" pitchFamily="18" charset="0"/>
                        </a:rPr>
                        <a:t>Archiviare in ordine la documentazione reperita</a:t>
                      </a:r>
                      <a:endParaRPr lang="it-IT" sz="1400">
                        <a:effectLst/>
                        <a:latin typeface="Cambria" panose="02040503050406030204" pitchFamily="18" charset="0"/>
                        <a:ea typeface="Calibri" panose="020F0502020204030204" pitchFamily="34" charset="0"/>
                        <a:cs typeface="Times New Roman" panose="02020603050405020304" pitchFamily="18" charset="0"/>
                      </a:endParaRPr>
                    </a:p>
                  </a:txBody>
                  <a:tcPr marL="57501" marR="57501" marT="0" marB="0"/>
                </a:tc>
                <a:extLst>
                  <a:ext uri="{0D108BD9-81ED-4DB2-BD59-A6C34878D82A}">
                    <a16:rowId xmlns:a16="http://schemas.microsoft.com/office/drawing/2014/main" val="3569462789"/>
                  </a:ext>
                </a:extLst>
              </a:tr>
              <a:tr h="1310780">
                <a:tc>
                  <a:txBody>
                    <a:bodyPr/>
                    <a:lstStyle/>
                    <a:p>
                      <a:pPr algn="just">
                        <a:lnSpc>
                          <a:spcPct val="115000"/>
                        </a:lnSpc>
                        <a:spcAft>
                          <a:spcPts val="0"/>
                        </a:spcAft>
                      </a:pPr>
                      <a:r>
                        <a:rPr lang="it-IT" sz="1400">
                          <a:effectLst/>
                          <a:latin typeface="Cambria" panose="02040503050406030204" pitchFamily="18" charset="0"/>
                        </a:rPr>
                        <a:t>Script, storyboard, punto di vista</a:t>
                      </a:r>
                      <a:endParaRPr lang="it-IT" sz="1400">
                        <a:effectLst/>
                        <a:latin typeface="Cambria" panose="02040503050406030204" pitchFamily="18" charset="0"/>
                        <a:ea typeface="Calibri" panose="020F0502020204030204" pitchFamily="34" charset="0"/>
                        <a:cs typeface="Times New Roman" panose="02020603050405020304" pitchFamily="18" charset="0"/>
                      </a:endParaRPr>
                    </a:p>
                  </a:txBody>
                  <a:tcPr marL="57501" marR="57501" marT="0" marB="0"/>
                </a:tc>
                <a:tc>
                  <a:txBody>
                    <a:bodyPr/>
                    <a:lstStyle/>
                    <a:p>
                      <a:pPr algn="just">
                        <a:lnSpc>
                          <a:spcPct val="115000"/>
                        </a:lnSpc>
                        <a:spcAft>
                          <a:spcPts val="0"/>
                        </a:spcAft>
                      </a:pPr>
                      <a:r>
                        <a:rPr lang="it-IT" sz="1400" dirty="0">
                          <a:effectLst/>
                          <a:latin typeface="Cambria" panose="02040503050406030204" pitchFamily="18" charset="0"/>
                        </a:rPr>
                        <a:t>Dopo la ricerca della documentazione ed in base all’idea della storia, scrivere la bozza del soggetto (lo script); Nella scrittura scegliere chiaramente il punto di vista che si vuole sostenere, la focalizzazione narrativa alla quale si decide di aderire.</a:t>
                      </a:r>
                    </a:p>
                    <a:p>
                      <a:pPr algn="just">
                        <a:lnSpc>
                          <a:spcPct val="115000"/>
                        </a:lnSpc>
                        <a:spcAft>
                          <a:spcPts val="0"/>
                        </a:spcAft>
                      </a:pPr>
                      <a:r>
                        <a:rPr lang="it-IT" sz="1400" dirty="0">
                          <a:effectLst/>
                          <a:latin typeface="Cambria" panose="02040503050406030204" pitchFamily="18" charset="0"/>
                        </a:rPr>
                        <a:t>Sulla base dello script, scrivere la bozza della sceneggiatura (lo </a:t>
                      </a:r>
                      <a:r>
                        <a:rPr lang="it-IT" sz="1400" dirty="0" err="1">
                          <a:effectLst/>
                          <a:latin typeface="Cambria" panose="02040503050406030204" pitchFamily="18" charset="0"/>
                        </a:rPr>
                        <a:t>storyboard</a:t>
                      </a:r>
                      <a:r>
                        <a:rPr lang="it-IT" sz="1400" dirty="0">
                          <a:effectLst/>
                          <a:latin typeface="Cambria" panose="02040503050406030204" pitchFamily="18" charset="0"/>
                        </a:rPr>
                        <a:t>)</a:t>
                      </a:r>
                    </a:p>
                    <a:p>
                      <a:pPr algn="just">
                        <a:lnSpc>
                          <a:spcPct val="115000"/>
                        </a:lnSpc>
                        <a:spcAft>
                          <a:spcPts val="0"/>
                        </a:spcAft>
                      </a:pPr>
                      <a:r>
                        <a:rPr lang="it-IT" sz="1400" dirty="0">
                          <a:effectLst/>
                          <a:latin typeface="Cambria" panose="02040503050406030204" pitchFamily="18" charset="0"/>
                        </a:rPr>
                        <a:t>Rileggere la sceneggiatura</a:t>
                      </a:r>
                      <a:endParaRPr lang="it-IT" sz="1400" dirty="0">
                        <a:effectLst/>
                        <a:latin typeface="Cambria" panose="02040503050406030204" pitchFamily="18" charset="0"/>
                        <a:ea typeface="Calibri" panose="020F0502020204030204" pitchFamily="34" charset="0"/>
                        <a:cs typeface="Times New Roman" panose="02020603050405020304" pitchFamily="18" charset="0"/>
                      </a:endParaRPr>
                    </a:p>
                  </a:txBody>
                  <a:tcPr marL="57501" marR="57501" marT="0" marB="0"/>
                </a:tc>
                <a:extLst>
                  <a:ext uri="{0D108BD9-81ED-4DB2-BD59-A6C34878D82A}">
                    <a16:rowId xmlns:a16="http://schemas.microsoft.com/office/drawing/2014/main" val="3381476870"/>
                  </a:ext>
                </a:extLst>
              </a:tr>
              <a:tr h="453345">
                <a:tc>
                  <a:txBody>
                    <a:bodyPr/>
                    <a:lstStyle/>
                    <a:p>
                      <a:pPr algn="just">
                        <a:lnSpc>
                          <a:spcPct val="115000"/>
                        </a:lnSpc>
                        <a:spcAft>
                          <a:spcPts val="0"/>
                        </a:spcAft>
                      </a:pPr>
                      <a:r>
                        <a:rPr lang="it-IT" sz="1400">
                          <a:effectLst/>
                          <a:latin typeface="Cambria" panose="02040503050406030204" pitchFamily="18" charset="0"/>
                        </a:rPr>
                        <a:t>Selezione</a:t>
                      </a:r>
                      <a:endParaRPr lang="it-IT" sz="1400">
                        <a:effectLst/>
                        <a:latin typeface="Cambria" panose="02040503050406030204" pitchFamily="18" charset="0"/>
                        <a:ea typeface="Calibri" panose="020F0502020204030204" pitchFamily="34" charset="0"/>
                        <a:cs typeface="Times New Roman" panose="02020603050405020304" pitchFamily="18" charset="0"/>
                      </a:endParaRPr>
                    </a:p>
                  </a:txBody>
                  <a:tcPr marL="57501" marR="57501" marT="0" marB="0"/>
                </a:tc>
                <a:tc>
                  <a:txBody>
                    <a:bodyPr/>
                    <a:lstStyle/>
                    <a:p>
                      <a:pPr algn="just">
                        <a:lnSpc>
                          <a:spcPct val="115000"/>
                        </a:lnSpc>
                        <a:spcAft>
                          <a:spcPts val="0"/>
                        </a:spcAft>
                      </a:pPr>
                      <a:r>
                        <a:rPr lang="it-IT" sz="1400">
                          <a:effectLst/>
                          <a:latin typeface="Cambria" panose="02040503050406030204" pitchFamily="18" charset="0"/>
                        </a:rPr>
                        <a:t>Selezionare il materiale audio archiviando sul computer quello maggiormente pertinente alla storia come è emersa dalla bozza di scrittura</a:t>
                      </a:r>
                      <a:endParaRPr lang="it-IT" sz="1400">
                        <a:effectLst/>
                        <a:latin typeface="Cambria" panose="02040503050406030204" pitchFamily="18" charset="0"/>
                        <a:ea typeface="Calibri" panose="020F0502020204030204" pitchFamily="34" charset="0"/>
                        <a:cs typeface="Times New Roman" panose="02020603050405020304" pitchFamily="18" charset="0"/>
                      </a:endParaRPr>
                    </a:p>
                  </a:txBody>
                  <a:tcPr marL="57501" marR="57501" marT="0" marB="0"/>
                </a:tc>
                <a:extLst>
                  <a:ext uri="{0D108BD9-81ED-4DB2-BD59-A6C34878D82A}">
                    <a16:rowId xmlns:a16="http://schemas.microsoft.com/office/drawing/2014/main" val="1181726893"/>
                  </a:ext>
                </a:extLst>
              </a:tr>
              <a:tr h="690096">
                <a:tc>
                  <a:txBody>
                    <a:bodyPr/>
                    <a:lstStyle/>
                    <a:p>
                      <a:pPr algn="just">
                        <a:lnSpc>
                          <a:spcPct val="115000"/>
                        </a:lnSpc>
                        <a:spcAft>
                          <a:spcPts val="0"/>
                        </a:spcAft>
                      </a:pPr>
                      <a:r>
                        <a:rPr lang="it-IT" sz="1400">
                          <a:effectLst/>
                          <a:latin typeface="Cambria" panose="02040503050406030204" pitchFamily="18" charset="0"/>
                        </a:rPr>
                        <a:t>Importazione, registrazione, finalizzazione del video</a:t>
                      </a:r>
                      <a:endParaRPr lang="it-IT" sz="1400">
                        <a:effectLst/>
                        <a:latin typeface="Cambria" panose="02040503050406030204" pitchFamily="18" charset="0"/>
                        <a:ea typeface="Calibri" panose="020F0502020204030204" pitchFamily="34" charset="0"/>
                        <a:cs typeface="Times New Roman" panose="02020603050405020304" pitchFamily="18" charset="0"/>
                      </a:endParaRPr>
                    </a:p>
                  </a:txBody>
                  <a:tcPr marL="57501" marR="57501" marT="0" marB="0"/>
                </a:tc>
                <a:tc>
                  <a:txBody>
                    <a:bodyPr/>
                    <a:lstStyle/>
                    <a:p>
                      <a:pPr algn="just">
                        <a:lnSpc>
                          <a:spcPct val="115000"/>
                        </a:lnSpc>
                        <a:spcAft>
                          <a:spcPts val="0"/>
                        </a:spcAft>
                      </a:pPr>
                      <a:r>
                        <a:rPr lang="it-IT" sz="1400" dirty="0">
                          <a:effectLst/>
                          <a:latin typeface="Cambria" panose="02040503050406030204" pitchFamily="18" charset="0"/>
                        </a:rPr>
                        <a:t>Importare le immagini; Ordinare in sequenza il materiale; Controllare la coerenza del materiale montato</a:t>
                      </a:r>
                    </a:p>
                    <a:p>
                      <a:pPr algn="just">
                        <a:lnSpc>
                          <a:spcPct val="115000"/>
                        </a:lnSpc>
                        <a:spcAft>
                          <a:spcPts val="0"/>
                        </a:spcAft>
                      </a:pPr>
                      <a:r>
                        <a:rPr lang="it-IT" sz="1400" dirty="0">
                          <a:effectLst/>
                          <a:latin typeface="Cambria" panose="02040503050406030204" pitchFamily="18" charset="0"/>
                        </a:rPr>
                        <a:t>Importare la colonna sonora; Finalizzare il file video</a:t>
                      </a:r>
                      <a:endParaRPr lang="it-IT" sz="1400" dirty="0">
                        <a:effectLst/>
                        <a:latin typeface="Cambria" panose="02040503050406030204" pitchFamily="18" charset="0"/>
                        <a:ea typeface="Calibri" panose="020F0502020204030204" pitchFamily="34" charset="0"/>
                        <a:cs typeface="Times New Roman" panose="02020603050405020304" pitchFamily="18" charset="0"/>
                      </a:endParaRPr>
                    </a:p>
                  </a:txBody>
                  <a:tcPr marL="57501" marR="57501" marT="0" marB="0"/>
                </a:tc>
                <a:extLst>
                  <a:ext uri="{0D108BD9-81ED-4DB2-BD59-A6C34878D82A}">
                    <a16:rowId xmlns:a16="http://schemas.microsoft.com/office/drawing/2014/main" val="3117786841"/>
                  </a:ext>
                </a:extLst>
              </a:tr>
              <a:tr h="930540">
                <a:tc>
                  <a:txBody>
                    <a:bodyPr/>
                    <a:lstStyle/>
                    <a:p>
                      <a:pPr algn="just">
                        <a:lnSpc>
                          <a:spcPct val="115000"/>
                        </a:lnSpc>
                        <a:spcAft>
                          <a:spcPts val="0"/>
                        </a:spcAft>
                      </a:pPr>
                      <a:r>
                        <a:rPr lang="it-IT" sz="1400" dirty="0">
                          <a:effectLst/>
                          <a:latin typeface="Cambria" panose="02040503050406030204" pitchFamily="18" charset="0"/>
                        </a:rPr>
                        <a:t>Comunicazione e valutazione</a:t>
                      </a:r>
                      <a:endParaRPr lang="it-IT" sz="1400" dirty="0">
                        <a:effectLst/>
                        <a:latin typeface="Cambria" panose="02040503050406030204" pitchFamily="18" charset="0"/>
                        <a:ea typeface="Calibri" panose="020F0502020204030204" pitchFamily="34" charset="0"/>
                        <a:cs typeface="Times New Roman" panose="02020603050405020304" pitchFamily="18" charset="0"/>
                      </a:endParaRPr>
                    </a:p>
                  </a:txBody>
                  <a:tcPr marL="57501" marR="57501" marT="0" marB="0"/>
                </a:tc>
                <a:tc>
                  <a:txBody>
                    <a:bodyPr/>
                    <a:lstStyle/>
                    <a:p>
                      <a:pPr algn="just">
                        <a:lnSpc>
                          <a:spcPct val="115000"/>
                        </a:lnSpc>
                        <a:spcAft>
                          <a:spcPts val="0"/>
                        </a:spcAft>
                      </a:pPr>
                      <a:r>
                        <a:rPr lang="it-IT" sz="1400" dirty="0">
                          <a:effectLst/>
                          <a:latin typeface="Cambria" panose="02040503050406030204" pitchFamily="18" charset="0"/>
                        </a:rPr>
                        <a:t>Mostrare ai pari o al pubblico; Riflettere sul feedback che si riceve</a:t>
                      </a:r>
                    </a:p>
                    <a:p>
                      <a:pPr algn="just">
                        <a:lnSpc>
                          <a:spcPct val="115000"/>
                        </a:lnSpc>
                        <a:spcAft>
                          <a:spcPts val="0"/>
                        </a:spcAft>
                      </a:pPr>
                      <a:r>
                        <a:rPr lang="it-IT" sz="1400" dirty="0">
                          <a:effectLst/>
                          <a:latin typeface="Cambria" panose="02040503050406030204" pitchFamily="18" charset="0"/>
                        </a:rPr>
                        <a:t>Valutare il prodotto realizzato sulla base della griglia di valutazione elaborata.</a:t>
                      </a:r>
                    </a:p>
                    <a:p>
                      <a:pPr algn="just">
                        <a:lnSpc>
                          <a:spcPct val="115000"/>
                        </a:lnSpc>
                        <a:spcAft>
                          <a:spcPts val="0"/>
                        </a:spcAft>
                      </a:pPr>
                      <a:r>
                        <a:rPr lang="it-IT" sz="1400" dirty="0">
                          <a:effectLst/>
                          <a:latin typeface="Cambria" panose="02040503050406030204" pitchFamily="18" charset="0"/>
                        </a:rPr>
                        <a:t>Caricare il DST su </a:t>
                      </a:r>
                      <a:r>
                        <a:rPr lang="it-IT" sz="1400" dirty="0" err="1">
                          <a:effectLst/>
                          <a:latin typeface="Cambria" panose="02040503050406030204" pitchFamily="18" charset="0"/>
                        </a:rPr>
                        <a:t>Youtube</a:t>
                      </a:r>
                      <a:endParaRPr lang="it-IT" sz="1400" dirty="0">
                        <a:effectLst/>
                        <a:latin typeface="Cambria" panose="02040503050406030204" pitchFamily="18" charset="0"/>
                        <a:ea typeface="Calibri" panose="020F0502020204030204" pitchFamily="34" charset="0"/>
                        <a:cs typeface="Times New Roman" panose="02020603050405020304" pitchFamily="18" charset="0"/>
                      </a:endParaRPr>
                    </a:p>
                  </a:txBody>
                  <a:tcPr marL="57501" marR="57501" marT="0" marB="0"/>
                </a:tc>
                <a:extLst>
                  <a:ext uri="{0D108BD9-81ED-4DB2-BD59-A6C34878D82A}">
                    <a16:rowId xmlns:a16="http://schemas.microsoft.com/office/drawing/2014/main" val="972315723"/>
                  </a:ext>
                </a:extLst>
              </a:tr>
            </a:tbl>
          </a:graphicData>
        </a:graphic>
      </p:graphicFrame>
      <p:sp>
        <p:nvSpPr>
          <p:cNvPr id="5" name="Titolo 1"/>
          <p:cNvSpPr>
            <a:spLocks noGrp="1"/>
          </p:cNvSpPr>
          <p:nvPr>
            <p:ph type="title"/>
          </p:nvPr>
        </p:nvSpPr>
        <p:spPr>
          <a:xfrm>
            <a:off x="609600" y="274638"/>
            <a:ext cx="10972800" cy="706090"/>
          </a:xfrm>
        </p:spPr>
        <p:txBody>
          <a:bodyPr>
            <a:normAutofit/>
          </a:bodyPr>
          <a:lstStyle/>
          <a:p>
            <a:r>
              <a:rPr lang="it-IT" sz="4000" dirty="0">
                <a:latin typeface="Cambria" panose="02040503050406030204" pitchFamily="18" charset="0"/>
              </a:rPr>
              <a:t>Digital Storytelling: step by step</a:t>
            </a:r>
          </a:p>
        </p:txBody>
      </p:sp>
    </p:spTree>
    <p:extLst>
      <p:ext uri="{BB962C8B-B14F-4D97-AF65-F5344CB8AC3E}">
        <p14:creationId xmlns:p14="http://schemas.microsoft.com/office/powerpoint/2010/main" val="2448059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905000" y="0"/>
            <a:ext cx="10342807" cy="6858000"/>
          </a:xfrm>
          <a:prstGeom prst="rect">
            <a:avLst/>
          </a:prstGeom>
        </p:spPr>
      </p:pic>
      <p:sp>
        <p:nvSpPr>
          <p:cNvPr id="4" name="Rettangolo 3"/>
          <p:cNvSpPr/>
          <p:nvPr/>
        </p:nvSpPr>
        <p:spPr>
          <a:xfrm>
            <a:off x="7968208" y="1844824"/>
            <a:ext cx="3222104" cy="2585323"/>
          </a:xfrm>
          <a:prstGeom prst="rect">
            <a:avLst/>
          </a:prstGeom>
        </p:spPr>
        <p:txBody>
          <a:bodyPr wrap="square">
            <a:spAutoFit/>
          </a:bodyPr>
          <a:lstStyle/>
          <a:p>
            <a:r>
              <a:rPr lang="it-IT" dirty="0">
                <a:latin typeface="Cambria" panose="02040503050406030204" pitchFamily="18" charset="0"/>
                <a:ea typeface="Calibri" panose="020F0502020204030204" pitchFamily="34" charset="0"/>
              </a:rPr>
              <a:t>Il fascino è il punto di forza dello </a:t>
            </a:r>
            <a:r>
              <a:rPr lang="it-IT" dirty="0" err="1">
                <a:latin typeface="Cambria" panose="02040503050406030204" pitchFamily="18" charset="0"/>
                <a:ea typeface="Calibri" panose="020F0502020204030204" pitchFamily="34" charset="0"/>
              </a:rPr>
              <a:t>storytelling</a:t>
            </a:r>
            <a:r>
              <a:rPr lang="it-IT" dirty="0">
                <a:latin typeface="Cambria" panose="02040503050406030204" pitchFamily="18" charset="0"/>
                <a:ea typeface="Calibri" panose="020F0502020204030204" pitchFamily="34" charset="0"/>
              </a:rPr>
              <a:t> in ambito didattico, sia che si propongano agli studenti contenuti in forma di storie digitali, sia che si proponga agli studenti di creare tali storie attraverso applicazioni web a tale scopo dedicate</a:t>
            </a:r>
            <a:endParaRPr lang="it-IT" dirty="0">
              <a:latin typeface="Cambria" panose="02040503050406030204" pitchFamily="18" charset="0"/>
            </a:endParaRPr>
          </a:p>
        </p:txBody>
      </p:sp>
      <p:sp>
        <p:nvSpPr>
          <p:cNvPr id="5" name="Titolo 3"/>
          <p:cNvSpPr>
            <a:spLocks noGrp="1"/>
          </p:cNvSpPr>
          <p:nvPr>
            <p:ph type="title"/>
          </p:nvPr>
        </p:nvSpPr>
        <p:spPr>
          <a:xfrm>
            <a:off x="7291537" y="260648"/>
            <a:ext cx="3898775" cy="1143000"/>
          </a:xfrm>
        </p:spPr>
        <p:txBody>
          <a:bodyPr>
            <a:normAutofit fontScale="90000"/>
          </a:bodyPr>
          <a:lstStyle/>
          <a:p>
            <a:r>
              <a:rPr lang="it-IT" dirty="0">
                <a:latin typeface="Cambria" panose="02040503050406030204" pitchFamily="18" charset="0"/>
              </a:rPr>
              <a:t>Il Digital Storytelling</a:t>
            </a:r>
          </a:p>
        </p:txBody>
      </p:sp>
    </p:spTree>
    <p:extLst>
      <p:ext uri="{BB962C8B-B14F-4D97-AF65-F5344CB8AC3E}">
        <p14:creationId xmlns:p14="http://schemas.microsoft.com/office/powerpoint/2010/main" val="8619661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86" name="think-cell Slide" r:id="rId5" imgW="270" imgH="270" progId="TCLayout.ActiveDocument.1">
                  <p:embed/>
                </p:oleObj>
              </mc:Choice>
              <mc:Fallback>
                <p:oleObj name="think-cell Slide" r:id="rId5" imgW="270" imgH="270" progId="TCLayout.ActiveDocument.1">
                  <p:embed/>
                  <p:pic>
                    <p:nvPicPr>
                      <p:cNvPr id="10" name="Object 9"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normAutofit/>
          </a:bodyPr>
          <a:lstStyle/>
          <a:p>
            <a:r>
              <a:rPr lang="en-US" sz="4000" dirty="0">
                <a:latin typeface="Cambria" panose="02040503050406030204" pitchFamily="18" charset="0"/>
              </a:rPr>
              <a:t>Punti di forza del Digital storytelling</a:t>
            </a:r>
          </a:p>
        </p:txBody>
      </p:sp>
      <p:sp>
        <p:nvSpPr>
          <p:cNvPr id="15" name="Freeform 14"/>
          <p:cNvSpPr>
            <a:spLocks noChangeAspect="1"/>
          </p:cNvSpPr>
          <p:nvPr/>
        </p:nvSpPr>
        <p:spPr>
          <a:xfrm>
            <a:off x="479376" y="1663978"/>
            <a:ext cx="2116909" cy="1483906"/>
          </a:xfrm>
          <a:custGeom>
            <a:avLst/>
            <a:gdLst>
              <a:gd name="connsiteX0" fmla="*/ 268018 w 2340891"/>
              <a:gd name="connsiteY0" fmla="*/ 0 h 1795526"/>
              <a:gd name="connsiteX1" fmla="*/ 272873 w 2340891"/>
              <a:gd name="connsiteY1" fmla="*/ 0 h 1795526"/>
              <a:gd name="connsiteX2" fmla="*/ 1050666 w 2340891"/>
              <a:gd name="connsiteY2" fmla="*/ 0 h 1795526"/>
              <a:gd name="connsiteX3" fmla="*/ 1053259 w 2340891"/>
              <a:gd name="connsiteY3" fmla="*/ 0 h 1795526"/>
              <a:gd name="connsiteX4" fmla="*/ 1024201 w 2340891"/>
              <a:gd name="connsiteY4" fmla="*/ 58931 h 1795526"/>
              <a:gd name="connsiteX5" fmla="*/ 986832 w 2340891"/>
              <a:gd name="connsiteY5" fmla="*/ 226390 h 1795526"/>
              <a:gd name="connsiteX6" fmla="*/ 1007321 w 2340891"/>
              <a:gd name="connsiteY6" fmla="*/ 244524 h 1795526"/>
              <a:gd name="connsiteX7" fmla="*/ 1043273 w 2340891"/>
              <a:gd name="connsiteY7" fmla="*/ 258280 h 1795526"/>
              <a:gd name="connsiteX8" fmla="*/ 1302818 w 2340891"/>
              <a:gd name="connsiteY8" fmla="*/ 234623 h 1795526"/>
              <a:gd name="connsiteX9" fmla="*/ 1273384 w 2340891"/>
              <a:gd name="connsiteY9" fmla="*/ 70642 h 1795526"/>
              <a:gd name="connsiteX10" fmla="*/ 1241690 w 2340891"/>
              <a:gd name="connsiteY10" fmla="*/ 0 h 1795526"/>
              <a:gd name="connsiteX11" fmla="*/ 1243092 w 2340891"/>
              <a:gd name="connsiteY11" fmla="*/ 0 h 1795526"/>
              <a:gd name="connsiteX12" fmla="*/ 2068018 w 2340891"/>
              <a:gd name="connsiteY12" fmla="*/ 0 h 1795526"/>
              <a:gd name="connsiteX13" fmla="*/ 2072873 w 2340891"/>
              <a:gd name="connsiteY13" fmla="*/ 0 h 1795526"/>
              <a:gd name="connsiteX14" fmla="*/ 2072873 w 2340891"/>
              <a:gd name="connsiteY14" fmla="*/ 818274 h 1795526"/>
              <a:gd name="connsiteX15" fmla="*/ 2139925 w 2340891"/>
              <a:gd name="connsiteY15" fmla="*/ 788190 h 1795526"/>
              <a:gd name="connsiteX16" fmla="*/ 2303906 w 2340891"/>
              <a:gd name="connsiteY16" fmla="*/ 758756 h 1795526"/>
              <a:gd name="connsiteX17" fmla="*/ 2294408 w 2340891"/>
              <a:gd name="connsiteY17" fmla="*/ 1076712 h 1795526"/>
              <a:gd name="connsiteX18" fmla="*/ 2126949 w 2340891"/>
              <a:gd name="connsiteY18" fmla="*/ 1039343 h 1795526"/>
              <a:gd name="connsiteX19" fmla="*/ 2072873 w 2340891"/>
              <a:gd name="connsiteY19" fmla="*/ 1012679 h 1795526"/>
              <a:gd name="connsiteX20" fmla="*/ 2072873 w 2340891"/>
              <a:gd name="connsiteY20" fmla="*/ 1795526 h 1795526"/>
              <a:gd name="connsiteX21" fmla="*/ 2068018 w 2340891"/>
              <a:gd name="connsiteY21" fmla="*/ 1795526 h 1795526"/>
              <a:gd name="connsiteX22" fmla="*/ 1290225 w 2340891"/>
              <a:gd name="connsiteY22" fmla="*/ 1795526 h 1795526"/>
              <a:gd name="connsiteX23" fmla="*/ 1287632 w 2340891"/>
              <a:gd name="connsiteY23" fmla="*/ 1795526 h 1795526"/>
              <a:gd name="connsiteX24" fmla="*/ 1316690 w 2340891"/>
              <a:gd name="connsiteY24" fmla="*/ 1736595 h 1795526"/>
              <a:gd name="connsiteX25" fmla="*/ 1354059 w 2340891"/>
              <a:gd name="connsiteY25" fmla="*/ 1569136 h 1795526"/>
              <a:gd name="connsiteX26" fmla="*/ 1333570 w 2340891"/>
              <a:gd name="connsiteY26" fmla="*/ 1551003 h 1795526"/>
              <a:gd name="connsiteX27" fmla="*/ 1297618 w 2340891"/>
              <a:gd name="connsiteY27" fmla="*/ 1537246 h 1795526"/>
              <a:gd name="connsiteX28" fmla="*/ 1038073 w 2340891"/>
              <a:gd name="connsiteY28" fmla="*/ 1560903 h 1795526"/>
              <a:gd name="connsiteX29" fmla="*/ 1067507 w 2340891"/>
              <a:gd name="connsiteY29" fmla="*/ 1724884 h 1795526"/>
              <a:gd name="connsiteX30" fmla="*/ 1099201 w 2340891"/>
              <a:gd name="connsiteY30" fmla="*/ 1795526 h 1795526"/>
              <a:gd name="connsiteX31" fmla="*/ 1097799 w 2340891"/>
              <a:gd name="connsiteY31" fmla="*/ 1795526 h 1795526"/>
              <a:gd name="connsiteX32" fmla="*/ 272873 w 2340891"/>
              <a:gd name="connsiteY32" fmla="*/ 1795526 h 1795526"/>
              <a:gd name="connsiteX33" fmla="*/ 268018 w 2340891"/>
              <a:gd name="connsiteY33" fmla="*/ 1795526 h 1795526"/>
              <a:gd name="connsiteX34" fmla="*/ 268018 w 2340891"/>
              <a:gd name="connsiteY34" fmla="*/ 977252 h 1795526"/>
              <a:gd name="connsiteX35" fmla="*/ 200966 w 2340891"/>
              <a:gd name="connsiteY35" fmla="*/ 1007336 h 1795526"/>
              <a:gd name="connsiteX36" fmla="*/ 36985 w 2340891"/>
              <a:gd name="connsiteY36" fmla="*/ 1036770 h 1795526"/>
              <a:gd name="connsiteX37" fmla="*/ 46483 w 2340891"/>
              <a:gd name="connsiteY37" fmla="*/ 718814 h 1795526"/>
              <a:gd name="connsiteX38" fmla="*/ 213942 w 2340891"/>
              <a:gd name="connsiteY38" fmla="*/ 756183 h 1795526"/>
              <a:gd name="connsiteX39" fmla="*/ 268018 w 2340891"/>
              <a:gd name="connsiteY39" fmla="*/ 782847 h 179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40891" h="1795526">
                <a:moveTo>
                  <a:pt x="268018" y="0"/>
                </a:moveTo>
                <a:lnTo>
                  <a:pt x="272873" y="0"/>
                </a:lnTo>
                <a:lnTo>
                  <a:pt x="1050666" y="0"/>
                </a:lnTo>
                <a:lnTo>
                  <a:pt x="1053259" y="0"/>
                </a:lnTo>
                <a:lnTo>
                  <a:pt x="1024201" y="58931"/>
                </a:lnTo>
                <a:cubicBezTo>
                  <a:pt x="993321" y="128265"/>
                  <a:pt x="970686" y="197776"/>
                  <a:pt x="986832" y="226390"/>
                </a:cubicBezTo>
                <a:lnTo>
                  <a:pt x="1007321" y="244524"/>
                </a:lnTo>
                <a:lnTo>
                  <a:pt x="1043273" y="258280"/>
                </a:lnTo>
                <a:cubicBezTo>
                  <a:pt x="1129084" y="281547"/>
                  <a:pt x="1276722" y="274777"/>
                  <a:pt x="1302818" y="234623"/>
                </a:cubicBezTo>
                <a:cubicBezTo>
                  <a:pt x="1320216" y="207854"/>
                  <a:pt x="1300993" y="139478"/>
                  <a:pt x="1273384" y="70642"/>
                </a:cubicBezTo>
                <a:lnTo>
                  <a:pt x="1241690" y="0"/>
                </a:lnTo>
                <a:lnTo>
                  <a:pt x="1243092" y="0"/>
                </a:lnTo>
                <a:lnTo>
                  <a:pt x="2068018" y="0"/>
                </a:lnTo>
                <a:lnTo>
                  <a:pt x="2072873" y="0"/>
                </a:lnTo>
                <a:lnTo>
                  <a:pt x="2072873" y="818274"/>
                </a:lnTo>
                <a:lnTo>
                  <a:pt x="2139925" y="788190"/>
                </a:lnTo>
                <a:cubicBezTo>
                  <a:pt x="2208761" y="760581"/>
                  <a:pt x="2277137" y="741358"/>
                  <a:pt x="2303906" y="758756"/>
                </a:cubicBezTo>
                <a:cubicBezTo>
                  <a:pt x="2357444" y="793551"/>
                  <a:pt x="2351634" y="1044420"/>
                  <a:pt x="2294408" y="1076712"/>
                </a:cubicBezTo>
                <a:cubicBezTo>
                  <a:pt x="2265794" y="1092858"/>
                  <a:pt x="2196283" y="1070223"/>
                  <a:pt x="2126949" y="1039343"/>
                </a:cubicBezTo>
                <a:lnTo>
                  <a:pt x="2072873" y="1012679"/>
                </a:lnTo>
                <a:lnTo>
                  <a:pt x="2072873" y="1795526"/>
                </a:lnTo>
                <a:lnTo>
                  <a:pt x="2068018" y="1795526"/>
                </a:lnTo>
                <a:lnTo>
                  <a:pt x="1290225" y="1795526"/>
                </a:lnTo>
                <a:lnTo>
                  <a:pt x="1287632" y="1795526"/>
                </a:lnTo>
                <a:lnTo>
                  <a:pt x="1316690" y="1736595"/>
                </a:lnTo>
                <a:cubicBezTo>
                  <a:pt x="1347570" y="1667261"/>
                  <a:pt x="1370205" y="1597750"/>
                  <a:pt x="1354059" y="1569136"/>
                </a:cubicBezTo>
                <a:lnTo>
                  <a:pt x="1333570" y="1551003"/>
                </a:lnTo>
                <a:lnTo>
                  <a:pt x="1297618" y="1537246"/>
                </a:lnTo>
                <a:cubicBezTo>
                  <a:pt x="1211807" y="1513979"/>
                  <a:pt x="1064170" y="1520750"/>
                  <a:pt x="1038073" y="1560903"/>
                </a:cubicBezTo>
                <a:cubicBezTo>
                  <a:pt x="1020675" y="1587672"/>
                  <a:pt x="1039898" y="1656048"/>
                  <a:pt x="1067507" y="1724884"/>
                </a:cubicBezTo>
                <a:lnTo>
                  <a:pt x="1099201" y="1795526"/>
                </a:lnTo>
                <a:lnTo>
                  <a:pt x="1097799" y="1795526"/>
                </a:lnTo>
                <a:lnTo>
                  <a:pt x="272873" y="1795526"/>
                </a:lnTo>
                <a:lnTo>
                  <a:pt x="268018" y="1795526"/>
                </a:lnTo>
                <a:lnTo>
                  <a:pt x="268018" y="977252"/>
                </a:lnTo>
                <a:lnTo>
                  <a:pt x="200966" y="1007336"/>
                </a:lnTo>
                <a:cubicBezTo>
                  <a:pt x="132130" y="1034945"/>
                  <a:pt x="63754" y="1054168"/>
                  <a:pt x="36985" y="1036770"/>
                </a:cubicBezTo>
                <a:cubicBezTo>
                  <a:pt x="-16553" y="1001975"/>
                  <a:pt x="-10743" y="751106"/>
                  <a:pt x="46483" y="718814"/>
                </a:cubicBezTo>
                <a:cubicBezTo>
                  <a:pt x="75097" y="702668"/>
                  <a:pt x="144608" y="725303"/>
                  <a:pt x="213942" y="756183"/>
                </a:cubicBezTo>
                <a:lnTo>
                  <a:pt x="268018" y="782847"/>
                </a:lnTo>
                <a:close/>
              </a:path>
            </a:pathLst>
          </a:cu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a:solidFill>
                  <a:schemeClr val="bg1"/>
                </a:solidFill>
                <a:latin typeface="Cambria" panose="02040503050406030204" pitchFamily="18" charset="0"/>
              </a:rPr>
              <a:t>Di</a:t>
            </a:r>
            <a:endParaRPr kumimoji="0" lang="en-US" sz="4000" b="0" i="0" u="none" strike="noStrike" kern="0" cap="none" spc="0" normalizeH="0" baseline="0" noProof="0" dirty="0">
              <a:ln>
                <a:noFill/>
              </a:ln>
              <a:solidFill>
                <a:schemeClr val="bg1"/>
              </a:solidFill>
              <a:effectLst/>
              <a:uLnTx/>
              <a:uFillTx/>
              <a:latin typeface="Cambria" panose="02040503050406030204" pitchFamily="18" charset="0"/>
            </a:endParaRPr>
          </a:p>
        </p:txBody>
      </p:sp>
      <p:sp>
        <p:nvSpPr>
          <p:cNvPr id="26" name="Freeform 25"/>
          <p:cNvSpPr>
            <a:spLocks noChangeAspect="1"/>
          </p:cNvSpPr>
          <p:nvPr/>
        </p:nvSpPr>
        <p:spPr>
          <a:xfrm>
            <a:off x="3639681" y="1663978"/>
            <a:ext cx="1934621" cy="1483906"/>
          </a:xfrm>
          <a:custGeom>
            <a:avLst/>
            <a:gdLst>
              <a:gd name="connsiteX0" fmla="*/ 268018 w 2340891"/>
              <a:gd name="connsiteY0" fmla="*/ 0 h 1795526"/>
              <a:gd name="connsiteX1" fmla="*/ 272873 w 2340891"/>
              <a:gd name="connsiteY1" fmla="*/ 0 h 1795526"/>
              <a:gd name="connsiteX2" fmla="*/ 1050666 w 2340891"/>
              <a:gd name="connsiteY2" fmla="*/ 0 h 1795526"/>
              <a:gd name="connsiteX3" fmla="*/ 1053259 w 2340891"/>
              <a:gd name="connsiteY3" fmla="*/ 0 h 1795526"/>
              <a:gd name="connsiteX4" fmla="*/ 1024201 w 2340891"/>
              <a:gd name="connsiteY4" fmla="*/ 58931 h 1795526"/>
              <a:gd name="connsiteX5" fmla="*/ 986832 w 2340891"/>
              <a:gd name="connsiteY5" fmla="*/ 226390 h 1795526"/>
              <a:gd name="connsiteX6" fmla="*/ 1007321 w 2340891"/>
              <a:gd name="connsiteY6" fmla="*/ 244524 h 1795526"/>
              <a:gd name="connsiteX7" fmla="*/ 1043273 w 2340891"/>
              <a:gd name="connsiteY7" fmla="*/ 258280 h 1795526"/>
              <a:gd name="connsiteX8" fmla="*/ 1302818 w 2340891"/>
              <a:gd name="connsiteY8" fmla="*/ 234623 h 1795526"/>
              <a:gd name="connsiteX9" fmla="*/ 1273384 w 2340891"/>
              <a:gd name="connsiteY9" fmla="*/ 70642 h 1795526"/>
              <a:gd name="connsiteX10" fmla="*/ 1241690 w 2340891"/>
              <a:gd name="connsiteY10" fmla="*/ 0 h 1795526"/>
              <a:gd name="connsiteX11" fmla="*/ 1243092 w 2340891"/>
              <a:gd name="connsiteY11" fmla="*/ 0 h 1795526"/>
              <a:gd name="connsiteX12" fmla="*/ 2068018 w 2340891"/>
              <a:gd name="connsiteY12" fmla="*/ 0 h 1795526"/>
              <a:gd name="connsiteX13" fmla="*/ 2072873 w 2340891"/>
              <a:gd name="connsiteY13" fmla="*/ 0 h 1795526"/>
              <a:gd name="connsiteX14" fmla="*/ 2072873 w 2340891"/>
              <a:gd name="connsiteY14" fmla="*/ 818274 h 1795526"/>
              <a:gd name="connsiteX15" fmla="*/ 2139925 w 2340891"/>
              <a:gd name="connsiteY15" fmla="*/ 788190 h 1795526"/>
              <a:gd name="connsiteX16" fmla="*/ 2303906 w 2340891"/>
              <a:gd name="connsiteY16" fmla="*/ 758756 h 1795526"/>
              <a:gd name="connsiteX17" fmla="*/ 2294408 w 2340891"/>
              <a:gd name="connsiteY17" fmla="*/ 1076712 h 1795526"/>
              <a:gd name="connsiteX18" fmla="*/ 2126949 w 2340891"/>
              <a:gd name="connsiteY18" fmla="*/ 1039343 h 1795526"/>
              <a:gd name="connsiteX19" fmla="*/ 2072873 w 2340891"/>
              <a:gd name="connsiteY19" fmla="*/ 1012679 h 1795526"/>
              <a:gd name="connsiteX20" fmla="*/ 2072873 w 2340891"/>
              <a:gd name="connsiteY20" fmla="*/ 1795526 h 1795526"/>
              <a:gd name="connsiteX21" fmla="*/ 2068018 w 2340891"/>
              <a:gd name="connsiteY21" fmla="*/ 1795526 h 1795526"/>
              <a:gd name="connsiteX22" fmla="*/ 1290225 w 2340891"/>
              <a:gd name="connsiteY22" fmla="*/ 1795526 h 1795526"/>
              <a:gd name="connsiteX23" fmla="*/ 1287632 w 2340891"/>
              <a:gd name="connsiteY23" fmla="*/ 1795526 h 1795526"/>
              <a:gd name="connsiteX24" fmla="*/ 1316690 w 2340891"/>
              <a:gd name="connsiteY24" fmla="*/ 1736595 h 1795526"/>
              <a:gd name="connsiteX25" fmla="*/ 1354059 w 2340891"/>
              <a:gd name="connsiteY25" fmla="*/ 1569136 h 1795526"/>
              <a:gd name="connsiteX26" fmla="*/ 1333570 w 2340891"/>
              <a:gd name="connsiteY26" fmla="*/ 1551003 h 1795526"/>
              <a:gd name="connsiteX27" fmla="*/ 1297618 w 2340891"/>
              <a:gd name="connsiteY27" fmla="*/ 1537246 h 1795526"/>
              <a:gd name="connsiteX28" fmla="*/ 1038073 w 2340891"/>
              <a:gd name="connsiteY28" fmla="*/ 1560903 h 1795526"/>
              <a:gd name="connsiteX29" fmla="*/ 1067507 w 2340891"/>
              <a:gd name="connsiteY29" fmla="*/ 1724884 h 1795526"/>
              <a:gd name="connsiteX30" fmla="*/ 1099201 w 2340891"/>
              <a:gd name="connsiteY30" fmla="*/ 1795526 h 1795526"/>
              <a:gd name="connsiteX31" fmla="*/ 1097799 w 2340891"/>
              <a:gd name="connsiteY31" fmla="*/ 1795526 h 1795526"/>
              <a:gd name="connsiteX32" fmla="*/ 272873 w 2340891"/>
              <a:gd name="connsiteY32" fmla="*/ 1795526 h 1795526"/>
              <a:gd name="connsiteX33" fmla="*/ 268018 w 2340891"/>
              <a:gd name="connsiteY33" fmla="*/ 1795526 h 1795526"/>
              <a:gd name="connsiteX34" fmla="*/ 268018 w 2340891"/>
              <a:gd name="connsiteY34" fmla="*/ 977252 h 1795526"/>
              <a:gd name="connsiteX35" fmla="*/ 200966 w 2340891"/>
              <a:gd name="connsiteY35" fmla="*/ 1007336 h 1795526"/>
              <a:gd name="connsiteX36" fmla="*/ 36985 w 2340891"/>
              <a:gd name="connsiteY36" fmla="*/ 1036770 h 1795526"/>
              <a:gd name="connsiteX37" fmla="*/ 46483 w 2340891"/>
              <a:gd name="connsiteY37" fmla="*/ 718814 h 1795526"/>
              <a:gd name="connsiteX38" fmla="*/ 213942 w 2340891"/>
              <a:gd name="connsiteY38" fmla="*/ 756183 h 1795526"/>
              <a:gd name="connsiteX39" fmla="*/ 268018 w 2340891"/>
              <a:gd name="connsiteY39" fmla="*/ 782847 h 179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40891" h="1795526">
                <a:moveTo>
                  <a:pt x="268018" y="0"/>
                </a:moveTo>
                <a:lnTo>
                  <a:pt x="272873" y="0"/>
                </a:lnTo>
                <a:lnTo>
                  <a:pt x="1050666" y="0"/>
                </a:lnTo>
                <a:lnTo>
                  <a:pt x="1053259" y="0"/>
                </a:lnTo>
                <a:lnTo>
                  <a:pt x="1024201" y="58931"/>
                </a:lnTo>
                <a:cubicBezTo>
                  <a:pt x="993321" y="128265"/>
                  <a:pt x="970686" y="197776"/>
                  <a:pt x="986832" y="226390"/>
                </a:cubicBezTo>
                <a:lnTo>
                  <a:pt x="1007321" y="244524"/>
                </a:lnTo>
                <a:lnTo>
                  <a:pt x="1043273" y="258280"/>
                </a:lnTo>
                <a:cubicBezTo>
                  <a:pt x="1129084" y="281547"/>
                  <a:pt x="1276722" y="274777"/>
                  <a:pt x="1302818" y="234623"/>
                </a:cubicBezTo>
                <a:cubicBezTo>
                  <a:pt x="1320216" y="207854"/>
                  <a:pt x="1300993" y="139478"/>
                  <a:pt x="1273384" y="70642"/>
                </a:cubicBezTo>
                <a:lnTo>
                  <a:pt x="1241690" y="0"/>
                </a:lnTo>
                <a:lnTo>
                  <a:pt x="1243092" y="0"/>
                </a:lnTo>
                <a:lnTo>
                  <a:pt x="2068018" y="0"/>
                </a:lnTo>
                <a:lnTo>
                  <a:pt x="2072873" y="0"/>
                </a:lnTo>
                <a:lnTo>
                  <a:pt x="2072873" y="818274"/>
                </a:lnTo>
                <a:lnTo>
                  <a:pt x="2139925" y="788190"/>
                </a:lnTo>
                <a:cubicBezTo>
                  <a:pt x="2208761" y="760581"/>
                  <a:pt x="2277137" y="741358"/>
                  <a:pt x="2303906" y="758756"/>
                </a:cubicBezTo>
                <a:cubicBezTo>
                  <a:pt x="2357444" y="793551"/>
                  <a:pt x="2351634" y="1044420"/>
                  <a:pt x="2294408" y="1076712"/>
                </a:cubicBezTo>
                <a:cubicBezTo>
                  <a:pt x="2265794" y="1092858"/>
                  <a:pt x="2196283" y="1070223"/>
                  <a:pt x="2126949" y="1039343"/>
                </a:cubicBezTo>
                <a:lnTo>
                  <a:pt x="2072873" y="1012679"/>
                </a:lnTo>
                <a:lnTo>
                  <a:pt x="2072873" y="1795526"/>
                </a:lnTo>
                <a:lnTo>
                  <a:pt x="2068018" y="1795526"/>
                </a:lnTo>
                <a:lnTo>
                  <a:pt x="1290225" y="1795526"/>
                </a:lnTo>
                <a:lnTo>
                  <a:pt x="1287632" y="1795526"/>
                </a:lnTo>
                <a:lnTo>
                  <a:pt x="1316690" y="1736595"/>
                </a:lnTo>
                <a:cubicBezTo>
                  <a:pt x="1347570" y="1667261"/>
                  <a:pt x="1370205" y="1597750"/>
                  <a:pt x="1354059" y="1569136"/>
                </a:cubicBezTo>
                <a:lnTo>
                  <a:pt x="1333570" y="1551003"/>
                </a:lnTo>
                <a:lnTo>
                  <a:pt x="1297618" y="1537246"/>
                </a:lnTo>
                <a:cubicBezTo>
                  <a:pt x="1211807" y="1513979"/>
                  <a:pt x="1064170" y="1520750"/>
                  <a:pt x="1038073" y="1560903"/>
                </a:cubicBezTo>
                <a:cubicBezTo>
                  <a:pt x="1020675" y="1587672"/>
                  <a:pt x="1039898" y="1656048"/>
                  <a:pt x="1067507" y="1724884"/>
                </a:cubicBezTo>
                <a:lnTo>
                  <a:pt x="1099201" y="1795526"/>
                </a:lnTo>
                <a:lnTo>
                  <a:pt x="1097799" y="1795526"/>
                </a:lnTo>
                <a:lnTo>
                  <a:pt x="272873" y="1795526"/>
                </a:lnTo>
                <a:lnTo>
                  <a:pt x="268018" y="1795526"/>
                </a:lnTo>
                <a:lnTo>
                  <a:pt x="268018" y="977252"/>
                </a:lnTo>
                <a:lnTo>
                  <a:pt x="200966" y="1007336"/>
                </a:lnTo>
                <a:cubicBezTo>
                  <a:pt x="132130" y="1034945"/>
                  <a:pt x="63754" y="1054168"/>
                  <a:pt x="36985" y="1036770"/>
                </a:cubicBezTo>
                <a:cubicBezTo>
                  <a:pt x="-16553" y="1001975"/>
                  <a:pt x="-10743" y="751106"/>
                  <a:pt x="46483" y="718814"/>
                </a:cubicBezTo>
                <a:cubicBezTo>
                  <a:pt x="75097" y="702668"/>
                  <a:pt x="144608" y="725303"/>
                  <a:pt x="213942" y="756183"/>
                </a:cubicBezTo>
                <a:lnTo>
                  <a:pt x="268018" y="782847"/>
                </a:lnTo>
                <a:close/>
              </a:path>
            </a:pathLst>
          </a:cu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a:solidFill>
                  <a:schemeClr val="bg1"/>
                </a:solidFill>
                <a:latin typeface="Cambria" panose="02040503050406030204" pitchFamily="18" charset="0"/>
              </a:rPr>
              <a:t>tal</a:t>
            </a:r>
            <a:endParaRPr kumimoji="0" lang="en-US" sz="4000" b="0" i="0" u="none" strike="noStrike" kern="0" cap="none" spc="0" normalizeH="0" baseline="0" noProof="0" dirty="0">
              <a:ln>
                <a:noFill/>
              </a:ln>
              <a:solidFill>
                <a:schemeClr val="bg1"/>
              </a:solidFill>
              <a:effectLst/>
              <a:uLnTx/>
              <a:uFillTx/>
              <a:latin typeface="Cambria" panose="02040503050406030204" pitchFamily="18" charset="0"/>
            </a:endParaRPr>
          </a:p>
        </p:txBody>
      </p:sp>
      <p:sp>
        <p:nvSpPr>
          <p:cNvPr id="28" name="Freeform 27"/>
          <p:cNvSpPr/>
          <p:nvPr/>
        </p:nvSpPr>
        <p:spPr>
          <a:xfrm>
            <a:off x="5348945" y="1438621"/>
            <a:ext cx="1483906" cy="1934621"/>
          </a:xfrm>
          <a:custGeom>
            <a:avLst/>
            <a:gdLst>
              <a:gd name="connsiteX0" fmla="*/ 759234 w 1483906"/>
              <a:gd name="connsiteY0" fmla="*/ 164 h 1934621"/>
              <a:gd name="connsiteX1" fmla="*/ 889845 w 1483906"/>
              <a:gd name="connsiteY1" fmla="*/ 38417 h 1934621"/>
              <a:gd name="connsiteX2" fmla="*/ 858961 w 1483906"/>
              <a:gd name="connsiteY2" fmla="*/ 176813 h 1934621"/>
              <a:gd name="connsiteX3" fmla="*/ 836925 w 1483906"/>
              <a:gd name="connsiteY3" fmla="*/ 221504 h 1934621"/>
              <a:gd name="connsiteX4" fmla="*/ 1483906 w 1483906"/>
              <a:gd name="connsiteY4" fmla="*/ 221504 h 1934621"/>
              <a:gd name="connsiteX5" fmla="*/ 1483906 w 1483906"/>
              <a:gd name="connsiteY5" fmla="*/ 225516 h 1934621"/>
              <a:gd name="connsiteX6" fmla="*/ 1483906 w 1483906"/>
              <a:gd name="connsiteY6" fmla="*/ 868320 h 1934621"/>
              <a:gd name="connsiteX7" fmla="*/ 1483906 w 1483906"/>
              <a:gd name="connsiteY7" fmla="*/ 870463 h 1934621"/>
              <a:gd name="connsiteX8" fmla="*/ 1435203 w 1483906"/>
              <a:gd name="connsiteY8" fmla="*/ 846448 h 1934621"/>
              <a:gd name="connsiteX9" fmla="*/ 1296807 w 1483906"/>
              <a:gd name="connsiteY9" fmla="*/ 815565 h 1934621"/>
              <a:gd name="connsiteX10" fmla="*/ 1281820 w 1483906"/>
              <a:gd name="connsiteY10" fmla="*/ 832498 h 1934621"/>
              <a:gd name="connsiteX11" fmla="*/ 1270452 w 1483906"/>
              <a:gd name="connsiteY11" fmla="*/ 862210 h 1934621"/>
              <a:gd name="connsiteX12" fmla="*/ 1290003 w 1483906"/>
              <a:gd name="connsiteY12" fmla="*/ 1076710 h 1934621"/>
              <a:gd name="connsiteX13" fmla="*/ 1425524 w 1483906"/>
              <a:gd name="connsiteY13" fmla="*/ 1052384 h 1934621"/>
              <a:gd name="connsiteX14" fmla="*/ 1483906 w 1483906"/>
              <a:gd name="connsiteY14" fmla="*/ 1026191 h 1934621"/>
              <a:gd name="connsiteX15" fmla="*/ 1483906 w 1483906"/>
              <a:gd name="connsiteY15" fmla="*/ 1027350 h 1934621"/>
              <a:gd name="connsiteX16" fmla="*/ 1483906 w 1483906"/>
              <a:gd name="connsiteY16" fmla="*/ 1709106 h 1934621"/>
              <a:gd name="connsiteX17" fmla="*/ 1483906 w 1483906"/>
              <a:gd name="connsiteY17" fmla="*/ 1713119 h 1934621"/>
              <a:gd name="connsiteX18" fmla="*/ 807647 w 1483906"/>
              <a:gd name="connsiteY18" fmla="*/ 1713119 h 1934621"/>
              <a:gd name="connsiteX19" fmla="*/ 832509 w 1483906"/>
              <a:gd name="connsiteY19" fmla="*/ 1768534 h 1934621"/>
              <a:gd name="connsiteX20" fmla="*/ 856835 w 1483906"/>
              <a:gd name="connsiteY20" fmla="*/ 1904055 h 1934621"/>
              <a:gd name="connsiteX21" fmla="*/ 594061 w 1483906"/>
              <a:gd name="connsiteY21" fmla="*/ 1896205 h 1934621"/>
              <a:gd name="connsiteX22" fmla="*/ 624945 w 1483906"/>
              <a:gd name="connsiteY22" fmla="*/ 1757810 h 1934621"/>
              <a:gd name="connsiteX23" fmla="*/ 646981 w 1483906"/>
              <a:gd name="connsiteY23" fmla="*/ 1713119 h 1934621"/>
              <a:gd name="connsiteX24" fmla="*/ 0 w 1483906"/>
              <a:gd name="connsiteY24" fmla="*/ 1713119 h 1934621"/>
              <a:gd name="connsiteX25" fmla="*/ 0 w 1483906"/>
              <a:gd name="connsiteY25" fmla="*/ 1709106 h 1934621"/>
              <a:gd name="connsiteX26" fmla="*/ 0 w 1483906"/>
              <a:gd name="connsiteY26" fmla="*/ 1066302 h 1934621"/>
              <a:gd name="connsiteX27" fmla="*/ 0 w 1483906"/>
              <a:gd name="connsiteY27" fmla="*/ 1064160 h 1934621"/>
              <a:gd name="connsiteX28" fmla="*/ 48703 w 1483906"/>
              <a:gd name="connsiteY28" fmla="*/ 1088174 h 1934621"/>
              <a:gd name="connsiteX29" fmla="*/ 187099 w 1483906"/>
              <a:gd name="connsiteY29" fmla="*/ 1119058 h 1934621"/>
              <a:gd name="connsiteX30" fmla="*/ 202085 w 1483906"/>
              <a:gd name="connsiteY30" fmla="*/ 1102125 h 1934621"/>
              <a:gd name="connsiteX31" fmla="*/ 213455 w 1483906"/>
              <a:gd name="connsiteY31" fmla="*/ 1072412 h 1934621"/>
              <a:gd name="connsiteX32" fmla="*/ 193903 w 1483906"/>
              <a:gd name="connsiteY32" fmla="*/ 857912 h 1934621"/>
              <a:gd name="connsiteX33" fmla="*/ 58382 w 1483906"/>
              <a:gd name="connsiteY33" fmla="*/ 882238 h 1934621"/>
              <a:gd name="connsiteX34" fmla="*/ 0 w 1483906"/>
              <a:gd name="connsiteY34" fmla="*/ 908431 h 1934621"/>
              <a:gd name="connsiteX35" fmla="*/ 0 w 1483906"/>
              <a:gd name="connsiteY35" fmla="*/ 907273 h 1934621"/>
              <a:gd name="connsiteX36" fmla="*/ 0 w 1483906"/>
              <a:gd name="connsiteY36" fmla="*/ 225516 h 1934621"/>
              <a:gd name="connsiteX37" fmla="*/ 0 w 1483906"/>
              <a:gd name="connsiteY37" fmla="*/ 221504 h 1934621"/>
              <a:gd name="connsiteX38" fmla="*/ 676260 w 1483906"/>
              <a:gd name="connsiteY38" fmla="*/ 221504 h 1934621"/>
              <a:gd name="connsiteX39" fmla="*/ 651397 w 1483906"/>
              <a:gd name="connsiteY39" fmla="*/ 166089 h 1934621"/>
              <a:gd name="connsiteX40" fmla="*/ 627071 w 1483906"/>
              <a:gd name="connsiteY40" fmla="*/ 30567 h 1934621"/>
              <a:gd name="connsiteX41" fmla="*/ 759234 w 1483906"/>
              <a:gd name="connsiteY41" fmla="*/ 164 h 1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83906" h="1934621">
                <a:moveTo>
                  <a:pt x="759234" y="164"/>
                </a:moveTo>
                <a:cubicBezTo>
                  <a:pt x="817997" y="1746"/>
                  <a:pt x="876501" y="14770"/>
                  <a:pt x="889845" y="38417"/>
                </a:cubicBezTo>
                <a:cubicBezTo>
                  <a:pt x="903189" y="62065"/>
                  <a:pt x="884482" y="119512"/>
                  <a:pt x="858961" y="176813"/>
                </a:cubicBezTo>
                <a:lnTo>
                  <a:pt x="836925" y="221504"/>
                </a:lnTo>
                <a:lnTo>
                  <a:pt x="1483906" y="221504"/>
                </a:lnTo>
                <a:lnTo>
                  <a:pt x="1483906" y="225516"/>
                </a:lnTo>
                <a:lnTo>
                  <a:pt x="1483906" y="868320"/>
                </a:lnTo>
                <a:lnTo>
                  <a:pt x="1483906" y="870463"/>
                </a:lnTo>
                <a:lnTo>
                  <a:pt x="1435203" y="846448"/>
                </a:lnTo>
                <a:cubicBezTo>
                  <a:pt x="1377902" y="820927"/>
                  <a:pt x="1320455" y="802221"/>
                  <a:pt x="1296807" y="815565"/>
                </a:cubicBezTo>
                <a:lnTo>
                  <a:pt x="1281820" y="832498"/>
                </a:lnTo>
                <a:lnTo>
                  <a:pt x="1270452" y="862210"/>
                </a:lnTo>
                <a:cubicBezTo>
                  <a:pt x="1251223" y="933128"/>
                  <a:pt x="1256818" y="1055143"/>
                  <a:pt x="1290003" y="1076710"/>
                </a:cubicBezTo>
                <a:cubicBezTo>
                  <a:pt x="1312126" y="1091088"/>
                  <a:pt x="1368635" y="1075202"/>
                  <a:pt x="1425524" y="1052384"/>
                </a:cubicBezTo>
                <a:lnTo>
                  <a:pt x="1483906" y="1026191"/>
                </a:lnTo>
                <a:lnTo>
                  <a:pt x="1483906" y="1027350"/>
                </a:lnTo>
                <a:lnTo>
                  <a:pt x="1483906" y="1709106"/>
                </a:lnTo>
                <a:lnTo>
                  <a:pt x="1483906" y="1713119"/>
                </a:lnTo>
                <a:lnTo>
                  <a:pt x="807647" y="1713119"/>
                </a:lnTo>
                <a:lnTo>
                  <a:pt x="832509" y="1768534"/>
                </a:lnTo>
                <a:cubicBezTo>
                  <a:pt x="855327" y="1825423"/>
                  <a:pt x="871214" y="1881932"/>
                  <a:pt x="856835" y="1904055"/>
                </a:cubicBezTo>
                <a:cubicBezTo>
                  <a:pt x="828079" y="1948301"/>
                  <a:pt x="620749" y="1943500"/>
                  <a:pt x="594061" y="1896205"/>
                </a:cubicBezTo>
                <a:cubicBezTo>
                  <a:pt x="580718" y="1872558"/>
                  <a:pt x="599424" y="1815110"/>
                  <a:pt x="624945" y="1757810"/>
                </a:cubicBezTo>
                <a:lnTo>
                  <a:pt x="646981" y="1713119"/>
                </a:lnTo>
                <a:lnTo>
                  <a:pt x="0" y="1713119"/>
                </a:lnTo>
                <a:lnTo>
                  <a:pt x="0" y="1709106"/>
                </a:lnTo>
                <a:lnTo>
                  <a:pt x="0" y="1066302"/>
                </a:lnTo>
                <a:lnTo>
                  <a:pt x="0" y="1064160"/>
                </a:lnTo>
                <a:lnTo>
                  <a:pt x="48703" y="1088174"/>
                </a:lnTo>
                <a:cubicBezTo>
                  <a:pt x="106004" y="1113695"/>
                  <a:pt x="163451" y="1132402"/>
                  <a:pt x="187099" y="1119058"/>
                </a:cubicBezTo>
                <a:lnTo>
                  <a:pt x="202085" y="1102125"/>
                </a:lnTo>
                <a:lnTo>
                  <a:pt x="213455" y="1072412"/>
                </a:lnTo>
                <a:cubicBezTo>
                  <a:pt x="232684" y="1001494"/>
                  <a:pt x="227088" y="879480"/>
                  <a:pt x="193903" y="857912"/>
                </a:cubicBezTo>
                <a:cubicBezTo>
                  <a:pt x="171780" y="843534"/>
                  <a:pt x="115271" y="859421"/>
                  <a:pt x="58382" y="882238"/>
                </a:cubicBezTo>
                <a:lnTo>
                  <a:pt x="0" y="908431"/>
                </a:lnTo>
                <a:lnTo>
                  <a:pt x="0" y="907273"/>
                </a:lnTo>
                <a:lnTo>
                  <a:pt x="0" y="225516"/>
                </a:lnTo>
                <a:lnTo>
                  <a:pt x="0" y="221504"/>
                </a:lnTo>
                <a:lnTo>
                  <a:pt x="676260" y="221504"/>
                </a:lnTo>
                <a:lnTo>
                  <a:pt x="651397" y="166089"/>
                </a:lnTo>
                <a:cubicBezTo>
                  <a:pt x="628580" y="109200"/>
                  <a:pt x="612693" y="52690"/>
                  <a:pt x="627071" y="30567"/>
                </a:cubicBezTo>
                <a:cubicBezTo>
                  <a:pt x="641450" y="8444"/>
                  <a:pt x="700471" y="-1417"/>
                  <a:pt x="759234" y="164"/>
                </a:cubicBezTo>
                <a:close/>
              </a:path>
            </a:pathLst>
          </a:cu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a:solidFill>
                  <a:schemeClr val="bg1"/>
                </a:solidFill>
                <a:latin typeface="Cambria" panose="02040503050406030204" pitchFamily="18" charset="0"/>
              </a:rPr>
              <a:t>Sto</a:t>
            </a:r>
            <a:endParaRPr kumimoji="0" lang="en-US" sz="4000" b="0" i="0" u="none" strike="noStrike" kern="0" cap="none" spc="0" normalizeH="0" baseline="0" noProof="0" dirty="0">
              <a:ln>
                <a:noFill/>
              </a:ln>
              <a:solidFill>
                <a:schemeClr val="bg1"/>
              </a:solidFill>
              <a:effectLst/>
              <a:uLnTx/>
              <a:uFillTx/>
              <a:latin typeface="Cambria" panose="02040503050406030204" pitchFamily="18" charset="0"/>
            </a:endParaRPr>
          </a:p>
        </p:txBody>
      </p:sp>
      <p:sp>
        <p:nvSpPr>
          <p:cNvPr id="29" name="Freeform 28"/>
          <p:cNvSpPr>
            <a:spLocks noChangeAspect="1"/>
          </p:cNvSpPr>
          <p:nvPr/>
        </p:nvSpPr>
        <p:spPr>
          <a:xfrm>
            <a:off x="6617698" y="1663978"/>
            <a:ext cx="1934621" cy="1483906"/>
          </a:xfrm>
          <a:custGeom>
            <a:avLst/>
            <a:gdLst>
              <a:gd name="connsiteX0" fmla="*/ 268018 w 2340891"/>
              <a:gd name="connsiteY0" fmla="*/ 0 h 1795526"/>
              <a:gd name="connsiteX1" fmla="*/ 272873 w 2340891"/>
              <a:gd name="connsiteY1" fmla="*/ 0 h 1795526"/>
              <a:gd name="connsiteX2" fmla="*/ 1050666 w 2340891"/>
              <a:gd name="connsiteY2" fmla="*/ 0 h 1795526"/>
              <a:gd name="connsiteX3" fmla="*/ 1053259 w 2340891"/>
              <a:gd name="connsiteY3" fmla="*/ 0 h 1795526"/>
              <a:gd name="connsiteX4" fmla="*/ 1024201 w 2340891"/>
              <a:gd name="connsiteY4" fmla="*/ 58931 h 1795526"/>
              <a:gd name="connsiteX5" fmla="*/ 986832 w 2340891"/>
              <a:gd name="connsiteY5" fmla="*/ 226390 h 1795526"/>
              <a:gd name="connsiteX6" fmla="*/ 1007321 w 2340891"/>
              <a:gd name="connsiteY6" fmla="*/ 244524 h 1795526"/>
              <a:gd name="connsiteX7" fmla="*/ 1043273 w 2340891"/>
              <a:gd name="connsiteY7" fmla="*/ 258280 h 1795526"/>
              <a:gd name="connsiteX8" fmla="*/ 1302818 w 2340891"/>
              <a:gd name="connsiteY8" fmla="*/ 234623 h 1795526"/>
              <a:gd name="connsiteX9" fmla="*/ 1273384 w 2340891"/>
              <a:gd name="connsiteY9" fmla="*/ 70642 h 1795526"/>
              <a:gd name="connsiteX10" fmla="*/ 1241690 w 2340891"/>
              <a:gd name="connsiteY10" fmla="*/ 0 h 1795526"/>
              <a:gd name="connsiteX11" fmla="*/ 1243092 w 2340891"/>
              <a:gd name="connsiteY11" fmla="*/ 0 h 1795526"/>
              <a:gd name="connsiteX12" fmla="*/ 2068018 w 2340891"/>
              <a:gd name="connsiteY12" fmla="*/ 0 h 1795526"/>
              <a:gd name="connsiteX13" fmla="*/ 2072873 w 2340891"/>
              <a:gd name="connsiteY13" fmla="*/ 0 h 1795526"/>
              <a:gd name="connsiteX14" fmla="*/ 2072873 w 2340891"/>
              <a:gd name="connsiteY14" fmla="*/ 818274 h 1795526"/>
              <a:gd name="connsiteX15" fmla="*/ 2139925 w 2340891"/>
              <a:gd name="connsiteY15" fmla="*/ 788190 h 1795526"/>
              <a:gd name="connsiteX16" fmla="*/ 2303906 w 2340891"/>
              <a:gd name="connsiteY16" fmla="*/ 758756 h 1795526"/>
              <a:gd name="connsiteX17" fmla="*/ 2294408 w 2340891"/>
              <a:gd name="connsiteY17" fmla="*/ 1076712 h 1795526"/>
              <a:gd name="connsiteX18" fmla="*/ 2126949 w 2340891"/>
              <a:gd name="connsiteY18" fmla="*/ 1039343 h 1795526"/>
              <a:gd name="connsiteX19" fmla="*/ 2072873 w 2340891"/>
              <a:gd name="connsiteY19" fmla="*/ 1012679 h 1795526"/>
              <a:gd name="connsiteX20" fmla="*/ 2072873 w 2340891"/>
              <a:gd name="connsiteY20" fmla="*/ 1795526 h 1795526"/>
              <a:gd name="connsiteX21" fmla="*/ 2068018 w 2340891"/>
              <a:gd name="connsiteY21" fmla="*/ 1795526 h 1795526"/>
              <a:gd name="connsiteX22" fmla="*/ 1290225 w 2340891"/>
              <a:gd name="connsiteY22" fmla="*/ 1795526 h 1795526"/>
              <a:gd name="connsiteX23" fmla="*/ 1287632 w 2340891"/>
              <a:gd name="connsiteY23" fmla="*/ 1795526 h 1795526"/>
              <a:gd name="connsiteX24" fmla="*/ 1316690 w 2340891"/>
              <a:gd name="connsiteY24" fmla="*/ 1736595 h 1795526"/>
              <a:gd name="connsiteX25" fmla="*/ 1354059 w 2340891"/>
              <a:gd name="connsiteY25" fmla="*/ 1569136 h 1795526"/>
              <a:gd name="connsiteX26" fmla="*/ 1333570 w 2340891"/>
              <a:gd name="connsiteY26" fmla="*/ 1551003 h 1795526"/>
              <a:gd name="connsiteX27" fmla="*/ 1297618 w 2340891"/>
              <a:gd name="connsiteY27" fmla="*/ 1537246 h 1795526"/>
              <a:gd name="connsiteX28" fmla="*/ 1038073 w 2340891"/>
              <a:gd name="connsiteY28" fmla="*/ 1560903 h 1795526"/>
              <a:gd name="connsiteX29" fmla="*/ 1067507 w 2340891"/>
              <a:gd name="connsiteY29" fmla="*/ 1724884 h 1795526"/>
              <a:gd name="connsiteX30" fmla="*/ 1099201 w 2340891"/>
              <a:gd name="connsiteY30" fmla="*/ 1795526 h 1795526"/>
              <a:gd name="connsiteX31" fmla="*/ 1097799 w 2340891"/>
              <a:gd name="connsiteY31" fmla="*/ 1795526 h 1795526"/>
              <a:gd name="connsiteX32" fmla="*/ 272873 w 2340891"/>
              <a:gd name="connsiteY32" fmla="*/ 1795526 h 1795526"/>
              <a:gd name="connsiteX33" fmla="*/ 268018 w 2340891"/>
              <a:gd name="connsiteY33" fmla="*/ 1795526 h 1795526"/>
              <a:gd name="connsiteX34" fmla="*/ 268018 w 2340891"/>
              <a:gd name="connsiteY34" fmla="*/ 977252 h 1795526"/>
              <a:gd name="connsiteX35" fmla="*/ 200966 w 2340891"/>
              <a:gd name="connsiteY35" fmla="*/ 1007336 h 1795526"/>
              <a:gd name="connsiteX36" fmla="*/ 36985 w 2340891"/>
              <a:gd name="connsiteY36" fmla="*/ 1036770 h 1795526"/>
              <a:gd name="connsiteX37" fmla="*/ 46483 w 2340891"/>
              <a:gd name="connsiteY37" fmla="*/ 718814 h 1795526"/>
              <a:gd name="connsiteX38" fmla="*/ 213942 w 2340891"/>
              <a:gd name="connsiteY38" fmla="*/ 756183 h 1795526"/>
              <a:gd name="connsiteX39" fmla="*/ 268018 w 2340891"/>
              <a:gd name="connsiteY39" fmla="*/ 782847 h 179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40891" h="1795526">
                <a:moveTo>
                  <a:pt x="268018" y="0"/>
                </a:moveTo>
                <a:lnTo>
                  <a:pt x="272873" y="0"/>
                </a:lnTo>
                <a:lnTo>
                  <a:pt x="1050666" y="0"/>
                </a:lnTo>
                <a:lnTo>
                  <a:pt x="1053259" y="0"/>
                </a:lnTo>
                <a:lnTo>
                  <a:pt x="1024201" y="58931"/>
                </a:lnTo>
                <a:cubicBezTo>
                  <a:pt x="993321" y="128265"/>
                  <a:pt x="970686" y="197776"/>
                  <a:pt x="986832" y="226390"/>
                </a:cubicBezTo>
                <a:lnTo>
                  <a:pt x="1007321" y="244524"/>
                </a:lnTo>
                <a:lnTo>
                  <a:pt x="1043273" y="258280"/>
                </a:lnTo>
                <a:cubicBezTo>
                  <a:pt x="1129084" y="281547"/>
                  <a:pt x="1276722" y="274777"/>
                  <a:pt x="1302818" y="234623"/>
                </a:cubicBezTo>
                <a:cubicBezTo>
                  <a:pt x="1320216" y="207854"/>
                  <a:pt x="1300993" y="139478"/>
                  <a:pt x="1273384" y="70642"/>
                </a:cubicBezTo>
                <a:lnTo>
                  <a:pt x="1241690" y="0"/>
                </a:lnTo>
                <a:lnTo>
                  <a:pt x="1243092" y="0"/>
                </a:lnTo>
                <a:lnTo>
                  <a:pt x="2068018" y="0"/>
                </a:lnTo>
                <a:lnTo>
                  <a:pt x="2072873" y="0"/>
                </a:lnTo>
                <a:lnTo>
                  <a:pt x="2072873" y="818274"/>
                </a:lnTo>
                <a:lnTo>
                  <a:pt x="2139925" y="788190"/>
                </a:lnTo>
                <a:cubicBezTo>
                  <a:pt x="2208761" y="760581"/>
                  <a:pt x="2277137" y="741358"/>
                  <a:pt x="2303906" y="758756"/>
                </a:cubicBezTo>
                <a:cubicBezTo>
                  <a:pt x="2357444" y="793551"/>
                  <a:pt x="2351634" y="1044420"/>
                  <a:pt x="2294408" y="1076712"/>
                </a:cubicBezTo>
                <a:cubicBezTo>
                  <a:pt x="2265794" y="1092858"/>
                  <a:pt x="2196283" y="1070223"/>
                  <a:pt x="2126949" y="1039343"/>
                </a:cubicBezTo>
                <a:lnTo>
                  <a:pt x="2072873" y="1012679"/>
                </a:lnTo>
                <a:lnTo>
                  <a:pt x="2072873" y="1795526"/>
                </a:lnTo>
                <a:lnTo>
                  <a:pt x="2068018" y="1795526"/>
                </a:lnTo>
                <a:lnTo>
                  <a:pt x="1290225" y="1795526"/>
                </a:lnTo>
                <a:lnTo>
                  <a:pt x="1287632" y="1795526"/>
                </a:lnTo>
                <a:lnTo>
                  <a:pt x="1316690" y="1736595"/>
                </a:lnTo>
                <a:cubicBezTo>
                  <a:pt x="1347570" y="1667261"/>
                  <a:pt x="1370205" y="1597750"/>
                  <a:pt x="1354059" y="1569136"/>
                </a:cubicBezTo>
                <a:lnTo>
                  <a:pt x="1333570" y="1551003"/>
                </a:lnTo>
                <a:lnTo>
                  <a:pt x="1297618" y="1537246"/>
                </a:lnTo>
                <a:cubicBezTo>
                  <a:pt x="1211807" y="1513979"/>
                  <a:pt x="1064170" y="1520750"/>
                  <a:pt x="1038073" y="1560903"/>
                </a:cubicBezTo>
                <a:cubicBezTo>
                  <a:pt x="1020675" y="1587672"/>
                  <a:pt x="1039898" y="1656048"/>
                  <a:pt x="1067507" y="1724884"/>
                </a:cubicBezTo>
                <a:lnTo>
                  <a:pt x="1099201" y="1795526"/>
                </a:lnTo>
                <a:lnTo>
                  <a:pt x="1097799" y="1795526"/>
                </a:lnTo>
                <a:lnTo>
                  <a:pt x="272873" y="1795526"/>
                </a:lnTo>
                <a:lnTo>
                  <a:pt x="268018" y="1795526"/>
                </a:lnTo>
                <a:lnTo>
                  <a:pt x="268018" y="977252"/>
                </a:lnTo>
                <a:lnTo>
                  <a:pt x="200966" y="1007336"/>
                </a:lnTo>
                <a:cubicBezTo>
                  <a:pt x="132130" y="1034945"/>
                  <a:pt x="63754" y="1054168"/>
                  <a:pt x="36985" y="1036770"/>
                </a:cubicBezTo>
                <a:cubicBezTo>
                  <a:pt x="-16553" y="1001975"/>
                  <a:pt x="-10743" y="751106"/>
                  <a:pt x="46483" y="718814"/>
                </a:cubicBezTo>
                <a:cubicBezTo>
                  <a:pt x="75097" y="702668"/>
                  <a:pt x="144608" y="725303"/>
                  <a:pt x="213942" y="756183"/>
                </a:cubicBezTo>
                <a:lnTo>
                  <a:pt x="268018" y="782847"/>
                </a:lnTo>
                <a:close/>
              </a:path>
            </a:pathLst>
          </a:cu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a:solidFill>
                  <a:schemeClr val="bg1"/>
                </a:solidFill>
                <a:latin typeface="Cambria" panose="02040503050406030204" pitchFamily="18" charset="0"/>
              </a:rPr>
              <a:t>ry</a:t>
            </a:r>
            <a:endParaRPr kumimoji="0" lang="en-US" sz="4000" b="0" i="0" u="none" strike="noStrike" kern="0" cap="none" spc="0" normalizeH="0" baseline="0" noProof="0" dirty="0">
              <a:ln>
                <a:noFill/>
              </a:ln>
              <a:solidFill>
                <a:schemeClr val="bg1"/>
              </a:solidFill>
              <a:effectLst/>
              <a:uLnTx/>
              <a:uFillTx/>
              <a:latin typeface="Cambria" panose="02040503050406030204" pitchFamily="18" charset="0"/>
            </a:endParaRPr>
          </a:p>
        </p:txBody>
      </p:sp>
      <p:sp>
        <p:nvSpPr>
          <p:cNvPr id="30" name="Freeform 29"/>
          <p:cNvSpPr/>
          <p:nvPr/>
        </p:nvSpPr>
        <p:spPr>
          <a:xfrm>
            <a:off x="8326962" y="1438621"/>
            <a:ext cx="1483906" cy="1934621"/>
          </a:xfrm>
          <a:custGeom>
            <a:avLst/>
            <a:gdLst>
              <a:gd name="connsiteX0" fmla="*/ 759234 w 1483906"/>
              <a:gd name="connsiteY0" fmla="*/ 164 h 1934621"/>
              <a:gd name="connsiteX1" fmla="*/ 889845 w 1483906"/>
              <a:gd name="connsiteY1" fmla="*/ 38417 h 1934621"/>
              <a:gd name="connsiteX2" fmla="*/ 858961 w 1483906"/>
              <a:gd name="connsiteY2" fmla="*/ 176813 h 1934621"/>
              <a:gd name="connsiteX3" fmla="*/ 836925 w 1483906"/>
              <a:gd name="connsiteY3" fmla="*/ 221504 h 1934621"/>
              <a:gd name="connsiteX4" fmla="*/ 1483906 w 1483906"/>
              <a:gd name="connsiteY4" fmla="*/ 221504 h 1934621"/>
              <a:gd name="connsiteX5" fmla="*/ 1483906 w 1483906"/>
              <a:gd name="connsiteY5" fmla="*/ 225516 h 1934621"/>
              <a:gd name="connsiteX6" fmla="*/ 1483906 w 1483906"/>
              <a:gd name="connsiteY6" fmla="*/ 868320 h 1934621"/>
              <a:gd name="connsiteX7" fmla="*/ 1483906 w 1483906"/>
              <a:gd name="connsiteY7" fmla="*/ 870463 h 1934621"/>
              <a:gd name="connsiteX8" fmla="*/ 1435203 w 1483906"/>
              <a:gd name="connsiteY8" fmla="*/ 846448 h 1934621"/>
              <a:gd name="connsiteX9" fmla="*/ 1296807 w 1483906"/>
              <a:gd name="connsiteY9" fmla="*/ 815565 h 1934621"/>
              <a:gd name="connsiteX10" fmla="*/ 1281820 w 1483906"/>
              <a:gd name="connsiteY10" fmla="*/ 832498 h 1934621"/>
              <a:gd name="connsiteX11" fmla="*/ 1270452 w 1483906"/>
              <a:gd name="connsiteY11" fmla="*/ 862210 h 1934621"/>
              <a:gd name="connsiteX12" fmla="*/ 1290003 w 1483906"/>
              <a:gd name="connsiteY12" fmla="*/ 1076710 h 1934621"/>
              <a:gd name="connsiteX13" fmla="*/ 1425524 w 1483906"/>
              <a:gd name="connsiteY13" fmla="*/ 1052384 h 1934621"/>
              <a:gd name="connsiteX14" fmla="*/ 1483906 w 1483906"/>
              <a:gd name="connsiteY14" fmla="*/ 1026191 h 1934621"/>
              <a:gd name="connsiteX15" fmla="*/ 1483906 w 1483906"/>
              <a:gd name="connsiteY15" fmla="*/ 1027350 h 1934621"/>
              <a:gd name="connsiteX16" fmla="*/ 1483906 w 1483906"/>
              <a:gd name="connsiteY16" fmla="*/ 1709106 h 1934621"/>
              <a:gd name="connsiteX17" fmla="*/ 1483906 w 1483906"/>
              <a:gd name="connsiteY17" fmla="*/ 1713119 h 1934621"/>
              <a:gd name="connsiteX18" fmla="*/ 807647 w 1483906"/>
              <a:gd name="connsiteY18" fmla="*/ 1713119 h 1934621"/>
              <a:gd name="connsiteX19" fmla="*/ 832509 w 1483906"/>
              <a:gd name="connsiteY19" fmla="*/ 1768534 h 1934621"/>
              <a:gd name="connsiteX20" fmla="*/ 856835 w 1483906"/>
              <a:gd name="connsiteY20" fmla="*/ 1904055 h 1934621"/>
              <a:gd name="connsiteX21" fmla="*/ 594061 w 1483906"/>
              <a:gd name="connsiteY21" fmla="*/ 1896205 h 1934621"/>
              <a:gd name="connsiteX22" fmla="*/ 624945 w 1483906"/>
              <a:gd name="connsiteY22" fmla="*/ 1757810 h 1934621"/>
              <a:gd name="connsiteX23" fmla="*/ 646981 w 1483906"/>
              <a:gd name="connsiteY23" fmla="*/ 1713119 h 1934621"/>
              <a:gd name="connsiteX24" fmla="*/ 0 w 1483906"/>
              <a:gd name="connsiteY24" fmla="*/ 1713119 h 1934621"/>
              <a:gd name="connsiteX25" fmla="*/ 0 w 1483906"/>
              <a:gd name="connsiteY25" fmla="*/ 1709106 h 1934621"/>
              <a:gd name="connsiteX26" fmla="*/ 0 w 1483906"/>
              <a:gd name="connsiteY26" fmla="*/ 1066302 h 1934621"/>
              <a:gd name="connsiteX27" fmla="*/ 0 w 1483906"/>
              <a:gd name="connsiteY27" fmla="*/ 1064160 h 1934621"/>
              <a:gd name="connsiteX28" fmla="*/ 48703 w 1483906"/>
              <a:gd name="connsiteY28" fmla="*/ 1088174 h 1934621"/>
              <a:gd name="connsiteX29" fmla="*/ 187099 w 1483906"/>
              <a:gd name="connsiteY29" fmla="*/ 1119058 h 1934621"/>
              <a:gd name="connsiteX30" fmla="*/ 202085 w 1483906"/>
              <a:gd name="connsiteY30" fmla="*/ 1102125 h 1934621"/>
              <a:gd name="connsiteX31" fmla="*/ 213455 w 1483906"/>
              <a:gd name="connsiteY31" fmla="*/ 1072412 h 1934621"/>
              <a:gd name="connsiteX32" fmla="*/ 193903 w 1483906"/>
              <a:gd name="connsiteY32" fmla="*/ 857912 h 1934621"/>
              <a:gd name="connsiteX33" fmla="*/ 58382 w 1483906"/>
              <a:gd name="connsiteY33" fmla="*/ 882238 h 1934621"/>
              <a:gd name="connsiteX34" fmla="*/ 0 w 1483906"/>
              <a:gd name="connsiteY34" fmla="*/ 908431 h 1934621"/>
              <a:gd name="connsiteX35" fmla="*/ 0 w 1483906"/>
              <a:gd name="connsiteY35" fmla="*/ 907273 h 1934621"/>
              <a:gd name="connsiteX36" fmla="*/ 0 w 1483906"/>
              <a:gd name="connsiteY36" fmla="*/ 225516 h 1934621"/>
              <a:gd name="connsiteX37" fmla="*/ 0 w 1483906"/>
              <a:gd name="connsiteY37" fmla="*/ 221504 h 1934621"/>
              <a:gd name="connsiteX38" fmla="*/ 676260 w 1483906"/>
              <a:gd name="connsiteY38" fmla="*/ 221504 h 1934621"/>
              <a:gd name="connsiteX39" fmla="*/ 651397 w 1483906"/>
              <a:gd name="connsiteY39" fmla="*/ 166089 h 1934621"/>
              <a:gd name="connsiteX40" fmla="*/ 627071 w 1483906"/>
              <a:gd name="connsiteY40" fmla="*/ 30567 h 1934621"/>
              <a:gd name="connsiteX41" fmla="*/ 759234 w 1483906"/>
              <a:gd name="connsiteY41" fmla="*/ 164 h 1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83906" h="1934621">
                <a:moveTo>
                  <a:pt x="759234" y="164"/>
                </a:moveTo>
                <a:cubicBezTo>
                  <a:pt x="817997" y="1746"/>
                  <a:pt x="876501" y="14770"/>
                  <a:pt x="889845" y="38417"/>
                </a:cubicBezTo>
                <a:cubicBezTo>
                  <a:pt x="903189" y="62065"/>
                  <a:pt x="884482" y="119512"/>
                  <a:pt x="858961" y="176813"/>
                </a:cubicBezTo>
                <a:lnTo>
                  <a:pt x="836925" y="221504"/>
                </a:lnTo>
                <a:lnTo>
                  <a:pt x="1483906" y="221504"/>
                </a:lnTo>
                <a:lnTo>
                  <a:pt x="1483906" y="225516"/>
                </a:lnTo>
                <a:lnTo>
                  <a:pt x="1483906" y="868320"/>
                </a:lnTo>
                <a:lnTo>
                  <a:pt x="1483906" y="870463"/>
                </a:lnTo>
                <a:lnTo>
                  <a:pt x="1435203" y="846448"/>
                </a:lnTo>
                <a:cubicBezTo>
                  <a:pt x="1377902" y="820927"/>
                  <a:pt x="1320455" y="802221"/>
                  <a:pt x="1296807" y="815565"/>
                </a:cubicBezTo>
                <a:lnTo>
                  <a:pt x="1281820" y="832498"/>
                </a:lnTo>
                <a:lnTo>
                  <a:pt x="1270452" y="862210"/>
                </a:lnTo>
                <a:cubicBezTo>
                  <a:pt x="1251223" y="933128"/>
                  <a:pt x="1256818" y="1055143"/>
                  <a:pt x="1290003" y="1076710"/>
                </a:cubicBezTo>
                <a:cubicBezTo>
                  <a:pt x="1312126" y="1091088"/>
                  <a:pt x="1368635" y="1075202"/>
                  <a:pt x="1425524" y="1052384"/>
                </a:cubicBezTo>
                <a:lnTo>
                  <a:pt x="1483906" y="1026191"/>
                </a:lnTo>
                <a:lnTo>
                  <a:pt x="1483906" y="1027350"/>
                </a:lnTo>
                <a:lnTo>
                  <a:pt x="1483906" y="1709106"/>
                </a:lnTo>
                <a:lnTo>
                  <a:pt x="1483906" y="1713119"/>
                </a:lnTo>
                <a:lnTo>
                  <a:pt x="807647" y="1713119"/>
                </a:lnTo>
                <a:lnTo>
                  <a:pt x="832509" y="1768534"/>
                </a:lnTo>
                <a:cubicBezTo>
                  <a:pt x="855327" y="1825423"/>
                  <a:pt x="871214" y="1881932"/>
                  <a:pt x="856835" y="1904055"/>
                </a:cubicBezTo>
                <a:cubicBezTo>
                  <a:pt x="828079" y="1948301"/>
                  <a:pt x="620749" y="1943500"/>
                  <a:pt x="594061" y="1896205"/>
                </a:cubicBezTo>
                <a:cubicBezTo>
                  <a:pt x="580718" y="1872558"/>
                  <a:pt x="599424" y="1815110"/>
                  <a:pt x="624945" y="1757810"/>
                </a:cubicBezTo>
                <a:lnTo>
                  <a:pt x="646981" y="1713119"/>
                </a:lnTo>
                <a:lnTo>
                  <a:pt x="0" y="1713119"/>
                </a:lnTo>
                <a:lnTo>
                  <a:pt x="0" y="1709106"/>
                </a:lnTo>
                <a:lnTo>
                  <a:pt x="0" y="1066302"/>
                </a:lnTo>
                <a:lnTo>
                  <a:pt x="0" y="1064160"/>
                </a:lnTo>
                <a:lnTo>
                  <a:pt x="48703" y="1088174"/>
                </a:lnTo>
                <a:cubicBezTo>
                  <a:pt x="106004" y="1113695"/>
                  <a:pt x="163451" y="1132402"/>
                  <a:pt x="187099" y="1119058"/>
                </a:cubicBezTo>
                <a:lnTo>
                  <a:pt x="202085" y="1102125"/>
                </a:lnTo>
                <a:lnTo>
                  <a:pt x="213455" y="1072412"/>
                </a:lnTo>
                <a:cubicBezTo>
                  <a:pt x="232684" y="1001494"/>
                  <a:pt x="227088" y="879480"/>
                  <a:pt x="193903" y="857912"/>
                </a:cubicBezTo>
                <a:cubicBezTo>
                  <a:pt x="171780" y="843534"/>
                  <a:pt x="115271" y="859421"/>
                  <a:pt x="58382" y="882238"/>
                </a:cubicBezTo>
                <a:lnTo>
                  <a:pt x="0" y="908431"/>
                </a:lnTo>
                <a:lnTo>
                  <a:pt x="0" y="907273"/>
                </a:lnTo>
                <a:lnTo>
                  <a:pt x="0" y="225516"/>
                </a:lnTo>
                <a:lnTo>
                  <a:pt x="0" y="221504"/>
                </a:lnTo>
                <a:lnTo>
                  <a:pt x="676260" y="221504"/>
                </a:lnTo>
                <a:lnTo>
                  <a:pt x="651397" y="166089"/>
                </a:lnTo>
                <a:cubicBezTo>
                  <a:pt x="628580" y="109200"/>
                  <a:pt x="612693" y="52690"/>
                  <a:pt x="627071" y="30567"/>
                </a:cubicBezTo>
                <a:cubicBezTo>
                  <a:pt x="641450" y="8444"/>
                  <a:pt x="700471" y="-1417"/>
                  <a:pt x="759234" y="164"/>
                </a:cubicBezTo>
                <a:close/>
              </a:path>
            </a:pathLst>
          </a:cu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a:solidFill>
                  <a:schemeClr val="bg1"/>
                </a:solidFill>
                <a:latin typeface="Cambria" panose="02040503050406030204" pitchFamily="18" charset="0"/>
              </a:rPr>
              <a:t>tel</a:t>
            </a:r>
            <a:endParaRPr kumimoji="0" lang="en-US" sz="4000" b="0" i="0" u="none" strike="noStrike" kern="0" cap="none" spc="0" normalizeH="0" baseline="0" noProof="0" dirty="0">
              <a:ln>
                <a:noFill/>
              </a:ln>
              <a:solidFill>
                <a:schemeClr val="bg1"/>
              </a:solidFill>
              <a:effectLst/>
              <a:uLnTx/>
              <a:uFillTx/>
              <a:latin typeface="Cambria" panose="02040503050406030204" pitchFamily="18" charset="0"/>
            </a:endParaRPr>
          </a:p>
        </p:txBody>
      </p:sp>
      <p:sp>
        <p:nvSpPr>
          <p:cNvPr id="31" name="Freeform 30"/>
          <p:cNvSpPr>
            <a:spLocks noChangeAspect="1"/>
          </p:cNvSpPr>
          <p:nvPr/>
        </p:nvSpPr>
        <p:spPr>
          <a:xfrm>
            <a:off x="9595715" y="1663978"/>
            <a:ext cx="2116909" cy="1483906"/>
          </a:xfrm>
          <a:custGeom>
            <a:avLst/>
            <a:gdLst>
              <a:gd name="connsiteX0" fmla="*/ 268018 w 2340891"/>
              <a:gd name="connsiteY0" fmla="*/ 0 h 1795526"/>
              <a:gd name="connsiteX1" fmla="*/ 272873 w 2340891"/>
              <a:gd name="connsiteY1" fmla="*/ 0 h 1795526"/>
              <a:gd name="connsiteX2" fmla="*/ 1050666 w 2340891"/>
              <a:gd name="connsiteY2" fmla="*/ 0 h 1795526"/>
              <a:gd name="connsiteX3" fmla="*/ 1053259 w 2340891"/>
              <a:gd name="connsiteY3" fmla="*/ 0 h 1795526"/>
              <a:gd name="connsiteX4" fmla="*/ 1024201 w 2340891"/>
              <a:gd name="connsiteY4" fmla="*/ 58931 h 1795526"/>
              <a:gd name="connsiteX5" fmla="*/ 986832 w 2340891"/>
              <a:gd name="connsiteY5" fmla="*/ 226390 h 1795526"/>
              <a:gd name="connsiteX6" fmla="*/ 1007321 w 2340891"/>
              <a:gd name="connsiteY6" fmla="*/ 244524 h 1795526"/>
              <a:gd name="connsiteX7" fmla="*/ 1043273 w 2340891"/>
              <a:gd name="connsiteY7" fmla="*/ 258280 h 1795526"/>
              <a:gd name="connsiteX8" fmla="*/ 1302818 w 2340891"/>
              <a:gd name="connsiteY8" fmla="*/ 234623 h 1795526"/>
              <a:gd name="connsiteX9" fmla="*/ 1273384 w 2340891"/>
              <a:gd name="connsiteY9" fmla="*/ 70642 h 1795526"/>
              <a:gd name="connsiteX10" fmla="*/ 1241690 w 2340891"/>
              <a:gd name="connsiteY10" fmla="*/ 0 h 1795526"/>
              <a:gd name="connsiteX11" fmla="*/ 1243092 w 2340891"/>
              <a:gd name="connsiteY11" fmla="*/ 0 h 1795526"/>
              <a:gd name="connsiteX12" fmla="*/ 2068018 w 2340891"/>
              <a:gd name="connsiteY12" fmla="*/ 0 h 1795526"/>
              <a:gd name="connsiteX13" fmla="*/ 2072873 w 2340891"/>
              <a:gd name="connsiteY13" fmla="*/ 0 h 1795526"/>
              <a:gd name="connsiteX14" fmla="*/ 2072873 w 2340891"/>
              <a:gd name="connsiteY14" fmla="*/ 818274 h 1795526"/>
              <a:gd name="connsiteX15" fmla="*/ 2139925 w 2340891"/>
              <a:gd name="connsiteY15" fmla="*/ 788190 h 1795526"/>
              <a:gd name="connsiteX16" fmla="*/ 2303906 w 2340891"/>
              <a:gd name="connsiteY16" fmla="*/ 758756 h 1795526"/>
              <a:gd name="connsiteX17" fmla="*/ 2294408 w 2340891"/>
              <a:gd name="connsiteY17" fmla="*/ 1076712 h 1795526"/>
              <a:gd name="connsiteX18" fmla="*/ 2126949 w 2340891"/>
              <a:gd name="connsiteY18" fmla="*/ 1039343 h 1795526"/>
              <a:gd name="connsiteX19" fmla="*/ 2072873 w 2340891"/>
              <a:gd name="connsiteY19" fmla="*/ 1012679 h 1795526"/>
              <a:gd name="connsiteX20" fmla="*/ 2072873 w 2340891"/>
              <a:gd name="connsiteY20" fmla="*/ 1795526 h 1795526"/>
              <a:gd name="connsiteX21" fmla="*/ 2068018 w 2340891"/>
              <a:gd name="connsiteY21" fmla="*/ 1795526 h 1795526"/>
              <a:gd name="connsiteX22" fmla="*/ 1290225 w 2340891"/>
              <a:gd name="connsiteY22" fmla="*/ 1795526 h 1795526"/>
              <a:gd name="connsiteX23" fmla="*/ 1287632 w 2340891"/>
              <a:gd name="connsiteY23" fmla="*/ 1795526 h 1795526"/>
              <a:gd name="connsiteX24" fmla="*/ 1316690 w 2340891"/>
              <a:gd name="connsiteY24" fmla="*/ 1736595 h 1795526"/>
              <a:gd name="connsiteX25" fmla="*/ 1354059 w 2340891"/>
              <a:gd name="connsiteY25" fmla="*/ 1569136 h 1795526"/>
              <a:gd name="connsiteX26" fmla="*/ 1333570 w 2340891"/>
              <a:gd name="connsiteY26" fmla="*/ 1551003 h 1795526"/>
              <a:gd name="connsiteX27" fmla="*/ 1297618 w 2340891"/>
              <a:gd name="connsiteY27" fmla="*/ 1537246 h 1795526"/>
              <a:gd name="connsiteX28" fmla="*/ 1038073 w 2340891"/>
              <a:gd name="connsiteY28" fmla="*/ 1560903 h 1795526"/>
              <a:gd name="connsiteX29" fmla="*/ 1067507 w 2340891"/>
              <a:gd name="connsiteY29" fmla="*/ 1724884 h 1795526"/>
              <a:gd name="connsiteX30" fmla="*/ 1099201 w 2340891"/>
              <a:gd name="connsiteY30" fmla="*/ 1795526 h 1795526"/>
              <a:gd name="connsiteX31" fmla="*/ 1097799 w 2340891"/>
              <a:gd name="connsiteY31" fmla="*/ 1795526 h 1795526"/>
              <a:gd name="connsiteX32" fmla="*/ 272873 w 2340891"/>
              <a:gd name="connsiteY32" fmla="*/ 1795526 h 1795526"/>
              <a:gd name="connsiteX33" fmla="*/ 268018 w 2340891"/>
              <a:gd name="connsiteY33" fmla="*/ 1795526 h 1795526"/>
              <a:gd name="connsiteX34" fmla="*/ 268018 w 2340891"/>
              <a:gd name="connsiteY34" fmla="*/ 977252 h 1795526"/>
              <a:gd name="connsiteX35" fmla="*/ 200966 w 2340891"/>
              <a:gd name="connsiteY35" fmla="*/ 1007336 h 1795526"/>
              <a:gd name="connsiteX36" fmla="*/ 36985 w 2340891"/>
              <a:gd name="connsiteY36" fmla="*/ 1036770 h 1795526"/>
              <a:gd name="connsiteX37" fmla="*/ 46483 w 2340891"/>
              <a:gd name="connsiteY37" fmla="*/ 718814 h 1795526"/>
              <a:gd name="connsiteX38" fmla="*/ 213942 w 2340891"/>
              <a:gd name="connsiteY38" fmla="*/ 756183 h 1795526"/>
              <a:gd name="connsiteX39" fmla="*/ 268018 w 2340891"/>
              <a:gd name="connsiteY39" fmla="*/ 782847 h 179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40891" h="1795526">
                <a:moveTo>
                  <a:pt x="268018" y="0"/>
                </a:moveTo>
                <a:lnTo>
                  <a:pt x="272873" y="0"/>
                </a:lnTo>
                <a:lnTo>
                  <a:pt x="1050666" y="0"/>
                </a:lnTo>
                <a:lnTo>
                  <a:pt x="1053259" y="0"/>
                </a:lnTo>
                <a:lnTo>
                  <a:pt x="1024201" y="58931"/>
                </a:lnTo>
                <a:cubicBezTo>
                  <a:pt x="993321" y="128265"/>
                  <a:pt x="970686" y="197776"/>
                  <a:pt x="986832" y="226390"/>
                </a:cubicBezTo>
                <a:lnTo>
                  <a:pt x="1007321" y="244524"/>
                </a:lnTo>
                <a:lnTo>
                  <a:pt x="1043273" y="258280"/>
                </a:lnTo>
                <a:cubicBezTo>
                  <a:pt x="1129084" y="281547"/>
                  <a:pt x="1276722" y="274777"/>
                  <a:pt x="1302818" y="234623"/>
                </a:cubicBezTo>
                <a:cubicBezTo>
                  <a:pt x="1320216" y="207854"/>
                  <a:pt x="1300993" y="139478"/>
                  <a:pt x="1273384" y="70642"/>
                </a:cubicBezTo>
                <a:lnTo>
                  <a:pt x="1241690" y="0"/>
                </a:lnTo>
                <a:lnTo>
                  <a:pt x="1243092" y="0"/>
                </a:lnTo>
                <a:lnTo>
                  <a:pt x="2068018" y="0"/>
                </a:lnTo>
                <a:lnTo>
                  <a:pt x="2072873" y="0"/>
                </a:lnTo>
                <a:lnTo>
                  <a:pt x="2072873" y="818274"/>
                </a:lnTo>
                <a:lnTo>
                  <a:pt x="2139925" y="788190"/>
                </a:lnTo>
                <a:cubicBezTo>
                  <a:pt x="2208761" y="760581"/>
                  <a:pt x="2277137" y="741358"/>
                  <a:pt x="2303906" y="758756"/>
                </a:cubicBezTo>
                <a:cubicBezTo>
                  <a:pt x="2357444" y="793551"/>
                  <a:pt x="2351634" y="1044420"/>
                  <a:pt x="2294408" y="1076712"/>
                </a:cubicBezTo>
                <a:cubicBezTo>
                  <a:pt x="2265794" y="1092858"/>
                  <a:pt x="2196283" y="1070223"/>
                  <a:pt x="2126949" y="1039343"/>
                </a:cubicBezTo>
                <a:lnTo>
                  <a:pt x="2072873" y="1012679"/>
                </a:lnTo>
                <a:lnTo>
                  <a:pt x="2072873" y="1795526"/>
                </a:lnTo>
                <a:lnTo>
                  <a:pt x="2068018" y="1795526"/>
                </a:lnTo>
                <a:lnTo>
                  <a:pt x="1290225" y="1795526"/>
                </a:lnTo>
                <a:lnTo>
                  <a:pt x="1287632" y="1795526"/>
                </a:lnTo>
                <a:lnTo>
                  <a:pt x="1316690" y="1736595"/>
                </a:lnTo>
                <a:cubicBezTo>
                  <a:pt x="1347570" y="1667261"/>
                  <a:pt x="1370205" y="1597750"/>
                  <a:pt x="1354059" y="1569136"/>
                </a:cubicBezTo>
                <a:lnTo>
                  <a:pt x="1333570" y="1551003"/>
                </a:lnTo>
                <a:lnTo>
                  <a:pt x="1297618" y="1537246"/>
                </a:lnTo>
                <a:cubicBezTo>
                  <a:pt x="1211807" y="1513979"/>
                  <a:pt x="1064170" y="1520750"/>
                  <a:pt x="1038073" y="1560903"/>
                </a:cubicBezTo>
                <a:cubicBezTo>
                  <a:pt x="1020675" y="1587672"/>
                  <a:pt x="1039898" y="1656048"/>
                  <a:pt x="1067507" y="1724884"/>
                </a:cubicBezTo>
                <a:lnTo>
                  <a:pt x="1099201" y="1795526"/>
                </a:lnTo>
                <a:lnTo>
                  <a:pt x="1097799" y="1795526"/>
                </a:lnTo>
                <a:lnTo>
                  <a:pt x="272873" y="1795526"/>
                </a:lnTo>
                <a:lnTo>
                  <a:pt x="268018" y="1795526"/>
                </a:lnTo>
                <a:lnTo>
                  <a:pt x="268018" y="977252"/>
                </a:lnTo>
                <a:lnTo>
                  <a:pt x="200966" y="1007336"/>
                </a:lnTo>
                <a:cubicBezTo>
                  <a:pt x="132130" y="1034945"/>
                  <a:pt x="63754" y="1054168"/>
                  <a:pt x="36985" y="1036770"/>
                </a:cubicBezTo>
                <a:cubicBezTo>
                  <a:pt x="-16553" y="1001975"/>
                  <a:pt x="-10743" y="751106"/>
                  <a:pt x="46483" y="718814"/>
                </a:cubicBezTo>
                <a:cubicBezTo>
                  <a:pt x="75097" y="702668"/>
                  <a:pt x="144608" y="725303"/>
                  <a:pt x="213942" y="756183"/>
                </a:cubicBezTo>
                <a:lnTo>
                  <a:pt x="268018" y="782847"/>
                </a:lnTo>
                <a:close/>
              </a:path>
            </a:pathLst>
          </a:cu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a:solidFill>
                  <a:schemeClr val="bg1"/>
                </a:solidFill>
                <a:latin typeface="Cambria" panose="02040503050406030204" pitchFamily="18" charset="0"/>
              </a:rPr>
              <a:t>ling</a:t>
            </a:r>
            <a:endParaRPr kumimoji="0" lang="en-US" sz="4000" b="0" i="0" u="none" strike="noStrike" kern="0" cap="none" spc="0" normalizeH="0" baseline="0" noProof="0" dirty="0">
              <a:ln>
                <a:noFill/>
              </a:ln>
              <a:solidFill>
                <a:schemeClr val="bg1"/>
              </a:solidFill>
              <a:effectLst/>
              <a:uLnTx/>
              <a:uFillTx/>
              <a:latin typeface="Cambria" panose="02040503050406030204" pitchFamily="18" charset="0"/>
            </a:endParaRPr>
          </a:p>
        </p:txBody>
      </p:sp>
      <p:sp>
        <p:nvSpPr>
          <p:cNvPr id="43" name="Freeform 42"/>
          <p:cNvSpPr/>
          <p:nvPr/>
        </p:nvSpPr>
        <p:spPr>
          <a:xfrm>
            <a:off x="2370928" y="1438620"/>
            <a:ext cx="1483906" cy="1934621"/>
          </a:xfrm>
          <a:custGeom>
            <a:avLst/>
            <a:gdLst>
              <a:gd name="connsiteX0" fmla="*/ 759234 w 1483906"/>
              <a:gd name="connsiteY0" fmla="*/ 164 h 1934621"/>
              <a:gd name="connsiteX1" fmla="*/ 889845 w 1483906"/>
              <a:gd name="connsiteY1" fmla="*/ 38417 h 1934621"/>
              <a:gd name="connsiteX2" fmla="*/ 858961 w 1483906"/>
              <a:gd name="connsiteY2" fmla="*/ 176813 h 1934621"/>
              <a:gd name="connsiteX3" fmla="*/ 836925 w 1483906"/>
              <a:gd name="connsiteY3" fmla="*/ 221504 h 1934621"/>
              <a:gd name="connsiteX4" fmla="*/ 1483906 w 1483906"/>
              <a:gd name="connsiteY4" fmla="*/ 221504 h 1934621"/>
              <a:gd name="connsiteX5" fmla="*/ 1483906 w 1483906"/>
              <a:gd name="connsiteY5" fmla="*/ 225516 h 1934621"/>
              <a:gd name="connsiteX6" fmla="*/ 1483906 w 1483906"/>
              <a:gd name="connsiteY6" fmla="*/ 868320 h 1934621"/>
              <a:gd name="connsiteX7" fmla="*/ 1483906 w 1483906"/>
              <a:gd name="connsiteY7" fmla="*/ 870463 h 1934621"/>
              <a:gd name="connsiteX8" fmla="*/ 1435203 w 1483906"/>
              <a:gd name="connsiteY8" fmla="*/ 846448 h 1934621"/>
              <a:gd name="connsiteX9" fmla="*/ 1296807 w 1483906"/>
              <a:gd name="connsiteY9" fmla="*/ 815565 h 1934621"/>
              <a:gd name="connsiteX10" fmla="*/ 1281820 w 1483906"/>
              <a:gd name="connsiteY10" fmla="*/ 832498 h 1934621"/>
              <a:gd name="connsiteX11" fmla="*/ 1270452 w 1483906"/>
              <a:gd name="connsiteY11" fmla="*/ 862210 h 1934621"/>
              <a:gd name="connsiteX12" fmla="*/ 1290003 w 1483906"/>
              <a:gd name="connsiteY12" fmla="*/ 1076710 h 1934621"/>
              <a:gd name="connsiteX13" fmla="*/ 1425524 w 1483906"/>
              <a:gd name="connsiteY13" fmla="*/ 1052384 h 1934621"/>
              <a:gd name="connsiteX14" fmla="*/ 1483906 w 1483906"/>
              <a:gd name="connsiteY14" fmla="*/ 1026191 h 1934621"/>
              <a:gd name="connsiteX15" fmla="*/ 1483906 w 1483906"/>
              <a:gd name="connsiteY15" fmla="*/ 1027350 h 1934621"/>
              <a:gd name="connsiteX16" fmla="*/ 1483906 w 1483906"/>
              <a:gd name="connsiteY16" fmla="*/ 1709106 h 1934621"/>
              <a:gd name="connsiteX17" fmla="*/ 1483906 w 1483906"/>
              <a:gd name="connsiteY17" fmla="*/ 1713119 h 1934621"/>
              <a:gd name="connsiteX18" fmla="*/ 807647 w 1483906"/>
              <a:gd name="connsiteY18" fmla="*/ 1713119 h 1934621"/>
              <a:gd name="connsiteX19" fmla="*/ 832509 w 1483906"/>
              <a:gd name="connsiteY19" fmla="*/ 1768534 h 1934621"/>
              <a:gd name="connsiteX20" fmla="*/ 856835 w 1483906"/>
              <a:gd name="connsiteY20" fmla="*/ 1904055 h 1934621"/>
              <a:gd name="connsiteX21" fmla="*/ 594061 w 1483906"/>
              <a:gd name="connsiteY21" fmla="*/ 1896205 h 1934621"/>
              <a:gd name="connsiteX22" fmla="*/ 624945 w 1483906"/>
              <a:gd name="connsiteY22" fmla="*/ 1757810 h 1934621"/>
              <a:gd name="connsiteX23" fmla="*/ 646981 w 1483906"/>
              <a:gd name="connsiteY23" fmla="*/ 1713119 h 1934621"/>
              <a:gd name="connsiteX24" fmla="*/ 0 w 1483906"/>
              <a:gd name="connsiteY24" fmla="*/ 1713119 h 1934621"/>
              <a:gd name="connsiteX25" fmla="*/ 0 w 1483906"/>
              <a:gd name="connsiteY25" fmla="*/ 1709106 h 1934621"/>
              <a:gd name="connsiteX26" fmla="*/ 0 w 1483906"/>
              <a:gd name="connsiteY26" fmla="*/ 1066302 h 1934621"/>
              <a:gd name="connsiteX27" fmla="*/ 0 w 1483906"/>
              <a:gd name="connsiteY27" fmla="*/ 1064160 h 1934621"/>
              <a:gd name="connsiteX28" fmla="*/ 48703 w 1483906"/>
              <a:gd name="connsiteY28" fmla="*/ 1088174 h 1934621"/>
              <a:gd name="connsiteX29" fmla="*/ 187099 w 1483906"/>
              <a:gd name="connsiteY29" fmla="*/ 1119058 h 1934621"/>
              <a:gd name="connsiteX30" fmla="*/ 202085 w 1483906"/>
              <a:gd name="connsiteY30" fmla="*/ 1102125 h 1934621"/>
              <a:gd name="connsiteX31" fmla="*/ 213455 w 1483906"/>
              <a:gd name="connsiteY31" fmla="*/ 1072412 h 1934621"/>
              <a:gd name="connsiteX32" fmla="*/ 193903 w 1483906"/>
              <a:gd name="connsiteY32" fmla="*/ 857912 h 1934621"/>
              <a:gd name="connsiteX33" fmla="*/ 58382 w 1483906"/>
              <a:gd name="connsiteY33" fmla="*/ 882238 h 1934621"/>
              <a:gd name="connsiteX34" fmla="*/ 0 w 1483906"/>
              <a:gd name="connsiteY34" fmla="*/ 908431 h 1934621"/>
              <a:gd name="connsiteX35" fmla="*/ 0 w 1483906"/>
              <a:gd name="connsiteY35" fmla="*/ 907273 h 1934621"/>
              <a:gd name="connsiteX36" fmla="*/ 0 w 1483906"/>
              <a:gd name="connsiteY36" fmla="*/ 225516 h 1934621"/>
              <a:gd name="connsiteX37" fmla="*/ 0 w 1483906"/>
              <a:gd name="connsiteY37" fmla="*/ 221504 h 1934621"/>
              <a:gd name="connsiteX38" fmla="*/ 676260 w 1483906"/>
              <a:gd name="connsiteY38" fmla="*/ 221504 h 1934621"/>
              <a:gd name="connsiteX39" fmla="*/ 651397 w 1483906"/>
              <a:gd name="connsiteY39" fmla="*/ 166089 h 1934621"/>
              <a:gd name="connsiteX40" fmla="*/ 627071 w 1483906"/>
              <a:gd name="connsiteY40" fmla="*/ 30567 h 1934621"/>
              <a:gd name="connsiteX41" fmla="*/ 759234 w 1483906"/>
              <a:gd name="connsiteY41" fmla="*/ 164 h 1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83906" h="1934621">
                <a:moveTo>
                  <a:pt x="759234" y="164"/>
                </a:moveTo>
                <a:cubicBezTo>
                  <a:pt x="817997" y="1746"/>
                  <a:pt x="876501" y="14770"/>
                  <a:pt x="889845" y="38417"/>
                </a:cubicBezTo>
                <a:cubicBezTo>
                  <a:pt x="903189" y="62065"/>
                  <a:pt x="884482" y="119512"/>
                  <a:pt x="858961" y="176813"/>
                </a:cubicBezTo>
                <a:lnTo>
                  <a:pt x="836925" y="221504"/>
                </a:lnTo>
                <a:lnTo>
                  <a:pt x="1483906" y="221504"/>
                </a:lnTo>
                <a:lnTo>
                  <a:pt x="1483906" y="225516"/>
                </a:lnTo>
                <a:lnTo>
                  <a:pt x="1483906" y="868320"/>
                </a:lnTo>
                <a:lnTo>
                  <a:pt x="1483906" y="870463"/>
                </a:lnTo>
                <a:lnTo>
                  <a:pt x="1435203" y="846448"/>
                </a:lnTo>
                <a:cubicBezTo>
                  <a:pt x="1377902" y="820927"/>
                  <a:pt x="1320455" y="802221"/>
                  <a:pt x="1296807" y="815565"/>
                </a:cubicBezTo>
                <a:lnTo>
                  <a:pt x="1281820" y="832498"/>
                </a:lnTo>
                <a:lnTo>
                  <a:pt x="1270452" y="862210"/>
                </a:lnTo>
                <a:cubicBezTo>
                  <a:pt x="1251223" y="933128"/>
                  <a:pt x="1256818" y="1055143"/>
                  <a:pt x="1290003" y="1076710"/>
                </a:cubicBezTo>
                <a:cubicBezTo>
                  <a:pt x="1312126" y="1091088"/>
                  <a:pt x="1368635" y="1075202"/>
                  <a:pt x="1425524" y="1052384"/>
                </a:cubicBezTo>
                <a:lnTo>
                  <a:pt x="1483906" y="1026191"/>
                </a:lnTo>
                <a:lnTo>
                  <a:pt x="1483906" y="1027350"/>
                </a:lnTo>
                <a:lnTo>
                  <a:pt x="1483906" y="1709106"/>
                </a:lnTo>
                <a:lnTo>
                  <a:pt x="1483906" y="1713119"/>
                </a:lnTo>
                <a:lnTo>
                  <a:pt x="807647" y="1713119"/>
                </a:lnTo>
                <a:lnTo>
                  <a:pt x="832509" y="1768534"/>
                </a:lnTo>
                <a:cubicBezTo>
                  <a:pt x="855327" y="1825423"/>
                  <a:pt x="871214" y="1881932"/>
                  <a:pt x="856835" y="1904055"/>
                </a:cubicBezTo>
                <a:cubicBezTo>
                  <a:pt x="828079" y="1948301"/>
                  <a:pt x="620749" y="1943500"/>
                  <a:pt x="594061" y="1896205"/>
                </a:cubicBezTo>
                <a:cubicBezTo>
                  <a:pt x="580718" y="1872558"/>
                  <a:pt x="599424" y="1815110"/>
                  <a:pt x="624945" y="1757810"/>
                </a:cubicBezTo>
                <a:lnTo>
                  <a:pt x="646981" y="1713119"/>
                </a:lnTo>
                <a:lnTo>
                  <a:pt x="0" y="1713119"/>
                </a:lnTo>
                <a:lnTo>
                  <a:pt x="0" y="1709106"/>
                </a:lnTo>
                <a:lnTo>
                  <a:pt x="0" y="1066302"/>
                </a:lnTo>
                <a:lnTo>
                  <a:pt x="0" y="1064160"/>
                </a:lnTo>
                <a:lnTo>
                  <a:pt x="48703" y="1088174"/>
                </a:lnTo>
                <a:cubicBezTo>
                  <a:pt x="106004" y="1113695"/>
                  <a:pt x="163451" y="1132402"/>
                  <a:pt x="187099" y="1119058"/>
                </a:cubicBezTo>
                <a:lnTo>
                  <a:pt x="202085" y="1102125"/>
                </a:lnTo>
                <a:lnTo>
                  <a:pt x="213455" y="1072412"/>
                </a:lnTo>
                <a:cubicBezTo>
                  <a:pt x="232684" y="1001494"/>
                  <a:pt x="227088" y="879480"/>
                  <a:pt x="193903" y="857912"/>
                </a:cubicBezTo>
                <a:cubicBezTo>
                  <a:pt x="171780" y="843534"/>
                  <a:pt x="115271" y="859421"/>
                  <a:pt x="58382" y="882238"/>
                </a:cubicBezTo>
                <a:lnTo>
                  <a:pt x="0" y="908431"/>
                </a:lnTo>
                <a:lnTo>
                  <a:pt x="0" y="907273"/>
                </a:lnTo>
                <a:lnTo>
                  <a:pt x="0" y="225516"/>
                </a:lnTo>
                <a:lnTo>
                  <a:pt x="0" y="221504"/>
                </a:lnTo>
                <a:lnTo>
                  <a:pt x="676260" y="221504"/>
                </a:lnTo>
                <a:lnTo>
                  <a:pt x="651397" y="166089"/>
                </a:lnTo>
                <a:cubicBezTo>
                  <a:pt x="628580" y="109200"/>
                  <a:pt x="612693" y="52690"/>
                  <a:pt x="627071" y="30567"/>
                </a:cubicBezTo>
                <a:cubicBezTo>
                  <a:pt x="641450" y="8444"/>
                  <a:pt x="700471" y="-1417"/>
                  <a:pt x="759234" y="164"/>
                </a:cubicBezTo>
                <a:close/>
              </a:path>
            </a:pathLst>
          </a:cu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chemeClr val="bg1"/>
                </a:solidFill>
                <a:effectLst/>
                <a:uLnTx/>
                <a:uFillTx/>
                <a:latin typeface="Cambria" panose="02040503050406030204" pitchFamily="18" charset="0"/>
              </a:rPr>
              <a:t>gi</a:t>
            </a:r>
          </a:p>
        </p:txBody>
      </p:sp>
      <p:sp>
        <p:nvSpPr>
          <p:cNvPr id="53" name="Rectangle 52"/>
          <p:cNvSpPr/>
          <p:nvPr/>
        </p:nvSpPr>
        <p:spPr>
          <a:xfrm>
            <a:off x="2381133" y="3599291"/>
            <a:ext cx="1494111" cy="258635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it-IT" sz="1400" dirty="0">
                <a:latin typeface="Cambria" panose="02040503050406030204" pitchFamily="18" charset="0"/>
              </a:rPr>
              <a:t>Il DST offre un accesso più semplice a concetti astratti e complessi, come già Platone, che faceva largo uso dei miti (racconti) nei suoi dialoghi, ben sapeva;</a:t>
            </a:r>
          </a:p>
          <a:p>
            <a:pPr marR="0" lvl="0" defTabSz="914400" eaLnBrk="1" fontAlgn="auto" latinLnBrk="0" hangingPunct="1">
              <a:lnSpc>
                <a:spcPct val="100000"/>
              </a:lnSpc>
              <a:spcBef>
                <a:spcPts val="0"/>
              </a:spcBef>
              <a:spcAft>
                <a:spcPts val="0"/>
              </a:spcAft>
              <a:buClrTx/>
              <a:buSzTx/>
              <a:tabLst/>
              <a:defRPr/>
            </a:pPr>
            <a:endParaRPr kumimoji="0" lang="en-US" sz="1400" u="none" strike="noStrike" kern="0" cap="none" spc="0" normalizeH="0" baseline="0" noProof="0" dirty="0">
              <a:ln>
                <a:noFill/>
              </a:ln>
              <a:solidFill>
                <a:schemeClr val="tx1"/>
              </a:solidFill>
              <a:effectLst/>
              <a:uLnTx/>
              <a:uFillTx/>
              <a:latin typeface="Cambria" panose="02040503050406030204" pitchFamily="18" charset="0"/>
            </a:endParaRPr>
          </a:p>
        </p:txBody>
      </p:sp>
      <p:sp>
        <p:nvSpPr>
          <p:cNvPr id="54" name="Rectangle 53"/>
          <p:cNvSpPr/>
          <p:nvPr/>
        </p:nvSpPr>
        <p:spPr>
          <a:xfrm>
            <a:off x="479376" y="3599290"/>
            <a:ext cx="1901758" cy="325870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it-IT" sz="1400" dirty="0">
                <a:latin typeface="Cambria" panose="02040503050406030204" pitchFamily="18" charset="0"/>
              </a:rPr>
              <a:t>L’approccio narrativo ha un carattere fortemente gratificante;</a:t>
            </a:r>
          </a:p>
          <a:p>
            <a:pPr>
              <a:defRPr/>
            </a:pPr>
            <a:r>
              <a:rPr lang="it-IT" sz="1400" dirty="0">
                <a:latin typeface="Cambria" panose="02040503050406030204" pitchFamily="18" charset="0"/>
              </a:rPr>
              <a:t>l’approccio narrativo favorisce la </a:t>
            </a:r>
            <a:r>
              <a:rPr lang="it-IT" sz="1400" dirty="0" err="1">
                <a:latin typeface="Cambria" panose="02040503050406030204" pitchFamily="18" charset="0"/>
              </a:rPr>
              <a:t>networked</a:t>
            </a:r>
            <a:r>
              <a:rPr lang="it-IT" sz="1400" dirty="0">
                <a:latin typeface="Cambria" panose="02040503050406030204" pitchFamily="18" charset="0"/>
              </a:rPr>
              <a:t> knowledge (conoscenza connettiva) e la </a:t>
            </a:r>
            <a:r>
              <a:rPr lang="it-IT" sz="1400" dirty="0" err="1">
                <a:latin typeface="Cambria" panose="02040503050406030204" pitchFamily="18" charset="0"/>
              </a:rPr>
              <a:t>combinatorial</a:t>
            </a:r>
            <a:r>
              <a:rPr lang="it-IT" sz="1400" dirty="0">
                <a:latin typeface="Cambria" panose="02040503050406030204" pitchFamily="18" charset="0"/>
              </a:rPr>
              <a:t> </a:t>
            </a:r>
            <a:r>
              <a:rPr lang="it-IT" sz="1400" dirty="0" err="1">
                <a:latin typeface="Cambria" panose="02040503050406030204" pitchFamily="18" charset="0"/>
              </a:rPr>
              <a:t>creativity</a:t>
            </a:r>
            <a:r>
              <a:rPr lang="it-IT" sz="1400" dirty="0">
                <a:latin typeface="Cambria" panose="02040503050406030204" pitchFamily="18" charset="0"/>
              </a:rPr>
              <a:t> (creatività combinatoria)</a:t>
            </a:r>
          </a:p>
          <a:p>
            <a:pPr lvl="0">
              <a:defRPr/>
            </a:pPr>
            <a:endParaRPr kumimoji="0" lang="en-US" sz="1400" u="none" strike="noStrike" kern="0" cap="none" spc="0" normalizeH="0" baseline="0" noProof="0" dirty="0">
              <a:ln>
                <a:noFill/>
              </a:ln>
              <a:solidFill>
                <a:schemeClr val="tx1"/>
              </a:solidFill>
              <a:effectLst/>
              <a:uLnTx/>
              <a:uFillTx/>
              <a:latin typeface="Cambria" panose="02040503050406030204" pitchFamily="18" charset="0"/>
            </a:endParaRPr>
          </a:p>
        </p:txBody>
      </p:sp>
      <p:sp>
        <p:nvSpPr>
          <p:cNvPr id="55" name="Rectangle 54"/>
          <p:cNvSpPr/>
          <p:nvPr/>
        </p:nvSpPr>
        <p:spPr>
          <a:xfrm>
            <a:off x="3875244" y="3598598"/>
            <a:ext cx="1494111" cy="258635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it-IT" sz="1400" dirty="0">
                <a:latin typeface="Cambria" panose="02040503050406030204" pitchFamily="18" charset="0"/>
              </a:rPr>
              <a:t>Il meccanismo narrativo, supportato da elementi multimediali, genera processi ermeneutico – interpretativi e correlazioni concettuali significative;</a:t>
            </a:r>
          </a:p>
          <a:p>
            <a:pPr marR="0" lvl="0" defTabSz="914400" eaLnBrk="1" fontAlgn="auto" latinLnBrk="0" hangingPunct="1">
              <a:lnSpc>
                <a:spcPct val="100000"/>
              </a:lnSpc>
              <a:spcBef>
                <a:spcPts val="0"/>
              </a:spcBef>
              <a:spcAft>
                <a:spcPts val="0"/>
              </a:spcAft>
              <a:buClrTx/>
              <a:buSzTx/>
              <a:tabLst/>
              <a:defRPr/>
            </a:pPr>
            <a:endParaRPr kumimoji="0" lang="en-US" sz="1400" u="none" strike="noStrike" kern="0" cap="none" spc="0" normalizeH="0" baseline="0" noProof="0" dirty="0">
              <a:ln>
                <a:noFill/>
              </a:ln>
              <a:solidFill>
                <a:schemeClr val="tx1"/>
              </a:solidFill>
              <a:effectLst/>
              <a:uLnTx/>
              <a:uFillTx/>
              <a:latin typeface="Cambria" panose="02040503050406030204" pitchFamily="18" charset="0"/>
            </a:endParaRPr>
          </a:p>
        </p:txBody>
      </p:sp>
      <p:sp>
        <p:nvSpPr>
          <p:cNvPr id="56" name="Rectangle 55"/>
          <p:cNvSpPr/>
          <p:nvPr/>
        </p:nvSpPr>
        <p:spPr>
          <a:xfrm>
            <a:off x="5369355" y="3597905"/>
            <a:ext cx="1494111" cy="258635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it-IT" sz="1400" dirty="0">
                <a:latin typeface="Cambria" panose="02040503050406030204" pitchFamily="18" charset="0"/>
              </a:rPr>
              <a:t>Il racconto viene facilmente memorizzato sul piano cognitivo;</a:t>
            </a:r>
          </a:p>
          <a:p>
            <a:pPr marR="0" lvl="0" defTabSz="914400" eaLnBrk="1" fontAlgn="auto" latinLnBrk="0" hangingPunct="1">
              <a:lnSpc>
                <a:spcPct val="100000"/>
              </a:lnSpc>
              <a:spcBef>
                <a:spcPts val="0"/>
              </a:spcBef>
              <a:spcAft>
                <a:spcPts val="0"/>
              </a:spcAft>
              <a:buClrTx/>
              <a:buSzTx/>
              <a:tabLst/>
              <a:defRPr/>
            </a:pPr>
            <a:endParaRPr kumimoji="0" lang="en-US" sz="1400" u="none" strike="noStrike" kern="0" cap="none" spc="0" normalizeH="0" baseline="0" noProof="0" dirty="0">
              <a:ln>
                <a:noFill/>
              </a:ln>
              <a:solidFill>
                <a:schemeClr val="tx1"/>
              </a:solidFill>
              <a:effectLst/>
              <a:uLnTx/>
              <a:uFillTx/>
              <a:latin typeface="Cambria" panose="02040503050406030204" pitchFamily="18" charset="0"/>
            </a:endParaRPr>
          </a:p>
        </p:txBody>
      </p:sp>
      <p:sp>
        <p:nvSpPr>
          <p:cNvPr id="57" name="Rectangle 56"/>
          <p:cNvSpPr/>
          <p:nvPr/>
        </p:nvSpPr>
        <p:spPr>
          <a:xfrm>
            <a:off x="6863466" y="3597212"/>
            <a:ext cx="1494111" cy="258635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it-IT" sz="1400" dirty="0">
                <a:latin typeface="Cambria" panose="02040503050406030204" pitchFamily="18" charset="0"/>
              </a:rPr>
              <a:t>La narrazione offre un notevole grado di coinvolgimento e il conseguente rafforzamento delle variabili motivazionali e dell’impegno;</a:t>
            </a:r>
            <a:endParaRPr kumimoji="0" lang="en-US" sz="1400" u="none" strike="noStrike" kern="0" cap="none" spc="0" normalizeH="0" baseline="0" noProof="0" dirty="0">
              <a:ln>
                <a:noFill/>
              </a:ln>
              <a:solidFill>
                <a:schemeClr val="tx1"/>
              </a:solidFill>
              <a:effectLst/>
              <a:uLnTx/>
              <a:uFillTx/>
              <a:latin typeface="Cambria" panose="02040503050406030204" pitchFamily="18" charset="0"/>
            </a:endParaRPr>
          </a:p>
        </p:txBody>
      </p:sp>
      <p:sp>
        <p:nvSpPr>
          <p:cNvPr id="58" name="Rectangle 57"/>
          <p:cNvSpPr/>
          <p:nvPr/>
        </p:nvSpPr>
        <p:spPr>
          <a:xfrm>
            <a:off x="8357577" y="3596519"/>
            <a:ext cx="1494111" cy="2586356"/>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it-IT" sz="1400" dirty="0">
                <a:latin typeface="Cambria" panose="02040503050406030204" pitchFamily="18" charset="0"/>
              </a:rPr>
              <a:t>Vengono  veicolati messaggi significativi e di forte impatto, strutturati secondo una logica di causa – effetto;</a:t>
            </a:r>
          </a:p>
          <a:p>
            <a:pPr marR="0" lvl="0" defTabSz="914400" eaLnBrk="1" fontAlgn="auto" latinLnBrk="0" hangingPunct="1">
              <a:lnSpc>
                <a:spcPct val="100000"/>
              </a:lnSpc>
              <a:spcBef>
                <a:spcPts val="0"/>
              </a:spcBef>
              <a:spcAft>
                <a:spcPts val="0"/>
              </a:spcAft>
              <a:buClrTx/>
              <a:buSzTx/>
              <a:tabLst/>
              <a:defRPr/>
            </a:pPr>
            <a:endParaRPr kumimoji="0" lang="en-US" sz="1400" u="none" strike="noStrike" kern="0" cap="none" spc="0" normalizeH="0" baseline="0" noProof="0" dirty="0">
              <a:ln>
                <a:noFill/>
              </a:ln>
              <a:solidFill>
                <a:schemeClr val="tx1"/>
              </a:solidFill>
              <a:effectLst/>
              <a:uLnTx/>
              <a:uFillTx/>
              <a:latin typeface="Cambria" panose="02040503050406030204" pitchFamily="18" charset="0"/>
            </a:endParaRPr>
          </a:p>
        </p:txBody>
      </p:sp>
      <p:sp>
        <p:nvSpPr>
          <p:cNvPr id="59" name="Rectangle 58"/>
          <p:cNvSpPr/>
          <p:nvPr/>
        </p:nvSpPr>
        <p:spPr>
          <a:xfrm>
            <a:off x="9851688" y="3595826"/>
            <a:ext cx="1860936" cy="307353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it-IT" sz="1400" dirty="0">
                <a:latin typeface="Cambria" panose="02040503050406030204" pitchFamily="18" charset="0"/>
              </a:rPr>
              <a:t>Una storia genera altre storie, secondo il meccanismo della inter-testualità, favorendo lo scambio collaborativo delle conoscenze, il confronto dialogico, lo spirito critico e la ricerca di nuove interpretazioni e punti di vista su un problema e/o tema</a:t>
            </a:r>
            <a:endParaRPr kumimoji="0" lang="en-US" sz="1400" u="none" strike="noStrike" kern="0" cap="none" spc="0" normalizeH="0" baseline="0" noProof="0" dirty="0">
              <a:ln>
                <a:noFill/>
              </a:ln>
              <a:solidFill>
                <a:schemeClr val="tx1"/>
              </a:solidFill>
              <a:effectLst/>
              <a:uLnTx/>
              <a:uFillTx/>
              <a:latin typeface="Cambria" panose="02040503050406030204" pitchFamily="18" charset="0"/>
            </a:endParaRPr>
          </a:p>
        </p:txBody>
      </p:sp>
    </p:spTree>
    <p:custDataLst>
      <p:tags r:id="rId2"/>
    </p:custDataLst>
    <p:extLst>
      <p:ext uri="{BB962C8B-B14F-4D97-AF65-F5344CB8AC3E}">
        <p14:creationId xmlns:p14="http://schemas.microsoft.com/office/powerpoint/2010/main" val="264764752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ppt_x"/>
                                          </p:val>
                                        </p:tav>
                                        <p:tav tm="100000">
                                          <p:val>
                                            <p:strVal val="#ppt_x"/>
                                          </p:val>
                                        </p:tav>
                                      </p:tavLst>
                                    </p:anim>
                                    <p:anim calcmode="lin" valueType="num">
                                      <p:cBhvr additive="base">
                                        <p:cTn id="1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500" fill="hold"/>
                                        <p:tgtEl>
                                          <p:spTgt spid="56"/>
                                        </p:tgtEl>
                                        <p:attrNameLst>
                                          <p:attrName>ppt_x</p:attrName>
                                        </p:attrNameLst>
                                      </p:cBhvr>
                                      <p:tavLst>
                                        <p:tav tm="0">
                                          <p:val>
                                            <p:strVal val="#ppt_x"/>
                                          </p:val>
                                        </p:tav>
                                        <p:tav tm="100000">
                                          <p:val>
                                            <p:strVal val="#ppt_x"/>
                                          </p:val>
                                        </p:tav>
                                      </p:tavLst>
                                    </p:anim>
                                    <p:anim calcmode="lin" valueType="num">
                                      <p:cBhvr additive="base">
                                        <p:cTn id="2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cBhvr additive="base">
                                        <p:cTn id="37" dur="500" fill="hold"/>
                                        <p:tgtEl>
                                          <p:spTgt spid="58"/>
                                        </p:tgtEl>
                                        <p:attrNameLst>
                                          <p:attrName>ppt_x</p:attrName>
                                        </p:attrNameLst>
                                      </p:cBhvr>
                                      <p:tavLst>
                                        <p:tav tm="0">
                                          <p:val>
                                            <p:strVal val="#ppt_x"/>
                                          </p:val>
                                        </p:tav>
                                        <p:tav tm="100000">
                                          <p:val>
                                            <p:strVal val="#ppt_x"/>
                                          </p:val>
                                        </p:tav>
                                      </p:tavLst>
                                    </p:anim>
                                    <p:anim calcmode="lin" valueType="num">
                                      <p:cBhvr additive="base">
                                        <p:cTn id="3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additive="base">
                                        <p:cTn id="43" dur="500" fill="hold"/>
                                        <p:tgtEl>
                                          <p:spTgt spid="59"/>
                                        </p:tgtEl>
                                        <p:attrNameLst>
                                          <p:attrName>ppt_x</p:attrName>
                                        </p:attrNameLst>
                                      </p:cBhvr>
                                      <p:tavLst>
                                        <p:tav tm="0">
                                          <p:val>
                                            <p:strVal val="#ppt_x"/>
                                          </p:val>
                                        </p:tav>
                                        <p:tav tm="100000">
                                          <p:val>
                                            <p:strVal val="#ppt_x"/>
                                          </p:val>
                                        </p:tav>
                                      </p:tavLst>
                                    </p:anim>
                                    <p:anim calcmode="lin" valueType="num">
                                      <p:cBhvr additive="base">
                                        <p:cTn id="4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dirty="0">
                <a:latin typeface="Cambria" panose="02040503050406030204" pitchFamily="18" charset="0"/>
              </a:rPr>
              <a:t>Il Fumetto</a:t>
            </a:r>
          </a:p>
        </p:txBody>
      </p:sp>
      <p:pic>
        <p:nvPicPr>
          <p:cNvPr id="4" name="Immagine 3"/>
          <p:cNvPicPr>
            <a:picLocks noChangeAspect="1"/>
          </p:cNvPicPr>
          <p:nvPr/>
        </p:nvPicPr>
        <p:blipFill>
          <a:blip r:embed="rId2"/>
          <a:stretch>
            <a:fillRect/>
          </a:stretch>
        </p:blipFill>
        <p:spPr>
          <a:xfrm>
            <a:off x="4943872" y="-24036"/>
            <a:ext cx="7899429" cy="6858000"/>
          </a:xfrm>
          <a:prstGeom prst="rect">
            <a:avLst/>
          </a:prstGeom>
        </p:spPr>
      </p:pic>
      <p:sp>
        <p:nvSpPr>
          <p:cNvPr id="6" name="Segnaposto contenuto 2"/>
          <p:cNvSpPr>
            <a:spLocks noGrp="1"/>
          </p:cNvSpPr>
          <p:nvPr>
            <p:ph idx="1"/>
          </p:nvPr>
        </p:nvSpPr>
        <p:spPr>
          <a:xfrm>
            <a:off x="609600" y="1600201"/>
            <a:ext cx="4334272" cy="4525963"/>
          </a:xfrm>
        </p:spPr>
        <p:txBody>
          <a:bodyPr>
            <a:normAutofit fontScale="92500" lnSpcReduction="10000"/>
          </a:bodyPr>
          <a:lstStyle/>
          <a:p>
            <a:pPr marL="0" indent="0">
              <a:buNone/>
            </a:pPr>
            <a:r>
              <a:rPr lang="it-IT" sz="2000" dirty="0">
                <a:latin typeface="Cambria" panose="02040503050406030204" pitchFamily="18" charset="0"/>
              </a:rPr>
              <a:t>Tra gli strumenti efficaci del </a:t>
            </a:r>
            <a:r>
              <a:rPr lang="it-IT" sz="2000" dirty="0" err="1">
                <a:latin typeface="Cambria" panose="02040503050406030204" pitchFamily="18" charset="0"/>
              </a:rPr>
              <a:t>digital</a:t>
            </a:r>
            <a:r>
              <a:rPr lang="it-IT" sz="2000" dirty="0">
                <a:latin typeface="Cambria" panose="02040503050406030204" pitchFamily="18" charset="0"/>
              </a:rPr>
              <a:t> </a:t>
            </a:r>
            <a:r>
              <a:rPr lang="it-IT" sz="2000" dirty="0" err="1">
                <a:latin typeface="Cambria" panose="02040503050406030204" pitchFamily="18" charset="0"/>
              </a:rPr>
              <a:t>storytelling</a:t>
            </a:r>
            <a:r>
              <a:rPr lang="it-IT" sz="2000" dirty="0">
                <a:latin typeface="Cambria" panose="02040503050406030204" pitchFamily="18" charset="0"/>
              </a:rPr>
              <a:t>, il fumetto può essere visto come una tecnica molto versatile utilizzabile in diversi contesti e che si presta naturalmente allo sviluppo di applicazioni multimediali, anche in ambito didattico. Del resto il fumetto è uno strumento stimolante per varie ragioni: per sua natura, richiede un’estrema sintesi nella costruzione di ogni singola vignetta e nella strutturazione della sequenza di vignette, ma allo stesso tempo si presta a diversi livelli di implementazione, dal semplice disegno con carta e matita all’uso di strumenti multimediali per la realizzazione di animazioni</a:t>
            </a:r>
          </a:p>
        </p:txBody>
      </p:sp>
    </p:spTree>
    <p:extLst>
      <p:ext uri="{BB962C8B-B14F-4D97-AF65-F5344CB8AC3E}">
        <p14:creationId xmlns:p14="http://schemas.microsoft.com/office/powerpoint/2010/main" val="58438590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dirty="0" err="1">
                <a:latin typeface="Cambria" panose="02040503050406030204" pitchFamily="18" charset="0"/>
              </a:rPr>
              <a:t>Toondoo</a:t>
            </a:r>
            <a:endParaRPr lang="it-IT" sz="4000" dirty="0">
              <a:latin typeface="Cambria" panose="02040503050406030204" pitchFamily="18" charset="0"/>
            </a:endParaRPr>
          </a:p>
        </p:txBody>
      </p:sp>
      <p:sp>
        <p:nvSpPr>
          <p:cNvPr id="3" name="Segnaposto contenuto 2"/>
          <p:cNvSpPr>
            <a:spLocks noGrp="1"/>
          </p:cNvSpPr>
          <p:nvPr>
            <p:ph idx="1"/>
          </p:nvPr>
        </p:nvSpPr>
        <p:spPr>
          <a:xfrm>
            <a:off x="609600" y="1600201"/>
            <a:ext cx="4478288" cy="4525963"/>
          </a:xfrm>
        </p:spPr>
        <p:txBody>
          <a:bodyPr>
            <a:normAutofit/>
          </a:bodyPr>
          <a:lstStyle/>
          <a:p>
            <a:pPr marL="0" indent="0">
              <a:buNone/>
            </a:pPr>
            <a:r>
              <a:rPr lang="it-IT" sz="2000" dirty="0">
                <a:latin typeface="Cambria" panose="02040503050406030204" pitchFamily="18" charset="0"/>
              </a:rPr>
              <a:t>Non si tratta di una semplice trasformazione della storia in prodotto multimediale ma della creazione di racconti multimodali. Il </a:t>
            </a:r>
            <a:r>
              <a:rPr lang="it-IT" sz="2000" dirty="0" err="1">
                <a:latin typeface="Cambria" panose="02040503050406030204" pitchFamily="18" charset="0"/>
              </a:rPr>
              <a:t>digital</a:t>
            </a:r>
            <a:r>
              <a:rPr lang="it-IT" sz="2000" dirty="0">
                <a:latin typeface="Cambria" panose="02040503050406030204" pitchFamily="18" charset="0"/>
              </a:rPr>
              <a:t> </a:t>
            </a:r>
            <a:r>
              <a:rPr lang="it-IT" sz="2000" dirty="0" err="1">
                <a:latin typeface="Cambria" panose="02040503050406030204" pitchFamily="18" charset="0"/>
              </a:rPr>
              <a:t>storytelling</a:t>
            </a:r>
            <a:r>
              <a:rPr lang="it-IT" sz="2000" dirty="0">
                <a:latin typeface="Cambria" panose="02040503050406030204" pitchFamily="18" charset="0"/>
              </a:rPr>
              <a:t> si avvale di </a:t>
            </a:r>
            <a:r>
              <a:rPr lang="it-IT" sz="2000" b="1" i="1" u="sng" dirty="0">
                <a:latin typeface="Cambria" panose="02040503050406030204" pitchFamily="18" charset="0"/>
              </a:rPr>
              <a:t>numerosi linguaggi </a:t>
            </a:r>
            <a:r>
              <a:rPr lang="it-IT" sz="2000" dirty="0">
                <a:latin typeface="Cambria" panose="02040503050406030204" pitchFamily="18" charset="0"/>
              </a:rPr>
              <a:t>ed è proprio questa la sua forza. Al </a:t>
            </a:r>
            <a:r>
              <a:rPr lang="it-IT" sz="2000" b="1" i="1" dirty="0">
                <a:latin typeface="Cambria" panose="02040503050406030204" pitchFamily="18" charset="0"/>
              </a:rPr>
              <a:t>linguaggio analogico (verbale) </a:t>
            </a:r>
            <a:r>
              <a:rPr lang="it-IT" sz="2000" dirty="0">
                <a:latin typeface="Cambria" panose="02040503050406030204" pitchFamily="18" charset="0"/>
              </a:rPr>
              <a:t>unisce quello </a:t>
            </a:r>
            <a:r>
              <a:rPr lang="it-IT" sz="2000" b="1" i="1" dirty="0">
                <a:latin typeface="Cambria" panose="02040503050406030204" pitchFamily="18" charset="0"/>
              </a:rPr>
              <a:t>digitale (non verbale)</a:t>
            </a:r>
            <a:r>
              <a:rPr lang="it-IT" sz="2000" dirty="0">
                <a:latin typeface="Cambria" panose="02040503050406030204" pitchFamily="18" charset="0"/>
              </a:rPr>
              <a:t>: l’</a:t>
            </a:r>
            <a:r>
              <a:rPr lang="it-IT" sz="2000" b="1" dirty="0">
                <a:latin typeface="Cambria" panose="02040503050406030204" pitchFamily="18" charset="0"/>
              </a:rPr>
              <a:t>uso di </a:t>
            </a:r>
            <a:r>
              <a:rPr lang="it-IT" sz="2000" b="1" dirty="0" err="1">
                <a:latin typeface="Cambria" panose="02040503050406030204" pitchFamily="18" charset="0"/>
              </a:rPr>
              <a:t>infografiche</a:t>
            </a:r>
            <a:r>
              <a:rPr lang="it-IT" sz="2000" b="1" dirty="0">
                <a:latin typeface="Cambria" panose="02040503050406030204" pitchFamily="18" charset="0"/>
              </a:rPr>
              <a:t>, illustrazioni e video esaltano il potere metaforico della narrazione</a:t>
            </a:r>
            <a:r>
              <a:rPr lang="it-IT" sz="2000" dirty="0">
                <a:latin typeface="Cambria" panose="02040503050406030204" pitchFamily="18" charset="0"/>
              </a:rPr>
              <a:t>. Attraverso la narrazione si comunicano esperienze, valori e idee!</a:t>
            </a:r>
          </a:p>
        </p:txBody>
      </p:sp>
      <p:pic>
        <p:nvPicPr>
          <p:cNvPr id="4" name="Immagine 3"/>
          <p:cNvPicPr>
            <a:picLocks noChangeAspect="1"/>
          </p:cNvPicPr>
          <p:nvPr/>
        </p:nvPicPr>
        <p:blipFill>
          <a:blip r:embed="rId2"/>
          <a:stretch>
            <a:fillRect/>
          </a:stretch>
        </p:blipFill>
        <p:spPr>
          <a:xfrm>
            <a:off x="5092402" y="1577331"/>
            <a:ext cx="6970088" cy="4011909"/>
          </a:xfrm>
          <a:prstGeom prst="rect">
            <a:avLst/>
          </a:prstGeom>
        </p:spPr>
      </p:pic>
    </p:spTree>
    <p:extLst>
      <p:ext uri="{BB962C8B-B14F-4D97-AF65-F5344CB8AC3E}">
        <p14:creationId xmlns:p14="http://schemas.microsoft.com/office/powerpoint/2010/main" val="149351769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dirty="0" err="1">
                <a:latin typeface="Cambria" panose="02040503050406030204" pitchFamily="18" charset="0"/>
              </a:rPr>
              <a:t>Storybird</a:t>
            </a:r>
            <a:endParaRPr lang="it-IT" sz="4000" dirty="0">
              <a:latin typeface="Cambria" panose="02040503050406030204" pitchFamily="18" charset="0"/>
            </a:endParaRPr>
          </a:p>
        </p:txBody>
      </p:sp>
      <p:pic>
        <p:nvPicPr>
          <p:cNvPr id="4" name="Segnaposto contenuto 3"/>
          <p:cNvPicPr>
            <a:picLocks noGrp="1" noChangeAspect="1"/>
          </p:cNvPicPr>
          <p:nvPr>
            <p:ph idx="1"/>
          </p:nvPr>
        </p:nvPicPr>
        <p:blipFill>
          <a:blip r:embed="rId2"/>
          <a:stretch>
            <a:fillRect/>
          </a:stretch>
        </p:blipFill>
        <p:spPr>
          <a:xfrm>
            <a:off x="730885" y="1268760"/>
            <a:ext cx="10730229" cy="5218755"/>
          </a:xfrm>
          <a:prstGeom prst="rect">
            <a:avLst/>
          </a:prstGeom>
        </p:spPr>
      </p:pic>
    </p:spTree>
    <p:extLst>
      <p:ext uri="{BB962C8B-B14F-4D97-AF65-F5344CB8AC3E}">
        <p14:creationId xmlns:p14="http://schemas.microsoft.com/office/powerpoint/2010/main" val="232821584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dirty="0" err="1">
                <a:latin typeface="Cambria" panose="02040503050406030204" pitchFamily="18" charset="0"/>
              </a:rPr>
              <a:t>Testeach</a:t>
            </a:r>
            <a:endParaRPr lang="it-IT" sz="4000" dirty="0">
              <a:latin typeface="Cambria" panose="02040503050406030204" pitchFamily="18" charset="0"/>
            </a:endParaRPr>
          </a:p>
        </p:txBody>
      </p:sp>
      <p:pic>
        <p:nvPicPr>
          <p:cNvPr id="5" name="Segnaposto contenuto 4"/>
          <p:cNvPicPr>
            <a:picLocks noGrp="1" noChangeAspect="1"/>
          </p:cNvPicPr>
          <p:nvPr>
            <p:ph idx="1"/>
          </p:nvPr>
        </p:nvPicPr>
        <p:blipFill>
          <a:blip r:embed="rId2"/>
          <a:stretch>
            <a:fillRect/>
          </a:stretch>
        </p:blipFill>
        <p:spPr>
          <a:xfrm>
            <a:off x="609600" y="2039845"/>
            <a:ext cx="10972800" cy="3646673"/>
          </a:xfrm>
          <a:prstGeom prst="rect">
            <a:avLst/>
          </a:prstGeom>
        </p:spPr>
      </p:pic>
    </p:spTree>
    <p:extLst>
      <p:ext uri="{BB962C8B-B14F-4D97-AF65-F5344CB8AC3E}">
        <p14:creationId xmlns:p14="http://schemas.microsoft.com/office/powerpoint/2010/main" val="29466532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dirty="0">
                <a:latin typeface="Cambria" panose="02040503050406030204" pitchFamily="18" charset="0"/>
              </a:rPr>
              <a:t>Altri siti utili</a:t>
            </a:r>
          </a:p>
        </p:txBody>
      </p:sp>
      <p:sp>
        <p:nvSpPr>
          <p:cNvPr id="4" name="Rettangolo 3"/>
          <p:cNvSpPr/>
          <p:nvPr/>
        </p:nvSpPr>
        <p:spPr>
          <a:xfrm>
            <a:off x="635256" y="1278629"/>
            <a:ext cx="5172712" cy="1200329"/>
          </a:xfrm>
          <a:prstGeom prst="rect">
            <a:avLst/>
          </a:prstGeom>
        </p:spPr>
        <p:txBody>
          <a:bodyPr wrap="square">
            <a:spAutoFit/>
          </a:bodyPr>
          <a:lstStyle/>
          <a:p>
            <a:r>
              <a:rPr lang="it-IT" b="1" dirty="0" err="1">
                <a:latin typeface="Cambria" panose="02040503050406030204" pitchFamily="18" charset="0"/>
              </a:rPr>
              <a:t>ZimmerTwins</a:t>
            </a:r>
            <a:r>
              <a:rPr lang="it-IT" dirty="0">
                <a:latin typeface="Cambria" panose="02040503050406030204" pitchFamily="18" charset="0"/>
              </a:rPr>
              <a:t> è uno  </a:t>
            </a:r>
            <a:r>
              <a:rPr lang="it-IT" b="1" dirty="0">
                <a:latin typeface="Cambria" panose="02040503050406030204" pitchFamily="18" charset="0"/>
              </a:rPr>
              <a:t>strumento Web 2.0</a:t>
            </a:r>
            <a:r>
              <a:rPr lang="it-IT" dirty="0">
                <a:latin typeface="Cambria" panose="02040503050406030204" pitchFamily="18" charset="0"/>
              </a:rPr>
              <a:t>  che permette  </a:t>
            </a:r>
            <a:r>
              <a:rPr lang="it-IT" b="1" dirty="0">
                <a:latin typeface="Cambria" panose="02040503050406030204" pitchFamily="18" charset="0"/>
              </a:rPr>
              <a:t>agli studenti</a:t>
            </a:r>
            <a:r>
              <a:rPr lang="it-IT" dirty="0">
                <a:latin typeface="Cambria" panose="02040503050406030204" pitchFamily="18" charset="0"/>
              </a:rPr>
              <a:t>  di dare sfogo alle loro capacità creative e di esercitare la loro abilità nella </a:t>
            </a:r>
            <a:r>
              <a:rPr lang="it-IT" dirty="0" err="1">
                <a:latin typeface="Cambria" panose="02040503050406030204" pitchFamily="18" charset="0"/>
              </a:rPr>
              <a:t>narrazion</a:t>
            </a:r>
            <a:endParaRPr lang="it-IT" dirty="0">
              <a:latin typeface="Cambria" panose="02040503050406030204" pitchFamily="18" charset="0"/>
            </a:endParaRPr>
          </a:p>
        </p:txBody>
      </p:sp>
      <p:sp>
        <p:nvSpPr>
          <p:cNvPr id="5" name="Rettangolo 4"/>
          <p:cNvSpPr/>
          <p:nvPr/>
        </p:nvSpPr>
        <p:spPr>
          <a:xfrm>
            <a:off x="624824" y="2683656"/>
            <a:ext cx="5167919" cy="2308324"/>
          </a:xfrm>
          <a:prstGeom prst="rect">
            <a:avLst/>
          </a:prstGeom>
        </p:spPr>
        <p:txBody>
          <a:bodyPr wrap="square">
            <a:spAutoFit/>
          </a:bodyPr>
          <a:lstStyle/>
          <a:p>
            <a:r>
              <a:rPr lang="it-IT" b="1" dirty="0">
                <a:latin typeface="Cambria" panose="02040503050406030204" pitchFamily="18" charset="0"/>
              </a:rPr>
              <a:t>Digital Storytelling in the </a:t>
            </a:r>
            <a:r>
              <a:rPr lang="it-IT" b="1" dirty="0" err="1">
                <a:latin typeface="Cambria" panose="02040503050406030204" pitchFamily="18" charset="0"/>
              </a:rPr>
              <a:t>classroom</a:t>
            </a:r>
            <a:endParaRPr lang="it-IT" b="1" dirty="0">
              <a:latin typeface="Cambria" panose="02040503050406030204" pitchFamily="18" charset="0"/>
            </a:endParaRPr>
          </a:p>
          <a:p>
            <a:r>
              <a:rPr lang="it-IT" dirty="0">
                <a:latin typeface="Cambria" panose="02040503050406030204" pitchFamily="18" charset="0"/>
              </a:rPr>
              <a:t>Questa sezione fornisce risorse e materiali per gli insegnanti da utilizzare con i loro studenti per la creazione di storie. Aiuta gli studenti a personalizzare il proprio apprendimento. Gli studenti possono utilizzare questi materiali per creare una presentazione video o interattivo per raccontare le loro storie.</a:t>
            </a:r>
          </a:p>
        </p:txBody>
      </p:sp>
      <p:sp>
        <p:nvSpPr>
          <p:cNvPr id="6" name="Rettangolo 5"/>
          <p:cNvSpPr/>
          <p:nvPr/>
        </p:nvSpPr>
        <p:spPr>
          <a:xfrm>
            <a:off x="624824" y="5196678"/>
            <a:ext cx="5198368" cy="1200329"/>
          </a:xfrm>
          <a:prstGeom prst="rect">
            <a:avLst/>
          </a:prstGeom>
        </p:spPr>
        <p:txBody>
          <a:bodyPr wrap="square">
            <a:spAutoFit/>
          </a:bodyPr>
          <a:lstStyle/>
          <a:p>
            <a:r>
              <a:rPr lang="it-IT" b="1" dirty="0" err="1">
                <a:latin typeface="Cambria" panose="02040503050406030204" pitchFamily="18" charset="0"/>
              </a:rPr>
              <a:t>Bird</a:t>
            </a:r>
            <a:r>
              <a:rPr lang="it-IT" b="1" dirty="0">
                <a:latin typeface="Cambria" panose="02040503050406030204" pitchFamily="18" charset="0"/>
              </a:rPr>
              <a:t> Story</a:t>
            </a:r>
          </a:p>
          <a:p>
            <a:r>
              <a:rPr lang="it-IT" dirty="0">
                <a:latin typeface="Cambria" panose="02040503050406030204" pitchFamily="18" charset="0"/>
              </a:rPr>
              <a:t>Questo è un sito fantastico che permette agli studenti e insegnanti per creare storie brevi d'arte ispirate da leggere, condividere o stampare.</a:t>
            </a:r>
          </a:p>
        </p:txBody>
      </p:sp>
      <p:sp>
        <p:nvSpPr>
          <p:cNvPr id="7" name="Rettangolo 6"/>
          <p:cNvSpPr/>
          <p:nvPr/>
        </p:nvSpPr>
        <p:spPr>
          <a:xfrm>
            <a:off x="5951983" y="1278629"/>
            <a:ext cx="5631543" cy="2308324"/>
          </a:xfrm>
          <a:prstGeom prst="rect">
            <a:avLst/>
          </a:prstGeom>
        </p:spPr>
        <p:txBody>
          <a:bodyPr wrap="square">
            <a:spAutoFit/>
          </a:bodyPr>
          <a:lstStyle/>
          <a:p>
            <a:r>
              <a:rPr lang="it-IT" b="1" dirty="0" err="1">
                <a:latin typeface="Cambria" panose="02040503050406030204" pitchFamily="18" charset="0"/>
              </a:rPr>
              <a:t>Someries</a:t>
            </a:r>
            <a:r>
              <a:rPr lang="it-IT" b="1" dirty="0">
                <a:latin typeface="Cambria" panose="02040503050406030204" pitchFamily="18" charset="0"/>
              </a:rPr>
              <a:t> </a:t>
            </a:r>
          </a:p>
          <a:p>
            <a:r>
              <a:rPr lang="it-IT" dirty="0">
                <a:latin typeface="Cambria" panose="02040503050406030204" pitchFamily="18" charset="0"/>
              </a:rPr>
              <a:t>è un fantastico   </a:t>
            </a:r>
            <a:r>
              <a:rPr lang="it-IT" b="1" dirty="0">
                <a:latin typeface="Cambria" panose="02040503050406030204" pitchFamily="18" charset="0"/>
              </a:rPr>
              <a:t>sito per la narrazione</a:t>
            </a:r>
            <a:r>
              <a:rPr lang="it-IT" dirty="0">
                <a:latin typeface="Cambria" panose="02040503050406030204" pitchFamily="18" charset="0"/>
              </a:rPr>
              <a:t>. Ha un flusso continuo di nuove storie, lette ad alta voce dai bambini. Le storie sono tutti realizzate dai ragazzi e per bambini, che possono approfondire in tal modo la loro competenza nella lingua inglese. Alcuni dei video in </a:t>
            </a:r>
            <a:r>
              <a:rPr lang="it-IT" dirty="0" err="1">
                <a:latin typeface="Cambria" panose="02040503050406030204" pitchFamily="18" charset="0"/>
              </a:rPr>
              <a:t>Someries</a:t>
            </a:r>
            <a:r>
              <a:rPr lang="it-IT" dirty="0">
                <a:latin typeface="Cambria" panose="02040503050406030204" pitchFamily="18" charset="0"/>
              </a:rPr>
              <a:t> sono sottotitolati in modo che i ragazzi possono sia leggere che ascoltare ciò che leggono.</a:t>
            </a:r>
          </a:p>
        </p:txBody>
      </p:sp>
      <p:sp>
        <p:nvSpPr>
          <p:cNvPr id="8" name="Rettangolo 7"/>
          <p:cNvSpPr/>
          <p:nvPr/>
        </p:nvSpPr>
        <p:spPr>
          <a:xfrm>
            <a:off x="5994582" y="3996349"/>
            <a:ext cx="5587818" cy="1200329"/>
          </a:xfrm>
          <a:prstGeom prst="rect">
            <a:avLst/>
          </a:prstGeom>
        </p:spPr>
        <p:txBody>
          <a:bodyPr wrap="square">
            <a:spAutoFit/>
          </a:bodyPr>
          <a:lstStyle/>
          <a:p>
            <a:r>
              <a:rPr lang="it-IT" b="1" dirty="0" err="1">
                <a:latin typeface="Cambria" panose="02040503050406030204" pitchFamily="18" charset="0"/>
              </a:rPr>
              <a:t>PlicLits</a:t>
            </a:r>
            <a:endParaRPr lang="it-IT" b="1" dirty="0">
              <a:latin typeface="Cambria" panose="02040503050406030204" pitchFamily="18" charset="0"/>
            </a:endParaRPr>
          </a:p>
          <a:p>
            <a:r>
              <a:rPr lang="it-IT" dirty="0">
                <a:latin typeface="Cambria" panose="02040503050406030204" pitchFamily="18" charset="0"/>
              </a:rPr>
              <a:t>Questo è un altro sito fantastico dove gli studenti possono scegliere una foto e iniziare a disegnare o scrivere un testo su di essa per creare una storia</a:t>
            </a:r>
          </a:p>
        </p:txBody>
      </p:sp>
      <p:sp>
        <p:nvSpPr>
          <p:cNvPr id="9" name="Rettangolo 8"/>
          <p:cNvSpPr/>
          <p:nvPr/>
        </p:nvSpPr>
        <p:spPr>
          <a:xfrm>
            <a:off x="5994582" y="5335177"/>
            <a:ext cx="5862058" cy="1200329"/>
          </a:xfrm>
          <a:prstGeom prst="rect">
            <a:avLst/>
          </a:prstGeom>
        </p:spPr>
        <p:txBody>
          <a:bodyPr wrap="square">
            <a:spAutoFit/>
          </a:bodyPr>
          <a:lstStyle/>
          <a:p>
            <a:r>
              <a:rPr lang="it-IT" b="1" dirty="0">
                <a:latin typeface="Cambria" panose="02040503050406030204" pitchFamily="18" charset="0"/>
              </a:rPr>
              <a:t>Generator</a:t>
            </a:r>
          </a:p>
          <a:p>
            <a:r>
              <a:rPr lang="it-IT" dirty="0">
                <a:latin typeface="Cambria" panose="02040503050406030204" pitchFamily="18" charset="0"/>
              </a:rPr>
              <a:t>Questo è uno spazio dove gli studenti creativi possono partire da un immagine in movimento per creare le proprie storie digitali da condividere con gli altri.</a:t>
            </a:r>
          </a:p>
        </p:txBody>
      </p:sp>
    </p:spTree>
    <p:extLst>
      <p:ext uri="{BB962C8B-B14F-4D97-AF65-F5344CB8AC3E}">
        <p14:creationId xmlns:p14="http://schemas.microsoft.com/office/powerpoint/2010/main" val="368048390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OWER_USER_ID_TEMPLATES" val="Puzzle_pieces_3"/>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POWER_USER_ID_TEMPLATES" val="Timeline_4"/>
</p:tagLst>
</file>

<file path=ppt/tags/tag4.xml><?xml version="1.0" encoding="utf-8"?>
<p:tagLst xmlns:a="http://schemas.openxmlformats.org/drawingml/2006/main" xmlns:r="http://schemas.openxmlformats.org/officeDocument/2006/relationships" xmlns:p="http://schemas.openxmlformats.org/presentationml/2006/main">
  <p:tag name="POWER_USER_ID_TEMPLATES" val="Sticky_notes_1"/>
</p:tagLst>
</file>

<file path=ppt/theme/theme1.xml><?xml version="1.0" encoding="utf-8"?>
<a:theme xmlns:a="http://schemas.openxmlformats.org/drawingml/2006/main" name="Terberg_PansIn_TP10188139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D5C41E8-B092-4922-A6CC-2AB24793D8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Immagine animata vista attraverso una finestra con didascalie con dissolvenza</Template>
  <TotalTime>918</TotalTime>
  <Words>1510</Words>
  <Application>Microsoft Office PowerPoint</Application>
  <PresentationFormat>Widescreen</PresentationFormat>
  <Paragraphs>120</Paragraphs>
  <Slides>20</Slides>
  <Notes>1</Notes>
  <HiddenSlides>0</HiddenSlides>
  <MMClips>0</MMClips>
  <ScaleCrop>false</ScaleCrop>
  <HeadingPairs>
    <vt:vector size="8" baseType="variant">
      <vt:variant>
        <vt:lpstr>Caratteri utilizzati</vt:lpstr>
      </vt:variant>
      <vt:variant>
        <vt:i4>4</vt:i4>
      </vt:variant>
      <vt:variant>
        <vt:lpstr>Tema</vt:lpstr>
      </vt:variant>
      <vt:variant>
        <vt:i4>1</vt:i4>
      </vt:variant>
      <vt:variant>
        <vt:lpstr>Server OLE incorporati</vt:lpstr>
      </vt:variant>
      <vt:variant>
        <vt:i4>1</vt:i4>
      </vt:variant>
      <vt:variant>
        <vt:lpstr>Titoli diapositive</vt:lpstr>
      </vt:variant>
      <vt:variant>
        <vt:i4>20</vt:i4>
      </vt:variant>
    </vt:vector>
  </HeadingPairs>
  <TitlesOfParts>
    <vt:vector size="26" baseType="lpstr">
      <vt:lpstr>Arial</vt:lpstr>
      <vt:lpstr>Calibri</vt:lpstr>
      <vt:lpstr>Cambria</vt:lpstr>
      <vt:lpstr>Times New Roman</vt:lpstr>
      <vt:lpstr>Terberg_PansIn_TP101881394</vt:lpstr>
      <vt:lpstr>think-cell Slide</vt:lpstr>
      <vt:lpstr>Presentazione standard di PowerPoint</vt:lpstr>
      <vt:lpstr>Il Digital Storytelling</vt:lpstr>
      <vt:lpstr>Il Digital Storytelling</vt:lpstr>
      <vt:lpstr>Punti di forza del Digital storytelling</vt:lpstr>
      <vt:lpstr>Il Fumetto</vt:lpstr>
      <vt:lpstr>Toondoo</vt:lpstr>
      <vt:lpstr>Storybird</vt:lpstr>
      <vt:lpstr>Testeach</vt:lpstr>
      <vt:lpstr>Altri siti utili</vt:lpstr>
      <vt:lpstr>Ancora siti utili</vt:lpstr>
      <vt:lpstr>Storytelling famosi</vt:lpstr>
      <vt:lpstr>E adesso vi racconto una storia... </vt:lpstr>
      <vt:lpstr>Presentazione standard di PowerPoint</vt:lpstr>
      <vt:lpstr>Presentazione standard di PowerPoint</vt:lpstr>
      <vt:lpstr>Presentazione standard di PowerPoint</vt:lpstr>
      <vt:lpstr>Presentazione standard di PowerPoint</vt:lpstr>
      <vt:lpstr>Percorso interdisciplinare</vt:lpstr>
      <vt:lpstr>Digital Storytelling: utilità e spunti</vt:lpstr>
      <vt:lpstr>Digital Storytelling: quali competenze?</vt:lpstr>
      <vt:lpstr>Digital Storytelling: step by step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Roberto Capone</dc:creator>
  <cp:keywords/>
  <cp:lastModifiedBy>Roberto Capone</cp:lastModifiedBy>
  <cp:revision>27</cp:revision>
  <dcterms:created xsi:type="dcterms:W3CDTF">2017-04-18T15:53:59Z</dcterms:created>
  <dcterms:modified xsi:type="dcterms:W3CDTF">2017-04-29T20:38:22Z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TC018814299991</vt:lpwstr>
  </property>
</Properties>
</file>