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8" r:id="rId2"/>
    <p:sldMasterId id="2147483881" r:id="rId3"/>
    <p:sldMasterId id="2147483894" r:id="rId4"/>
  </p:sldMasterIdLst>
  <p:notesMasterIdLst>
    <p:notesMasterId r:id="rId48"/>
  </p:notesMasterIdLst>
  <p:sldIdLst>
    <p:sldId id="453" r:id="rId5"/>
    <p:sldId id="458" r:id="rId6"/>
    <p:sldId id="459" r:id="rId7"/>
    <p:sldId id="461" r:id="rId8"/>
    <p:sldId id="468" r:id="rId9"/>
    <p:sldId id="463" r:id="rId10"/>
    <p:sldId id="464" r:id="rId11"/>
    <p:sldId id="467" r:id="rId12"/>
    <p:sldId id="483" r:id="rId13"/>
    <p:sldId id="484" r:id="rId14"/>
    <p:sldId id="485" r:id="rId15"/>
    <p:sldId id="486" r:id="rId16"/>
    <p:sldId id="487" r:id="rId17"/>
    <p:sldId id="488" r:id="rId18"/>
    <p:sldId id="491" r:id="rId19"/>
    <p:sldId id="492" r:id="rId20"/>
    <p:sldId id="493" r:id="rId21"/>
    <p:sldId id="494" r:id="rId22"/>
    <p:sldId id="495" r:id="rId23"/>
    <p:sldId id="496" r:id="rId24"/>
    <p:sldId id="497" r:id="rId25"/>
    <p:sldId id="498" r:id="rId26"/>
    <p:sldId id="470" r:id="rId27"/>
    <p:sldId id="469" r:id="rId28"/>
    <p:sldId id="475" r:id="rId29"/>
    <p:sldId id="490" r:id="rId30"/>
    <p:sldId id="489" r:id="rId31"/>
    <p:sldId id="499" r:id="rId32"/>
    <p:sldId id="504" r:id="rId33"/>
    <p:sldId id="471" r:id="rId34"/>
    <p:sldId id="500" r:id="rId35"/>
    <p:sldId id="501" r:id="rId36"/>
    <p:sldId id="502" r:id="rId37"/>
    <p:sldId id="503" r:id="rId38"/>
    <p:sldId id="505" r:id="rId39"/>
    <p:sldId id="474" r:id="rId40"/>
    <p:sldId id="476" r:id="rId41"/>
    <p:sldId id="386" r:id="rId42"/>
    <p:sldId id="480" r:id="rId43"/>
    <p:sldId id="391" r:id="rId44"/>
    <p:sldId id="481" r:id="rId45"/>
    <p:sldId id="482" r:id="rId46"/>
    <p:sldId id="465"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04" autoAdjust="0"/>
  </p:normalViewPr>
  <p:slideViewPr>
    <p:cSldViewPr>
      <p:cViewPr varScale="1">
        <p:scale>
          <a:sx n="63" d="100"/>
          <a:sy n="63" d="100"/>
        </p:scale>
        <p:origin x="8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gif"/></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8C140-BAEA-4D42-8155-688DE0D58C8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960AA55C-E05A-425A-B5A3-8FEE40E077DA}">
      <dgm:prSet phldrT="[Testo]"/>
      <dgm:spPr/>
      <dgm:t>
        <a:bodyPr/>
        <a:lstStyle/>
        <a:p>
          <a:r>
            <a:rPr lang="it-IT" dirty="0"/>
            <a:t>Fase seminariale</a:t>
          </a:r>
        </a:p>
      </dgm:t>
    </dgm:pt>
    <dgm:pt modelId="{ACEA6C87-D002-4296-A1B6-69F4E7B2A431}" type="parTrans" cxnId="{0F929F92-FDA7-4433-BB20-C7AD2A99379B}">
      <dgm:prSet/>
      <dgm:spPr/>
      <dgm:t>
        <a:bodyPr/>
        <a:lstStyle/>
        <a:p>
          <a:endParaRPr lang="it-IT"/>
        </a:p>
      </dgm:t>
    </dgm:pt>
    <dgm:pt modelId="{61235E67-7FAD-42A8-BA2E-DEA317EC7BBB}" type="sibTrans" cxnId="{0F929F92-FDA7-4433-BB20-C7AD2A99379B}">
      <dgm:prSet/>
      <dgm:spPr/>
      <dgm:t>
        <a:bodyPr/>
        <a:lstStyle/>
        <a:p>
          <a:endParaRPr lang="it-IT"/>
        </a:p>
      </dgm:t>
    </dgm:pt>
    <dgm:pt modelId="{7400A268-0C3E-4068-8EA4-4AF61DC6F63B}">
      <dgm:prSet phldrT="[Testo]"/>
      <dgm:spPr/>
      <dgm:t>
        <a:bodyPr/>
        <a:lstStyle/>
        <a:p>
          <a:r>
            <a:rPr lang="it-IT" dirty="0"/>
            <a:t>Fase progettuale</a:t>
          </a:r>
        </a:p>
      </dgm:t>
    </dgm:pt>
    <dgm:pt modelId="{51981F10-AFCA-4DD5-AB9D-83C2C02F2592}" type="parTrans" cxnId="{9569F526-BC4C-4DE7-B4F7-3DE1E3E7CFE8}">
      <dgm:prSet/>
      <dgm:spPr/>
      <dgm:t>
        <a:bodyPr/>
        <a:lstStyle/>
        <a:p>
          <a:endParaRPr lang="it-IT"/>
        </a:p>
      </dgm:t>
    </dgm:pt>
    <dgm:pt modelId="{0B4EC87C-7077-468F-B09F-E69DE2831214}" type="sibTrans" cxnId="{9569F526-BC4C-4DE7-B4F7-3DE1E3E7CFE8}">
      <dgm:prSet/>
      <dgm:spPr/>
      <dgm:t>
        <a:bodyPr/>
        <a:lstStyle/>
        <a:p>
          <a:endParaRPr lang="it-IT"/>
        </a:p>
      </dgm:t>
    </dgm:pt>
    <dgm:pt modelId="{524646B1-FE8E-487F-9D46-844304E1E785}">
      <dgm:prSet phldrT="[Testo]"/>
      <dgm:spPr/>
      <dgm:t>
        <a:bodyPr/>
        <a:lstStyle/>
        <a:p>
          <a:r>
            <a:rPr lang="it-IT" dirty="0"/>
            <a:t>Fase laboratoriale</a:t>
          </a:r>
        </a:p>
      </dgm:t>
    </dgm:pt>
    <dgm:pt modelId="{00DC550C-F79B-46F5-A91E-9D4B236700B7}" type="parTrans" cxnId="{718E469F-47B3-44C8-8A03-40C97BEB26A5}">
      <dgm:prSet/>
      <dgm:spPr/>
      <dgm:t>
        <a:bodyPr/>
        <a:lstStyle/>
        <a:p>
          <a:endParaRPr lang="it-IT"/>
        </a:p>
      </dgm:t>
    </dgm:pt>
    <dgm:pt modelId="{90284C49-FBA9-4528-8161-D559BA56EC3A}" type="sibTrans" cxnId="{718E469F-47B3-44C8-8A03-40C97BEB26A5}">
      <dgm:prSet/>
      <dgm:spPr/>
      <dgm:t>
        <a:bodyPr/>
        <a:lstStyle/>
        <a:p>
          <a:endParaRPr lang="it-IT"/>
        </a:p>
      </dgm:t>
    </dgm:pt>
    <dgm:pt modelId="{1E722293-3934-4D45-925D-A670D9BF0AF6}" type="pres">
      <dgm:prSet presAssocID="{12F8C140-BAEA-4D42-8155-688DE0D58C81}" presName="Name0" presStyleCnt="0">
        <dgm:presLayoutVars>
          <dgm:dir/>
          <dgm:resizeHandles val="exact"/>
        </dgm:presLayoutVars>
      </dgm:prSet>
      <dgm:spPr/>
    </dgm:pt>
    <dgm:pt modelId="{2BA58E60-B85F-4368-8A2B-294AD1C0020D}" type="pres">
      <dgm:prSet presAssocID="{960AA55C-E05A-425A-B5A3-8FEE40E077DA}" presName="composite" presStyleCnt="0"/>
      <dgm:spPr/>
    </dgm:pt>
    <dgm:pt modelId="{F92D7E68-6FC0-4338-8DEC-1374C1489158}" type="pres">
      <dgm:prSet presAssocID="{960AA55C-E05A-425A-B5A3-8FEE40E077DA}" presName="rect1" presStyleLbl="trAlignAcc1" presStyleIdx="0" presStyleCnt="3">
        <dgm:presLayoutVars>
          <dgm:bulletEnabled val="1"/>
        </dgm:presLayoutVars>
      </dgm:prSet>
      <dgm:spPr/>
    </dgm:pt>
    <dgm:pt modelId="{BA6CDA26-C493-49FD-91E4-97AAF98EFBCB}" type="pres">
      <dgm:prSet presAssocID="{960AA55C-E05A-425A-B5A3-8FEE40E077DA}"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1000" r="-71000"/>
          </a:stretch>
        </a:blipFill>
      </dgm:spPr>
    </dgm:pt>
    <dgm:pt modelId="{BD2B63BF-4C0F-4453-AC42-683996E0436A}" type="pres">
      <dgm:prSet presAssocID="{61235E67-7FAD-42A8-BA2E-DEA317EC7BBB}" presName="sibTrans" presStyleCnt="0"/>
      <dgm:spPr/>
    </dgm:pt>
    <dgm:pt modelId="{2C3DC4CE-CDE3-4B48-9F52-353BE113A83A}" type="pres">
      <dgm:prSet presAssocID="{7400A268-0C3E-4068-8EA4-4AF61DC6F63B}" presName="composite" presStyleCnt="0"/>
      <dgm:spPr/>
    </dgm:pt>
    <dgm:pt modelId="{2EBEF09A-2B7D-43AD-B385-0F6097D2AF83}" type="pres">
      <dgm:prSet presAssocID="{7400A268-0C3E-4068-8EA4-4AF61DC6F63B}" presName="rect1" presStyleLbl="trAlignAcc1" presStyleIdx="1" presStyleCnt="3">
        <dgm:presLayoutVars>
          <dgm:bulletEnabled val="1"/>
        </dgm:presLayoutVars>
      </dgm:prSet>
      <dgm:spPr/>
    </dgm:pt>
    <dgm:pt modelId="{BD22C98B-2E23-4EB5-ABCC-4AADBDD8E56F}" type="pres">
      <dgm:prSet presAssocID="{7400A268-0C3E-4068-8EA4-4AF61DC6F63B}"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6000" r="-66000"/>
          </a:stretch>
        </a:blipFill>
      </dgm:spPr>
    </dgm:pt>
    <dgm:pt modelId="{17653668-CA25-4775-BC9E-7DB703BB5212}" type="pres">
      <dgm:prSet presAssocID="{0B4EC87C-7077-468F-B09F-E69DE2831214}" presName="sibTrans" presStyleCnt="0"/>
      <dgm:spPr/>
    </dgm:pt>
    <dgm:pt modelId="{B87AC787-D865-4A33-92D6-50A397AF1D02}" type="pres">
      <dgm:prSet presAssocID="{524646B1-FE8E-487F-9D46-844304E1E785}" presName="composite" presStyleCnt="0"/>
      <dgm:spPr/>
    </dgm:pt>
    <dgm:pt modelId="{35ADE26F-AD5D-4793-983B-2E3B1838797F}" type="pres">
      <dgm:prSet presAssocID="{524646B1-FE8E-487F-9D46-844304E1E785}" presName="rect1" presStyleLbl="trAlignAcc1" presStyleIdx="2" presStyleCnt="3">
        <dgm:presLayoutVars>
          <dgm:bulletEnabled val="1"/>
        </dgm:presLayoutVars>
      </dgm:prSet>
      <dgm:spPr/>
    </dgm:pt>
    <dgm:pt modelId="{7D9B9125-5AC0-43C9-A822-BAC80C15F15E}" type="pres">
      <dgm:prSet presAssocID="{524646B1-FE8E-487F-9D46-844304E1E785}" presName="rect2"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Lst>
  <dgm:cxnLst>
    <dgm:cxn modelId="{9569F526-BC4C-4DE7-B4F7-3DE1E3E7CFE8}" srcId="{12F8C140-BAEA-4D42-8155-688DE0D58C81}" destId="{7400A268-0C3E-4068-8EA4-4AF61DC6F63B}" srcOrd="1" destOrd="0" parTransId="{51981F10-AFCA-4DD5-AB9D-83C2C02F2592}" sibTransId="{0B4EC87C-7077-468F-B09F-E69DE2831214}"/>
    <dgm:cxn modelId="{DFEFE06A-9E86-40DA-A5CF-584DF5C184D7}" type="presOf" srcId="{12F8C140-BAEA-4D42-8155-688DE0D58C81}" destId="{1E722293-3934-4D45-925D-A670D9BF0AF6}" srcOrd="0" destOrd="0" presId="urn:microsoft.com/office/officeart/2008/layout/PictureStrips"/>
    <dgm:cxn modelId="{D1F9028E-DED7-450F-8201-22C2B0EBA1C2}" type="presOf" srcId="{7400A268-0C3E-4068-8EA4-4AF61DC6F63B}" destId="{2EBEF09A-2B7D-43AD-B385-0F6097D2AF83}" srcOrd="0" destOrd="0" presId="urn:microsoft.com/office/officeart/2008/layout/PictureStrips"/>
    <dgm:cxn modelId="{0F929F92-FDA7-4433-BB20-C7AD2A99379B}" srcId="{12F8C140-BAEA-4D42-8155-688DE0D58C81}" destId="{960AA55C-E05A-425A-B5A3-8FEE40E077DA}" srcOrd="0" destOrd="0" parTransId="{ACEA6C87-D002-4296-A1B6-69F4E7B2A431}" sibTransId="{61235E67-7FAD-42A8-BA2E-DEA317EC7BBB}"/>
    <dgm:cxn modelId="{718E469F-47B3-44C8-8A03-40C97BEB26A5}" srcId="{12F8C140-BAEA-4D42-8155-688DE0D58C81}" destId="{524646B1-FE8E-487F-9D46-844304E1E785}" srcOrd="2" destOrd="0" parTransId="{00DC550C-F79B-46F5-A91E-9D4B236700B7}" sibTransId="{90284C49-FBA9-4528-8161-D559BA56EC3A}"/>
    <dgm:cxn modelId="{2C813AD6-67F1-4789-9856-296F38B9BAEA}" type="presOf" srcId="{524646B1-FE8E-487F-9D46-844304E1E785}" destId="{35ADE26F-AD5D-4793-983B-2E3B1838797F}" srcOrd="0" destOrd="0" presId="urn:microsoft.com/office/officeart/2008/layout/PictureStrips"/>
    <dgm:cxn modelId="{A7B067DC-1486-4BE4-B672-09BC702A8D9E}" type="presOf" srcId="{960AA55C-E05A-425A-B5A3-8FEE40E077DA}" destId="{F92D7E68-6FC0-4338-8DEC-1374C1489158}" srcOrd="0" destOrd="0" presId="urn:microsoft.com/office/officeart/2008/layout/PictureStrips"/>
    <dgm:cxn modelId="{5A13C3B0-0CCF-47E7-B955-F55526673A9E}" type="presParOf" srcId="{1E722293-3934-4D45-925D-A670D9BF0AF6}" destId="{2BA58E60-B85F-4368-8A2B-294AD1C0020D}" srcOrd="0" destOrd="0" presId="urn:microsoft.com/office/officeart/2008/layout/PictureStrips"/>
    <dgm:cxn modelId="{D64635D5-2EAC-4550-ABB0-A044C067F13A}" type="presParOf" srcId="{2BA58E60-B85F-4368-8A2B-294AD1C0020D}" destId="{F92D7E68-6FC0-4338-8DEC-1374C1489158}" srcOrd="0" destOrd="0" presId="urn:microsoft.com/office/officeart/2008/layout/PictureStrips"/>
    <dgm:cxn modelId="{CCB0EC83-F7F8-4A3E-A087-E18E54D8AE48}" type="presParOf" srcId="{2BA58E60-B85F-4368-8A2B-294AD1C0020D}" destId="{BA6CDA26-C493-49FD-91E4-97AAF98EFBCB}" srcOrd="1" destOrd="0" presId="urn:microsoft.com/office/officeart/2008/layout/PictureStrips"/>
    <dgm:cxn modelId="{3C9E3102-0A54-41BD-A906-7608027AD5EC}" type="presParOf" srcId="{1E722293-3934-4D45-925D-A670D9BF0AF6}" destId="{BD2B63BF-4C0F-4453-AC42-683996E0436A}" srcOrd="1" destOrd="0" presId="urn:microsoft.com/office/officeart/2008/layout/PictureStrips"/>
    <dgm:cxn modelId="{1B64B4B6-00B6-4D25-B07C-DADF60783F44}" type="presParOf" srcId="{1E722293-3934-4D45-925D-A670D9BF0AF6}" destId="{2C3DC4CE-CDE3-4B48-9F52-353BE113A83A}" srcOrd="2" destOrd="0" presId="urn:microsoft.com/office/officeart/2008/layout/PictureStrips"/>
    <dgm:cxn modelId="{046E18F6-18D6-4984-835F-EF5110DD7EA1}" type="presParOf" srcId="{2C3DC4CE-CDE3-4B48-9F52-353BE113A83A}" destId="{2EBEF09A-2B7D-43AD-B385-0F6097D2AF83}" srcOrd="0" destOrd="0" presId="urn:microsoft.com/office/officeart/2008/layout/PictureStrips"/>
    <dgm:cxn modelId="{0C8A657A-98E4-48A0-AC40-8D06912035E2}" type="presParOf" srcId="{2C3DC4CE-CDE3-4B48-9F52-353BE113A83A}" destId="{BD22C98B-2E23-4EB5-ABCC-4AADBDD8E56F}" srcOrd="1" destOrd="0" presId="urn:microsoft.com/office/officeart/2008/layout/PictureStrips"/>
    <dgm:cxn modelId="{ECA16EC0-37FE-48CE-A355-FBA0D6F49B18}" type="presParOf" srcId="{1E722293-3934-4D45-925D-A670D9BF0AF6}" destId="{17653668-CA25-4775-BC9E-7DB703BB5212}" srcOrd="3" destOrd="0" presId="urn:microsoft.com/office/officeart/2008/layout/PictureStrips"/>
    <dgm:cxn modelId="{DFEDB3B3-0178-4089-8CF4-FBC58B795388}" type="presParOf" srcId="{1E722293-3934-4D45-925D-A670D9BF0AF6}" destId="{B87AC787-D865-4A33-92D6-50A397AF1D02}" srcOrd="4" destOrd="0" presId="urn:microsoft.com/office/officeart/2008/layout/PictureStrips"/>
    <dgm:cxn modelId="{D957B910-53F2-4180-8D3A-4AF361FF4124}" type="presParOf" srcId="{B87AC787-D865-4A33-92D6-50A397AF1D02}" destId="{35ADE26F-AD5D-4793-983B-2E3B1838797F}" srcOrd="0" destOrd="0" presId="urn:microsoft.com/office/officeart/2008/layout/PictureStrips"/>
    <dgm:cxn modelId="{9F3688FA-866C-40A2-8EAC-D3F8A5167DF0}" type="presParOf" srcId="{B87AC787-D865-4A33-92D6-50A397AF1D02}" destId="{7D9B9125-5AC0-43C9-A822-BAC80C15F15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7AAD4-F41E-4D9E-BD62-5ECEA64052A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it-IT"/>
        </a:p>
      </dgm:t>
    </dgm:pt>
    <dgm:pt modelId="{7E2B90BB-7988-4B0F-823F-FDFA8248EE9F}">
      <dgm:prSet phldrT="[Testo]" phldr="1" custT="1"/>
      <dgm:spPr/>
      <dgm:t>
        <a:bodyPr/>
        <a:lstStyle/>
        <a:p>
          <a:endParaRPr lang="it-IT" sz="1800" dirty="0">
            <a:latin typeface="+mj-lt"/>
          </a:endParaRPr>
        </a:p>
      </dgm:t>
    </dgm:pt>
    <dgm:pt modelId="{91AE975B-19A2-4364-BBC5-90FDA1BE29BA}" type="parTrans" cxnId="{C587695B-31ED-4AD7-BD21-A10EFBB64AD0}">
      <dgm:prSet/>
      <dgm:spPr/>
      <dgm:t>
        <a:bodyPr/>
        <a:lstStyle/>
        <a:p>
          <a:endParaRPr lang="it-IT" sz="1800">
            <a:latin typeface="+mj-lt"/>
          </a:endParaRPr>
        </a:p>
      </dgm:t>
    </dgm:pt>
    <dgm:pt modelId="{B18306E8-9F14-4D12-83C9-476BDD18A944}" type="sibTrans" cxnId="{C587695B-31ED-4AD7-BD21-A10EFBB64AD0}">
      <dgm:prSet/>
      <dgm:spPr/>
      <dgm:t>
        <a:bodyPr/>
        <a:lstStyle/>
        <a:p>
          <a:endParaRPr lang="it-IT" sz="1800">
            <a:latin typeface="+mj-lt"/>
          </a:endParaRPr>
        </a:p>
      </dgm:t>
    </dgm:pt>
    <dgm:pt modelId="{024BD543-FF78-4ED9-9A1E-8202CC24B582}">
      <dgm:prSet phldrT="[Testo]" custT="1"/>
      <dgm:spPr/>
      <dgm:t>
        <a:bodyPr/>
        <a:lstStyle/>
        <a:p>
          <a:r>
            <a:rPr lang="it-IT" sz="1800" dirty="0">
              <a:latin typeface="+mj-lt"/>
            </a:rPr>
            <a:t>la scuola richiede prestazioni individuali</a:t>
          </a:r>
        </a:p>
        <a:p>
          <a:r>
            <a:rPr lang="it-IT" sz="1800" dirty="0">
              <a:latin typeface="+mj-lt"/>
            </a:rPr>
            <a:t>la scuola richiede un pensiero privo di supporti</a:t>
          </a:r>
        </a:p>
        <a:p>
          <a:r>
            <a:rPr lang="it-IT" sz="1800" dirty="0">
              <a:latin typeface="+mj-lt"/>
            </a:rPr>
            <a:t>a scuola si insegnano capacità e conoscenze generali</a:t>
          </a:r>
        </a:p>
        <a:p>
          <a:endParaRPr lang="it-IT" sz="1800" dirty="0">
            <a:latin typeface="+mj-lt"/>
          </a:endParaRPr>
        </a:p>
      </dgm:t>
    </dgm:pt>
    <dgm:pt modelId="{A4A29CF4-944A-48AE-B221-32390F664D5B}" type="parTrans" cxnId="{12A7821C-8BDE-46A1-A437-3951D2D62501}">
      <dgm:prSet/>
      <dgm:spPr/>
      <dgm:t>
        <a:bodyPr/>
        <a:lstStyle/>
        <a:p>
          <a:endParaRPr lang="it-IT" sz="1800">
            <a:latin typeface="+mj-lt"/>
          </a:endParaRPr>
        </a:p>
      </dgm:t>
    </dgm:pt>
    <dgm:pt modelId="{8E88E5DA-0052-4483-98C0-50A08CC1EA42}" type="sibTrans" cxnId="{12A7821C-8BDE-46A1-A437-3951D2D62501}">
      <dgm:prSet/>
      <dgm:spPr/>
      <dgm:t>
        <a:bodyPr/>
        <a:lstStyle/>
        <a:p>
          <a:endParaRPr lang="it-IT" sz="1800">
            <a:latin typeface="+mj-lt"/>
          </a:endParaRPr>
        </a:p>
      </dgm:t>
    </dgm:pt>
    <dgm:pt modelId="{2D9FAD18-8234-472E-992D-71C2EC6D170D}">
      <dgm:prSet phldrT="[Testo]" phldr="1" custT="1"/>
      <dgm:spPr/>
      <dgm:t>
        <a:bodyPr/>
        <a:lstStyle/>
        <a:p>
          <a:endParaRPr lang="it-IT" sz="1800" dirty="0">
            <a:latin typeface="+mj-lt"/>
          </a:endParaRPr>
        </a:p>
      </dgm:t>
    </dgm:pt>
    <dgm:pt modelId="{CDF89A9F-7C7D-4A24-BE3E-2B667AF10D93}" type="parTrans" cxnId="{D4E353C4-BF77-4469-B2E9-89C552555A59}">
      <dgm:prSet/>
      <dgm:spPr/>
      <dgm:t>
        <a:bodyPr/>
        <a:lstStyle/>
        <a:p>
          <a:endParaRPr lang="it-IT" sz="1800">
            <a:latin typeface="+mj-lt"/>
          </a:endParaRPr>
        </a:p>
      </dgm:t>
    </dgm:pt>
    <dgm:pt modelId="{5F8E7750-711C-4944-A070-EB04DF8B5118}" type="sibTrans" cxnId="{D4E353C4-BF77-4469-B2E9-89C552555A59}">
      <dgm:prSet/>
      <dgm:spPr/>
      <dgm:t>
        <a:bodyPr/>
        <a:lstStyle/>
        <a:p>
          <a:endParaRPr lang="it-IT" sz="1800">
            <a:latin typeface="+mj-lt"/>
          </a:endParaRPr>
        </a:p>
      </dgm:t>
    </dgm:pt>
    <dgm:pt modelId="{2FF9580D-5212-42B4-A631-57F28ACAF65A}">
      <dgm:prSet phldrT="[Testo]" custT="1"/>
      <dgm:spPr/>
      <dgm:t>
        <a:bodyPr/>
        <a:lstStyle/>
        <a:p>
          <a:r>
            <a:rPr lang="it-IT" sz="1800" dirty="0">
              <a:latin typeface="+mj-lt"/>
            </a:rPr>
            <a:t>il lavoro mentale all’esterno è spesso condiviso socialmente</a:t>
          </a:r>
        </a:p>
        <a:p>
          <a:r>
            <a:rPr lang="it-IT" sz="1800" dirty="0">
              <a:latin typeface="+mj-lt"/>
            </a:rPr>
            <a:t>fuori ci si avvale di strumenti cognitivi o artefatti</a:t>
          </a:r>
        </a:p>
        <a:p>
          <a:r>
            <a:rPr lang="it-IT" sz="1800" dirty="0">
              <a:latin typeface="+mj-lt"/>
            </a:rPr>
            <a:t>nelle attività esterne dominano competenze specifiche, legate alla situazione</a:t>
          </a:r>
        </a:p>
      </dgm:t>
    </dgm:pt>
    <dgm:pt modelId="{451B2468-B44D-47E3-BD0D-273DF4DF96B3}" type="parTrans" cxnId="{A71C0010-0F3B-4A2F-9189-74390A617AEE}">
      <dgm:prSet/>
      <dgm:spPr/>
      <dgm:t>
        <a:bodyPr/>
        <a:lstStyle/>
        <a:p>
          <a:endParaRPr lang="it-IT" sz="1800">
            <a:latin typeface="+mj-lt"/>
          </a:endParaRPr>
        </a:p>
      </dgm:t>
    </dgm:pt>
    <dgm:pt modelId="{872F07DC-CDF0-4A70-8CED-B63B8ED2B484}" type="sibTrans" cxnId="{A71C0010-0F3B-4A2F-9189-74390A617AEE}">
      <dgm:prSet/>
      <dgm:spPr/>
      <dgm:t>
        <a:bodyPr/>
        <a:lstStyle/>
        <a:p>
          <a:endParaRPr lang="it-IT" sz="1800">
            <a:latin typeface="+mj-lt"/>
          </a:endParaRPr>
        </a:p>
      </dgm:t>
    </dgm:pt>
    <dgm:pt modelId="{66A341FC-2A21-4902-BB7F-9422C06D94C2}" type="pres">
      <dgm:prSet presAssocID="{2E67AAD4-F41E-4D9E-BD62-5ECEA64052AA}" presName="Name0" presStyleCnt="0">
        <dgm:presLayoutVars>
          <dgm:chMax val="2"/>
          <dgm:dir/>
          <dgm:animOne val="branch"/>
          <dgm:animLvl val="lvl"/>
          <dgm:resizeHandles val="exact"/>
        </dgm:presLayoutVars>
      </dgm:prSet>
      <dgm:spPr/>
    </dgm:pt>
    <dgm:pt modelId="{CA7CA012-4CB7-45F9-A50F-407C11D3752B}" type="pres">
      <dgm:prSet presAssocID="{2E67AAD4-F41E-4D9E-BD62-5ECEA64052AA}" presName="Background" presStyleLbl="node1" presStyleIdx="0" presStyleCnt="1" custLinFactNeighborX="-304" custLinFactNeighborY="1291"/>
      <dgm:spPr/>
    </dgm:pt>
    <dgm:pt modelId="{7A22FD12-28ED-420B-9DDD-43FC4CDA68E6}" type="pres">
      <dgm:prSet presAssocID="{2E67AAD4-F41E-4D9E-BD62-5ECEA64052AA}" presName="Divider" presStyleLbl="callout" presStyleIdx="0" presStyleCnt="1"/>
      <dgm:spPr/>
    </dgm:pt>
    <dgm:pt modelId="{A003210F-C13A-4490-B396-97D0C891CAFB}" type="pres">
      <dgm:prSet presAssocID="{2E67AAD4-F41E-4D9E-BD62-5ECEA64052AA}" presName="ChildText1" presStyleLbl="revTx" presStyleIdx="0" presStyleCnt="0">
        <dgm:presLayoutVars>
          <dgm:chMax val="0"/>
          <dgm:chPref val="0"/>
          <dgm:bulletEnabled val="1"/>
        </dgm:presLayoutVars>
      </dgm:prSet>
      <dgm:spPr/>
    </dgm:pt>
    <dgm:pt modelId="{41CA985D-9E22-49A5-B418-F313486FC7BD}" type="pres">
      <dgm:prSet presAssocID="{2E67AAD4-F41E-4D9E-BD62-5ECEA64052AA}" presName="ChildText2" presStyleLbl="revTx" presStyleIdx="0" presStyleCnt="0">
        <dgm:presLayoutVars>
          <dgm:chMax val="0"/>
          <dgm:chPref val="0"/>
          <dgm:bulletEnabled val="1"/>
        </dgm:presLayoutVars>
      </dgm:prSet>
      <dgm:spPr/>
    </dgm:pt>
    <dgm:pt modelId="{37B7D645-F9ED-4D74-AF2A-E247C083537A}" type="pres">
      <dgm:prSet presAssocID="{2E67AAD4-F41E-4D9E-BD62-5ECEA64052AA}" presName="ParentText1" presStyleLbl="revTx" presStyleIdx="0" presStyleCnt="0">
        <dgm:presLayoutVars>
          <dgm:chMax val="1"/>
          <dgm:chPref val="1"/>
        </dgm:presLayoutVars>
      </dgm:prSet>
      <dgm:spPr/>
    </dgm:pt>
    <dgm:pt modelId="{B140F692-E064-4F53-AA4B-50D9F4ACC7C1}" type="pres">
      <dgm:prSet presAssocID="{2E67AAD4-F41E-4D9E-BD62-5ECEA64052AA}" presName="ParentShape1" presStyleLbl="alignImgPlace1" presStyleIdx="0" presStyleCnt="2">
        <dgm:presLayoutVars/>
      </dgm:prSet>
      <dgm:spPr/>
    </dgm:pt>
    <dgm:pt modelId="{C027D891-1739-4613-8374-08E9CD3F0DB6}" type="pres">
      <dgm:prSet presAssocID="{2E67AAD4-F41E-4D9E-BD62-5ECEA64052AA}" presName="ParentText2" presStyleLbl="revTx" presStyleIdx="0" presStyleCnt="0">
        <dgm:presLayoutVars>
          <dgm:chMax val="1"/>
          <dgm:chPref val="1"/>
        </dgm:presLayoutVars>
      </dgm:prSet>
      <dgm:spPr/>
    </dgm:pt>
    <dgm:pt modelId="{359B4CBD-0F15-4C29-9CFE-93F28B0BE01E}" type="pres">
      <dgm:prSet presAssocID="{2E67AAD4-F41E-4D9E-BD62-5ECEA64052AA}" presName="ParentShape2" presStyleLbl="alignImgPlace1" presStyleIdx="1" presStyleCnt="2">
        <dgm:presLayoutVars/>
      </dgm:prSet>
      <dgm:spPr/>
    </dgm:pt>
  </dgm:ptLst>
  <dgm:cxnLst>
    <dgm:cxn modelId="{B0108A09-1E7B-480F-8468-D26923AF4410}" type="presOf" srcId="{2D9FAD18-8234-472E-992D-71C2EC6D170D}" destId="{C027D891-1739-4613-8374-08E9CD3F0DB6}" srcOrd="0" destOrd="0" presId="urn:microsoft.com/office/officeart/2009/3/layout/OpposingIdeas"/>
    <dgm:cxn modelId="{A71C0010-0F3B-4A2F-9189-74390A617AEE}" srcId="{2D9FAD18-8234-472E-992D-71C2EC6D170D}" destId="{2FF9580D-5212-42B4-A631-57F28ACAF65A}" srcOrd="0" destOrd="0" parTransId="{451B2468-B44D-47E3-BD0D-273DF4DF96B3}" sibTransId="{872F07DC-CDF0-4A70-8CED-B63B8ED2B484}"/>
    <dgm:cxn modelId="{0E72DE10-744B-432C-91A2-89B2A0BD59AC}" type="presOf" srcId="{024BD543-FF78-4ED9-9A1E-8202CC24B582}" destId="{A003210F-C13A-4490-B396-97D0C891CAFB}" srcOrd="0" destOrd="0" presId="urn:microsoft.com/office/officeart/2009/3/layout/OpposingIdeas"/>
    <dgm:cxn modelId="{12A7821C-8BDE-46A1-A437-3951D2D62501}" srcId="{7E2B90BB-7988-4B0F-823F-FDFA8248EE9F}" destId="{024BD543-FF78-4ED9-9A1E-8202CC24B582}" srcOrd="0" destOrd="0" parTransId="{A4A29CF4-944A-48AE-B221-32390F664D5B}" sibTransId="{8E88E5DA-0052-4483-98C0-50A08CC1EA42}"/>
    <dgm:cxn modelId="{F5AD021E-1E91-4D24-85B4-E50654B4B756}" type="presOf" srcId="{2FF9580D-5212-42B4-A631-57F28ACAF65A}" destId="{41CA985D-9E22-49A5-B418-F313486FC7BD}" srcOrd="0" destOrd="0" presId="urn:microsoft.com/office/officeart/2009/3/layout/OpposingIdeas"/>
    <dgm:cxn modelId="{C587695B-31ED-4AD7-BD21-A10EFBB64AD0}" srcId="{2E67AAD4-F41E-4D9E-BD62-5ECEA64052AA}" destId="{7E2B90BB-7988-4B0F-823F-FDFA8248EE9F}" srcOrd="0" destOrd="0" parTransId="{91AE975B-19A2-4364-BBC5-90FDA1BE29BA}" sibTransId="{B18306E8-9F14-4D12-83C9-476BDD18A944}"/>
    <dgm:cxn modelId="{59117657-DA63-428C-B912-3D6900ECD9EE}" type="presOf" srcId="{7E2B90BB-7988-4B0F-823F-FDFA8248EE9F}" destId="{B140F692-E064-4F53-AA4B-50D9F4ACC7C1}" srcOrd="1" destOrd="0" presId="urn:microsoft.com/office/officeart/2009/3/layout/OpposingIdeas"/>
    <dgm:cxn modelId="{85B1E991-8670-4E00-B11C-359F5A493FF3}" type="presOf" srcId="{2E67AAD4-F41E-4D9E-BD62-5ECEA64052AA}" destId="{66A341FC-2A21-4902-BB7F-9422C06D94C2}" srcOrd="0" destOrd="0" presId="urn:microsoft.com/office/officeart/2009/3/layout/OpposingIdeas"/>
    <dgm:cxn modelId="{7622EA93-08B8-4F8A-BC69-1EF21790FEB1}" type="presOf" srcId="{2D9FAD18-8234-472E-992D-71C2EC6D170D}" destId="{359B4CBD-0F15-4C29-9CFE-93F28B0BE01E}" srcOrd="1" destOrd="0" presId="urn:microsoft.com/office/officeart/2009/3/layout/OpposingIdeas"/>
    <dgm:cxn modelId="{22F1E89E-6D5E-4F03-BDC0-2D9A87F3A532}" type="presOf" srcId="{7E2B90BB-7988-4B0F-823F-FDFA8248EE9F}" destId="{37B7D645-F9ED-4D74-AF2A-E247C083537A}" srcOrd="0" destOrd="0" presId="urn:microsoft.com/office/officeart/2009/3/layout/OpposingIdeas"/>
    <dgm:cxn modelId="{D4E353C4-BF77-4469-B2E9-89C552555A59}" srcId="{2E67AAD4-F41E-4D9E-BD62-5ECEA64052AA}" destId="{2D9FAD18-8234-472E-992D-71C2EC6D170D}" srcOrd="1" destOrd="0" parTransId="{CDF89A9F-7C7D-4A24-BE3E-2B667AF10D93}" sibTransId="{5F8E7750-711C-4944-A070-EB04DF8B5118}"/>
    <dgm:cxn modelId="{26B3FBB6-5E11-4E7E-8668-766855B2EBC5}" type="presParOf" srcId="{66A341FC-2A21-4902-BB7F-9422C06D94C2}" destId="{CA7CA012-4CB7-45F9-A50F-407C11D3752B}" srcOrd="0" destOrd="0" presId="urn:microsoft.com/office/officeart/2009/3/layout/OpposingIdeas"/>
    <dgm:cxn modelId="{F9D1ABEC-C58F-464B-82F5-78056C1AA5DA}" type="presParOf" srcId="{66A341FC-2A21-4902-BB7F-9422C06D94C2}" destId="{7A22FD12-28ED-420B-9DDD-43FC4CDA68E6}" srcOrd="1" destOrd="0" presId="urn:microsoft.com/office/officeart/2009/3/layout/OpposingIdeas"/>
    <dgm:cxn modelId="{966953FD-CFA7-464C-BAA6-E45327AD796F}" type="presParOf" srcId="{66A341FC-2A21-4902-BB7F-9422C06D94C2}" destId="{A003210F-C13A-4490-B396-97D0C891CAFB}" srcOrd="2" destOrd="0" presId="urn:microsoft.com/office/officeart/2009/3/layout/OpposingIdeas"/>
    <dgm:cxn modelId="{2CE8981F-CD8E-46DC-814B-A2FDFBEE0099}" type="presParOf" srcId="{66A341FC-2A21-4902-BB7F-9422C06D94C2}" destId="{41CA985D-9E22-49A5-B418-F313486FC7BD}" srcOrd="3" destOrd="0" presId="urn:microsoft.com/office/officeart/2009/3/layout/OpposingIdeas"/>
    <dgm:cxn modelId="{AE3B0A43-553F-468C-8A9F-5BE6BEAD8BAE}" type="presParOf" srcId="{66A341FC-2A21-4902-BB7F-9422C06D94C2}" destId="{37B7D645-F9ED-4D74-AF2A-E247C083537A}" srcOrd="4" destOrd="0" presId="urn:microsoft.com/office/officeart/2009/3/layout/OpposingIdeas"/>
    <dgm:cxn modelId="{B701D0AD-6265-4778-83F9-F1F634EE4AD5}" type="presParOf" srcId="{66A341FC-2A21-4902-BB7F-9422C06D94C2}" destId="{B140F692-E064-4F53-AA4B-50D9F4ACC7C1}" srcOrd="5" destOrd="0" presId="urn:microsoft.com/office/officeart/2009/3/layout/OpposingIdeas"/>
    <dgm:cxn modelId="{DF4A5989-98F6-47C4-B87A-9AF80DD4AC0A}" type="presParOf" srcId="{66A341FC-2A21-4902-BB7F-9422C06D94C2}" destId="{C027D891-1739-4613-8374-08E9CD3F0DB6}" srcOrd="6" destOrd="0" presId="urn:microsoft.com/office/officeart/2009/3/layout/OpposingIdeas"/>
    <dgm:cxn modelId="{952C004C-BF7C-4257-89C3-888A2A4E6698}" type="presParOf" srcId="{66A341FC-2A21-4902-BB7F-9422C06D94C2}" destId="{359B4CBD-0F15-4C29-9CFE-93F28B0BE01E}"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8AE45-4DB9-48C1-A582-820FA9B37D60}"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it-IT"/>
        </a:p>
      </dgm:t>
    </dgm:pt>
    <dgm:pt modelId="{B593E38B-0DE5-446A-A7EA-8264DE1279EF}">
      <dgm:prSet phldrT="[Testo]"/>
      <dgm:spPr/>
      <dgm:t>
        <a:bodyPr/>
        <a:lstStyle/>
        <a:p>
          <a:r>
            <a:rPr lang="it-IT" dirty="0"/>
            <a:t>Storia: </a:t>
          </a:r>
        </a:p>
      </dgm:t>
    </dgm:pt>
    <dgm:pt modelId="{9D70973B-6D9D-4FD7-965F-BD4B2488E28C}" type="parTrans" cxnId="{3F0CD33C-AAC6-44EA-92BE-8D7A2905D6E0}">
      <dgm:prSet/>
      <dgm:spPr/>
      <dgm:t>
        <a:bodyPr/>
        <a:lstStyle/>
        <a:p>
          <a:endParaRPr lang="it-IT"/>
        </a:p>
      </dgm:t>
    </dgm:pt>
    <dgm:pt modelId="{4C8B68E2-8730-446C-9C33-5890204E5E28}" type="sibTrans" cxnId="{3F0CD33C-AAC6-44EA-92BE-8D7A2905D6E0}">
      <dgm:prSet/>
      <dgm:spPr/>
      <dgm:t>
        <a:bodyPr/>
        <a:lstStyle/>
        <a:p>
          <a:endParaRPr lang="it-IT"/>
        </a:p>
      </dgm:t>
    </dgm:pt>
    <dgm:pt modelId="{2CE29FA8-9824-4287-8EAC-BE12231A7ECC}">
      <dgm:prSet phldrT="[Testo]"/>
      <dgm:spPr/>
      <dgm:t>
        <a:bodyPr/>
        <a:lstStyle/>
        <a:p>
          <a:r>
            <a:rPr lang="it-IT" dirty="0"/>
            <a:t>Ed. Fisica:  </a:t>
          </a:r>
        </a:p>
      </dgm:t>
    </dgm:pt>
    <dgm:pt modelId="{D59F724B-7EB3-451A-AF76-9DDC19309378}" type="parTrans" cxnId="{7613405E-F505-458B-BA14-6FB3C943BE33}">
      <dgm:prSet/>
      <dgm:spPr/>
      <dgm:t>
        <a:bodyPr/>
        <a:lstStyle/>
        <a:p>
          <a:endParaRPr lang="it-IT"/>
        </a:p>
      </dgm:t>
    </dgm:pt>
    <dgm:pt modelId="{2C39CC16-C2EB-4DAE-B8B5-B92DAE80947B}" type="sibTrans" cxnId="{7613405E-F505-458B-BA14-6FB3C943BE33}">
      <dgm:prSet/>
      <dgm:spPr/>
      <dgm:t>
        <a:bodyPr/>
        <a:lstStyle/>
        <a:p>
          <a:endParaRPr lang="it-IT"/>
        </a:p>
      </dgm:t>
    </dgm:pt>
    <dgm:pt modelId="{F4889F69-08AE-4917-809A-045E3751247A}">
      <dgm:prSet phldrT="[Testo]"/>
      <dgm:spPr/>
      <dgm:t>
        <a:bodyPr/>
        <a:lstStyle/>
        <a:p>
          <a:r>
            <a:rPr lang="it-IT" dirty="0"/>
            <a:t>Scienze: </a:t>
          </a:r>
        </a:p>
      </dgm:t>
    </dgm:pt>
    <dgm:pt modelId="{D8EB951C-0298-4721-96AE-6B3A46635E7A}" type="parTrans" cxnId="{2DCE8374-91F5-4BD8-AD6B-9E196B48D22D}">
      <dgm:prSet/>
      <dgm:spPr/>
      <dgm:t>
        <a:bodyPr/>
        <a:lstStyle/>
        <a:p>
          <a:endParaRPr lang="it-IT"/>
        </a:p>
      </dgm:t>
    </dgm:pt>
    <dgm:pt modelId="{A3B44716-1280-4846-8258-D807BE9AC8EE}" type="sibTrans" cxnId="{2DCE8374-91F5-4BD8-AD6B-9E196B48D22D}">
      <dgm:prSet/>
      <dgm:spPr/>
      <dgm:t>
        <a:bodyPr/>
        <a:lstStyle/>
        <a:p>
          <a:endParaRPr lang="it-IT"/>
        </a:p>
      </dgm:t>
    </dgm:pt>
    <dgm:pt modelId="{07AC5F06-0F8D-4218-8C1E-5721D8853FDB}">
      <dgm:prSet phldrT="[Testo]"/>
      <dgm:spPr/>
      <dgm:t>
        <a:bodyPr/>
        <a:lstStyle/>
        <a:p>
          <a:r>
            <a:rPr lang="it-IT" dirty="0"/>
            <a:t>Inglese:</a:t>
          </a:r>
        </a:p>
      </dgm:t>
    </dgm:pt>
    <dgm:pt modelId="{6CC07BED-6EA7-446F-B9ED-4E907A835031}" type="parTrans" cxnId="{D1E07B6B-4FFA-4C4A-8D09-7F343863FCB5}">
      <dgm:prSet/>
      <dgm:spPr/>
      <dgm:t>
        <a:bodyPr/>
        <a:lstStyle/>
        <a:p>
          <a:endParaRPr lang="it-IT"/>
        </a:p>
      </dgm:t>
    </dgm:pt>
    <dgm:pt modelId="{81EE94CB-FD1E-4720-AC17-84A1435439D6}" type="sibTrans" cxnId="{D1E07B6B-4FFA-4C4A-8D09-7F343863FCB5}">
      <dgm:prSet/>
      <dgm:spPr/>
      <dgm:t>
        <a:bodyPr/>
        <a:lstStyle/>
        <a:p>
          <a:endParaRPr lang="it-IT"/>
        </a:p>
      </dgm:t>
    </dgm:pt>
    <dgm:pt modelId="{5C673491-4C6C-4BB7-86F1-5783A1E64F16}" type="pres">
      <dgm:prSet presAssocID="{BF68AE45-4DB9-48C1-A582-820FA9B37D60}" presName="Name0" presStyleCnt="0">
        <dgm:presLayoutVars>
          <dgm:chMax val="7"/>
          <dgm:chPref val="7"/>
          <dgm:dir/>
        </dgm:presLayoutVars>
      </dgm:prSet>
      <dgm:spPr/>
    </dgm:pt>
    <dgm:pt modelId="{AB34DBA6-A0B4-4A04-891B-49DA7877968D}" type="pres">
      <dgm:prSet presAssocID="{BF68AE45-4DB9-48C1-A582-820FA9B37D60}" presName="Name1" presStyleCnt="0"/>
      <dgm:spPr/>
    </dgm:pt>
    <dgm:pt modelId="{97623F42-1F3E-4380-985F-0BEEEA0A1ECA}" type="pres">
      <dgm:prSet presAssocID="{BF68AE45-4DB9-48C1-A582-820FA9B37D60}" presName="cycle" presStyleCnt="0"/>
      <dgm:spPr/>
    </dgm:pt>
    <dgm:pt modelId="{E086115E-31EF-43E8-96C0-00579E1F5F59}" type="pres">
      <dgm:prSet presAssocID="{BF68AE45-4DB9-48C1-A582-820FA9B37D60}" presName="srcNode" presStyleLbl="node1" presStyleIdx="0" presStyleCnt="4"/>
      <dgm:spPr/>
    </dgm:pt>
    <dgm:pt modelId="{83AB6F61-B7D3-48AF-9BD0-9E299FC8063F}" type="pres">
      <dgm:prSet presAssocID="{BF68AE45-4DB9-48C1-A582-820FA9B37D60}" presName="conn" presStyleLbl="parChTrans1D2" presStyleIdx="0" presStyleCnt="1"/>
      <dgm:spPr/>
    </dgm:pt>
    <dgm:pt modelId="{AF6FADDF-35C4-41BB-8DEE-50419672BA84}" type="pres">
      <dgm:prSet presAssocID="{BF68AE45-4DB9-48C1-A582-820FA9B37D60}" presName="extraNode" presStyleLbl="node1" presStyleIdx="0" presStyleCnt="4"/>
      <dgm:spPr/>
    </dgm:pt>
    <dgm:pt modelId="{B511711C-9B50-4DC2-BCFF-2F4AF605F1A9}" type="pres">
      <dgm:prSet presAssocID="{BF68AE45-4DB9-48C1-A582-820FA9B37D60}" presName="dstNode" presStyleLbl="node1" presStyleIdx="0" presStyleCnt="4"/>
      <dgm:spPr/>
    </dgm:pt>
    <dgm:pt modelId="{15C8941F-6665-4C38-9F4E-37966E0FCDB0}" type="pres">
      <dgm:prSet presAssocID="{B593E38B-0DE5-446A-A7EA-8264DE1279EF}" presName="text_1" presStyleLbl="node1" presStyleIdx="0" presStyleCnt="4">
        <dgm:presLayoutVars>
          <dgm:bulletEnabled val="1"/>
        </dgm:presLayoutVars>
      </dgm:prSet>
      <dgm:spPr/>
    </dgm:pt>
    <dgm:pt modelId="{0FC9AB3C-08B8-4D87-B4FE-A3845D72CAB1}" type="pres">
      <dgm:prSet presAssocID="{B593E38B-0DE5-446A-A7EA-8264DE1279EF}" presName="accent_1" presStyleCnt="0"/>
      <dgm:spPr/>
    </dgm:pt>
    <dgm:pt modelId="{B687BE24-8DEE-43FC-B6FC-5378A2767FD8}" type="pres">
      <dgm:prSet presAssocID="{B593E38B-0DE5-446A-A7EA-8264DE1279EF}" presName="accentRepeatNode" presStyleLbl="solidFgAcc1" presStyleIdx="0" presStyleCnt="4"/>
      <dgm:spPr/>
    </dgm:pt>
    <dgm:pt modelId="{274162C7-155F-46DB-A095-E5F5262E3BBB}" type="pres">
      <dgm:prSet presAssocID="{2CE29FA8-9824-4287-8EAC-BE12231A7ECC}" presName="text_2" presStyleLbl="node1" presStyleIdx="1" presStyleCnt="4">
        <dgm:presLayoutVars>
          <dgm:bulletEnabled val="1"/>
        </dgm:presLayoutVars>
      </dgm:prSet>
      <dgm:spPr/>
    </dgm:pt>
    <dgm:pt modelId="{10D7D376-757A-4078-8D59-AD749CE4DDDD}" type="pres">
      <dgm:prSet presAssocID="{2CE29FA8-9824-4287-8EAC-BE12231A7ECC}" presName="accent_2" presStyleCnt="0"/>
      <dgm:spPr/>
    </dgm:pt>
    <dgm:pt modelId="{2A44C81E-0D63-4F33-8F75-D94BDC768E58}" type="pres">
      <dgm:prSet presAssocID="{2CE29FA8-9824-4287-8EAC-BE12231A7ECC}" presName="accentRepeatNode" presStyleLbl="solidFgAcc1" presStyleIdx="1" presStyleCnt="4"/>
      <dgm:spPr/>
    </dgm:pt>
    <dgm:pt modelId="{3D304862-438B-4594-B7E9-CF6DB83E8648}" type="pres">
      <dgm:prSet presAssocID="{F4889F69-08AE-4917-809A-045E3751247A}" presName="text_3" presStyleLbl="node1" presStyleIdx="2" presStyleCnt="4">
        <dgm:presLayoutVars>
          <dgm:bulletEnabled val="1"/>
        </dgm:presLayoutVars>
      </dgm:prSet>
      <dgm:spPr/>
    </dgm:pt>
    <dgm:pt modelId="{DC39F98D-9A03-4262-8FF6-251D1F7BE33D}" type="pres">
      <dgm:prSet presAssocID="{F4889F69-08AE-4917-809A-045E3751247A}" presName="accent_3" presStyleCnt="0"/>
      <dgm:spPr/>
    </dgm:pt>
    <dgm:pt modelId="{72F72F63-425E-4F20-A77D-92732912A7DA}" type="pres">
      <dgm:prSet presAssocID="{F4889F69-08AE-4917-809A-045E3751247A}" presName="accentRepeatNode" presStyleLbl="solidFgAcc1" presStyleIdx="2" presStyleCnt="4"/>
      <dgm:spPr/>
    </dgm:pt>
    <dgm:pt modelId="{B7E9CAFB-1FC9-4506-89DC-4F690BD6124B}" type="pres">
      <dgm:prSet presAssocID="{07AC5F06-0F8D-4218-8C1E-5721D8853FDB}" presName="text_4" presStyleLbl="node1" presStyleIdx="3" presStyleCnt="4">
        <dgm:presLayoutVars>
          <dgm:bulletEnabled val="1"/>
        </dgm:presLayoutVars>
      </dgm:prSet>
      <dgm:spPr/>
    </dgm:pt>
    <dgm:pt modelId="{E5A86F0B-7EEC-4BE7-BB0A-1B3DC59001C6}" type="pres">
      <dgm:prSet presAssocID="{07AC5F06-0F8D-4218-8C1E-5721D8853FDB}" presName="accent_4" presStyleCnt="0"/>
      <dgm:spPr/>
    </dgm:pt>
    <dgm:pt modelId="{FD8A763B-1735-4262-9CBE-066D3F6781F6}" type="pres">
      <dgm:prSet presAssocID="{07AC5F06-0F8D-4218-8C1E-5721D8853FDB}" presName="accentRepeatNode" presStyleLbl="solidFgAcc1" presStyleIdx="3" presStyleCnt="4"/>
      <dgm:spPr/>
    </dgm:pt>
  </dgm:ptLst>
  <dgm:cxnLst>
    <dgm:cxn modelId="{7CC89D11-4CEC-45C3-B3FE-9983C12CB7FE}" type="presOf" srcId="{07AC5F06-0F8D-4218-8C1E-5721D8853FDB}" destId="{B7E9CAFB-1FC9-4506-89DC-4F690BD6124B}" srcOrd="0" destOrd="0" presId="urn:microsoft.com/office/officeart/2008/layout/VerticalCurvedList"/>
    <dgm:cxn modelId="{3F0CD33C-AAC6-44EA-92BE-8D7A2905D6E0}" srcId="{BF68AE45-4DB9-48C1-A582-820FA9B37D60}" destId="{B593E38B-0DE5-446A-A7EA-8264DE1279EF}" srcOrd="0" destOrd="0" parTransId="{9D70973B-6D9D-4FD7-965F-BD4B2488E28C}" sibTransId="{4C8B68E2-8730-446C-9C33-5890204E5E28}"/>
    <dgm:cxn modelId="{7613405E-F505-458B-BA14-6FB3C943BE33}" srcId="{BF68AE45-4DB9-48C1-A582-820FA9B37D60}" destId="{2CE29FA8-9824-4287-8EAC-BE12231A7ECC}" srcOrd="1" destOrd="0" parTransId="{D59F724B-7EB3-451A-AF76-9DDC19309378}" sibTransId="{2C39CC16-C2EB-4DAE-B8B5-B92DAE80947B}"/>
    <dgm:cxn modelId="{50652348-EB50-4889-879A-280F406F2178}" type="presOf" srcId="{B593E38B-0DE5-446A-A7EA-8264DE1279EF}" destId="{15C8941F-6665-4C38-9F4E-37966E0FCDB0}" srcOrd="0" destOrd="0" presId="urn:microsoft.com/office/officeart/2008/layout/VerticalCurvedList"/>
    <dgm:cxn modelId="{D1E07B6B-4FFA-4C4A-8D09-7F343863FCB5}" srcId="{BF68AE45-4DB9-48C1-A582-820FA9B37D60}" destId="{07AC5F06-0F8D-4218-8C1E-5721D8853FDB}" srcOrd="3" destOrd="0" parTransId="{6CC07BED-6EA7-446F-B9ED-4E907A835031}" sibTransId="{81EE94CB-FD1E-4720-AC17-84A1435439D6}"/>
    <dgm:cxn modelId="{2DCE8374-91F5-4BD8-AD6B-9E196B48D22D}" srcId="{BF68AE45-4DB9-48C1-A582-820FA9B37D60}" destId="{F4889F69-08AE-4917-809A-045E3751247A}" srcOrd="2" destOrd="0" parTransId="{D8EB951C-0298-4721-96AE-6B3A46635E7A}" sibTransId="{A3B44716-1280-4846-8258-D807BE9AC8EE}"/>
    <dgm:cxn modelId="{CF1F9054-F69A-41F0-AC2A-7482EF5B58D4}" type="presOf" srcId="{2CE29FA8-9824-4287-8EAC-BE12231A7ECC}" destId="{274162C7-155F-46DB-A095-E5F5262E3BBB}" srcOrd="0" destOrd="0" presId="urn:microsoft.com/office/officeart/2008/layout/VerticalCurvedList"/>
    <dgm:cxn modelId="{2D1DD182-A7A2-4144-8082-99DAA24BABEC}" type="presOf" srcId="{BF68AE45-4DB9-48C1-A582-820FA9B37D60}" destId="{5C673491-4C6C-4BB7-86F1-5783A1E64F16}" srcOrd="0" destOrd="0" presId="urn:microsoft.com/office/officeart/2008/layout/VerticalCurvedList"/>
    <dgm:cxn modelId="{0B489F94-F24B-461C-B001-7D6005224544}" type="presOf" srcId="{4C8B68E2-8730-446C-9C33-5890204E5E28}" destId="{83AB6F61-B7D3-48AF-9BD0-9E299FC8063F}" srcOrd="0" destOrd="0" presId="urn:microsoft.com/office/officeart/2008/layout/VerticalCurvedList"/>
    <dgm:cxn modelId="{860DD6E2-7097-4310-8C77-FEBDD6BB74FB}" type="presOf" srcId="{F4889F69-08AE-4917-809A-045E3751247A}" destId="{3D304862-438B-4594-B7E9-CF6DB83E8648}" srcOrd="0" destOrd="0" presId="urn:microsoft.com/office/officeart/2008/layout/VerticalCurvedList"/>
    <dgm:cxn modelId="{0C2722B1-7123-422D-AA5C-32F723A02229}" type="presParOf" srcId="{5C673491-4C6C-4BB7-86F1-5783A1E64F16}" destId="{AB34DBA6-A0B4-4A04-891B-49DA7877968D}" srcOrd="0" destOrd="0" presId="urn:microsoft.com/office/officeart/2008/layout/VerticalCurvedList"/>
    <dgm:cxn modelId="{33D3E076-5FB9-4546-8D79-C6A5E5C5B07D}" type="presParOf" srcId="{AB34DBA6-A0B4-4A04-891B-49DA7877968D}" destId="{97623F42-1F3E-4380-985F-0BEEEA0A1ECA}" srcOrd="0" destOrd="0" presId="urn:microsoft.com/office/officeart/2008/layout/VerticalCurvedList"/>
    <dgm:cxn modelId="{3E3E7494-BE3F-4EE5-AC55-855D056F14C8}" type="presParOf" srcId="{97623F42-1F3E-4380-985F-0BEEEA0A1ECA}" destId="{E086115E-31EF-43E8-96C0-00579E1F5F59}" srcOrd="0" destOrd="0" presId="urn:microsoft.com/office/officeart/2008/layout/VerticalCurvedList"/>
    <dgm:cxn modelId="{7AD32401-28B0-4A51-89CB-908737D19967}" type="presParOf" srcId="{97623F42-1F3E-4380-985F-0BEEEA0A1ECA}" destId="{83AB6F61-B7D3-48AF-9BD0-9E299FC8063F}" srcOrd="1" destOrd="0" presId="urn:microsoft.com/office/officeart/2008/layout/VerticalCurvedList"/>
    <dgm:cxn modelId="{B82A78A1-F10A-4A5F-BEB3-B194C404D490}" type="presParOf" srcId="{97623F42-1F3E-4380-985F-0BEEEA0A1ECA}" destId="{AF6FADDF-35C4-41BB-8DEE-50419672BA84}" srcOrd="2" destOrd="0" presId="urn:microsoft.com/office/officeart/2008/layout/VerticalCurvedList"/>
    <dgm:cxn modelId="{857748F6-1ECD-462B-93C2-7B415B60EF9C}" type="presParOf" srcId="{97623F42-1F3E-4380-985F-0BEEEA0A1ECA}" destId="{B511711C-9B50-4DC2-BCFF-2F4AF605F1A9}" srcOrd="3" destOrd="0" presId="urn:microsoft.com/office/officeart/2008/layout/VerticalCurvedList"/>
    <dgm:cxn modelId="{E602E614-40FD-44E2-9CAB-DB98932D6E68}" type="presParOf" srcId="{AB34DBA6-A0B4-4A04-891B-49DA7877968D}" destId="{15C8941F-6665-4C38-9F4E-37966E0FCDB0}" srcOrd="1" destOrd="0" presId="urn:microsoft.com/office/officeart/2008/layout/VerticalCurvedList"/>
    <dgm:cxn modelId="{4A1B81CF-3A03-4CB5-9B50-AE688BA06DE3}" type="presParOf" srcId="{AB34DBA6-A0B4-4A04-891B-49DA7877968D}" destId="{0FC9AB3C-08B8-4D87-B4FE-A3845D72CAB1}" srcOrd="2" destOrd="0" presId="urn:microsoft.com/office/officeart/2008/layout/VerticalCurvedList"/>
    <dgm:cxn modelId="{180EB441-7084-4D7C-86FF-B371E9F131B3}" type="presParOf" srcId="{0FC9AB3C-08B8-4D87-B4FE-A3845D72CAB1}" destId="{B687BE24-8DEE-43FC-B6FC-5378A2767FD8}" srcOrd="0" destOrd="0" presId="urn:microsoft.com/office/officeart/2008/layout/VerticalCurvedList"/>
    <dgm:cxn modelId="{780C4C11-A9A6-4E1A-819B-3831A1535271}" type="presParOf" srcId="{AB34DBA6-A0B4-4A04-891B-49DA7877968D}" destId="{274162C7-155F-46DB-A095-E5F5262E3BBB}" srcOrd="3" destOrd="0" presId="urn:microsoft.com/office/officeart/2008/layout/VerticalCurvedList"/>
    <dgm:cxn modelId="{5B2C1C90-9857-4474-AD6C-E50BFCA37F17}" type="presParOf" srcId="{AB34DBA6-A0B4-4A04-891B-49DA7877968D}" destId="{10D7D376-757A-4078-8D59-AD749CE4DDDD}" srcOrd="4" destOrd="0" presId="urn:microsoft.com/office/officeart/2008/layout/VerticalCurvedList"/>
    <dgm:cxn modelId="{CC2E93E5-4814-468A-97F1-630471C43652}" type="presParOf" srcId="{10D7D376-757A-4078-8D59-AD749CE4DDDD}" destId="{2A44C81E-0D63-4F33-8F75-D94BDC768E58}" srcOrd="0" destOrd="0" presId="urn:microsoft.com/office/officeart/2008/layout/VerticalCurvedList"/>
    <dgm:cxn modelId="{A7519938-F2D6-47C1-858D-D4D2E4B56CFD}" type="presParOf" srcId="{AB34DBA6-A0B4-4A04-891B-49DA7877968D}" destId="{3D304862-438B-4594-B7E9-CF6DB83E8648}" srcOrd="5" destOrd="0" presId="urn:microsoft.com/office/officeart/2008/layout/VerticalCurvedList"/>
    <dgm:cxn modelId="{26423AD4-EE28-4459-A596-01B80302FCC1}" type="presParOf" srcId="{AB34DBA6-A0B4-4A04-891B-49DA7877968D}" destId="{DC39F98D-9A03-4262-8FF6-251D1F7BE33D}" srcOrd="6" destOrd="0" presId="urn:microsoft.com/office/officeart/2008/layout/VerticalCurvedList"/>
    <dgm:cxn modelId="{F3C0FB56-A3D5-416B-8A60-37095130D965}" type="presParOf" srcId="{DC39F98D-9A03-4262-8FF6-251D1F7BE33D}" destId="{72F72F63-425E-4F20-A77D-92732912A7DA}" srcOrd="0" destOrd="0" presId="urn:microsoft.com/office/officeart/2008/layout/VerticalCurvedList"/>
    <dgm:cxn modelId="{AEF0B411-67F2-4126-A4C1-DE97A8DEC911}" type="presParOf" srcId="{AB34DBA6-A0B4-4A04-891B-49DA7877968D}" destId="{B7E9CAFB-1FC9-4506-89DC-4F690BD6124B}" srcOrd="7" destOrd="0" presId="urn:microsoft.com/office/officeart/2008/layout/VerticalCurvedList"/>
    <dgm:cxn modelId="{D45189CE-6D21-422D-A953-48FD1E741A84}" type="presParOf" srcId="{AB34DBA6-A0B4-4A04-891B-49DA7877968D}" destId="{E5A86F0B-7EEC-4BE7-BB0A-1B3DC59001C6}" srcOrd="8" destOrd="0" presId="urn:microsoft.com/office/officeart/2008/layout/VerticalCurvedList"/>
    <dgm:cxn modelId="{B563549A-BC50-4896-A453-85249C547949}" type="presParOf" srcId="{E5A86F0B-7EEC-4BE7-BB0A-1B3DC59001C6}" destId="{FD8A763B-1735-4262-9CBE-066D3F6781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F57B0-4ADC-4294-814A-54F999A1E89B}" type="doc">
      <dgm:prSet loTypeId="urn:microsoft.com/office/officeart/2005/8/layout/process2" loCatId="process" qsTypeId="urn:microsoft.com/office/officeart/2005/8/quickstyle/simple1" qsCatId="simple" csTypeId="urn:microsoft.com/office/officeart/2005/8/colors/accent1_2" csCatId="accent1" phldr="1"/>
      <dgm:spPr/>
    </dgm:pt>
    <dgm:pt modelId="{E317E633-4B94-48C7-AB86-9CDBB949E89D}">
      <dgm:prSet phldrT="[Testo]"/>
      <dgm:spPr/>
      <dgm:t>
        <a:bodyPr/>
        <a:lstStyle/>
        <a:p>
          <a:r>
            <a:rPr lang="it-IT" dirty="0">
              <a:latin typeface="Consolas" panose="020B0609020204030204" pitchFamily="49" charset="0"/>
            </a:rPr>
            <a:t>La mente è costitutivamente sociale</a:t>
          </a:r>
        </a:p>
      </dgm:t>
    </dgm:pt>
    <dgm:pt modelId="{51C1DFDD-28A1-4CB2-99F8-17C9F695B46A}" type="parTrans" cxnId="{8E9CBBD2-1A6D-4DAA-A96F-E6FB126E3C16}">
      <dgm:prSet/>
      <dgm:spPr/>
      <dgm:t>
        <a:bodyPr/>
        <a:lstStyle/>
        <a:p>
          <a:endParaRPr lang="it-IT">
            <a:latin typeface="Consolas" panose="020B0609020204030204" pitchFamily="49" charset="0"/>
          </a:endParaRPr>
        </a:p>
      </dgm:t>
    </dgm:pt>
    <dgm:pt modelId="{24032EC0-6C41-433C-9590-B0062A110D3F}" type="sibTrans" cxnId="{8E9CBBD2-1A6D-4DAA-A96F-E6FB126E3C16}">
      <dgm:prSet/>
      <dgm:spPr/>
      <dgm:t>
        <a:bodyPr/>
        <a:lstStyle/>
        <a:p>
          <a:endParaRPr lang="it-IT">
            <a:latin typeface="Consolas" panose="020B0609020204030204" pitchFamily="49" charset="0"/>
          </a:endParaRPr>
        </a:p>
      </dgm:t>
    </dgm:pt>
    <dgm:pt modelId="{8963380E-7B98-4D5A-AB72-7D0CEC2E250B}">
      <dgm:prSet phldrT="[Testo]"/>
      <dgm:spPr/>
      <dgm:t>
        <a:bodyPr/>
        <a:lstStyle/>
        <a:p>
          <a:r>
            <a:rPr lang="it-IT" dirty="0">
              <a:latin typeface="Consolas" panose="020B0609020204030204" pitchFamily="49" charset="0"/>
            </a:rPr>
            <a:t>La mente è intrinsecamente sociale</a:t>
          </a:r>
        </a:p>
      </dgm:t>
    </dgm:pt>
    <dgm:pt modelId="{9E828CD4-5A24-4F7D-A501-65475B00C31F}" type="parTrans" cxnId="{B863DCA1-F33C-4DE7-847C-B4B81D5D10DC}">
      <dgm:prSet/>
      <dgm:spPr/>
      <dgm:t>
        <a:bodyPr/>
        <a:lstStyle/>
        <a:p>
          <a:endParaRPr lang="it-IT">
            <a:latin typeface="Consolas" panose="020B0609020204030204" pitchFamily="49" charset="0"/>
          </a:endParaRPr>
        </a:p>
      </dgm:t>
    </dgm:pt>
    <dgm:pt modelId="{2F30C9C1-C448-43CA-AEC4-429F789BD74B}" type="sibTrans" cxnId="{B863DCA1-F33C-4DE7-847C-B4B81D5D10DC}">
      <dgm:prSet/>
      <dgm:spPr/>
      <dgm:t>
        <a:bodyPr/>
        <a:lstStyle/>
        <a:p>
          <a:endParaRPr lang="it-IT">
            <a:latin typeface="Consolas" panose="020B0609020204030204" pitchFamily="49" charset="0"/>
          </a:endParaRPr>
        </a:p>
      </dgm:t>
    </dgm:pt>
    <dgm:pt modelId="{EBD66A68-784B-4DA9-98C3-C2A6E6B72642}">
      <dgm:prSet phldrT="[Testo]"/>
      <dgm:spPr/>
      <dgm:t>
        <a:bodyPr/>
        <a:lstStyle/>
        <a:p>
          <a:r>
            <a:rPr lang="it-IT" dirty="0">
              <a:latin typeface="Consolas" panose="020B0609020204030204" pitchFamily="49" charset="0"/>
            </a:rPr>
            <a:t>La mente è strutturalmente sociale</a:t>
          </a:r>
        </a:p>
      </dgm:t>
    </dgm:pt>
    <dgm:pt modelId="{29DEE514-2949-486E-9653-FDA10245E410}" type="parTrans" cxnId="{FF8CE728-1542-4AB0-9BA2-3DBFF2EFC540}">
      <dgm:prSet/>
      <dgm:spPr/>
      <dgm:t>
        <a:bodyPr/>
        <a:lstStyle/>
        <a:p>
          <a:endParaRPr lang="it-IT">
            <a:latin typeface="Consolas" panose="020B0609020204030204" pitchFamily="49" charset="0"/>
          </a:endParaRPr>
        </a:p>
      </dgm:t>
    </dgm:pt>
    <dgm:pt modelId="{B8B5DD4B-F37F-4C81-8F07-0711B2B04F19}" type="sibTrans" cxnId="{FF8CE728-1542-4AB0-9BA2-3DBFF2EFC540}">
      <dgm:prSet/>
      <dgm:spPr/>
      <dgm:t>
        <a:bodyPr/>
        <a:lstStyle/>
        <a:p>
          <a:endParaRPr lang="it-IT">
            <a:latin typeface="Consolas" panose="020B0609020204030204" pitchFamily="49" charset="0"/>
          </a:endParaRPr>
        </a:p>
      </dgm:t>
    </dgm:pt>
    <dgm:pt modelId="{681F3435-FD3B-44AC-8C91-A0165C273621}" type="pres">
      <dgm:prSet presAssocID="{26BF57B0-4ADC-4294-814A-54F999A1E89B}" presName="linearFlow" presStyleCnt="0">
        <dgm:presLayoutVars>
          <dgm:resizeHandles val="exact"/>
        </dgm:presLayoutVars>
      </dgm:prSet>
      <dgm:spPr/>
    </dgm:pt>
    <dgm:pt modelId="{1D6F93D1-39A9-432F-BB63-60BC3DCBE3E2}" type="pres">
      <dgm:prSet presAssocID="{E317E633-4B94-48C7-AB86-9CDBB949E89D}" presName="node" presStyleLbl="node1" presStyleIdx="0" presStyleCnt="3">
        <dgm:presLayoutVars>
          <dgm:bulletEnabled val="1"/>
        </dgm:presLayoutVars>
      </dgm:prSet>
      <dgm:spPr/>
    </dgm:pt>
    <dgm:pt modelId="{4F876C19-2627-4AB1-A78C-0498D5987D8E}" type="pres">
      <dgm:prSet presAssocID="{24032EC0-6C41-433C-9590-B0062A110D3F}" presName="sibTrans" presStyleLbl="sibTrans2D1" presStyleIdx="0" presStyleCnt="2"/>
      <dgm:spPr/>
    </dgm:pt>
    <dgm:pt modelId="{4A9CF7A2-C29A-4AD2-8A3D-E9C94F9384FB}" type="pres">
      <dgm:prSet presAssocID="{24032EC0-6C41-433C-9590-B0062A110D3F}" presName="connectorText" presStyleLbl="sibTrans2D1" presStyleIdx="0" presStyleCnt="2"/>
      <dgm:spPr/>
    </dgm:pt>
    <dgm:pt modelId="{F52D2F52-7230-4DBF-9BFA-C05BA46CD011}" type="pres">
      <dgm:prSet presAssocID="{8963380E-7B98-4D5A-AB72-7D0CEC2E250B}" presName="node" presStyleLbl="node1" presStyleIdx="1" presStyleCnt="3">
        <dgm:presLayoutVars>
          <dgm:bulletEnabled val="1"/>
        </dgm:presLayoutVars>
      </dgm:prSet>
      <dgm:spPr/>
    </dgm:pt>
    <dgm:pt modelId="{2F14DCFE-CB17-4E16-BCDA-AFE1C270DE23}" type="pres">
      <dgm:prSet presAssocID="{2F30C9C1-C448-43CA-AEC4-429F789BD74B}" presName="sibTrans" presStyleLbl="sibTrans2D1" presStyleIdx="1" presStyleCnt="2"/>
      <dgm:spPr/>
    </dgm:pt>
    <dgm:pt modelId="{6057A57A-13E3-420E-A88F-506651465804}" type="pres">
      <dgm:prSet presAssocID="{2F30C9C1-C448-43CA-AEC4-429F789BD74B}" presName="connectorText" presStyleLbl="sibTrans2D1" presStyleIdx="1" presStyleCnt="2"/>
      <dgm:spPr/>
    </dgm:pt>
    <dgm:pt modelId="{089B3213-753F-4108-B372-9F3546D324A8}" type="pres">
      <dgm:prSet presAssocID="{EBD66A68-784B-4DA9-98C3-C2A6E6B72642}" presName="node" presStyleLbl="node1" presStyleIdx="2" presStyleCnt="3">
        <dgm:presLayoutVars>
          <dgm:bulletEnabled val="1"/>
        </dgm:presLayoutVars>
      </dgm:prSet>
      <dgm:spPr/>
    </dgm:pt>
  </dgm:ptLst>
  <dgm:cxnLst>
    <dgm:cxn modelId="{A9D55B03-8C24-456A-AB8A-9703C96B8031}" type="presOf" srcId="{8963380E-7B98-4D5A-AB72-7D0CEC2E250B}" destId="{F52D2F52-7230-4DBF-9BFA-C05BA46CD011}" srcOrd="0" destOrd="0" presId="urn:microsoft.com/office/officeart/2005/8/layout/process2"/>
    <dgm:cxn modelId="{FF8CE728-1542-4AB0-9BA2-3DBFF2EFC540}" srcId="{26BF57B0-4ADC-4294-814A-54F999A1E89B}" destId="{EBD66A68-784B-4DA9-98C3-C2A6E6B72642}" srcOrd="2" destOrd="0" parTransId="{29DEE514-2949-486E-9653-FDA10245E410}" sibTransId="{B8B5DD4B-F37F-4C81-8F07-0711B2B04F19}"/>
    <dgm:cxn modelId="{31D1E82B-4923-4F5E-B525-B6A300A5C615}" type="presOf" srcId="{EBD66A68-784B-4DA9-98C3-C2A6E6B72642}" destId="{089B3213-753F-4108-B372-9F3546D324A8}" srcOrd="0" destOrd="0" presId="urn:microsoft.com/office/officeart/2005/8/layout/process2"/>
    <dgm:cxn modelId="{D6360A69-5098-4334-8B32-4387C8286229}" type="presOf" srcId="{2F30C9C1-C448-43CA-AEC4-429F789BD74B}" destId="{2F14DCFE-CB17-4E16-BCDA-AFE1C270DE23}" srcOrd="0" destOrd="0" presId="urn:microsoft.com/office/officeart/2005/8/layout/process2"/>
    <dgm:cxn modelId="{E225C07D-664A-4F3D-B4FE-4F51E4422932}" type="presOf" srcId="{26BF57B0-4ADC-4294-814A-54F999A1E89B}" destId="{681F3435-FD3B-44AC-8C91-A0165C273621}" srcOrd="0" destOrd="0" presId="urn:microsoft.com/office/officeart/2005/8/layout/process2"/>
    <dgm:cxn modelId="{B863DCA1-F33C-4DE7-847C-B4B81D5D10DC}" srcId="{26BF57B0-4ADC-4294-814A-54F999A1E89B}" destId="{8963380E-7B98-4D5A-AB72-7D0CEC2E250B}" srcOrd="1" destOrd="0" parTransId="{9E828CD4-5A24-4F7D-A501-65475B00C31F}" sibTransId="{2F30C9C1-C448-43CA-AEC4-429F789BD74B}"/>
    <dgm:cxn modelId="{77CDF0A8-F4AE-4ED5-A9E2-2D3C887BA174}" type="presOf" srcId="{E317E633-4B94-48C7-AB86-9CDBB949E89D}" destId="{1D6F93D1-39A9-432F-BB63-60BC3DCBE3E2}" srcOrd="0" destOrd="0" presId="urn:microsoft.com/office/officeart/2005/8/layout/process2"/>
    <dgm:cxn modelId="{91CC1CCD-1114-4D26-B1BA-7AAAE81F2731}" type="presOf" srcId="{24032EC0-6C41-433C-9590-B0062A110D3F}" destId="{4A9CF7A2-C29A-4AD2-8A3D-E9C94F9384FB}" srcOrd="1" destOrd="0" presId="urn:microsoft.com/office/officeart/2005/8/layout/process2"/>
    <dgm:cxn modelId="{8E9CBBD2-1A6D-4DAA-A96F-E6FB126E3C16}" srcId="{26BF57B0-4ADC-4294-814A-54F999A1E89B}" destId="{E317E633-4B94-48C7-AB86-9CDBB949E89D}" srcOrd="0" destOrd="0" parTransId="{51C1DFDD-28A1-4CB2-99F8-17C9F695B46A}" sibTransId="{24032EC0-6C41-433C-9590-B0062A110D3F}"/>
    <dgm:cxn modelId="{52F6DBE7-B25B-422A-9686-89157EE9F2EF}" type="presOf" srcId="{2F30C9C1-C448-43CA-AEC4-429F789BD74B}" destId="{6057A57A-13E3-420E-A88F-506651465804}" srcOrd="1" destOrd="0" presId="urn:microsoft.com/office/officeart/2005/8/layout/process2"/>
    <dgm:cxn modelId="{B714F4EB-299C-442D-997D-35CF25A5ADC2}" type="presOf" srcId="{24032EC0-6C41-433C-9590-B0062A110D3F}" destId="{4F876C19-2627-4AB1-A78C-0498D5987D8E}" srcOrd="0" destOrd="0" presId="urn:microsoft.com/office/officeart/2005/8/layout/process2"/>
    <dgm:cxn modelId="{9A9202F0-2265-41EA-91F6-2169DACA3C44}" type="presParOf" srcId="{681F3435-FD3B-44AC-8C91-A0165C273621}" destId="{1D6F93D1-39A9-432F-BB63-60BC3DCBE3E2}" srcOrd="0" destOrd="0" presId="urn:microsoft.com/office/officeart/2005/8/layout/process2"/>
    <dgm:cxn modelId="{63EAD846-F345-4644-86E1-B52228FD7695}" type="presParOf" srcId="{681F3435-FD3B-44AC-8C91-A0165C273621}" destId="{4F876C19-2627-4AB1-A78C-0498D5987D8E}" srcOrd="1" destOrd="0" presId="urn:microsoft.com/office/officeart/2005/8/layout/process2"/>
    <dgm:cxn modelId="{8B1A802D-C151-4E27-8CAC-209F9ED8B13E}" type="presParOf" srcId="{4F876C19-2627-4AB1-A78C-0498D5987D8E}" destId="{4A9CF7A2-C29A-4AD2-8A3D-E9C94F9384FB}" srcOrd="0" destOrd="0" presId="urn:microsoft.com/office/officeart/2005/8/layout/process2"/>
    <dgm:cxn modelId="{7FBCA55D-E3C8-4A5F-9F0C-DF4BA8F9971A}" type="presParOf" srcId="{681F3435-FD3B-44AC-8C91-A0165C273621}" destId="{F52D2F52-7230-4DBF-9BFA-C05BA46CD011}" srcOrd="2" destOrd="0" presId="urn:microsoft.com/office/officeart/2005/8/layout/process2"/>
    <dgm:cxn modelId="{2D7C376F-417A-4420-8272-320BB1A8D572}" type="presParOf" srcId="{681F3435-FD3B-44AC-8C91-A0165C273621}" destId="{2F14DCFE-CB17-4E16-BCDA-AFE1C270DE23}" srcOrd="3" destOrd="0" presId="urn:microsoft.com/office/officeart/2005/8/layout/process2"/>
    <dgm:cxn modelId="{4D76AF39-FA5A-476D-B6B9-7D38E6A118B1}" type="presParOf" srcId="{2F14DCFE-CB17-4E16-BCDA-AFE1C270DE23}" destId="{6057A57A-13E3-420E-A88F-506651465804}" srcOrd="0" destOrd="0" presId="urn:microsoft.com/office/officeart/2005/8/layout/process2"/>
    <dgm:cxn modelId="{31A8F5CC-91B0-45F8-9F1D-69193B6883CD}" type="presParOf" srcId="{681F3435-FD3B-44AC-8C91-A0165C273621}" destId="{089B3213-753F-4108-B372-9F3546D324A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D7E68-6FC0-4338-8DEC-1374C1489158}">
      <dsp:nvSpPr>
        <dsp:cNvPr id="0" name=""/>
        <dsp:cNvSpPr/>
      </dsp:nvSpPr>
      <dsp:spPr>
        <a:xfrm>
          <a:off x="156926" y="805436"/>
          <a:ext cx="3722173" cy="11631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786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Fase seminariale</a:t>
          </a:r>
        </a:p>
      </dsp:txBody>
      <dsp:txXfrm>
        <a:off x="156926" y="805436"/>
        <a:ext cx="3722173" cy="1163179"/>
      </dsp:txXfrm>
    </dsp:sp>
    <dsp:sp modelId="{BA6CDA26-C493-49FD-91E4-97AAF98EFBCB}">
      <dsp:nvSpPr>
        <dsp:cNvPr id="0" name=""/>
        <dsp:cNvSpPr/>
      </dsp:nvSpPr>
      <dsp:spPr>
        <a:xfrm>
          <a:off x="1835" y="637421"/>
          <a:ext cx="814225" cy="12213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1000" r="-7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EF09A-2B7D-43AD-B385-0F6097D2AF83}">
      <dsp:nvSpPr>
        <dsp:cNvPr id="0" name=""/>
        <dsp:cNvSpPr/>
      </dsp:nvSpPr>
      <dsp:spPr>
        <a:xfrm>
          <a:off x="4232540" y="805436"/>
          <a:ext cx="3722173" cy="11631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786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Fase progettuale</a:t>
          </a:r>
        </a:p>
      </dsp:txBody>
      <dsp:txXfrm>
        <a:off x="4232540" y="805436"/>
        <a:ext cx="3722173" cy="1163179"/>
      </dsp:txXfrm>
    </dsp:sp>
    <dsp:sp modelId="{BD22C98B-2E23-4EB5-ABCC-4AADBDD8E56F}">
      <dsp:nvSpPr>
        <dsp:cNvPr id="0" name=""/>
        <dsp:cNvSpPr/>
      </dsp:nvSpPr>
      <dsp:spPr>
        <a:xfrm>
          <a:off x="4077450" y="637421"/>
          <a:ext cx="814225" cy="122133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6000" r="-6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DE26F-AD5D-4793-983B-2E3B1838797F}">
      <dsp:nvSpPr>
        <dsp:cNvPr id="0" name=""/>
        <dsp:cNvSpPr/>
      </dsp:nvSpPr>
      <dsp:spPr>
        <a:xfrm>
          <a:off x="2194733" y="2269749"/>
          <a:ext cx="3722173" cy="116317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786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dirty="0"/>
            <a:t>Fase laboratoriale</a:t>
          </a:r>
        </a:p>
      </dsp:txBody>
      <dsp:txXfrm>
        <a:off x="2194733" y="2269749"/>
        <a:ext cx="3722173" cy="1163179"/>
      </dsp:txXfrm>
    </dsp:sp>
    <dsp:sp modelId="{7D9B9125-5AC0-43C9-A822-BAC80C15F15E}">
      <dsp:nvSpPr>
        <dsp:cNvPr id="0" name=""/>
        <dsp:cNvSpPr/>
      </dsp:nvSpPr>
      <dsp:spPr>
        <a:xfrm>
          <a:off x="2039642" y="2101734"/>
          <a:ext cx="814225" cy="12213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A012-4CB7-45F9-A50F-407C11D3752B}">
      <dsp:nvSpPr>
        <dsp:cNvPr id="0" name=""/>
        <dsp:cNvSpPr/>
      </dsp:nvSpPr>
      <dsp:spPr>
        <a:xfrm>
          <a:off x="1122151" y="1011925"/>
          <a:ext cx="6858000" cy="3687998"/>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2FD12-28ED-420B-9DDD-43FC4CDA68E6}">
      <dsp:nvSpPr>
        <dsp:cNvPr id="0" name=""/>
        <dsp:cNvSpPr/>
      </dsp:nvSpPr>
      <dsp:spPr>
        <a:xfrm>
          <a:off x="4571999" y="1355464"/>
          <a:ext cx="914" cy="290569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3210F-C13A-4490-B396-97D0C891CAFB}">
      <dsp:nvSpPr>
        <dsp:cNvPr id="0" name=""/>
        <dsp:cNvSpPr/>
      </dsp:nvSpPr>
      <dsp:spPr>
        <a:xfrm>
          <a:off x="1371599" y="1243706"/>
          <a:ext cx="2971800" cy="31292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mj-lt"/>
            </a:rPr>
            <a:t>la scuola richiede prestazioni individuali</a:t>
          </a:r>
        </a:p>
        <a:p>
          <a:pPr marL="0" lvl="0" indent="0" algn="l" defTabSz="800100">
            <a:lnSpc>
              <a:spcPct val="90000"/>
            </a:lnSpc>
            <a:spcBef>
              <a:spcPct val="0"/>
            </a:spcBef>
            <a:spcAft>
              <a:spcPct val="35000"/>
            </a:spcAft>
            <a:buNone/>
          </a:pPr>
          <a:r>
            <a:rPr lang="it-IT" sz="1800" kern="1200" dirty="0">
              <a:latin typeface="+mj-lt"/>
            </a:rPr>
            <a:t>la scuola richiede un pensiero privo di supporti</a:t>
          </a:r>
        </a:p>
        <a:p>
          <a:pPr marL="0" lvl="0" indent="0" algn="l" defTabSz="800100">
            <a:lnSpc>
              <a:spcPct val="90000"/>
            </a:lnSpc>
            <a:spcBef>
              <a:spcPct val="0"/>
            </a:spcBef>
            <a:spcAft>
              <a:spcPct val="35000"/>
            </a:spcAft>
            <a:buNone/>
          </a:pPr>
          <a:r>
            <a:rPr lang="it-IT" sz="1800" kern="1200" dirty="0">
              <a:latin typeface="+mj-lt"/>
            </a:rPr>
            <a:t>a scuola si insegnano capacità e conoscenze generali</a:t>
          </a:r>
        </a:p>
        <a:p>
          <a:pPr marL="0" lvl="0" indent="0" algn="l" defTabSz="800100">
            <a:lnSpc>
              <a:spcPct val="90000"/>
            </a:lnSpc>
            <a:spcBef>
              <a:spcPct val="0"/>
            </a:spcBef>
            <a:spcAft>
              <a:spcPct val="35000"/>
            </a:spcAft>
            <a:buNone/>
          </a:pPr>
          <a:endParaRPr lang="it-IT" sz="1800" kern="1200" dirty="0">
            <a:latin typeface="+mj-lt"/>
          </a:endParaRPr>
        </a:p>
      </dsp:txBody>
      <dsp:txXfrm>
        <a:off x="1371599" y="1243706"/>
        <a:ext cx="2971800" cy="3129210"/>
      </dsp:txXfrm>
    </dsp:sp>
    <dsp:sp modelId="{41CA985D-9E22-49A5-B418-F313486FC7BD}">
      <dsp:nvSpPr>
        <dsp:cNvPr id="0" name=""/>
        <dsp:cNvSpPr/>
      </dsp:nvSpPr>
      <dsp:spPr>
        <a:xfrm>
          <a:off x="4800599" y="1243706"/>
          <a:ext cx="2971800" cy="31292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dirty="0">
              <a:latin typeface="+mj-lt"/>
            </a:rPr>
            <a:t>il lavoro mentale all’esterno è spesso condiviso socialmente</a:t>
          </a:r>
        </a:p>
        <a:p>
          <a:pPr marL="0" lvl="0" indent="0" algn="l" defTabSz="800100">
            <a:lnSpc>
              <a:spcPct val="90000"/>
            </a:lnSpc>
            <a:spcBef>
              <a:spcPct val="0"/>
            </a:spcBef>
            <a:spcAft>
              <a:spcPct val="35000"/>
            </a:spcAft>
            <a:buNone/>
          </a:pPr>
          <a:r>
            <a:rPr lang="it-IT" sz="1800" kern="1200" dirty="0">
              <a:latin typeface="+mj-lt"/>
            </a:rPr>
            <a:t>fuori ci si avvale di strumenti cognitivi o artefatti</a:t>
          </a:r>
        </a:p>
        <a:p>
          <a:pPr marL="0" lvl="0" indent="0" algn="l" defTabSz="800100">
            <a:lnSpc>
              <a:spcPct val="90000"/>
            </a:lnSpc>
            <a:spcBef>
              <a:spcPct val="0"/>
            </a:spcBef>
            <a:spcAft>
              <a:spcPct val="35000"/>
            </a:spcAft>
            <a:buNone/>
          </a:pPr>
          <a:r>
            <a:rPr lang="it-IT" sz="1800" kern="1200" dirty="0">
              <a:latin typeface="+mj-lt"/>
            </a:rPr>
            <a:t>nelle attività esterne dominano competenze specifiche, legate alla situazione</a:t>
          </a:r>
        </a:p>
      </dsp:txBody>
      <dsp:txXfrm>
        <a:off x="4800599" y="1243706"/>
        <a:ext cx="2971800" cy="3129210"/>
      </dsp:txXfrm>
    </dsp:sp>
    <dsp:sp modelId="{B140F692-E064-4F53-AA4B-50D9F4ACC7C1}">
      <dsp:nvSpPr>
        <dsp:cNvPr id="0" name=""/>
        <dsp:cNvSpPr/>
      </dsp:nvSpPr>
      <dsp:spPr>
        <a:xfrm rot="16200000">
          <a:off x="-1440135" y="1454509"/>
          <a:ext cx="4023270" cy="1143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endParaRPr lang="it-IT" sz="1800" kern="1200" dirty="0">
            <a:latin typeface="+mj-lt"/>
          </a:endParaRPr>
        </a:p>
      </dsp:txBody>
      <dsp:txXfrm>
        <a:off x="-1267389" y="1913978"/>
        <a:ext cx="3677777" cy="569556"/>
      </dsp:txXfrm>
    </dsp:sp>
    <dsp:sp modelId="{359B4CBD-0F15-4C29-9CFE-93F28B0BE01E}">
      <dsp:nvSpPr>
        <dsp:cNvPr id="0" name=""/>
        <dsp:cNvSpPr/>
      </dsp:nvSpPr>
      <dsp:spPr>
        <a:xfrm rot="5400000">
          <a:off x="6560864" y="3019114"/>
          <a:ext cx="4023270" cy="1143000"/>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endParaRPr lang="it-IT" sz="1800" kern="1200" dirty="0">
            <a:latin typeface="+mj-lt"/>
          </a:endParaRPr>
        </a:p>
      </dsp:txBody>
      <dsp:txXfrm>
        <a:off x="6733611" y="3133090"/>
        <a:ext cx="3677777" cy="569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B6F61-B7D3-48AF-9BD0-9E299FC8063F}">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C8941F-6665-4C38-9F4E-37966E0FCDB0}">
      <dsp:nvSpPr>
        <dsp:cNvPr id="0" name=""/>
        <dsp:cNvSpPr/>
      </dsp:nvSpPr>
      <dsp:spPr>
        <a:xfrm>
          <a:off x="460128" y="312440"/>
          <a:ext cx="5580684" cy="625205"/>
        </a:xfrm>
        <a:prstGeom prst="rect">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Storia: </a:t>
          </a:r>
        </a:p>
      </dsp:txBody>
      <dsp:txXfrm>
        <a:off x="460128" y="312440"/>
        <a:ext cx="5580684" cy="625205"/>
      </dsp:txXfrm>
    </dsp:sp>
    <dsp:sp modelId="{B687BE24-8DEE-43FC-B6FC-5378A2767FD8}">
      <dsp:nvSpPr>
        <dsp:cNvPr id="0" name=""/>
        <dsp:cNvSpPr/>
      </dsp:nvSpPr>
      <dsp:spPr>
        <a:xfrm>
          <a:off x="69375" y="234289"/>
          <a:ext cx="781507" cy="78150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4162C7-155F-46DB-A095-E5F5262E3BBB}">
      <dsp:nvSpPr>
        <dsp:cNvPr id="0" name=""/>
        <dsp:cNvSpPr/>
      </dsp:nvSpPr>
      <dsp:spPr>
        <a:xfrm>
          <a:off x="818573" y="1250411"/>
          <a:ext cx="5222240" cy="625205"/>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Ed. Fisica:  </a:t>
          </a:r>
        </a:p>
      </dsp:txBody>
      <dsp:txXfrm>
        <a:off x="818573" y="1250411"/>
        <a:ext cx="5222240" cy="625205"/>
      </dsp:txXfrm>
    </dsp:sp>
    <dsp:sp modelId="{2A44C81E-0D63-4F33-8F75-D94BDC768E58}">
      <dsp:nvSpPr>
        <dsp:cNvPr id="0" name=""/>
        <dsp:cNvSpPr/>
      </dsp:nvSpPr>
      <dsp:spPr>
        <a:xfrm>
          <a:off x="427819" y="1172260"/>
          <a:ext cx="781507" cy="78150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304862-438B-4594-B7E9-CF6DB83E8648}">
      <dsp:nvSpPr>
        <dsp:cNvPr id="0" name=""/>
        <dsp:cNvSpPr/>
      </dsp:nvSpPr>
      <dsp:spPr>
        <a:xfrm>
          <a:off x="818573" y="2188382"/>
          <a:ext cx="5222240" cy="625205"/>
        </a:xfrm>
        <a:prstGeom prst="rect">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Scienze: </a:t>
          </a:r>
        </a:p>
      </dsp:txBody>
      <dsp:txXfrm>
        <a:off x="818573" y="2188382"/>
        <a:ext cx="5222240" cy="625205"/>
      </dsp:txXfrm>
    </dsp:sp>
    <dsp:sp modelId="{72F72F63-425E-4F20-A77D-92732912A7DA}">
      <dsp:nvSpPr>
        <dsp:cNvPr id="0" name=""/>
        <dsp:cNvSpPr/>
      </dsp:nvSpPr>
      <dsp:spPr>
        <a:xfrm>
          <a:off x="427819" y="2110232"/>
          <a:ext cx="781507" cy="78150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7E9CAFB-1FC9-4506-89DC-4F690BD6124B}">
      <dsp:nvSpPr>
        <dsp:cNvPr id="0" name=""/>
        <dsp:cNvSpPr/>
      </dsp:nvSpPr>
      <dsp:spPr>
        <a:xfrm>
          <a:off x="460128" y="3126353"/>
          <a:ext cx="5580684" cy="625205"/>
        </a:xfrm>
        <a:prstGeom prst="rect">
          <a:avLst/>
        </a:prstGeom>
        <a:gradFill rotWithShape="0">
          <a:gsLst>
            <a:gs pos="0">
              <a:schemeClr val="accent5">
                <a:hueOff val="0"/>
                <a:satOff val="0"/>
                <a:lumOff val="0"/>
                <a:alphaOff val="0"/>
                <a:satMod val="103000"/>
                <a:lumMod val="118000"/>
              </a:schemeClr>
            </a:gs>
            <a:gs pos="50000">
              <a:schemeClr val="accent5">
                <a:hueOff val="0"/>
                <a:satOff val="0"/>
                <a:lumOff val="0"/>
                <a:alphaOff val="0"/>
                <a:satMod val="89000"/>
                <a:lumMod val="91000"/>
              </a:schemeClr>
            </a:gs>
            <a:gs pos="100000">
              <a:schemeClr val="accent5">
                <a:hueOff val="0"/>
                <a:satOff val="0"/>
                <a:lumOff val="0"/>
                <a:alphaOff val="0"/>
                <a:lumMod val="6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Inglese:</a:t>
          </a:r>
        </a:p>
      </dsp:txBody>
      <dsp:txXfrm>
        <a:off x="460128" y="3126353"/>
        <a:ext cx="5580684" cy="625205"/>
      </dsp:txXfrm>
    </dsp:sp>
    <dsp:sp modelId="{FD8A763B-1735-4262-9CBE-066D3F6781F6}">
      <dsp:nvSpPr>
        <dsp:cNvPr id="0" name=""/>
        <dsp:cNvSpPr/>
      </dsp:nvSpPr>
      <dsp:spPr>
        <a:xfrm>
          <a:off x="69375" y="3048203"/>
          <a:ext cx="781507" cy="781507"/>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F93D1-39A9-432F-BB63-60BC3DCBE3E2}">
      <dsp:nvSpPr>
        <dsp:cNvPr id="0" name=""/>
        <dsp:cNvSpPr/>
      </dsp:nvSpPr>
      <dsp:spPr>
        <a:xfrm>
          <a:off x="908425" y="0"/>
          <a:ext cx="2287604" cy="122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onsolas" panose="020B0609020204030204" pitchFamily="49" charset="0"/>
            </a:rPr>
            <a:t>La mente è costitutivamente sociale</a:t>
          </a:r>
        </a:p>
      </dsp:txBody>
      <dsp:txXfrm>
        <a:off x="944279" y="35854"/>
        <a:ext cx="2215896" cy="1152428"/>
      </dsp:txXfrm>
    </dsp:sp>
    <dsp:sp modelId="{4F876C19-2627-4AB1-A78C-0498D5987D8E}">
      <dsp:nvSpPr>
        <dsp:cNvPr id="0" name=""/>
        <dsp:cNvSpPr/>
      </dsp:nvSpPr>
      <dsp:spPr>
        <a:xfrm rot="5400000">
          <a:off x="1822702" y="1254739"/>
          <a:ext cx="459051"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latin typeface="Consolas" panose="020B0609020204030204" pitchFamily="49" charset="0"/>
          </a:endParaRPr>
        </a:p>
      </dsp:txBody>
      <dsp:txXfrm rot="-5400000">
        <a:off x="1886970" y="1300644"/>
        <a:ext cx="330517" cy="321336"/>
      </dsp:txXfrm>
    </dsp:sp>
    <dsp:sp modelId="{F52D2F52-7230-4DBF-9BFA-C05BA46CD011}">
      <dsp:nvSpPr>
        <dsp:cNvPr id="0" name=""/>
        <dsp:cNvSpPr/>
      </dsp:nvSpPr>
      <dsp:spPr>
        <a:xfrm>
          <a:off x="908425" y="1836204"/>
          <a:ext cx="2287604" cy="122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onsolas" panose="020B0609020204030204" pitchFamily="49" charset="0"/>
            </a:rPr>
            <a:t>La mente è intrinsecamente sociale</a:t>
          </a:r>
        </a:p>
      </dsp:txBody>
      <dsp:txXfrm>
        <a:off x="944279" y="1872058"/>
        <a:ext cx="2215896" cy="1152428"/>
      </dsp:txXfrm>
    </dsp:sp>
    <dsp:sp modelId="{2F14DCFE-CB17-4E16-BCDA-AFE1C270DE23}">
      <dsp:nvSpPr>
        <dsp:cNvPr id="0" name=""/>
        <dsp:cNvSpPr/>
      </dsp:nvSpPr>
      <dsp:spPr>
        <a:xfrm rot="5400000">
          <a:off x="1822702" y="3090943"/>
          <a:ext cx="459050" cy="550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latin typeface="Consolas" panose="020B0609020204030204" pitchFamily="49" charset="0"/>
          </a:endParaRPr>
        </a:p>
      </dsp:txBody>
      <dsp:txXfrm rot="-5400000">
        <a:off x="1886969" y="3136849"/>
        <a:ext cx="330517" cy="321335"/>
      </dsp:txXfrm>
    </dsp:sp>
    <dsp:sp modelId="{089B3213-753F-4108-B372-9F3546D324A8}">
      <dsp:nvSpPr>
        <dsp:cNvPr id="0" name=""/>
        <dsp:cNvSpPr/>
      </dsp:nvSpPr>
      <dsp:spPr>
        <a:xfrm>
          <a:off x="908425" y="3672408"/>
          <a:ext cx="2287604" cy="122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latin typeface="Consolas" panose="020B0609020204030204" pitchFamily="49" charset="0"/>
            </a:rPr>
            <a:t>La mente è strutturalmente sociale</a:t>
          </a:r>
        </a:p>
      </dsp:txBody>
      <dsp:txXfrm>
        <a:off x="944279" y="3708262"/>
        <a:ext cx="2215896" cy="115242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0BE12-86DA-4A54-AE56-3EF33FEC5D8F}" type="datetimeFigureOut">
              <a:rPr lang="it-IT" smtClean="0"/>
              <a:t>15/01/2018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CC3A0-2F33-40B0-9E1E-8F40505BB6A3}" type="slidenum">
              <a:rPr lang="it-IT" smtClean="0"/>
              <a:t>‹N›</a:t>
            </a:fld>
            <a:endParaRPr lang="it-IT"/>
          </a:p>
        </p:txBody>
      </p:sp>
    </p:spTree>
    <p:extLst>
      <p:ext uri="{BB962C8B-B14F-4D97-AF65-F5344CB8AC3E}">
        <p14:creationId xmlns:p14="http://schemas.microsoft.com/office/powerpoint/2010/main" val="282179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56115AF-8325-4DE8-BEFF-F644C1500E37}" type="datetimeFigureOut">
              <a:rPr lang="it-IT" smtClean="0"/>
              <a:t>15/01/2018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427175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6115AF-8325-4DE8-BEFF-F644C1500E37}" type="datetimeFigureOut">
              <a:rPr lang="it-IT" smtClean="0"/>
              <a:t>15/01/2018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394261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6115AF-8325-4DE8-BEFF-F644C1500E37}" type="datetimeFigureOut">
              <a:rPr lang="it-IT" smtClean="0"/>
              <a:t>15/01/2018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178053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olo e sottotitolo">
    <p:bg>
      <p:bgPr>
        <a:solidFill>
          <a:srgbClr val="FFFFFF"/>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Titolo Testo</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b="0">
                <a:solidFill>
                  <a:srgbClr val="000000"/>
                </a:solidFill>
                <a:latin typeface="+mn-lt"/>
                <a:ea typeface="+mn-ea"/>
                <a:cs typeface="+mn-cs"/>
                <a:sym typeface="Helvetica Light"/>
              </a:defRPr>
            </a:lvl1pPr>
            <a:lvl2pPr marL="0" indent="160729" algn="ctr">
              <a:spcBef>
                <a:spcPts val="0"/>
              </a:spcBef>
              <a:buSzTx/>
              <a:buNone/>
              <a:defRPr sz="2250" b="0">
                <a:solidFill>
                  <a:srgbClr val="000000"/>
                </a:solidFill>
                <a:latin typeface="+mn-lt"/>
                <a:ea typeface="+mn-ea"/>
                <a:cs typeface="+mn-cs"/>
                <a:sym typeface="Helvetica Light"/>
              </a:defRPr>
            </a:lvl2pPr>
            <a:lvl3pPr marL="0" indent="321457" algn="ctr">
              <a:spcBef>
                <a:spcPts val="0"/>
              </a:spcBef>
              <a:buSzTx/>
              <a:buNone/>
              <a:defRPr sz="2250" b="0">
                <a:solidFill>
                  <a:srgbClr val="000000"/>
                </a:solidFill>
                <a:latin typeface="+mn-lt"/>
                <a:ea typeface="+mn-ea"/>
                <a:cs typeface="+mn-cs"/>
                <a:sym typeface="Helvetica Light"/>
              </a:defRPr>
            </a:lvl3pPr>
            <a:lvl4pPr marL="0" indent="482186" algn="ctr">
              <a:spcBef>
                <a:spcPts val="0"/>
              </a:spcBef>
              <a:buSzTx/>
              <a:buNone/>
              <a:defRPr sz="2250" b="0">
                <a:solidFill>
                  <a:srgbClr val="000000"/>
                </a:solidFill>
                <a:latin typeface="+mn-lt"/>
                <a:ea typeface="+mn-ea"/>
                <a:cs typeface="+mn-cs"/>
                <a:sym typeface="Helvetica Light"/>
              </a:defRPr>
            </a:lvl4pPr>
            <a:lvl5pPr marL="0" indent="642915" algn="ctr">
              <a:spcBef>
                <a:spcPts val="0"/>
              </a:spcBef>
              <a:buSzTx/>
              <a:buNone/>
              <a:defRPr sz="2250" b="0">
                <a:solidFill>
                  <a:srgbClr val="000000"/>
                </a:solidFill>
                <a:latin typeface="+mn-lt"/>
                <a:ea typeface="+mn-ea"/>
                <a:cs typeface="+mn-cs"/>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591783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Titolo Testo</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1157790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 Verticale">
    <p:bg>
      <p:bgPr>
        <a:solidFill>
          <a:srgbClr val="FFFFFF"/>
        </a:solidFill>
        <a:effectLst/>
      </p:bgPr>
    </p:bg>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6" y="446484"/>
            <a:ext cx="3750469" cy="2803922"/>
          </a:xfrm>
          <a:prstGeom prst="rect">
            <a:avLst/>
          </a:prstGeom>
        </p:spPr>
        <p:txBody>
          <a:bodyPr anchor="b"/>
          <a:lstStyle>
            <a:lvl1pPr>
              <a:defRPr sz="4219">
                <a:solidFill>
                  <a:srgbClr val="000000"/>
                </a:solidFill>
                <a:latin typeface="+mn-lt"/>
                <a:ea typeface="+mn-ea"/>
                <a:cs typeface="+mn-cs"/>
                <a:sym typeface="Helvetica Light"/>
              </a:defRPr>
            </a:lvl1pPr>
          </a:lstStyle>
          <a:p>
            <a:r>
              <a:t>Titolo Testo</a:t>
            </a:r>
          </a:p>
        </p:txBody>
      </p:sp>
      <p:sp>
        <p:nvSpPr>
          <p:cNvPr id="40" name="Shape 40"/>
          <p:cNvSpPr>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50" b="0">
                <a:solidFill>
                  <a:srgbClr val="000000"/>
                </a:solidFill>
                <a:latin typeface="+mn-lt"/>
                <a:ea typeface="+mn-ea"/>
                <a:cs typeface="+mn-cs"/>
                <a:sym typeface="Helvetica Light"/>
              </a:defRPr>
            </a:lvl1pPr>
            <a:lvl2pPr marL="0" indent="160729" algn="ctr">
              <a:spcBef>
                <a:spcPts val="0"/>
              </a:spcBef>
              <a:buSzTx/>
              <a:buNone/>
              <a:defRPr sz="2250" b="0">
                <a:solidFill>
                  <a:srgbClr val="000000"/>
                </a:solidFill>
                <a:latin typeface="+mn-lt"/>
                <a:ea typeface="+mn-ea"/>
                <a:cs typeface="+mn-cs"/>
                <a:sym typeface="Helvetica Light"/>
              </a:defRPr>
            </a:lvl2pPr>
            <a:lvl3pPr marL="0" indent="321457" algn="ctr">
              <a:spcBef>
                <a:spcPts val="0"/>
              </a:spcBef>
              <a:buSzTx/>
              <a:buNone/>
              <a:defRPr sz="2250" b="0">
                <a:solidFill>
                  <a:srgbClr val="000000"/>
                </a:solidFill>
                <a:latin typeface="+mn-lt"/>
                <a:ea typeface="+mn-ea"/>
                <a:cs typeface="+mn-cs"/>
                <a:sym typeface="Helvetica Light"/>
              </a:defRPr>
            </a:lvl3pPr>
            <a:lvl4pPr marL="0" indent="482186" algn="ctr">
              <a:spcBef>
                <a:spcPts val="0"/>
              </a:spcBef>
              <a:buSzTx/>
              <a:buNone/>
              <a:defRPr sz="2250" b="0">
                <a:solidFill>
                  <a:srgbClr val="000000"/>
                </a:solidFill>
                <a:latin typeface="+mn-lt"/>
                <a:ea typeface="+mn-ea"/>
                <a:cs typeface="+mn-cs"/>
                <a:sym typeface="Helvetica Light"/>
              </a:defRPr>
            </a:lvl4pPr>
            <a:lvl5pPr marL="0" indent="642915" algn="ctr">
              <a:spcBef>
                <a:spcPts val="0"/>
              </a:spcBef>
              <a:buSzTx/>
              <a:buNone/>
              <a:defRPr sz="2250" b="0">
                <a:solidFill>
                  <a:srgbClr val="000000"/>
                </a:solidFill>
                <a:latin typeface="+mn-lt"/>
                <a:ea typeface="+mn-ea"/>
                <a:cs typeface="+mn-cs"/>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36245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Titolo Testo</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925532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FFFFFF"/>
        </a:solidFill>
        <a:effectLst/>
      </p:bgPr>
    </p:bg>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Titolo Testo</a:t>
            </a:r>
          </a:p>
        </p:txBody>
      </p:sp>
      <p:sp>
        <p:nvSpPr>
          <p:cNvPr id="67" name="Shape 67"/>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1969" b="0">
                <a:solidFill>
                  <a:srgbClr val="000000"/>
                </a:solidFill>
                <a:latin typeface="+mn-lt"/>
                <a:ea typeface="+mn-ea"/>
                <a:cs typeface="+mn-cs"/>
                <a:sym typeface="Helvetica Light"/>
              </a:defRPr>
            </a:lvl1pPr>
            <a:lvl2pPr marL="482186" indent="-241093">
              <a:spcBef>
                <a:spcPts val="2250"/>
              </a:spcBef>
              <a:defRPr sz="1969" b="0">
                <a:solidFill>
                  <a:srgbClr val="000000"/>
                </a:solidFill>
                <a:latin typeface="+mn-lt"/>
                <a:ea typeface="+mn-ea"/>
                <a:cs typeface="+mn-cs"/>
                <a:sym typeface="Helvetica Light"/>
              </a:defRPr>
            </a:lvl2pPr>
            <a:lvl3pPr marL="723279" indent="-241093">
              <a:spcBef>
                <a:spcPts val="2250"/>
              </a:spcBef>
              <a:defRPr sz="1969" b="0">
                <a:solidFill>
                  <a:srgbClr val="000000"/>
                </a:solidFill>
                <a:latin typeface="+mn-lt"/>
                <a:ea typeface="+mn-ea"/>
                <a:cs typeface="+mn-cs"/>
                <a:sym typeface="Helvetica Light"/>
              </a:defRPr>
            </a:lvl3pPr>
            <a:lvl4pPr marL="964372" indent="-241093">
              <a:spcBef>
                <a:spcPts val="2250"/>
              </a:spcBef>
              <a:defRPr sz="1969" b="0">
                <a:solidFill>
                  <a:srgbClr val="000000"/>
                </a:solidFill>
                <a:latin typeface="+mn-lt"/>
                <a:ea typeface="+mn-ea"/>
                <a:cs typeface="+mn-cs"/>
                <a:sym typeface="Helvetica Light"/>
              </a:defRPr>
            </a:lvl4pPr>
            <a:lvl5pPr marL="1205465" indent="-241093">
              <a:spcBef>
                <a:spcPts val="2250"/>
              </a:spcBef>
              <a:defRPr sz="1969" b="0">
                <a:solidFill>
                  <a:srgbClr val="000000"/>
                </a:solidFill>
                <a:latin typeface="+mn-lt"/>
                <a:ea typeface="+mn-ea"/>
                <a:cs typeface="+mn-cs"/>
                <a:sym typeface="Helvetica Light"/>
              </a:defRPr>
            </a:lvl5pPr>
          </a:lstStyle>
          <a:p>
            <a:r>
              <a:t>Corpo livello uno</a:t>
            </a:r>
          </a:p>
          <a:p>
            <a:pPr lvl="1"/>
            <a:r>
              <a:t>Corpo livello due</a:t>
            </a:r>
          </a:p>
          <a:p>
            <a:pPr lvl="2"/>
            <a:r>
              <a:t>Corpo livello tre</a:t>
            </a:r>
          </a:p>
          <a:p>
            <a:pPr lvl="3"/>
            <a:r>
              <a:t>Corpo livello quattro</a:t>
            </a:r>
          </a:p>
          <a:p>
            <a:pPr lvl="4"/>
            <a:r>
              <a:t>Corpo livello cinque</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13789375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bg>
      <p:bgPr>
        <a:solidFill>
          <a:srgbClr val="FFFFFF"/>
        </a:solidFill>
        <a:effectLst/>
      </p:bgPr>
    </p:bg>
    <p:spTree>
      <p:nvGrpSpPr>
        <p:cNvPr id="1" name=""/>
        <p:cNvGrpSpPr/>
        <p:nvPr/>
      </p:nvGrpSpPr>
      <p:grpSpPr>
        <a:xfrm>
          <a:off x="0" y="0"/>
          <a:ext cx="0" cy="0"/>
          <a:chOff x="0" y="0"/>
          <a:chExt cx="0" cy="0"/>
        </a:xfrm>
      </p:grpSpPr>
      <p:sp>
        <p:nvSpPr>
          <p:cNvPr id="75" name="Shape 75"/>
          <p:cNvSpPr>
            <a:spLocks noGrp="1"/>
          </p:cNvSpPr>
          <p:nvPr>
            <p:ph type="body" idx="1"/>
          </p:nvPr>
        </p:nvSpPr>
        <p:spPr>
          <a:xfrm>
            <a:off x="669727" y="892969"/>
            <a:ext cx="7804547" cy="507206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993012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Foto - 3 per pagina">
    <p:bg>
      <p:bgPr>
        <a:solidFill>
          <a:srgbClr val="FFFFFF"/>
        </a:solidFill>
        <a:effectLst/>
      </p:bgPr>
    </p:bg>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989151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itazione">
    <p:bg>
      <p:bgPr>
        <a:solidFill>
          <a:srgbClr val="FFFFFF"/>
        </a:solidFill>
        <a:effectLst/>
      </p:bgPr>
    </p:bg>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b="0">
                <a:solidFill>
                  <a:srgbClr val="000000"/>
                </a:solidFill>
                <a:latin typeface="Helvetica"/>
                <a:ea typeface="Helvetica"/>
                <a:cs typeface="Helvetica"/>
                <a:sym typeface="Helvetica"/>
              </a:defRPr>
            </a:lvl1pPr>
          </a:lstStyle>
          <a:p>
            <a:r>
              <a:t>–Giovanni Mela</a:t>
            </a:r>
          </a:p>
        </p:txBody>
      </p:sp>
      <p:sp>
        <p:nvSpPr>
          <p:cNvPr id="94" name="Shape 94"/>
          <p:cNvSpPr>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b="0">
                <a:solidFill>
                  <a:srgbClr val="000000"/>
                </a:solidFill>
                <a:latin typeface="+mn-lt"/>
                <a:ea typeface="+mn-ea"/>
                <a:cs typeface="+mn-cs"/>
                <a:sym typeface="Helvetica Light"/>
              </a:defRPr>
            </a:lvl1pPr>
          </a:lstStyle>
          <a:p>
            <a:r>
              <a:t>“Inserisci qui una citazione”. </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268062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6115AF-8325-4DE8-BEFF-F644C1500E37}" type="datetimeFigureOut">
              <a:rPr lang="it-IT" smtClean="0"/>
              <a:t>15/01/2018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1411107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16398918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uoto">
    <p:bg>
      <p:bgPr>
        <a:solidFill>
          <a:srgbClr val="FFFFFF"/>
        </a:solidFill>
        <a:effectLst/>
      </p:bgPr>
    </p:bg>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9568936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4051"/>
            </a:lvl1pPr>
          </a:lstStyle>
          <a:p>
            <a:r>
              <a:rPr lang="it-IT"/>
              <a:t>Fare clic per modificare lo stile del titolo</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it-IT"/>
              <a:t>Fare clic per modificare lo stile del sottotitolo dello schema</a:t>
            </a:r>
            <a:endParaRP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grpSp>
    </p:spTree>
    <p:extLst>
      <p:ext uri="{BB962C8B-B14F-4D97-AF65-F5344CB8AC3E}">
        <p14:creationId xmlns:p14="http://schemas.microsoft.com/office/powerpoint/2010/main" val="3508718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Title 1"/>
          <p:cNvSpPr>
            <a:spLocks noGrp="1"/>
          </p:cNvSpPr>
          <p:nvPr>
            <p:ph type="title"/>
          </p:nvPr>
        </p:nvSpPr>
        <p:spPr>
          <a:xfrm>
            <a:off x="1142108" y="274638"/>
            <a:ext cx="6859785" cy="1020762"/>
          </a:xfrm>
        </p:spPr>
        <p:txBody>
          <a:bodyPr/>
          <a:lstStyle/>
          <a:p>
            <a:r>
              <a:rPr lang="it-IT"/>
              <a:t>Fare clic per modificare lo stile del titolo</a:t>
            </a:r>
            <a:endParaRPr/>
          </a:p>
        </p:txBody>
      </p:sp>
      <p:sp>
        <p:nvSpPr>
          <p:cNvPr id="3" name="Content Placeholder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15/01/2018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737532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p>
          </p:txBody>
        </p:sp>
      </p:grpSp>
      <p:sp>
        <p:nvSpPr>
          <p:cNvPr id="2" name="Title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it-IT"/>
              <a:t>Fare clic per modificare lo stile del titolo</a:t>
            </a:r>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AFE8FB1-0A7A-443E-AAF7-31D4FA1AA312}" type="datetimeFigureOut">
              <a:rPr lang="it-IT"/>
              <a:t>15/01/2018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591500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Title 1"/>
          <p:cNvSpPr>
            <a:spLocks noGrp="1"/>
          </p:cNvSpPr>
          <p:nvPr>
            <p:ph type="title"/>
          </p:nvPr>
        </p:nvSpPr>
        <p:spPr>
          <a:xfrm>
            <a:off x="1142108" y="274638"/>
            <a:ext cx="6859785" cy="1020762"/>
          </a:xfrm>
        </p:spPr>
        <p:txBody>
          <a:bodyPr/>
          <a:lstStyle/>
          <a:p>
            <a:r>
              <a:rPr lang="it-IT"/>
              <a:t>Fare clic per modificare lo stile del titolo</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9AFE8FB1-0A7A-443E-AAF7-31D4FA1AA312}" type="datetimeFigureOut">
              <a:rPr lang="it-IT"/>
              <a:t>15/01/2018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1666037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lang="it-IT"/>
              <a:t>Fare clic per modificare lo stile del titolo</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9AFE8FB1-0A7A-443E-AAF7-31D4FA1AA312}" type="datetimeFigureOut">
              <a:rPr lang="it-IT"/>
              <a:t>15/01/2018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78181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Title 1"/>
          <p:cNvSpPr>
            <a:spLocks noGrp="1"/>
          </p:cNvSpPr>
          <p:nvPr>
            <p:ph type="title"/>
          </p:nvPr>
        </p:nvSpPr>
        <p:spPr/>
        <p:txBody>
          <a:bodyPr/>
          <a:lstStyle/>
          <a:p>
            <a:r>
              <a:rPr lang="it-IT"/>
              <a:t>Fare clic per modificare lo stile del titolo</a:t>
            </a:r>
            <a:endParaRPr/>
          </a:p>
        </p:txBody>
      </p:sp>
      <p:sp>
        <p:nvSpPr>
          <p:cNvPr id="3" name="Date Placeholder 2"/>
          <p:cNvSpPr>
            <a:spLocks noGrp="1"/>
          </p:cNvSpPr>
          <p:nvPr>
            <p:ph type="dt" sz="half" idx="10"/>
          </p:nvPr>
        </p:nvSpPr>
        <p:spPr/>
        <p:txBody>
          <a:bodyPr/>
          <a:lstStyle/>
          <a:p>
            <a:fld id="{9AFE8FB1-0A7A-443E-AAF7-31D4FA1AA312}" type="datetimeFigureOut">
              <a:rPr lang="it-IT"/>
              <a:t>15/01/2018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111078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it-IT"/>
              <a:t>15/01/2018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1510343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it-IT"/>
              <a:t>Fare clic per modificare lo stile del titolo</a:t>
            </a:r>
            <a:endParaRPr/>
          </a:p>
        </p:txBody>
      </p:sp>
      <p:sp>
        <p:nvSpPr>
          <p:cNvPr id="3" name="Content Placeholder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AFE8FB1-0A7A-443E-AAF7-31D4FA1AA312}" type="datetimeFigureOut">
              <a:rPr lang="it-IT"/>
              <a:t>15/01/2018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227470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56115AF-8325-4DE8-BEFF-F644C1500E37}" type="datetimeFigureOut">
              <a:rPr lang="it-IT" smtClean="0"/>
              <a:t>15/01/2018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3489138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2401" b="0"/>
            </a:lvl1pPr>
          </a:lstStyle>
          <a:p>
            <a:r>
              <a:rPr lang="it-IT"/>
              <a:t>Fare clic per modificare lo stile del titolo</a:t>
            </a:r>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it-IT"/>
              <a:t>Fare clic sull'icona per inserire un'immagine</a:t>
            </a:r>
            <a:endParaRP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AFE8FB1-0A7A-443E-AAF7-31D4FA1AA312}" type="datetimeFigureOut">
              <a:rPr lang="it-IT"/>
              <a:t>15/01/2018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974727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Title 1"/>
          <p:cNvSpPr>
            <a:spLocks noGrp="1"/>
          </p:cNvSpPr>
          <p:nvPr>
            <p:ph type="title"/>
          </p:nvPr>
        </p:nvSpPr>
        <p:spPr/>
        <p:txBody>
          <a:bodyPr/>
          <a:lstStyle/>
          <a:p>
            <a:r>
              <a:rPr lang="it-IT"/>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15/01/2018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1942932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350">
                <a:ln>
                  <a:noFill/>
                </a:ln>
              </a:endParaRPr>
            </a:p>
          </p:txBody>
        </p:sp>
      </p:grpSp>
      <p:sp>
        <p:nvSpPr>
          <p:cNvPr id="2" name="Vertical Title 1"/>
          <p:cNvSpPr>
            <a:spLocks noGrp="1"/>
          </p:cNvSpPr>
          <p:nvPr>
            <p:ph type="title" orient="vert"/>
          </p:nvPr>
        </p:nvSpPr>
        <p:spPr>
          <a:xfrm>
            <a:off x="7773233" y="274640"/>
            <a:ext cx="1028968" cy="5901747"/>
          </a:xfrm>
        </p:spPr>
        <p:txBody>
          <a:bodyPr vert="eaVert"/>
          <a:lstStyle/>
          <a:p>
            <a:r>
              <a:rPr lang="it-IT"/>
              <a:t>Fare clic per modificare lo stile del titolo</a:t>
            </a:r>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9AFE8FB1-0A7A-443E-AAF7-31D4FA1AA312}" type="datetimeFigureOut">
              <a:rPr lang="it-IT"/>
              <a:t>15/01/2018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a:t>
            </a:fld>
            <a:endParaRPr/>
          </a:p>
        </p:txBody>
      </p:sp>
    </p:spTree>
    <p:extLst>
      <p:ext uri="{BB962C8B-B14F-4D97-AF65-F5344CB8AC3E}">
        <p14:creationId xmlns:p14="http://schemas.microsoft.com/office/powerpoint/2010/main" val="2759961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858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685800" y="41148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370202753"/>
      </p:ext>
    </p:extLst>
  </p:cSld>
  <p:clrMapOvr>
    <a:masterClrMapping/>
  </p:clrMapOvr>
  <p:transition spd="med" advClick="0" advTm="10000">
    <p:sndAc>
      <p:end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ltLang="it-IT"/>
          </a:p>
        </p:txBody>
      </p:sp>
      <p:sp>
        <p:nvSpPr>
          <p:cNvPr id="5" name="Segnaposto piè di pagina 4"/>
          <p:cNvSpPr>
            <a:spLocks noGrp="1"/>
          </p:cNvSpPr>
          <p:nvPr>
            <p:ph type="ftr" sz="quarter" idx="11"/>
          </p:nvPr>
        </p:nvSpPr>
        <p:spPr/>
        <p:txBody>
          <a:bodyPr/>
          <a:lstStyle/>
          <a:p>
            <a:endParaRPr lang="it-IT" altLang="it-IT"/>
          </a:p>
        </p:txBody>
      </p:sp>
      <p:sp>
        <p:nvSpPr>
          <p:cNvPr id="6" name="Segnaposto numero diapositiva 5"/>
          <p:cNvSpPr>
            <a:spLocks noGrp="1"/>
          </p:cNvSpPr>
          <p:nvPr>
            <p:ph type="sldNum" sz="quarter" idx="12"/>
          </p:nvPr>
        </p:nvSpPr>
        <p:spPr/>
        <p:txBody>
          <a:bodyPr/>
          <a:lstStyle/>
          <a:p>
            <a:fld id="{82879DEA-0906-4B53-A02C-75D8F2065FFB}" type="slidenum">
              <a:rPr lang="it-IT" altLang="it-IT" smtClean="0"/>
              <a:pPr/>
              <a:t>‹N›</a:t>
            </a:fld>
            <a:endParaRPr lang="it-IT" altLang="it-IT"/>
          </a:p>
        </p:txBody>
      </p:sp>
    </p:spTree>
    <p:extLst>
      <p:ext uri="{BB962C8B-B14F-4D97-AF65-F5344CB8AC3E}">
        <p14:creationId xmlns:p14="http://schemas.microsoft.com/office/powerpoint/2010/main" val="618194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ltLang="it-IT"/>
          </a:p>
        </p:txBody>
      </p:sp>
      <p:sp>
        <p:nvSpPr>
          <p:cNvPr id="5" name="Segnaposto piè di pagina 4"/>
          <p:cNvSpPr>
            <a:spLocks noGrp="1"/>
          </p:cNvSpPr>
          <p:nvPr>
            <p:ph type="ftr" sz="quarter" idx="11"/>
          </p:nvPr>
        </p:nvSpPr>
        <p:spPr/>
        <p:txBody>
          <a:bodyPr/>
          <a:lstStyle/>
          <a:p>
            <a:endParaRPr lang="it-IT" altLang="it-IT"/>
          </a:p>
        </p:txBody>
      </p:sp>
      <p:sp>
        <p:nvSpPr>
          <p:cNvPr id="6" name="Segnaposto numero diapositiva 5"/>
          <p:cNvSpPr>
            <a:spLocks noGrp="1"/>
          </p:cNvSpPr>
          <p:nvPr>
            <p:ph type="sldNum" sz="quarter" idx="12"/>
          </p:nvPr>
        </p:nvSpPr>
        <p:spPr/>
        <p:txBody>
          <a:bodyPr/>
          <a:lstStyle/>
          <a:p>
            <a:fld id="{176972AE-E0C4-4092-81FC-4A5CED25EC9D}" type="slidenum">
              <a:rPr lang="it-IT" altLang="it-IT" smtClean="0"/>
              <a:pPr/>
              <a:t>‹N›</a:t>
            </a:fld>
            <a:endParaRPr lang="it-IT" altLang="it-IT"/>
          </a:p>
        </p:txBody>
      </p:sp>
    </p:spTree>
    <p:extLst>
      <p:ext uri="{BB962C8B-B14F-4D97-AF65-F5344CB8AC3E}">
        <p14:creationId xmlns:p14="http://schemas.microsoft.com/office/powerpoint/2010/main" val="2264832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ltLang="it-IT"/>
          </a:p>
        </p:txBody>
      </p:sp>
      <p:sp>
        <p:nvSpPr>
          <p:cNvPr id="5" name="Segnaposto piè di pagina 4"/>
          <p:cNvSpPr>
            <a:spLocks noGrp="1"/>
          </p:cNvSpPr>
          <p:nvPr>
            <p:ph type="ftr" sz="quarter" idx="11"/>
          </p:nvPr>
        </p:nvSpPr>
        <p:spPr/>
        <p:txBody>
          <a:bodyPr/>
          <a:lstStyle/>
          <a:p>
            <a:endParaRPr lang="it-IT" altLang="it-IT"/>
          </a:p>
        </p:txBody>
      </p:sp>
      <p:sp>
        <p:nvSpPr>
          <p:cNvPr id="6" name="Segnaposto numero diapositiva 5"/>
          <p:cNvSpPr>
            <a:spLocks noGrp="1"/>
          </p:cNvSpPr>
          <p:nvPr>
            <p:ph type="sldNum" sz="quarter" idx="12"/>
          </p:nvPr>
        </p:nvSpPr>
        <p:spPr/>
        <p:txBody>
          <a:bodyPr/>
          <a:lstStyle/>
          <a:p>
            <a:fld id="{96DEF041-13FF-42BC-82BA-FA080A00CC75}" type="slidenum">
              <a:rPr lang="it-IT" altLang="it-IT" smtClean="0"/>
              <a:pPr/>
              <a:t>‹N›</a:t>
            </a:fld>
            <a:endParaRPr lang="it-IT" altLang="it-IT"/>
          </a:p>
        </p:txBody>
      </p:sp>
    </p:spTree>
    <p:extLst>
      <p:ext uri="{BB962C8B-B14F-4D97-AF65-F5344CB8AC3E}">
        <p14:creationId xmlns:p14="http://schemas.microsoft.com/office/powerpoint/2010/main" val="1616896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ltLang="it-IT"/>
          </a:p>
        </p:txBody>
      </p:sp>
      <p:sp>
        <p:nvSpPr>
          <p:cNvPr id="6" name="Segnaposto piè di pagina 5"/>
          <p:cNvSpPr>
            <a:spLocks noGrp="1"/>
          </p:cNvSpPr>
          <p:nvPr>
            <p:ph type="ftr" sz="quarter" idx="11"/>
          </p:nvPr>
        </p:nvSpPr>
        <p:spPr/>
        <p:txBody>
          <a:bodyPr/>
          <a:lstStyle/>
          <a:p>
            <a:endParaRPr lang="it-IT" altLang="it-IT"/>
          </a:p>
        </p:txBody>
      </p:sp>
      <p:sp>
        <p:nvSpPr>
          <p:cNvPr id="7" name="Segnaposto numero diapositiva 6"/>
          <p:cNvSpPr>
            <a:spLocks noGrp="1"/>
          </p:cNvSpPr>
          <p:nvPr>
            <p:ph type="sldNum" sz="quarter" idx="12"/>
          </p:nvPr>
        </p:nvSpPr>
        <p:spPr/>
        <p:txBody>
          <a:bodyPr/>
          <a:lstStyle/>
          <a:p>
            <a:fld id="{08F7F05A-37FD-4C5B-A262-AE1FEA1F273B}" type="slidenum">
              <a:rPr lang="it-IT" altLang="it-IT" smtClean="0"/>
              <a:pPr/>
              <a:t>‹N›</a:t>
            </a:fld>
            <a:endParaRPr lang="it-IT" altLang="it-IT"/>
          </a:p>
        </p:txBody>
      </p:sp>
    </p:spTree>
    <p:extLst>
      <p:ext uri="{BB962C8B-B14F-4D97-AF65-F5344CB8AC3E}">
        <p14:creationId xmlns:p14="http://schemas.microsoft.com/office/powerpoint/2010/main" val="328817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ltLang="it-IT"/>
          </a:p>
        </p:txBody>
      </p:sp>
      <p:sp>
        <p:nvSpPr>
          <p:cNvPr id="8" name="Segnaposto piè di pagina 7"/>
          <p:cNvSpPr>
            <a:spLocks noGrp="1"/>
          </p:cNvSpPr>
          <p:nvPr>
            <p:ph type="ftr" sz="quarter" idx="11"/>
          </p:nvPr>
        </p:nvSpPr>
        <p:spPr/>
        <p:txBody>
          <a:bodyPr/>
          <a:lstStyle/>
          <a:p>
            <a:endParaRPr lang="it-IT" altLang="it-IT"/>
          </a:p>
        </p:txBody>
      </p:sp>
      <p:sp>
        <p:nvSpPr>
          <p:cNvPr id="9" name="Segnaposto numero diapositiva 8"/>
          <p:cNvSpPr>
            <a:spLocks noGrp="1"/>
          </p:cNvSpPr>
          <p:nvPr>
            <p:ph type="sldNum" sz="quarter" idx="12"/>
          </p:nvPr>
        </p:nvSpPr>
        <p:spPr/>
        <p:txBody>
          <a:bodyPr/>
          <a:lstStyle/>
          <a:p>
            <a:fld id="{AC47E82C-6E73-43D1-AFCE-7D2B64D8DF60}" type="slidenum">
              <a:rPr lang="it-IT" altLang="it-IT" smtClean="0"/>
              <a:pPr/>
              <a:t>‹N›</a:t>
            </a:fld>
            <a:endParaRPr lang="it-IT" altLang="it-IT"/>
          </a:p>
        </p:txBody>
      </p:sp>
    </p:spTree>
    <p:extLst>
      <p:ext uri="{BB962C8B-B14F-4D97-AF65-F5344CB8AC3E}">
        <p14:creationId xmlns:p14="http://schemas.microsoft.com/office/powerpoint/2010/main" val="805010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ltLang="it-IT"/>
          </a:p>
        </p:txBody>
      </p:sp>
      <p:sp>
        <p:nvSpPr>
          <p:cNvPr id="4" name="Segnaposto piè di pagina 3"/>
          <p:cNvSpPr>
            <a:spLocks noGrp="1"/>
          </p:cNvSpPr>
          <p:nvPr>
            <p:ph type="ftr" sz="quarter" idx="11"/>
          </p:nvPr>
        </p:nvSpPr>
        <p:spPr/>
        <p:txBody>
          <a:bodyPr/>
          <a:lstStyle/>
          <a:p>
            <a:endParaRPr lang="it-IT" altLang="it-IT"/>
          </a:p>
        </p:txBody>
      </p:sp>
      <p:sp>
        <p:nvSpPr>
          <p:cNvPr id="5" name="Segnaposto numero diapositiva 4"/>
          <p:cNvSpPr>
            <a:spLocks noGrp="1"/>
          </p:cNvSpPr>
          <p:nvPr>
            <p:ph type="sldNum" sz="quarter" idx="12"/>
          </p:nvPr>
        </p:nvSpPr>
        <p:spPr/>
        <p:txBody>
          <a:bodyPr/>
          <a:lstStyle/>
          <a:p>
            <a:fld id="{884D2330-293A-45EF-A083-61503A8409BA}" type="slidenum">
              <a:rPr lang="it-IT" altLang="it-IT" smtClean="0"/>
              <a:pPr/>
              <a:t>‹N›</a:t>
            </a:fld>
            <a:endParaRPr lang="it-IT" altLang="it-IT"/>
          </a:p>
        </p:txBody>
      </p:sp>
    </p:spTree>
    <p:extLst>
      <p:ext uri="{BB962C8B-B14F-4D97-AF65-F5344CB8AC3E}">
        <p14:creationId xmlns:p14="http://schemas.microsoft.com/office/powerpoint/2010/main" val="127932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56115AF-8325-4DE8-BEFF-F644C1500E37}" type="datetimeFigureOut">
              <a:rPr lang="it-IT" smtClean="0"/>
              <a:t>15/01/2018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1113467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ltLang="it-IT"/>
          </a:p>
        </p:txBody>
      </p:sp>
      <p:sp>
        <p:nvSpPr>
          <p:cNvPr id="3" name="Segnaposto piè di pagina 2"/>
          <p:cNvSpPr>
            <a:spLocks noGrp="1"/>
          </p:cNvSpPr>
          <p:nvPr>
            <p:ph type="ftr" sz="quarter" idx="11"/>
          </p:nvPr>
        </p:nvSpPr>
        <p:spPr/>
        <p:txBody>
          <a:bodyPr/>
          <a:lstStyle/>
          <a:p>
            <a:endParaRPr lang="it-IT" altLang="it-IT"/>
          </a:p>
        </p:txBody>
      </p:sp>
      <p:sp>
        <p:nvSpPr>
          <p:cNvPr id="4" name="Segnaposto numero diapositiva 3"/>
          <p:cNvSpPr>
            <a:spLocks noGrp="1"/>
          </p:cNvSpPr>
          <p:nvPr>
            <p:ph type="sldNum" sz="quarter" idx="12"/>
          </p:nvPr>
        </p:nvSpPr>
        <p:spPr/>
        <p:txBody>
          <a:bodyPr/>
          <a:lstStyle/>
          <a:p>
            <a:fld id="{CD5EA72B-9009-4CF6-B1B5-73DAF71D9A80}" type="slidenum">
              <a:rPr lang="it-IT" altLang="it-IT" smtClean="0"/>
              <a:pPr/>
              <a:t>‹N›</a:t>
            </a:fld>
            <a:endParaRPr lang="it-IT" altLang="it-IT"/>
          </a:p>
        </p:txBody>
      </p:sp>
    </p:spTree>
    <p:extLst>
      <p:ext uri="{BB962C8B-B14F-4D97-AF65-F5344CB8AC3E}">
        <p14:creationId xmlns:p14="http://schemas.microsoft.com/office/powerpoint/2010/main" val="1967827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ltLang="it-IT"/>
          </a:p>
        </p:txBody>
      </p:sp>
      <p:sp>
        <p:nvSpPr>
          <p:cNvPr id="6" name="Segnaposto piè di pagina 5"/>
          <p:cNvSpPr>
            <a:spLocks noGrp="1"/>
          </p:cNvSpPr>
          <p:nvPr>
            <p:ph type="ftr" sz="quarter" idx="11"/>
          </p:nvPr>
        </p:nvSpPr>
        <p:spPr/>
        <p:txBody>
          <a:bodyPr/>
          <a:lstStyle/>
          <a:p>
            <a:endParaRPr lang="it-IT" altLang="it-IT"/>
          </a:p>
        </p:txBody>
      </p:sp>
      <p:sp>
        <p:nvSpPr>
          <p:cNvPr id="7" name="Segnaposto numero diapositiva 6"/>
          <p:cNvSpPr>
            <a:spLocks noGrp="1"/>
          </p:cNvSpPr>
          <p:nvPr>
            <p:ph type="sldNum" sz="quarter" idx="12"/>
          </p:nvPr>
        </p:nvSpPr>
        <p:spPr/>
        <p:txBody>
          <a:bodyPr/>
          <a:lstStyle/>
          <a:p>
            <a:fld id="{F819B659-A80F-481E-918F-49984DEE425A}" type="slidenum">
              <a:rPr lang="it-IT" altLang="it-IT" smtClean="0"/>
              <a:pPr/>
              <a:t>‹N›</a:t>
            </a:fld>
            <a:endParaRPr lang="it-IT" altLang="it-IT"/>
          </a:p>
        </p:txBody>
      </p:sp>
    </p:spTree>
    <p:extLst>
      <p:ext uri="{BB962C8B-B14F-4D97-AF65-F5344CB8AC3E}">
        <p14:creationId xmlns:p14="http://schemas.microsoft.com/office/powerpoint/2010/main" val="4103322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ltLang="it-IT"/>
          </a:p>
        </p:txBody>
      </p:sp>
      <p:sp>
        <p:nvSpPr>
          <p:cNvPr id="6" name="Segnaposto piè di pagina 5"/>
          <p:cNvSpPr>
            <a:spLocks noGrp="1"/>
          </p:cNvSpPr>
          <p:nvPr>
            <p:ph type="ftr" sz="quarter" idx="11"/>
          </p:nvPr>
        </p:nvSpPr>
        <p:spPr/>
        <p:txBody>
          <a:bodyPr/>
          <a:lstStyle/>
          <a:p>
            <a:endParaRPr lang="it-IT" altLang="it-IT"/>
          </a:p>
        </p:txBody>
      </p:sp>
      <p:sp>
        <p:nvSpPr>
          <p:cNvPr id="7" name="Segnaposto numero diapositiva 6"/>
          <p:cNvSpPr>
            <a:spLocks noGrp="1"/>
          </p:cNvSpPr>
          <p:nvPr>
            <p:ph type="sldNum" sz="quarter" idx="12"/>
          </p:nvPr>
        </p:nvSpPr>
        <p:spPr/>
        <p:txBody>
          <a:bodyPr/>
          <a:lstStyle/>
          <a:p>
            <a:fld id="{65CD7F26-E4F0-45E1-AE40-216A187A4E9A}" type="slidenum">
              <a:rPr lang="it-IT" altLang="it-IT" smtClean="0"/>
              <a:pPr/>
              <a:t>‹N›</a:t>
            </a:fld>
            <a:endParaRPr lang="it-IT" altLang="it-IT"/>
          </a:p>
        </p:txBody>
      </p:sp>
    </p:spTree>
    <p:extLst>
      <p:ext uri="{BB962C8B-B14F-4D97-AF65-F5344CB8AC3E}">
        <p14:creationId xmlns:p14="http://schemas.microsoft.com/office/powerpoint/2010/main" val="899554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ltLang="it-IT"/>
          </a:p>
        </p:txBody>
      </p:sp>
      <p:sp>
        <p:nvSpPr>
          <p:cNvPr id="5" name="Segnaposto piè di pagina 4"/>
          <p:cNvSpPr>
            <a:spLocks noGrp="1"/>
          </p:cNvSpPr>
          <p:nvPr>
            <p:ph type="ftr" sz="quarter" idx="11"/>
          </p:nvPr>
        </p:nvSpPr>
        <p:spPr/>
        <p:txBody>
          <a:bodyPr/>
          <a:lstStyle/>
          <a:p>
            <a:endParaRPr lang="it-IT" altLang="it-IT"/>
          </a:p>
        </p:txBody>
      </p:sp>
      <p:sp>
        <p:nvSpPr>
          <p:cNvPr id="6" name="Segnaposto numero diapositiva 5"/>
          <p:cNvSpPr>
            <a:spLocks noGrp="1"/>
          </p:cNvSpPr>
          <p:nvPr>
            <p:ph type="sldNum" sz="quarter" idx="12"/>
          </p:nvPr>
        </p:nvSpPr>
        <p:spPr/>
        <p:txBody>
          <a:bodyPr/>
          <a:lstStyle/>
          <a:p>
            <a:fld id="{D049800F-324C-4258-AF19-EBC51305B873}" type="slidenum">
              <a:rPr lang="it-IT" altLang="it-IT" smtClean="0"/>
              <a:pPr/>
              <a:t>‹N›</a:t>
            </a:fld>
            <a:endParaRPr lang="it-IT" altLang="it-IT"/>
          </a:p>
        </p:txBody>
      </p:sp>
    </p:spTree>
    <p:extLst>
      <p:ext uri="{BB962C8B-B14F-4D97-AF65-F5344CB8AC3E}">
        <p14:creationId xmlns:p14="http://schemas.microsoft.com/office/powerpoint/2010/main" val="4244516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ltLang="it-IT"/>
          </a:p>
        </p:txBody>
      </p:sp>
      <p:sp>
        <p:nvSpPr>
          <p:cNvPr id="5" name="Segnaposto piè di pagina 4"/>
          <p:cNvSpPr>
            <a:spLocks noGrp="1"/>
          </p:cNvSpPr>
          <p:nvPr>
            <p:ph type="ftr" sz="quarter" idx="11"/>
          </p:nvPr>
        </p:nvSpPr>
        <p:spPr/>
        <p:txBody>
          <a:bodyPr/>
          <a:lstStyle/>
          <a:p>
            <a:endParaRPr lang="it-IT" altLang="it-IT"/>
          </a:p>
        </p:txBody>
      </p:sp>
      <p:sp>
        <p:nvSpPr>
          <p:cNvPr id="6" name="Segnaposto numero diapositiva 5"/>
          <p:cNvSpPr>
            <a:spLocks noGrp="1"/>
          </p:cNvSpPr>
          <p:nvPr>
            <p:ph type="sldNum" sz="quarter" idx="12"/>
          </p:nvPr>
        </p:nvSpPr>
        <p:spPr/>
        <p:txBody>
          <a:bodyPr/>
          <a:lstStyle/>
          <a:p>
            <a:fld id="{4402AE44-E4B1-41E6-B502-CF894DC8EB26}" type="slidenum">
              <a:rPr lang="it-IT" altLang="it-IT" smtClean="0"/>
              <a:pPr/>
              <a:t>‹N›</a:t>
            </a:fld>
            <a:endParaRPr lang="it-IT" altLang="it-IT"/>
          </a:p>
        </p:txBody>
      </p:sp>
    </p:spTree>
    <p:extLst>
      <p:ext uri="{BB962C8B-B14F-4D97-AF65-F5344CB8AC3E}">
        <p14:creationId xmlns:p14="http://schemas.microsoft.com/office/powerpoint/2010/main" val="2583038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quarter" idx="1"/>
          </p:nvPr>
        </p:nvSpPr>
        <p:spPr>
          <a:xfrm>
            <a:off x="6858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685800" y="4114800"/>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4021902638"/>
      </p:ext>
    </p:extLst>
  </p:cSld>
  <p:clrMapOvr>
    <a:masterClrMapping/>
  </p:clrMapOvr>
  <p:transition spd="med" advClick="0" advTm="10000">
    <p:sndAc>
      <p:end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p:txBody>
          <a:bodyPr/>
          <a:lstStyle>
            <a:lvl1pPr>
              <a:defRPr smtClean="0"/>
            </a:lvl1pPr>
          </a:lstStyle>
          <a:p>
            <a:pPr>
              <a:defRPr/>
            </a:pPr>
            <a:endParaRPr lang="it-IT" altLang="it-IT"/>
          </a:p>
        </p:txBody>
      </p:sp>
      <p:sp>
        <p:nvSpPr>
          <p:cNvPr id="7" name="Segnaposto piè di pagina 6"/>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it-IT" altLang="it-IT"/>
          </a:p>
        </p:txBody>
      </p:sp>
      <p:sp>
        <p:nvSpPr>
          <p:cNvPr id="8" name="Segnaposto numero diapositiva 7"/>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3D40A96F-7D8B-4084-BC87-EAA477B9E028}" type="slidenum">
              <a:rPr lang="it-IT" altLang="it-IT"/>
              <a:pPr>
                <a:defRPr/>
              </a:pPr>
              <a:t>‹N›</a:t>
            </a:fld>
            <a:endParaRPr lang="it-IT" altLang="it-IT"/>
          </a:p>
        </p:txBody>
      </p:sp>
    </p:spTree>
    <p:extLst>
      <p:ext uri="{BB962C8B-B14F-4D97-AF65-F5344CB8AC3E}">
        <p14:creationId xmlns:p14="http://schemas.microsoft.com/office/powerpoint/2010/main" val="301867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56115AF-8325-4DE8-BEFF-F644C1500E37}" type="datetimeFigureOut">
              <a:rPr lang="it-IT" smtClean="0"/>
              <a:t>15/01/2018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13165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56115AF-8325-4DE8-BEFF-F644C1500E37}" type="datetimeFigureOut">
              <a:rPr lang="it-IT" smtClean="0"/>
              <a:t>15/01/2018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35205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6115AF-8325-4DE8-BEFF-F644C1500E37}" type="datetimeFigureOut">
              <a:rPr lang="it-IT" smtClean="0"/>
              <a:t>15/01/2018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115891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6115AF-8325-4DE8-BEFF-F644C1500E37}" type="datetimeFigureOut">
              <a:rPr lang="it-IT" smtClean="0"/>
              <a:t>15/01/2018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8633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56115AF-8325-4DE8-BEFF-F644C1500E37}" type="datetimeFigureOut">
              <a:rPr lang="it-IT" smtClean="0"/>
              <a:t>15/01/2018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8D403F-5D55-471E-B3F0-DABE8BDCE643}" type="slidenum">
              <a:rPr lang="it-IT" smtClean="0"/>
              <a:t>‹N›</a:t>
            </a:fld>
            <a:endParaRPr lang="it-IT"/>
          </a:p>
        </p:txBody>
      </p:sp>
    </p:spTree>
    <p:extLst>
      <p:ext uri="{BB962C8B-B14F-4D97-AF65-F5344CB8AC3E}">
        <p14:creationId xmlns:p14="http://schemas.microsoft.com/office/powerpoint/2010/main" val="39452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115AF-8325-4DE8-BEFF-F644C1500E37}" type="datetimeFigureOut">
              <a:rPr lang="it-IT" smtClean="0"/>
              <a:t>15/01/2018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403F-5D55-471E-B3F0-DABE8BDCE643}" type="slidenum">
              <a:rPr lang="it-IT" smtClean="0"/>
              <a:t>‹N›</a:t>
            </a:fld>
            <a:endParaRPr lang="it-IT"/>
          </a:p>
        </p:txBody>
      </p:sp>
    </p:spTree>
    <p:extLst>
      <p:ext uri="{BB962C8B-B14F-4D97-AF65-F5344CB8AC3E}">
        <p14:creationId xmlns:p14="http://schemas.microsoft.com/office/powerpoint/2010/main" val="151240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4437983" y="6505277"/>
            <a:ext cx="315792"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‹N›</a:t>
            </a:fld>
            <a:endParaRPr/>
          </a:p>
        </p:txBody>
      </p:sp>
    </p:spTree>
    <p:extLst>
      <p:ext uri="{BB962C8B-B14F-4D97-AF65-F5344CB8AC3E}">
        <p14:creationId xmlns:p14="http://schemas.microsoft.com/office/powerpoint/2010/main" val="3072072593"/>
      </p:ext>
    </p:extLst>
  </p:cSld>
  <p:clrMap bg1="lt1" tx1="dk1" bg2="lt2" tx2="dk2" accent1="accent1" accent2="accent2" accent3="accent3" accent4="accent4" accent5="accent5" accent6="accent6" hlink="hlink" folHlink="folHlink"/>
  <p:sldLayoutIdLst>
    <p:sldLayoutId id="2147483869" r:id="rId1"/>
    <p:sldLayoutId id="2147483871" r:id="rId2"/>
    <p:sldLayoutId id="2147483872" r:id="rId3"/>
    <p:sldLayoutId id="2147483873" r:id="rId4"/>
    <p:sldLayoutId id="2147483875" r:id="rId5"/>
    <p:sldLayoutId id="2147483876" r:id="rId6"/>
    <p:sldLayoutId id="2147483877" r:id="rId7"/>
    <p:sldLayoutId id="2147483878" r:id="rId8"/>
    <p:sldLayoutId id="2147483879" r:id="rId9"/>
    <p:sldLayoutId id="2147483880" r:id="rId10"/>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mj-lt"/>
          <a:ea typeface="+mj-ea"/>
          <a:cs typeface="+mj-cs"/>
          <a:sym typeface="Raleway SemiBold"/>
        </a:defRPr>
      </a:lvl9pPr>
    </p:titleStyle>
    <p:bodyStyle>
      <a:lvl1pPr marL="312528"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1pPr>
      <a:lvl2pPr marL="625056"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2pPr>
      <a:lvl3pPr marL="937584"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3pPr>
      <a:lvl4pPr marL="1250112"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4pPr>
      <a:lvl5pPr marL="1562640"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5pPr>
      <a:lvl6pPr marL="1875168"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6pPr>
      <a:lvl7pPr marL="2187696"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7pPr>
      <a:lvl8pPr marL="2500224"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8pPr>
      <a:lvl9pPr marL="2812752" marR="0" indent="-312528" algn="l" defTabSz="410751" rtl="0" latinLnBrk="0">
        <a:lnSpc>
          <a:spcPct val="100000"/>
        </a:lnSpc>
        <a:spcBef>
          <a:spcPts val="1406"/>
        </a:spcBef>
        <a:spcAft>
          <a:spcPts val="0"/>
        </a:spcAft>
        <a:buClrTx/>
        <a:buSzPct val="75000"/>
        <a:buFontTx/>
        <a:buChar char="•"/>
        <a:tabLst/>
        <a:defRPr sz="2531" b="1" i="0" u="none" strike="noStrike" cap="none" spc="0" baseline="0">
          <a:ln>
            <a:noFill/>
          </a:ln>
          <a:solidFill>
            <a:srgbClr val="FFFFFF"/>
          </a:solidFill>
          <a:uFillTx/>
          <a:latin typeface="PT Sans"/>
          <a:ea typeface="PT Sans"/>
          <a:cs typeface="PT Sans"/>
          <a:sym typeface="PT Sans"/>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it-IT"/>
              <a:t>Fare clic per modificare lo stile del titolo</a:t>
            </a:r>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it-IT"/>
              <a:pPr/>
              <a:t>15/01/2018</a:t>
            </a:fld>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a:pPr/>
              <a:t>‹N›</a:t>
            </a:fld>
            <a:endParaRPr/>
          </a:p>
        </p:txBody>
      </p:sp>
    </p:spTree>
    <p:extLst>
      <p:ext uri="{BB962C8B-B14F-4D97-AF65-F5344CB8AC3E}">
        <p14:creationId xmlns:p14="http://schemas.microsoft.com/office/powerpoint/2010/main" val="1038892206"/>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lt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lt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6F463-EA46-438C-9336-B6C785BD9F95}" type="slidenum">
              <a:rPr lang="it-IT" altLang="it-IT" smtClean="0"/>
              <a:pPr/>
              <a:t>‹N›</a:t>
            </a:fld>
            <a:endParaRPr lang="it-IT" altLang="it-IT"/>
          </a:p>
        </p:txBody>
      </p:sp>
    </p:spTree>
    <p:extLst>
      <p:ext uri="{BB962C8B-B14F-4D97-AF65-F5344CB8AC3E}">
        <p14:creationId xmlns:p14="http://schemas.microsoft.com/office/powerpoint/2010/main" val="272486745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capone@unisa.it" TargetMode="External"/><Relationship Id="rId2" Type="http://schemas.openxmlformats.org/officeDocument/2006/relationships/hyperlink" Target="http://www.robertocapone.com/"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file:///C:\WINDOWS\Desktop\Collegamenti%20ipertestuali\dret_stort.gif" TargetMode="External"/><Relationship Id="rId2" Type="http://schemas.openxmlformats.org/officeDocument/2006/relationships/image" Target="../media/image14.png"/><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sp>
        <p:nvSpPr>
          <p:cNvPr id="120" name="Shape 120"/>
          <p:cNvSpPr>
            <a:spLocks noGrp="1"/>
          </p:cNvSpPr>
          <p:nvPr>
            <p:ph type="ctrTitle"/>
          </p:nvPr>
        </p:nvSpPr>
        <p:spPr>
          <a:xfrm>
            <a:off x="335681" y="2142873"/>
            <a:ext cx="8434908" cy="1601639"/>
          </a:xfrm>
          <a:prstGeom prst="rect">
            <a:avLst/>
          </a:prstGeom>
        </p:spPr>
        <p:txBody>
          <a:bodyPr>
            <a:noAutofit/>
          </a:bodyPr>
          <a:lstStyle/>
          <a:p>
            <a:pPr algn="l" defTabSz="373783">
              <a:defRPr sz="7280">
                <a:solidFill>
                  <a:srgbClr val="E52E61"/>
                </a:solidFill>
                <a:latin typeface="Uni Sans Heavy CAPS"/>
                <a:ea typeface="Uni Sans Heavy CAPS"/>
                <a:cs typeface="Uni Sans Heavy CAPS"/>
                <a:sym typeface="Uni Sans Heavy CAPS"/>
              </a:defRPr>
            </a:pPr>
            <a:r>
              <a:rPr lang="it-IT" sz="4800" dirty="0"/>
              <a:t>Io con gli altri</a:t>
            </a:r>
          </a:p>
          <a:p>
            <a:pPr algn="l" defTabSz="373783">
              <a:defRPr sz="7280">
                <a:solidFill>
                  <a:srgbClr val="9FF398"/>
                </a:solidFill>
                <a:latin typeface="Uni Sans Heavy CAPS"/>
                <a:ea typeface="Uni Sans Heavy CAPS"/>
                <a:cs typeface="Uni Sans Heavy CAPS"/>
                <a:sym typeface="Uni Sans Heavy CAPS"/>
              </a:defRPr>
            </a:pPr>
            <a:r>
              <a:rPr lang="it-IT" sz="4000" dirty="0"/>
              <a:t>e il mondo intorno a me</a:t>
            </a:r>
          </a:p>
        </p:txBody>
      </p:sp>
      <p:sp>
        <p:nvSpPr>
          <p:cNvPr id="121" name="Shape 121"/>
          <p:cNvSpPr>
            <a:spLocks noGrp="1"/>
          </p:cNvSpPr>
          <p:nvPr>
            <p:ph type="subTitle" sz="quarter" idx="1"/>
          </p:nvPr>
        </p:nvSpPr>
        <p:spPr>
          <a:xfrm>
            <a:off x="335681" y="3744512"/>
            <a:ext cx="8447485" cy="1307024"/>
          </a:xfrm>
          <a:prstGeom prst="rect">
            <a:avLst/>
          </a:prstGeom>
        </p:spPr>
        <p:txBody>
          <a:bodyPr>
            <a:normAutofit fontScale="92500" lnSpcReduction="10000"/>
          </a:bodyPr>
          <a:lstStyle>
            <a:lvl1pPr algn="l">
              <a:defRPr b="1">
                <a:solidFill>
                  <a:srgbClr val="FFFFFF"/>
                </a:solidFill>
                <a:latin typeface="Raleway"/>
                <a:ea typeface="Raleway"/>
                <a:cs typeface="Raleway"/>
                <a:sym typeface="Raleway"/>
              </a:defRPr>
            </a:lvl1pPr>
          </a:lstStyle>
          <a:p>
            <a:endParaRPr lang="it-IT" b="0" i="1" dirty="0"/>
          </a:p>
          <a:p>
            <a:endParaRPr lang="it-IT" dirty="0"/>
          </a:p>
          <a:p>
            <a:r>
              <a:rPr lang="it-IT" dirty="0"/>
              <a:t>Università di Salerno</a:t>
            </a:r>
          </a:p>
          <a:p>
            <a:r>
              <a:rPr lang="it-IT" dirty="0"/>
              <a:t>I.C. Perna – Alighieri Avellino</a:t>
            </a:r>
            <a:endParaRPr dirty="0"/>
          </a:p>
        </p:txBody>
      </p:sp>
      <p:sp>
        <p:nvSpPr>
          <p:cNvPr id="2" name="Rettangolo 1"/>
          <p:cNvSpPr/>
          <p:nvPr/>
        </p:nvSpPr>
        <p:spPr>
          <a:xfrm>
            <a:off x="4427984" y="5357192"/>
            <a:ext cx="4572000" cy="830997"/>
          </a:xfrm>
          <a:prstGeom prst="rect">
            <a:avLst/>
          </a:prstGeom>
        </p:spPr>
        <p:txBody>
          <a:bodyPr>
            <a:spAutoFit/>
          </a:bodyPr>
          <a:lstStyle/>
          <a:p>
            <a:pPr lvl="0" algn="ctr"/>
            <a:r>
              <a:rPr lang="it-IT" sz="2400" b="1" dirty="0">
                <a:solidFill>
                  <a:prstClr val="black"/>
                </a:solidFill>
                <a:latin typeface="Calibri"/>
                <a:hlinkClick r:id="rId2"/>
              </a:rPr>
              <a:t>www.robertocapone.com</a:t>
            </a:r>
            <a:endParaRPr lang="it-IT" sz="2400" b="1" dirty="0">
              <a:solidFill>
                <a:prstClr val="black"/>
              </a:solidFill>
              <a:latin typeface="Calibri"/>
            </a:endParaRPr>
          </a:p>
          <a:p>
            <a:pPr lvl="0" algn="ctr"/>
            <a:r>
              <a:rPr lang="it-IT" sz="2400" b="1" dirty="0">
                <a:solidFill>
                  <a:prstClr val="black"/>
                </a:solidFill>
                <a:latin typeface="Calibri"/>
                <a:hlinkClick r:id="rId3"/>
              </a:rPr>
              <a:t>rcapone@unisa.it</a:t>
            </a:r>
            <a:endParaRPr lang="it-IT" sz="2400" b="1" dirty="0">
              <a:solidFill>
                <a:prstClr val="black"/>
              </a:solidFill>
              <a:latin typeface="Calibri"/>
            </a:endParaRPr>
          </a:p>
        </p:txBody>
      </p:sp>
      <p:pic>
        <p:nvPicPr>
          <p:cNvPr id="3" name="Immagine 2">
            <a:extLst>
              <a:ext uri="{FF2B5EF4-FFF2-40B4-BE49-F238E27FC236}">
                <a16:creationId xmlns:a16="http://schemas.microsoft.com/office/drawing/2014/main" id="{F5A730C0-5B89-45D6-BAAC-9052FF868DB8}"/>
              </a:ext>
            </a:extLst>
          </p:cNvPr>
          <p:cNvPicPr>
            <a:picLocks noChangeAspect="1"/>
          </p:cNvPicPr>
          <p:nvPr/>
        </p:nvPicPr>
        <p:blipFill>
          <a:blip r:embed="rId4"/>
          <a:stretch>
            <a:fillRect/>
          </a:stretch>
        </p:blipFill>
        <p:spPr>
          <a:xfrm>
            <a:off x="6228184" y="304183"/>
            <a:ext cx="2188274" cy="1868818"/>
          </a:xfrm>
          <a:prstGeom prst="rect">
            <a:avLst/>
          </a:prstGeom>
        </p:spPr>
      </p:pic>
      <p:pic>
        <p:nvPicPr>
          <p:cNvPr id="5" name="Immagine 4">
            <a:extLst>
              <a:ext uri="{FF2B5EF4-FFF2-40B4-BE49-F238E27FC236}">
                <a16:creationId xmlns:a16="http://schemas.microsoft.com/office/drawing/2014/main" id="{12771364-94F5-474F-9261-0363C6F96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01" y="274055"/>
            <a:ext cx="3902207" cy="1868818"/>
          </a:xfrm>
          <a:prstGeom prst="rect">
            <a:avLst/>
          </a:prstGeom>
        </p:spPr>
      </p:pic>
    </p:spTree>
    <p:extLst>
      <p:ext uri="{BB962C8B-B14F-4D97-AF65-F5344CB8AC3E}">
        <p14:creationId xmlns:p14="http://schemas.microsoft.com/office/powerpoint/2010/main" val="40907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illusioniottiche.files.wordpress.com/2012/06/4437200_h_405_pd_2_w_40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9692"/>
            <a:ext cx="9396536" cy="9417416"/>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5"/>
          <p:cNvSpPr>
            <a:spLocks noGrp="1" noChangeArrowheads="1"/>
          </p:cNvSpPr>
          <p:nvPr>
            <p:ph type="body" sz="half" idx="3"/>
          </p:nvPr>
        </p:nvSpPr>
        <p:spPr>
          <a:xfrm>
            <a:off x="1331640" y="5968842"/>
            <a:ext cx="6696744" cy="772517"/>
          </a:xfrm>
        </p:spPr>
        <p:txBody>
          <a:bodyPr>
            <a:noAutofit/>
          </a:bodyPr>
          <a:lstStyle/>
          <a:p>
            <a:pPr marL="0" indent="0" algn="just" eaLnBrk="1" hangingPunct="1">
              <a:buFontTx/>
              <a:buNone/>
            </a:pPr>
            <a:r>
              <a:rPr lang="it-IT" altLang="it-IT" sz="2400" dirty="0">
                <a:latin typeface="Times New Roman" panose="02020603050405020304" pitchFamily="18" charset="0"/>
                <a:cs typeface="Times New Roman" panose="02020603050405020304" pitchFamily="18" charset="0"/>
              </a:rPr>
              <a:t>Nella prospettiva reversibile quel che oscilla è il modo di vedere l’oggetto nello spazio</a:t>
            </a:r>
          </a:p>
        </p:txBody>
      </p:sp>
      <p:sp>
        <p:nvSpPr>
          <p:cNvPr id="27652" name="Rectangle 9"/>
          <p:cNvSpPr>
            <a:spLocks noChangeArrowheads="1"/>
          </p:cNvSpPr>
          <p:nvPr/>
        </p:nvSpPr>
        <p:spPr bwMode="auto">
          <a:xfrm>
            <a:off x="3567113" y="2428875"/>
            <a:ext cx="9144000" cy="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it-IT" altLang="it-IT" sz="1600">
              <a:latin typeface="Tahoma" pitchFamily="34" charset="0"/>
            </a:endParaRPr>
          </a:p>
        </p:txBody>
      </p:sp>
      <p:sp>
        <p:nvSpPr>
          <p:cNvPr id="27654" name="Text Box 12"/>
          <p:cNvSpPr txBox="1">
            <a:spLocks noChangeArrowheads="1"/>
          </p:cNvSpPr>
          <p:nvPr/>
        </p:nvSpPr>
        <p:spPr bwMode="auto">
          <a:xfrm>
            <a:off x="3895003" y="33195"/>
            <a:ext cx="1606529" cy="5847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it-IT" sz="1600" dirty="0"/>
              <a:t>Il vaso di </a:t>
            </a:r>
            <a:r>
              <a:rPr lang="it-IT" altLang="it-IT" sz="1600" dirty="0" err="1"/>
              <a:t>Rubin</a:t>
            </a:r>
            <a:r>
              <a:rPr lang="it-IT" altLang="it-IT" sz="1600" dirty="0"/>
              <a:t>:</a:t>
            </a:r>
          </a:p>
          <a:p>
            <a:pPr algn="ctr">
              <a:spcBef>
                <a:spcPct val="0"/>
              </a:spcBef>
              <a:buFontTx/>
              <a:buNone/>
            </a:pPr>
            <a:r>
              <a:rPr lang="it-IT" altLang="it-IT" sz="1600" dirty="0"/>
              <a:t>Profili o vaso</a:t>
            </a:r>
          </a:p>
        </p:txBody>
      </p:sp>
    </p:spTree>
    <p:extLst>
      <p:ext uri="{BB962C8B-B14F-4D97-AF65-F5344CB8AC3E}">
        <p14:creationId xmlns:p14="http://schemas.microsoft.com/office/powerpoint/2010/main" val="156630003"/>
      </p:ext>
    </p:extLst>
  </p:cSld>
  <p:clrMapOvr>
    <a:masterClrMapping/>
  </p:clrMapOvr>
  <p:transition spd="med" advClick="0" advTm="24000">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 calcmode="lin" valueType="num">
                                      <p:cBhvr additive="base">
                                        <p:cTn id="12" dur="500" fill="hold"/>
                                        <p:tgtEl>
                                          <p:spTgt spid="27654"/>
                                        </p:tgtEl>
                                        <p:attrNameLst>
                                          <p:attrName>ppt_x</p:attrName>
                                        </p:attrNameLst>
                                      </p:cBhvr>
                                      <p:tavLst>
                                        <p:tav tm="0">
                                          <p:val>
                                            <p:strVal val="#ppt_x"/>
                                          </p:val>
                                        </p:tav>
                                        <p:tav tm="100000">
                                          <p:val>
                                            <p:strVal val="#ppt_x"/>
                                          </p:val>
                                        </p:tav>
                                      </p:tavLst>
                                    </p:anim>
                                    <p:anim calcmode="lin" valueType="num">
                                      <p:cBhvr additive="base">
                                        <p:cTn id="13" dur="500" fill="hold"/>
                                        <p:tgtEl>
                                          <p:spTgt spid="2765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51">
                                            <p:txEl>
                                              <p:pRg st="0" end="0"/>
                                            </p:txEl>
                                          </p:spTgt>
                                        </p:tgtEl>
                                        <p:attrNameLst>
                                          <p:attrName>style.visibility</p:attrName>
                                        </p:attrNameLst>
                                      </p:cBhvr>
                                      <p:to>
                                        <p:strVal val="visible"/>
                                      </p:to>
                                    </p:set>
                                    <p:anim calcmode="lin" valueType="num">
                                      <p:cBhvr additive="base">
                                        <p:cTn id="18"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upload.wikimedia.org/wikipedia/commons/thumb/d/d2/Caf%C3%A9_wall.svg/2000px-Caf%C3%A9_wal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05610"/>
      </p:ext>
    </p:extLst>
  </p:cSld>
  <p:clrMapOvr>
    <a:masterClrMapping/>
  </p:clrMapOvr>
  <p:transition spd="med" advClick="0" advTm="10000">
    <p:sndAc>
      <p:end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upload.wikimedia.org/wikipedia/commons/thumb/4/4f/Illusion_squares.svg/200px-Illusion_squar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624"/>
            <a:ext cx="7704856"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91951"/>
      </p:ext>
    </p:extLst>
  </p:cSld>
  <p:clrMapOvr>
    <a:masterClrMapping/>
  </p:clrMapOvr>
  <p:transition spd="med" advClick="0" advTm="10000">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WINDOWS\Desktop\Collegamenti ipertestuali\dret_stort.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4385" y="1340768"/>
            <a:ext cx="3524994" cy="20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33425" y="3717032"/>
            <a:ext cx="784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None/>
            </a:pPr>
            <a:r>
              <a:rPr lang="it-IT" altLang="it-IT" sz="2000" b="0" i="0" dirty="0">
                <a:latin typeface="+mj-lt"/>
              </a:rPr>
              <a:t>A prima vista, guardando quest'immagine, le linee orizzontali non ci sembrano parallele ma convergenti (o divergenti). In realtà sono tutte rettilinee e parallele. Questo fenomeno è dato dalla disposizione irregolare dei quadretti bianchi e neri che confondono la mente.</a:t>
            </a:r>
            <a:r>
              <a:rPr lang="it-IT" sz="2000" b="0" i="0" dirty="0">
                <a:latin typeface="+mj-lt"/>
              </a:rPr>
              <a:t> In questo secondo esempio di illusione geometrica i quadrati rossi appaiono distorti, come se fossero dei rombi</a:t>
            </a:r>
            <a:endParaRPr lang="it-IT" sz="2000" dirty="0">
              <a:latin typeface="+mj-lt"/>
            </a:endParaRPr>
          </a:p>
          <a:p>
            <a:pPr algn="just" eaLnBrk="1" hangingPunct="1">
              <a:spcBef>
                <a:spcPct val="0"/>
              </a:spcBef>
              <a:buFontTx/>
              <a:buNone/>
            </a:pPr>
            <a:r>
              <a:rPr lang="it-IT" altLang="it-IT" sz="2000" b="0" i="0" dirty="0">
                <a:latin typeface="+mj-lt"/>
              </a:rPr>
              <a:t> </a:t>
            </a:r>
          </a:p>
        </p:txBody>
      </p:sp>
      <p:pic>
        <p:nvPicPr>
          <p:cNvPr id="16" name="Picture 2" descr="https://upload.wikimedia.org/wikipedia/commons/thumb/4/4f/Illusion_squares.svg/200px-Illusion_squar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446" y="1315809"/>
            <a:ext cx="2368808" cy="208512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40232E08-FEF4-4B5B-B91E-684A029791F0}"/>
              </a:ext>
            </a:extLst>
          </p:cNvPr>
          <p:cNvSpPr/>
          <p:nvPr/>
        </p:nvSpPr>
        <p:spPr>
          <a:xfrm>
            <a:off x="2222639" y="322600"/>
            <a:ext cx="4698722" cy="677108"/>
          </a:xfrm>
          <a:prstGeom prst="rect">
            <a:avLst/>
          </a:prstGeom>
        </p:spPr>
        <p:txBody>
          <a:bodyPr wrap="none">
            <a:spAutoFit/>
          </a:bodyPr>
          <a:lstStyle/>
          <a:p>
            <a:pPr lvl="0" algn="ctr">
              <a:lnSpc>
                <a:spcPct val="95000"/>
              </a:lnSpc>
            </a:pPr>
            <a:r>
              <a:rPr lang="en-US" altLang="it-IT" sz="4000" dirty="0">
                <a:latin typeface="+mj-lt"/>
                <a:sym typeface="Arial" charset="0"/>
              </a:rPr>
              <a:t>Dritte o </a:t>
            </a:r>
            <a:r>
              <a:rPr lang="en-US" altLang="it-IT" sz="4000" dirty="0" err="1">
                <a:latin typeface="+mj-lt"/>
                <a:sym typeface="Arial" charset="0"/>
              </a:rPr>
              <a:t>storte</a:t>
            </a:r>
            <a:r>
              <a:rPr lang="en-US" altLang="it-IT" sz="4000" dirty="0">
                <a:latin typeface="+mj-lt"/>
                <a:sym typeface="Arial" charset="0"/>
              </a:rPr>
              <a:t>?</a:t>
            </a:r>
          </a:p>
        </p:txBody>
      </p:sp>
    </p:spTree>
    <p:extLst>
      <p:ext uri="{BB962C8B-B14F-4D97-AF65-F5344CB8AC3E}">
        <p14:creationId xmlns:p14="http://schemas.microsoft.com/office/powerpoint/2010/main" val="1810165676"/>
      </p:ext>
    </p:extLst>
  </p:cSld>
  <p:clrMapOvr>
    <a:masterClrMapping/>
  </p:clrMapOvr>
  <p:transition spd="med" advClick="0" advTm="10000">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upload.wikimedia.org/wikipedia/commons/thumb/e/e7/Necker_cube.svg/2000px-Necker_cub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318" y="1052736"/>
            <a:ext cx="5185364" cy="466682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020272" y="3062984"/>
            <a:ext cx="1728192"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0"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rPr>
              <a:t>Cubo di </a:t>
            </a:r>
            <a:r>
              <a:rPr kumimoji="0" lang="it-IT" sz="1800" b="0" i="1" u="none" strike="noStrike" kern="1200" cap="none" spc="0" normalizeH="0" baseline="0" noProof="0" dirty="0" err="1">
                <a:ln>
                  <a:noFill/>
                </a:ln>
                <a:solidFill>
                  <a:prstClr val="black"/>
                </a:solidFill>
                <a:effectLst/>
                <a:uLnTx/>
                <a:uFillTx/>
                <a:latin typeface="Consolas" panose="020B0609020204030204" pitchFamily="49" charset="0"/>
                <a:cs typeface="Times New Roman" pitchFamily="18" charset="0"/>
              </a:rPr>
              <a:t>Necker</a:t>
            </a:r>
            <a:endParaRPr kumimoji="0" lang="it-IT" sz="1800" b="0"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endParaRPr>
          </a:p>
        </p:txBody>
      </p:sp>
      <p:sp>
        <p:nvSpPr>
          <p:cNvPr id="5" name="Rettangolo 4"/>
          <p:cNvSpPr/>
          <p:nvPr/>
        </p:nvSpPr>
        <p:spPr>
          <a:xfrm>
            <a:off x="1979318" y="6093296"/>
            <a:ext cx="5198722"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rPr>
              <a:t>Quale faccia è quella anteriore?</a:t>
            </a:r>
            <a:endParaRPr kumimoji="0" lang="it-IT" sz="2400" b="1"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endParaRPr>
          </a:p>
        </p:txBody>
      </p:sp>
      <p:sp>
        <p:nvSpPr>
          <p:cNvPr id="2" name="Rettangolo 1">
            <a:extLst>
              <a:ext uri="{FF2B5EF4-FFF2-40B4-BE49-F238E27FC236}">
                <a16:creationId xmlns:a16="http://schemas.microsoft.com/office/drawing/2014/main" id="{0DC209AB-CDAE-4A71-A3E3-69DE979E3CC0}"/>
              </a:ext>
            </a:extLst>
          </p:cNvPr>
          <p:cNvSpPr/>
          <p:nvPr/>
        </p:nvSpPr>
        <p:spPr>
          <a:xfrm>
            <a:off x="611560" y="438413"/>
            <a:ext cx="8136904" cy="830997"/>
          </a:xfrm>
          <a:prstGeom prst="rect">
            <a:avLst/>
          </a:prstGeom>
        </p:spPr>
        <p:txBody>
          <a:bodyPr wrap="square">
            <a:spAutoFit/>
          </a:bodyPr>
          <a:lstStyle/>
          <a:p>
            <a:r>
              <a:rPr lang="it-IT" sz="2400" i="1" dirty="0">
                <a:latin typeface="Consolas" panose="020B0609020204030204" pitchFamily="49" charset="0"/>
              </a:rPr>
              <a:t>Interpretiamo sempre facilmente ciò che abbiamo davanti agli occhi?</a:t>
            </a:r>
          </a:p>
        </p:txBody>
      </p:sp>
    </p:spTree>
    <p:extLst>
      <p:ext uri="{BB962C8B-B14F-4D97-AF65-F5344CB8AC3E}">
        <p14:creationId xmlns:p14="http://schemas.microsoft.com/office/powerpoint/2010/main" val="42492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2759C09-FDC7-48EA-A4BD-E2F2FEF234EA}"/>
              </a:ext>
            </a:extLst>
          </p:cNvPr>
          <p:cNvPicPr>
            <a:picLocks noChangeAspect="1"/>
          </p:cNvPicPr>
          <p:nvPr/>
        </p:nvPicPr>
        <p:blipFill>
          <a:blip r:embed="rId2"/>
          <a:stretch>
            <a:fillRect/>
          </a:stretch>
        </p:blipFill>
        <p:spPr>
          <a:xfrm>
            <a:off x="0" y="0"/>
            <a:ext cx="9143999" cy="6931742"/>
          </a:xfrm>
          <a:prstGeom prst="rect">
            <a:avLst/>
          </a:prstGeom>
        </p:spPr>
      </p:pic>
      <p:sp>
        <p:nvSpPr>
          <p:cNvPr id="4" name="CasellaDiTesto 3">
            <a:extLst>
              <a:ext uri="{FF2B5EF4-FFF2-40B4-BE49-F238E27FC236}">
                <a16:creationId xmlns:a16="http://schemas.microsoft.com/office/drawing/2014/main" id="{CC040368-3471-4A5A-9CF1-201BEAA1E521}"/>
              </a:ext>
            </a:extLst>
          </p:cNvPr>
          <p:cNvSpPr txBox="1"/>
          <p:nvPr/>
        </p:nvSpPr>
        <p:spPr>
          <a:xfrm>
            <a:off x="2771800" y="692696"/>
            <a:ext cx="3672408" cy="461665"/>
          </a:xfrm>
          <a:prstGeom prst="rect">
            <a:avLst/>
          </a:prstGeom>
          <a:noFill/>
        </p:spPr>
        <p:txBody>
          <a:bodyPr wrap="square" rtlCol="0">
            <a:spAutoFit/>
          </a:bodyPr>
          <a:lstStyle/>
          <a:p>
            <a:r>
              <a:rPr lang="it-IT" sz="2400" b="0" i="1" dirty="0">
                <a:solidFill>
                  <a:schemeClr val="tx1"/>
                </a:solidFill>
                <a:latin typeface="Consolas" panose="020B0609020204030204" pitchFamily="49" charset="0"/>
              </a:rPr>
              <a:t>La scala impossibile</a:t>
            </a:r>
          </a:p>
        </p:txBody>
      </p:sp>
    </p:spTree>
    <p:extLst>
      <p:ext uri="{BB962C8B-B14F-4D97-AF65-F5344CB8AC3E}">
        <p14:creationId xmlns:p14="http://schemas.microsoft.com/office/powerpoint/2010/main" val="25366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upload.wikimedia.org/wikipedia/commons/thumb/5/55/Kanizsa_triangle.svg/187px-Kanizsa_triang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729" y="972737"/>
            <a:ext cx="4602542" cy="489789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259632" y="5961474"/>
            <a:ext cx="6624736"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rPr>
              <a:t>Il Triangolo di </a:t>
            </a:r>
            <a:r>
              <a:rPr kumimoji="0" lang="it-IT" sz="2000" b="1" i="1" u="none" strike="noStrike" kern="1200" cap="none" spc="0" normalizeH="0" baseline="0" noProof="0" dirty="0" err="1">
                <a:ln>
                  <a:noFill/>
                </a:ln>
                <a:solidFill>
                  <a:prstClr val="black"/>
                </a:solidFill>
                <a:effectLst/>
                <a:uLnTx/>
                <a:uFillTx/>
                <a:latin typeface="Consolas" panose="020B0609020204030204" pitchFamily="49" charset="0"/>
                <a:cs typeface="Times New Roman" pitchFamily="18" charset="0"/>
              </a:rPr>
              <a:t>Kanizsa</a:t>
            </a:r>
            <a:r>
              <a:rPr kumimoji="0" lang="it-IT" sz="2000" b="1"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rPr>
              <a:t>: </a:t>
            </a:r>
            <a:r>
              <a:rPr kumimoji="0" lang="it-IT" sz="2000" b="0" i="0"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rPr>
              <a:t>è possibile vedere un triangolo bianco che in realtà non esiste</a:t>
            </a:r>
            <a:endParaRPr kumimoji="0" lang="it-IT" sz="2000" b="1" i="1" u="none" strike="noStrike" kern="1200" cap="none" spc="0" normalizeH="0" baseline="0" noProof="0" dirty="0">
              <a:ln>
                <a:noFill/>
              </a:ln>
              <a:solidFill>
                <a:prstClr val="black"/>
              </a:solidFill>
              <a:effectLst/>
              <a:uLnTx/>
              <a:uFillTx/>
              <a:latin typeface="Consolas" panose="020B0609020204030204" pitchFamily="49" charset="0"/>
              <a:cs typeface="Times New Roman" pitchFamily="18" charset="0"/>
            </a:endParaRPr>
          </a:p>
        </p:txBody>
      </p:sp>
      <p:sp>
        <p:nvSpPr>
          <p:cNvPr id="2" name="Rettangolo 1">
            <a:extLst>
              <a:ext uri="{FF2B5EF4-FFF2-40B4-BE49-F238E27FC236}">
                <a16:creationId xmlns:a16="http://schemas.microsoft.com/office/drawing/2014/main" id="{47ADC216-42EA-4D5A-B254-9842D7D8A84E}"/>
              </a:ext>
            </a:extLst>
          </p:cNvPr>
          <p:cNvSpPr/>
          <p:nvPr/>
        </p:nvSpPr>
        <p:spPr>
          <a:xfrm>
            <a:off x="2270729" y="422954"/>
            <a:ext cx="4602542" cy="461665"/>
          </a:xfrm>
          <a:prstGeom prst="rect">
            <a:avLst/>
          </a:prstGeom>
        </p:spPr>
        <p:txBody>
          <a:bodyPr wrap="none">
            <a:spAutoFit/>
          </a:bodyPr>
          <a:lstStyle/>
          <a:p>
            <a:r>
              <a:rPr lang="it-IT" sz="2400" dirty="0">
                <a:latin typeface="Consolas" panose="020B0609020204030204" pitchFamily="49" charset="0"/>
              </a:rPr>
              <a:t>Illusioni di completamento</a:t>
            </a:r>
          </a:p>
        </p:txBody>
      </p:sp>
    </p:spTree>
    <p:extLst>
      <p:ext uri="{BB962C8B-B14F-4D97-AF65-F5344CB8AC3E}">
        <p14:creationId xmlns:p14="http://schemas.microsoft.com/office/powerpoint/2010/main" val="2487082498"/>
      </p:ext>
    </p:extLst>
  </p:cSld>
  <p:clrMapOvr>
    <a:masterClrMapping/>
  </p:clrMapOvr>
  <p:transition advTm="1292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upload.wikimedia.org/wikipedia/commons/3/32/Ehrenstei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340768"/>
            <a:ext cx="3888431" cy="388843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37514" y="5576017"/>
            <a:ext cx="8268969" cy="1015663"/>
          </a:xfrm>
          <a:prstGeom prst="rect">
            <a:avLst/>
          </a:prstGeom>
        </p:spPr>
        <p:txBody>
          <a:bodyPr wrap="square">
            <a:spAutoFit/>
          </a:bodyPr>
          <a:lstStyle/>
          <a:p>
            <a:r>
              <a:rPr lang="it-IT" sz="2000" b="0" i="1" dirty="0">
                <a:solidFill>
                  <a:schemeClr val="tx1"/>
                </a:solidFill>
                <a:latin typeface="Consolas" panose="020B0609020204030204" pitchFamily="49" charset="0"/>
              </a:rPr>
              <a:t>Illusione di </a:t>
            </a:r>
            <a:r>
              <a:rPr lang="it-IT" sz="2000" b="0" i="1" dirty="0" err="1">
                <a:solidFill>
                  <a:schemeClr val="tx1"/>
                </a:solidFill>
                <a:latin typeface="Consolas" panose="020B0609020204030204" pitchFamily="49" charset="0"/>
              </a:rPr>
              <a:t>Ehrenstein</a:t>
            </a:r>
            <a:r>
              <a:rPr lang="it-IT" sz="2000" b="0" i="1" dirty="0">
                <a:solidFill>
                  <a:schemeClr val="tx1"/>
                </a:solidFill>
                <a:latin typeface="Consolas" panose="020B0609020204030204" pitchFamily="49" charset="0"/>
              </a:rPr>
              <a:t>: nella zona interna si vedono dei cerchi che in realtà non esistono, e alla periferia si vedono rettangoli e quadrati che non esistono.</a:t>
            </a:r>
            <a:endParaRPr lang="it-IT" sz="2000" i="1" dirty="0">
              <a:solidFill>
                <a:schemeClr val="tx1"/>
              </a:solidFill>
              <a:latin typeface="Consolas" panose="020B0609020204030204" pitchFamily="49" charset="0"/>
            </a:endParaRPr>
          </a:p>
        </p:txBody>
      </p:sp>
      <p:sp>
        <p:nvSpPr>
          <p:cNvPr id="2" name="Rettangolo 1">
            <a:extLst>
              <a:ext uri="{FF2B5EF4-FFF2-40B4-BE49-F238E27FC236}">
                <a16:creationId xmlns:a16="http://schemas.microsoft.com/office/drawing/2014/main" id="{DCC84D69-B629-41C2-A285-6CA5CB5D1744}"/>
              </a:ext>
            </a:extLst>
          </p:cNvPr>
          <p:cNvSpPr/>
          <p:nvPr/>
        </p:nvSpPr>
        <p:spPr>
          <a:xfrm>
            <a:off x="2270728" y="413655"/>
            <a:ext cx="4602542" cy="461665"/>
          </a:xfrm>
          <a:prstGeom prst="rect">
            <a:avLst/>
          </a:prstGeom>
        </p:spPr>
        <p:txBody>
          <a:bodyPr wrap="none">
            <a:spAutoFit/>
          </a:bodyPr>
          <a:lstStyle/>
          <a:p>
            <a:r>
              <a:rPr lang="it-IT" sz="2400" i="1" dirty="0">
                <a:latin typeface="Consolas" panose="020B0609020204030204" pitchFamily="49" charset="0"/>
              </a:rPr>
              <a:t>Illusioni di completamento</a:t>
            </a:r>
          </a:p>
        </p:txBody>
      </p:sp>
    </p:spTree>
    <p:extLst>
      <p:ext uri="{BB962C8B-B14F-4D97-AF65-F5344CB8AC3E}">
        <p14:creationId xmlns:p14="http://schemas.microsoft.com/office/powerpoint/2010/main" val="25121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s://upload.wikimedia.org/wikipedia/commons/thumb/5/5f/My_Wife_and_My_Mother-In-Law_%28Hill%29.svg/145px-My_Wife_and_My_Mother-In-Law_%28Hill%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897" y="1136"/>
            <a:ext cx="4981103" cy="687048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63FE6C5D-4731-4E44-92A4-D69BF746EEE6}"/>
              </a:ext>
            </a:extLst>
          </p:cNvPr>
          <p:cNvSpPr/>
          <p:nvPr/>
        </p:nvSpPr>
        <p:spPr>
          <a:xfrm>
            <a:off x="795659" y="3436379"/>
            <a:ext cx="2563522" cy="443198"/>
          </a:xfrm>
          <a:prstGeom prst="rect">
            <a:avLst/>
          </a:prstGeom>
        </p:spPr>
        <p:txBody>
          <a:bodyPr wrap="none">
            <a:spAutoFit/>
          </a:bodyPr>
          <a:lstStyle/>
          <a:p>
            <a:pPr algn="ctr">
              <a:lnSpc>
                <a:spcPct val="95000"/>
              </a:lnSpc>
            </a:pPr>
            <a:r>
              <a:rPr lang="it-IT" sz="2400" i="1" dirty="0">
                <a:latin typeface="Consolas" panose="020B0609020204030204" pitchFamily="49" charset="0"/>
              </a:rPr>
              <a:t>Figure ambigue</a:t>
            </a:r>
          </a:p>
        </p:txBody>
      </p:sp>
    </p:spTree>
    <p:extLst>
      <p:ext uri="{BB962C8B-B14F-4D97-AF65-F5344CB8AC3E}">
        <p14:creationId xmlns:p14="http://schemas.microsoft.com/office/powerpoint/2010/main" val="363729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upload.wikimedia.org/wikipedia/commons/4/45/Duck-Rabbit_il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340767"/>
            <a:ext cx="7154099" cy="482453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6B028B28-3F95-4BBE-9967-0A234A5A7D36}"/>
              </a:ext>
            </a:extLst>
          </p:cNvPr>
          <p:cNvSpPr/>
          <p:nvPr/>
        </p:nvSpPr>
        <p:spPr>
          <a:xfrm>
            <a:off x="971600" y="1109934"/>
            <a:ext cx="2563522" cy="461665"/>
          </a:xfrm>
          <a:prstGeom prst="rect">
            <a:avLst/>
          </a:prstGeom>
        </p:spPr>
        <p:txBody>
          <a:bodyPr wrap="none">
            <a:spAutoFit/>
          </a:bodyPr>
          <a:lstStyle/>
          <a:p>
            <a:r>
              <a:rPr lang="it-IT" sz="2400" i="1" dirty="0">
                <a:latin typeface="Consolas" panose="020B0609020204030204" pitchFamily="49" charset="0"/>
              </a:rPr>
              <a:t>Figure ambigue</a:t>
            </a:r>
          </a:p>
        </p:txBody>
      </p:sp>
    </p:spTree>
    <p:extLst>
      <p:ext uri="{BB962C8B-B14F-4D97-AF65-F5344CB8AC3E}">
        <p14:creationId xmlns:p14="http://schemas.microsoft.com/office/powerpoint/2010/main" val="414187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1772816"/>
            <a:ext cx="7776864" cy="3267561"/>
          </a:xfrm>
          <a:prstGeom prst="rect">
            <a:avLst/>
          </a:prstGeom>
        </p:spPr>
        <p:txBody>
          <a:bodyPr wrap="square">
            <a:spAutoFit/>
          </a:bodyPr>
          <a:lstStyle/>
          <a:p>
            <a:pPr lvl="0">
              <a:lnSpc>
                <a:spcPct val="90000"/>
              </a:lnSpc>
              <a:spcBef>
                <a:spcPts val="1000"/>
              </a:spcBef>
            </a:pPr>
            <a:r>
              <a:rPr lang="it-IT" sz="2200" dirty="0">
                <a:solidFill>
                  <a:prstClr val="white"/>
                </a:solidFill>
                <a:latin typeface="+mj-lt"/>
              </a:rPr>
              <a:t>Promuovere lo sviluppo di buone/efficaci competenze dei docenti nell’ambito del processo insegnamento-apprendimento della matematica, tenendo conto sia di </a:t>
            </a:r>
            <a:r>
              <a:rPr lang="it-IT" sz="2200" dirty="0" err="1">
                <a:solidFill>
                  <a:prstClr val="white"/>
                </a:solidFill>
                <a:latin typeface="+mj-lt"/>
              </a:rPr>
              <a:t>saperi</a:t>
            </a:r>
            <a:r>
              <a:rPr lang="it-IT" sz="2200" dirty="0">
                <a:solidFill>
                  <a:prstClr val="white"/>
                </a:solidFill>
                <a:latin typeface="+mj-lt"/>
              </a:rPr>
              <a:t> didattici generali (connessi all’ambito della progettazione e della valutazione), sia di </a:t>
            </a:r>
            <a:r>
              <a:rPr lang="it-IT" sz="2200" dirty="0" err="1">
                <a:solidFill>
                  <a:prstClr val="white"/>
                </a:solidFill>
                <a:latin typeface="+mj-lt"/>
              </a:rPr>
              <a:t>saperi</a:t>
            </a:r>
            <a:r>
              <a:rPr lang="it-IT" sz="2200" dirty="0">
                <a:solidFill>
                  <a:prstClr val="white"/>
                </a:solidFill>
                <a:latin typeface="+mj-lt"/>
              </a:rPr>
              <a:t> specifici di didattica della matematica. </a:t>
            </a:r>
          </a:p>
          <a:p>
            <a:pPr lvl="0">
              <a:lnSpc>
                <a:spcPct val="90000"/>
              </a:lnSpc>
              <a:spcBef>
                <a:spcPts val="1000"/>
              </a:spcBef>
            </a:pPr>
            <a:r>
              <a:rPr lang="it-IT" sz="2200" dirty="0">
                <a:solidFill>
                  <a:prstClr val="white"/>
                </a:solidFill>
                <a:latin typeface="+mj-lt"/>
              </a:rPr>
              <a:t>Rafforzare e potenziare le competenze dei docenti nell’ambito della progettualità didattica per classi parallele e su un curricolo verticale</a:t>
            </a:r>
          </a:p>
        </p:txBody>
      </p:sp>
      <p:sp>
        <p:nvSpPr>
          <p:cNvPr id="4" name="Titolo 1"/>
          <p:cNvSpPr txBox="1">
            <a:spLocks/>
          </p:cNvSpPr>
          <p:nvPr/>
        </p:nvSpPr>
        <p:spPr>
          <a:xfrm>
            <a:off x="1142108" y="274638"/>
            <a:ext cx="6859785" cy="1020762"/>
          </a:xfrm>
          <a:prstGeom prst="rect">
            <a:avLst/>
          </a:prstGeom>
        </p:spPr>
        <p:txBody>
          <a:bodyPr>
            <a:normAutofit/>
          </a:bodyPr>
          <a:lstStyle>
            <a:lvl1pPr algn="l" defTabSz="685983" rtl="0" eaLnBrk="1" latinLnBrk="0" hangingPunct="1">
              <a:lnSpc>
                <a:spcPct val="90000"/>
              </a:lnSpc>
              <a:spcBef>
                <a:spcPct val="0"/>
              </a:spcBef>
              <a:buNone/>
              <a:defRPr sz="2401" kern="1200">
                <a:solidFill>
                  <a:schemeClr val="tx1"/>
                </a:solidFill>
                <a:latin typeface="+mj-lt"/>
                <a:ea typeface="+mj-ea"/>
                <a:cs typeface="+mj-cs"/>
              </a:defRPr>
            </a:lvl1pPr>
          </a:lstStyle>
          <a:p>
            <a:pPr algn="ctr"/>
            <a:r>
              <a:rPr lang="it-IT" sz="3600" dirty="0"/>
              <a:t>Il Progetto </a:t>
            </a:r>
          </a:p>
        </p:txBody>
      </p:sp>
    </p:spTree>
    <p:extLst>
      <p:ext uri="{BB962C8B-B14F-4D97-AF65-F5344CB8AC3E}">
        <p14:creationId xmlns:p14="http://schemas.microsoft.com/office/powerpoint/2010/main" val="3229314639"/>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9502" y="981353"/>
            <a:ext cx="8484993" cy="5472608"/>
          </a:xfrm>
        </p:spPr>
        <p:txBody>
          <a:bodyPr>
            <a:normAutofit fontScale="90000"/>
          </a:bodyPr>
          <a:lstStyle/>
          <a:p>
            <a:pPr algn="l"/>
            <a:r>
              <a:rPr lang="it-IT" altLang="it-IT" sz="2000" b="1" i="1" u="sng" dirty="0">
                <a:latin typeface="Consolas" panose="020B0609020204030204" pitchFamily="49" charset="0"/>
                <a:cs typeface="Times New Roman" panose="02020603050405020304" pitchFamily="18" charset="0"/>
              </a:rPr>
              <a:t>MATERIALE OCCORRENTE:</a:t>
            </a:r>
            <a:r>
              <a:rPr lang="it-IT" altLang="it-IT" sz="2000" b="1" i="1" dirty="0">
                <a:latin typeface="Consolas" panose="020B0609020204030204" pitchFamily="49" charset="0"/>
                <a:cs typeface="Times New Roman" panose="02020603050405020304" pitchFamily="18" charset="0"/>
              </a:rPr>
              <a:t> </a:t>
            </a:r>
            <a:br>
              <a:rPr lang="it-IT" altLang="it-IT" sz="2000" dirty="0">
                <a:latin typeface="Consolas" panose="020B0609020204030204" pitchFamily="49" charset="0"/>
                <a:cs typeface="Times New Roman" panose="02020603050405020304" pitchFamily="18" charset="0"/>
              </a:rPr>
            </a:br>
            <a:r>
              <a:rPr lang="it-IT" altLang="it-IT" sz="2000" dirty="0">
                <a:latin typeface="Consolas" panose="020B0609020204030204" pitchFamily="49" charset="0"/>
                <a:cs typeface="Times New Roman" panose="02020603050405020304" pitchFamily="18" charset="0"/>
              </a:rPr>
              <a:t>·        </a:t>
            </a:r>
            <a:r>
              <a:rPr lang="it-IT" altLang="it-IT" sz="2000" i="1" dirty="0">
                <a:latin typeface="Consolas" panose="020B0609020204030204" pitchFamily="49" charset="0"/>
                <a:cs typeface="Times New Roman" panose="02020603050405020304" pitchFamily="18" charset="0"/>
              </a:rPr>
              <a:t>Cartoncino bianco</a:t>
            </a:r>
            <a:br>
              <a:rPr lang="it-IT" altLang="it-IT" sz="2000" dirty="0">
                <a:latin typeface="Consolas" panose="020B0609020204030204" pitchFamily="49" charset="0"/>
                <a:cs typeface="Times New Roman" panose="02020603050405020304" pitchFamily="18" charset="0"/>
              </a:rPr>
            </a:br>
            <a:r>
              <a:rPr lang="it-IT" altLang="it-IT" sz="2000" dirty="0">
                <a:latin typeface="Consolas" panose="020B0609020204030204" pitchFamily="49" charset="0"/>
                <a:cs typeface="Times New Roman" panose="02020603050405020304" pitchFamily="18" charset="0"/>
              </a:rPr>
              <a:t>·        </a:t>
            </a:r>
            <a:r>
              <a:rPr lang="it-IT" altLang="it-IT" sz="2000" i="1" dirty="0">
                <a:latin typeface="Consolas" panose="020B0609020204030204" pitchFamily="49" charset="0"/>
                <a:cs typeface="Times New Roman" panose="02020603050405020304" pitchFamily="18" charset="0"/>
              </a:rPr>
              <a:t>Torcia elettrica</a:t>
            </a:r>
            <a:br>
              <a:rPr lang="it-IT" altLang="it-IT" sz="2000" dirty="0">
                <a:latin typeface="Consolas" panose="020B0609020204030204" pitchFamily="49" charset="0"/>
                <a:cs typeface="Times New Roman" panose="02020603050405020304" pitchFamily="18" charset="0"/>
              </a:rPr>
            </a:br>
            <a:r>
              <a:rPr lang="it-IT" altLang="it-IT" sz="2000" dirty="0">
                <a:latin typeface="Consolas" panose="020B0609020204030204" pitchFamily="49" charset="0"/>
                <a:cs typeface="Times New Roman" panose="02020603050405020304" pitchFamily="18" charset="0"/>
              </a:rPr>
              <a:t>·        </a:t>
            </a:r>
            <a:r>
              <a:rPr lang="it-IT" altLang="it-IT" sz="2000" i="1" dirty="0">
                <a:latin typeface="Consolas" panose="020B0609020204030204" pitchFamily="49" charset="0"/>
                <a:cs typeface="Times New Roman" panose="02020603050405020304" pitchFamily="18" charset="0"/>
              </a:rPr>
              <a:t>Cartoncino nero</a:t>
            </a:r>
            <a:br>
              <a:rPr lang="it-IT" altLang="it-IT" sz="2000" dirty="0">
                <a:latin typeface="Consolas" panose="020B0609020204030204" pitchFamily="49" charset="0"/>
                <a:cs typeface="Times New Roman" panose="02020603050405020304" pitchFamily="18" charset="0"/>
              </a:rPr>
            </a:br>
            <a:r>
              <a:rPr lang="it-IT" altLang="it-IT" sz="2000" dirty="0">
                <a:latin typeface="Consolas" panose="020B0609020204030204" pitchFamily="49" charset="0"/>
                <a:cs typeface="Times New Roman" panose="02020603050405020304" pitchFamily="18" charset="0"/>
              </a:rPr>
              <a:t>·        </a:t>
            </a:r>
            <a:r>
              <a:rPr lang="it-IT" altLang="it-IT" sz="2000" i="1" dirty="0">
                <a:latin typeface="Consolas" panose="020B0609020204030204" pitchFamily="49" charset="0"/>
                <a:cs typeface="Times New Roman" panose="02020603050405020304" pitchFamily="18" charset="0"/>
              </a:rPr>
              <a:t>Goniometro</a:t>
            </a:r>
            <a:br>
              <a:rPr lang="it-IT" altLang="it-IT" sz="2000" dirty="0">
                <a:latin typeface="Consolas" panose="020B0609020204030204" pitchFamily="49" charset="0"/>
                <a:cs typeface="Times New Roman" panose="02020603050405020304" pitchFamily="18" charset="0"/>
              </a:rPr>
            </a:br>
            <a:r>
              <a:rPr lang="it-IT" altLang="it-IT" sz="2000" dirty="0">
                <a:latin typeface="Consolas" panose="020B0609020204030204" pitchFamily="49" charset="0"/>
                <a:cs typeface="Times New Roman" panose="02020603050405020304" pitchFamily="18" charset="0"/>
              </a:rPr>
              <a:t>·        </a:t>
            </a:r>
            <a:r>
              <a:rPr lang="it-IT" altLang="it-IT" sz="2000" i="1" dirty="0">
                <a:latin typeface="Consolas" panose="020B0609020204030204" pitchFamily="49" charset="0"/>
                <a:cs typeface="Times New Roman" panose="02020603050405020304" pitchFamily="18" charset="0"/>
              </a:rPr>
              <a:t>Specchio</a:t>
            </a:r>
            <a:br>
              <a:rPr lang="it-IT" altLang="it-IT" sz="2000" dirty="0">
                <a:latin typeface="Consolas" panose="020B0609020204030204" pitchFamily="49" charset="0"/>
                <a:cs typeface="Times New Roman" panose="02020603050405020304" pitchFamily="18" charset="0"/>
              </a:rPr>
            </a:br>
            <a:r>
              <a:rPr lang="it-IT" altLang="it-IT" sz="2000" b="1" i="1" u="sng" dirty="0">
                <a:latin typeface="Consolas" panose="020B0609020204030204" pitchFamily="49" charset="0"/>
                <a:cs typeface="Times New Roman" panose="02020603050405020304" pitchFamily="18" charset="0"/>
              </a:rPr>
              <a:t>ESECUZIONE</a:t>
            </a:r>
            <a:r>
              <a:rPr lang="it-IT" altLang="it-IT" sz="2000" i="1" u="sng" dirty="0">
                <a:latin typeface="Consolas" panose="020B0609020204030204" pitchFamily="49" charset="0"/>
                <a:cs typeface="Times New Roman" panose="02020603050405020304" pitchFamily="18" charset="0"/>
              </a:rPr>
              <a:t>:</a:t>
            </a:r>
            <a:br>
              <a:rPr lang="it-IT" altLang="it-IT" sz="2000" dirty="0">
                <a:latin typeface="Consolas" panose="020B0609020204030204" pitchFamily="49" charset="0"/>
                <a:cs typeface="Times New Roman" panose="02020603050405020304" pitchFamily="18" charset="0"/>
              </a:rPr>
            </a:br>
            <a:r>
              <a:rPr lang="it-IT" altLang="it-IT" sz="2000" i="1" dirty="0">
                <a:latin typeface="Consolas" panose="020B0609020204030204" pitchFamily="49" charset="0"/>
                <a:cs typeface="Times New Roman" panose="02020603050405020304" pitchFamily="18" charset="0"/>
              </a:rPr>
              <a:t>Abbiamo praticato un forellino nel cartoncino nero e abbiamo posto quest’ ultimo davanti alla torcia, in modo da renderla una sorgente puntiforme. Poi abbiamo disegnato, sul cartoncino bianco, la sagoma del goniometro e lo abbiamo sistemato sul piano di un tavolo, perpendicolarmente allo specchio. Abbiamo quindi diretto il raggio luminoso (raggio incidente) della torcia sul cartonino bianco, in modo da colpire il centro del goniometro. Esso veniva riflesso (raggio riflesso) con un angolo uguale a quello incidente. </a:t>
            </a:r>
            <a:br>
              <a:rPr lang="it-IT" altLang="it-IT" sz="2000" i="1" dirty="0">
                <a:latin typeface="Consolas" panose="020B0609020204030204" pitchFamily="49" charset="0"/>
                <a:cs typeface="Times New Roman" panose="02020603050405020304" pitchFamily="18" charset="0"/>
              </a:rPr>
            </a:br>
            <a:r>
              <a:rPr lang="it-IT" altLang="it-IT" sz="2000" b="1" i="1" u="sng" dirty="0">
                <a:latin typeface="Consolas" panose="020B0609020204030204" pitchFamily="49" charset="0"/>
                <a:cs typeface="Times New Roman" panose="02020603050405020304" pitchFamily="18" charset="0"/>
              </a:rPr>
              <a:t>CONCLUSIONE:</a:t>
            </a:r>
            <a:br>
              <a:rPr lang="it-IT" altLang="it-IT" sz="2000" dirty="0">
                <a:latin typeface="Consolas" panose="020B0609020204030204" pitchFamily="49" charset="0"/>
                <a:cs typeface="Times New Roman" panose="02020603050405020304" pitchFamily="18" charset="0"/>
              </a:rPr>
            </a:br>
            <a:r>
              <a:rPr lang="it-IT" altLang="it-IT" sz="2000" i="1" dirty="0">
                <a:latin typeface="Consolas" panose="020B0609020204030204" pitchFamily="49" charset="0"/>
                <a:cs typeface="Times New Roman" panose="02020603050405020304" pitchFamily="18" charset="0"/>
              </a:rPr>
              <a:t>Quando un raggio luminoso viene riflesso da un corpo lucido e levigato, l’angolo di incidenza è uguale all’angolo riflesso.</a:t>
            </a:r>
            <a:endParaRPr lang="it-IT" altLang="it-IT" dirty="0">
              <a:latin typeface="Consolas" panose="020B0609020204030204" pitchFamily="49" charset="0"/>
              <a:cs typeface="Times New Roman" panose="02020603050405020304" pitchFamily="18" charset="0"/>
            </a:endParaRPr>
          </a:p>
        </p:txBody>
      </p:sp>
      <p:sp>
        <p:nvSpPr>
          <p:cNvPr id="2" name="Rettangolo 1">
            <a:extLst>
              <a:ext uri="{FF2B5EF4-FFF2-40B4-BE49-F238E27FC236}">
                <a16:creationId xmlns:a16="http://schemas.microsoft.com/office/drawing/2014/main" id="{1F05D7AD-E616-4051-96EE-F10235EC290B}"/>
              </a:ext>
            </a:extLst>
          </p:cNvPr>
          <p:cNvSpPr/>
          <p:nvPr/>
        </p:nvSpPr>
        <p:spPr>
          <a:xfrm>
            <a:off x="3545116" y="404039"/>
            <a:ext cx="2053767" cy="461665"/>
          </a:xfrm>
          <a:prstGeom prst="rect">
            <a:avLst/>
          </a:prstGeom>
        </p:spPr>
        <p:txBody>
          <a:bodyPr wrap="none">
            <a:spAutoFit/>
          </a:bodyPr>
          <a:lstStyle/>
          <a:p>
            <a:r>
              <a:rPr lang="it-IT" sz="2400" i="1" dirty="0">
                <a:latin typeface="Consolas" panose="020B0609020204030204" pitchFamily="49" charset="0"/>
              </a:rPr>
              <a:t>Provate voi</a:t>
            </a:r>
          </a:p>
        </p:txBody>
      </p:sp>
    </p:spTree>
    <p:extLst>
      <p:ext uri="{BB962C8B-B14F-4D97-AF65-F5344CB8AC3E}">
        <p14:creationId xmlns:p14="http://schemas.microsoft.com/office/powerpoint/2010/main" val="2193044926"/>
      </p:ext>
    </p:extLst>
  </p:cSld>
  <p:clrMapOvr>
    <a:masterClrMapping/>
  </p:clrMapOvr>
  <p:transition advTm="2577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out)">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5536" y="482039"/>
            <a:ext cx="8352928"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eaLnBrk="0" hangingPunct="0"/>
            <a:endParaRPr lang="it-IT" altLang="it-IT" b="0" u="sng" dirty="0">
              <a:solidFill>
                <a:schemeClr val="tx1"/>
              </a:solidFill>
              <a:latin typeface="Consolas" panose="020B0609020204030204" pitchFamily="49" charset="0"/>
            </a:endParaRPr>
          </a:p>
          <a:p>
            <a:pPr algn="ctr" eaLnBrk="0" hangingPunct="0"/>
            <a:r>
              <a:rPr lang="it-IT" altLang="it-IT" u="sng" dirty="0">
                <a:solidFill>
                  <a:schemeClr val="tx1"/>
                </a:solidFill>
                <a:latin typeface="Consolas" panose="020B0609020204030204" pitchFamily="49" charset="0"/>
              </a:rPr>
              <a:t>1.LA PAROLA CHE GALLEGGIA</a:t>
            </a:r>
            <a:endParaRPr lang="it-IT" altLang="it-IT" i="0" dirty="0">
              <a:solidFill>
                <a:schemeClr val="tx1"/>
              </a:solidFill>
              <a:latin typeface="Consolas" panose="020B0609020204030204" pitchFamily="49" charset="0"/>
            </a:endParaRPr>
          </a:p>
          <a:p>
            <a:pPr algn="just" eaLnBrk="0" hangingPunct="0"/>
            <a:endParaRPr lang="it-IT" altLang="it-IT" b="0" u="sng" dirty="0">
              <a:solidFill>
                <a:schemeClr val="tx1"/>
              </a:solidFill>
              <a:latin typeface="Consolas" panose="020B0609020204030204" pitchFamily="49" charset="0"/>
            </a:endParaRPr>
          </a:p>
          <a:p>
            <a:pPr algn="just" eaLnBrk="0" hangingPunct="0"/>
            <a:r>
              <a:rPr lang="it-IT" altLang="it-IT" u="sng" dirty="0">
                <a:solidFill>
                  <a:schemeClr val="tx1"/>
                </a:solidFill>
                <a:latin typeface="Consolas" panose="020B0609020204030204" pitchFamily="49" charset="0"/>
              </a:rPr>
              <a:t>MATERIALE OCCORRENTE:</a:t>
            </a:r>
          </a:p>
          <a:p>
            <a:pPr algn="just" eaLnBrk="0" hangingPunct="0"/>
            <a:endParaRPr lang="it-IT" altLang="it-IT" i="0" dirty="0">
              <a:solidFill>
                <a:schemeClr val="tx1"/>
              </a:solidFill>
              <a:latin typeface="Consolas" panose="020B0609020204030204" pitchFamily="49" charset="0"/>
            </a:endParaRPr>
          </a:p>
          <a:p>
            <a:pPr lvl="1" algn="just" eaLnBrk="0" hangingPunct="0">
              <a:buFontTx/>
              <a:buChar char="•"/>
            </a:pPr>
            <a:r>
              <a:rPr lang="it-IT" altLang="it-IT" b="0" dirty="0">
                <a:solidFill>
                  <a:schemeClr val="tx1"/>
                </a:solidFill>
                <a:latin typeface="Consolas" panose="020B0609020204030204" pitchFamily="49" charset="0"/>
              </a:rPr>
              <a:t>Contenitore di plastica</a:t>
            </a:r>
            <a:endParaRPr lang="it-IT" altLang="it-IT" b="0" i="0" dirty="0">
              <a:solidFill>
                <a:schemeClr val="tx1"/>
              </a:solidFill>
              <a:latin typeface="Consolas" panose="020B0609020204030204" pitchFamily="49" charset="0"/>
            </a:endParaRPr>
          </a:p>
          <a:p>
            <a:pPr lvl="1" algn="just" eaLnBrk="0" hangingPunct="0">
              <a:buFontTx/>
              <a:buChar char="•"/>
            </a:pPr>
            <a:r>
              <a:rPr lang="it-IT" altLang="it-IT" b="0" dirty="0">
                <a:solidFill>
                  <a:schemeClr val="tx1"/>
                </a:solidFill>
                <a:latin typeface="Consolas" panose="020B0609020204030204" pitchFamily="49" charset="0"/>
              </a:rPr>
              <a:t>Pennarello</a:t>
            </a:r>
            <a:endParaRPr lang="it-IT" altLang="it-IT" b="0" i="0" dirty="0">
              <a:solidFill>
                <a:schemeClr val="tx1"/>
              </a:solidFill>
              <a:latin typeface="Consolas" panose="020B0609020204030204" pitchFamily="49" charset="0"/>
            </a:endParaRPr>
          </a:p>
          <a:p>
            <a:pPr lvl="1" algn="just" eaLnBrk="0" hangingPunct="0">
              <a:buFontTx/>
              <a:buChar char="•"/>
            </a:pPr>
            <a:r>
              <a:rPr lang="it-IT" altLang="it-IT" b="0" dirty="0">
                <a:solidFill>
                  <a:schemeClr val="tx1"/>
                </a:solidFill>
                <a:latin typeface="Consolas" panose="020B0609020204030204" pitchFamily="49" charset="0"/>
              </a:rPr>
              <a:t>Acqua</a:t>
            </a:r>
            <a:endParaRPr lang="it-IT" altLang="it-IT" b="0" i="0" dirty="0">
              <a:solidFill>
                <a:schemeClr val="tx1"/>
              </a:solidFill>
              <a:latin typeface="Consolas" panose="020B0609020204030204" pitchFamily="49" charset="0"/>
            </a:endParaRPr>
          </a:p>
          <a:p>
            <a:pPr algn="just" eaLnBrk="0" hangingPunct="0"/>
            <a:endParaRPr lang="it-IT" altLang="it-IT" u="sng" dirty="0">
              <a:solidFill>
                <a:schemeClr val="tx1"/>
              </a:solidFill>
              <a:latin typeface="Consolas" panose="020B0609020204030204" pitchFamily="49" charset="0"/>
            </a:endParaRPr>
          </a:p>
          <a:p>
            <a:pPr algn="just" eaLnBrk="0" hangingPunct="0"/>
            <a:r>
              <a:rPr lang="it-IT" altLang="it-IT" u="sng" dirty="0">
                <a:solidFill>
                  <a:schemeClr val="tx1"/>
                </a:solidFill>
                <a:latin typeface="Consolas" panose="020B0609020204030204" pitchFamily="49" charset="0"/>
              </a:rPr>
              <a:t>ESECUZIONE:</a:t>
            </a:r>
          </a:p>
          <a:p>
            <a:pPr algn="just" eaLnBrk="0" hangingPunct="0"/>
            <a:endParaRPr lang="it-IT" altLang="it-IT" i="0" dirty="0">
              <a:solidFill>
                <a:schemeClr val="tx1"/>
              </a:solidFill>
              <a:latin typeface="Consolas" panose="020B0609020204030204" pitchFamily="49" charset="0"/>
            </a:endParaRPr>
          </a:p>
          <a:p>
            <a:pPr algn="just" eaLnBrk="0" hangingPunct="0"/>
            <a:r>
              <a:rPr lang="it-IT" altLang="it-IT" b="0" i="1" dirty="0">
                <a:solidFill>
                  <a:schemeClr val="tx1"/>
                </a:solidFill>
                <a:latin typeface="Consolas" panose="020B0609020204030204" pitchFamily="49" charset="0"/>
              </a:rPr>
              <a:t>Abbiamo scritto con un pennarello indelebile una parola sul fondo del contenitore, e, dopo averlo riempito d’acqua, abbiamo notato che la parola scritta veniva a galla. Ciò avviene perché le lettere riflettono verso i nostri occhi dei raggi luminosi. Senz’acqua, i raggi riflessi dalla scritta si muovono in linea retta; allontanandosi dal recipiente la parola scompare perché i raggi riflessi vengono bloccati dal bordo e non raggiungono i nostri occhi. Con l’acqua i raggi riflessi dalla scritta subiscono, al passaggio acqua-aria, una deviazione</a:t>
            </a:r>
            <a:r>
              <a:rPr lang="it-IT" altLang="it-IT" b="0" dirty="0">
                <a:solidFill>
                  <a:schemeClr val="tx1"/>
                </a:solidFill>
                <a:latin typeface="Consolas" panose="020B0609020204030204" pitchFamily="49" charset="0"/>
              </a:rPr>
              <a:t>.</a:t>
            </a:r>
            <a:r>
              <a:rPr lang="it-IT" altLang="it-IT" b="0" i="0" dirty="0">
                <a:solidFill>
                  <a:schemeClr val="tx1"/>
                </a:solidFill>
                <a:latin typeface="Consolas" panose="020B0609020204030204" pitchFamily="49" charset="0"/>
              </a:rPr>
              <a:t> </a:t>
            </a:r>
          </a:p>
        </p:txBody>
      </p:sp>
    </p:spTree>
    <p:extLst>
      <p:ext uri="{BB962C8B-B14F-4D97-AF65-F5344CB8AC3E}">
        <p14:creationId xmlns:p14="http://schemas.microsoft.com/office/powerpoint/2010/main" val="3833357268"/>
      </p:ext>
    </p:extLst>
  </p:cSld>
  <p:clrMapOvr>
    <a:masterClrMapping/>
  </p:clrMapOvr>
  <p:transition advTm="2558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out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197768" y="260648"/>
            <a:ext cx="8748464"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28600">
              <a:tabLst>
                <a:tab pos="457200" algn="l"/>
              </a:tabLst>
              <a:defRPr sz="2400">
                <a:solidFill>
                  <a:schemeClr val="tx1"/>
                </a:solidFill>
                <a:latin typeface="Times New Roman" pitchFamily="18" charset="0"/>
                <a:cs typeface="Times New Roman" pitchFamily="18" charset="0"/>
              </a:defRPr>
            </a:lvl1pPr>
            <a:lvl2pPr>
              <a:tabLst>
                <a:tab pos="457200" algn="l"/>
              </a:tabLst>
              <a:defRPr sz="2400">
                <a:solidFill>
                  <a:schemeClr val="tx1"/>
                </a:solidFill>
                <a:latin typeface="Times New Roman" pitchFamily="18" charset="0"/>
                <a:cs typeface="Times New Roman" pitchFamily="18" charset="0"/>
              </a:defRPr>
            </a:lvl2pPr>
            <a:lvl3pPr>
              <a:tabLst>
                <a:tab pos="457200" algn="l"/>
              </a:tabLst>
              <a:defRPr sz="2400">
                <a:solidFill>
                  <a:schemeClr val="tx1"/>
                </a:solidFill>
                <a:latin typeface="Times New Roman" pitchFamily="18" charset="0"/>
                <a:cs typeface="Times New Roman" pitchFamily="18" charset="0"/>
              </a:defRPr>
            </a:lvl3pPr>
            <a:lvl4pPr>
              <a:tabLst>
                <a:tab pos="457200" algn="l"/>
              </a:tabLst>
              <a:defRPr sz="2400">
                <a:solidFill>
                  <a:schemeClr val="tx1"/>
                </a:solidFill>
                <a:latin typeface="Times New Roman" pitchFamily="18" charset="0"/>
                <a:cs typeface="Times New Roman" pitchFamily="18" charset="0"/>
              </a:defRPr>
            </a:lvl4pPr>
            <a:lvl5pPr>
              <a:tabLst>
                <a:tab pos="457200"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457200" algn="l"/>
              </a:tabLst>
              <a:defRPr sz="2400">
                <a:solidFill>
                  <a:schemeClr val="tx1"/>
                </a:solidFill>
                <a:latin typeface="Times New Roman" pitchFamily="18" charset="0"/>
                <a:cs typeface="Times New Roman" pitchFamily="18" charset="0"/>
              </a:defRPr>
            </a:lvl9pPr>
          </a:lstStyle>
          <a:p>
            <a:pPr algn="ctr"/>
            <a:r>
              <a:rPr lang="it-IT" altLang="it-IT" sz="1800" u="sng" dirty="0">
                <a:latin typeface="Consolas" panose="020B0609020204030204" pitchFamily="49" charset="0"/>
              </a:rPr>
              <a:t>2.LA RIFRAZIONE DELLO SPAGHETTO</a:t>
            </a:r>
          </a:p>
          <a:p>
            <a:pPr algn="ctr"/>
            <a:r>
              <a:rPr lang="it-IT" altLang="it-IT" sz="1800" b="0" u="sng" dirty="0">
                <a:latin typeface="Consolas" panose="020B0609020204030204" pitchFamily="49" charset="0"/>
              </a:rPr>
              <a:t> </a:t>
            </a:r>
          </a:p>
          <a:p>
            <a:pPr indent="0"/>
            <a:r>
              <a:rPr lang="it-IT" altLang="it-IT" sz="1800" b="0" u="sng" dirty="0">
                <a:latin typeface="Consolas" panose="020B0609020204030204" pitchFamily="49" charset="0"/>
              </a:rPr>
              <a:t> </a:t>
            </a:r>
            <a:r>
              <a:rPr lang="it-IT" altLang="it-IT" sz="1800" u="sng" dirty="0">
                <a:latin typeface="Consolas" panose="020B0609020204030204" pitchFamily="49" charset="0"/>
              </a:rPr>
              <a:t>MATERIALE OCCORRENTE:</a:t>
            </a:r>
          </a:p>
          <a:p>
            <a:pPr>
              <a:buFont typeface="Wingdings" pitchFamily="2" charset="2"/>
              <a:buChar char="§"/>
            </a:pPr>
            <a:r>
              <a:rPr lang="it-IT" altLang="it-IT" sz="1800" b="0" dirty="0">
                <a:latin typeface="Consolas" panose="020B0609020204030204" pitchFamily="49" charset="0"/>
              </a:rPr>
              <a:t> Bicchiere trasparente</a:t>
            </a:r>
          </a:p>
          <a:p>
            <a:pPr>
              <a:buFont typeface="Wingdings" pitchFamily="2" charset="2"/>
              <a:buChar char="§"/>
            </a:pPr>
            <a:r>
              <a:rPr lang="it-IT" altLang="it-IT" sz="1800" b="0" dirty="0">
                <a:latin typeface="Consolas" panose="020B0609020204030204" pitchFamily="49" charset="0"/>
              </a:rPr>
              <a:t> Acqua</a:t>
            </a:r>
          </a:p>
          <a:p>
            <a:pPr>
              <a:buFont typeface="Wingdings" pitchFamily="2" charset="2"/>
              <a:buChar char="§"/>
            </a:pPr>
            <a:r>
              <a:rPr lang="it-IT" altLang="it-IT" sz="1800" b="0" dirty="0">
                <a:latin typeface="Consolas" panose="020B0609020204030204" pitchFamily="49" charset="0"/>
              </a:rPr>
              <a:t> Spaghetto</a:t>
            </a:r>
          </a:p>
          <a:p>
            <a:pPr indent="0"/>
            <a:r>
              <a:rPr lang="it-IT" altLang="it-IT" sz="1800" u="sng" dirty="0">
                <a:latin typeface="Consolas" panose="020B0609020204030204" pitchFamily="49" charset="0"/>
              </a:rPr>
              <a:t>ESECUZIONE:</a:t>
            </a:r>
            <a:endParaRPr lang="it-IT" altLang="it-IT" sz="1800" dirty="0">
              <a:latin typeface="Consolas" panose="020B0609020204030204" pitchFamily="49" charset="0"/>
            </a:endParaRPr>
          </a:p>
          <a:p>
            <a:pPr>
              <a:buFontTx/>
              <a:buChar char="•"/>
            </a:pPr>
            <a:r>
              <a:rPr lang="it-IT" altLang="it-IT" sz="1800" b="0" dirty="0">
                <a:latin typeface="Consolas" panose="020B0609020204030204" pitchFamily="49" charset="0"/>
              </a:rPr>
              <a:t>Abbiamo messo dell’acqua nel bicchiere ed inserito lo spaghetto. </a:t>
            </a:r>
          </a:p>
          <a:p>
            <a:pPr>
              <a:buFontTx/>
              <a:buChar char="•"/>
            </a:pPr>
            <a:r>
              <a:rPr lang="it-IT" altLang="it-IT" sz="1800" b="0" dirty="0">
                <a:latin typeface="Consolas" panose="020B0609020204030204" pitchFamily="49" charset="0"/>
              </a:rPr>
              <a:t>Questo sembra spezzato. Si tratta di un’illusione ottica dovuta al fenomeno </a:t>
            </a:r>
          </a:p>
          <a:p>
            <a:pPr indent="0"/>
            <a:r>
              <a:rPr lang="it-IT" altLang="it-IT" sz="1800" b="0" dirty="0">
                <a:latin typeface="Consolas" panose="020B0609020204030204" pitchFamily="49" charset="0"/>
              </a:rPr>
              <a:t>della rifrazione, che si verifica quando un’onda passa da un mezzo materiale  ad un altro. Il raggio viene deviato e prosegue nel secondo mezzo. Se passa da un  mezzo meno denso (aria) ad uno più denso (acqua), si avvicina alla normale,  viceversa si allontana. Noi vediamo lo spaghetto spezzato perché la luce riflessa  e poi rifratta giunge ai nostri occhi, che inviano tale messaggio luminoso al cervello. </a:t>
            </a:r>
          </a:p>
          <a:p>
            <a:pPr>
              <a:buFontTx/>
              <a:buChar char="•"/>
            </a:pPr>
            <a:r>
              <a:rPr lang="it-IT" altLang="it-IT" sz="1800" b="0" dirty="0">
                <a:latin typeface="Consolas" panose="020B0609020204030204" pitchFamily="49" charset="0"/>
              </a:rPr>
              <a:t>Il cervello, nella ricostruzione dell’immagine applica solo la legge di propagazione rettilinea della luce, e non le leggi della rifrazione. </a:t>
            </a:r>
          </a:p>
          <a:p>
            <a:pPr>
              <a:buFontTx/>
              <a:buChar char="•"/>
            </a:pPr>
            <a:r>
              <a:rPr lang="it-IT" altLang="it-IT" sz="1800" b="0" dirty="0">
                <a:latin typeface="Consolas" panose="020B0609020204030204" pitchFamily="49" charset="0"/>
              </a:rPr>
              <a:t>Questo principio è alla base di tutte le illusioni ottiche. </a:t>
            </a:r>
          </a:p>
          <a:p>
            <a:r>
              <a:rPr lang="it-IT" altLang="it-IT" sz="1800" dirty="0">
                <a:solidFill>
                  <a:srgbClr val="FF9999"/>
                </a:solidFill>
                <a:latin typeface="Consolas" panose="020B0609020204030204" pitchFamily="49" charset="0"/>
              </a:rPr>
              <a:t>  </a:t>
            </a:r>
          </a:p>
        </p:txBody>
      </p:sp>
    </p:spTree>
    <p:extLst>
      <p:ext uri="{BB962C8B-B14F-4D97-AF65-F5344CB8AC3E}">
        <p14:creationId xmlns:p14="http://schemas.microsoft.com/office/powerpoint/2010/main" val="1343412974"/>
      </p:ext>
    </p:extLst>
  </p:cSld>
  <p:clrMapOvr>
    <a:masterClrMapping/>
  </p:clrMapOvr>
  <p:transition advTm="3516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strips(downLeft)">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Immagine 2" descr="Immagine che contiene testo, libro&#10;&#10;Descrizione generata con affidabilità molto elevata">
            <a:extLst>
              <a:ext uri="{FF2B5EF4-FFF2-40B4-BE49-F238E27FC236}">
                <a16:creationId xmlns:a16="http://schemas.microsoft.com/office/drawing/2014/main" id="{2DDF41F4-87B4-4116-B7E5-59F0A281A660}"/>
              </a:ext>
            </a:extLst>
          </p:cNvPr>
          <p:cNvPicPr>
            <a:picLocks noChangeAspect="1"/>
          </p:cNvPicPr>
          <p:nvPr/>
        </p:nvPicPr>
        <p:blipFill rotWithShape="1">
          <a:blip r:embed="rId2"/>
          <a:srcRect t="1147" r="1"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olo 1"/>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a:t>Prove esperte</a:t>
            </a:r>
          </a:p>
        </p:txBody>
      </p:sp>
      <p:sp>
        <p:nvSpPr>
          <p:cNvPr id="6" name="CasellaDiTesto 5"/>
          <p:cNvSpPr txBox="1"/>
          <p:nvPr/>
        </p:nvSpPr>
        <p:spPr>
          <a:xfrm>
            <a:off x="491490" y="2575033"/>
            <a:ext cx="3840085" cy="428296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b="1" dirty="0">
                <a:latin typeface="Consolas" panose="020B0609020204030204" pitchFamily="49" charset="0"/>
              </a:rPr>
              <a:t>I bambini </a:t>
            </a:r>
            <a:r>
              <a:rPr lang="en-US" sz="1600" b="1" dirty="0" err="1">
                <a:latin typeface="Consolas" panose="020B0609020204030204" pitchFamily="49" charset="0"/>
              </a:rPr>
              <a:t>osservano</a:t>
            </a:r>
            <a:r>
              <a:rPr lang="en-US" sz="1600" b="1" dirty="0">
                <a:latin typeface="Consolas" panose="020B0609020204030204" pitchFamily="49" charset="0"/>
              </a:rPr>
              <a:t> </a:t>
            </a:r>
            <a:r>
              <a:rPr lang="en-US" sz="1600" b="1" dirty="0" err="1">
                <a:latin typeface="Consolas" panose="020B0609020204030204" pitchFamily="49" charset="0"/>
              </a:rPr>
              <a:t>il</a:t>
            </a:r>
            <a:r>
              <a:rPr lang="en-US" sz="1600" b="1" dirty="0">
                <a:latin typeface="Consolas" panose="020B0609020204030204" pitchFamily="49" charset="0"/>
              </a:rPr>
              <a:t> </a:t>
            </a:r>
            <a:r>
              <a:rPr lang="en-US" sz="1600" b="1" dirty="0" err="1">
                <a:latin typeface="Consolas" panose="020B0609020204030204" pitchFamily="49" charset="0"/>
              </a:rPr>
              <a:t>mondo</a:t>
            </a:r>
            <a:r>
              <a:rPr lang="en-US" sz="1600" b="1" dirty="0">
                <a:latin typeface="Consolas" panose="020B0609020204030204" pitchFamily="49" charset="0"/>
              </a:rPr>
              <a:t> </a:t>
            </a:r>
            <a:r>
              <a:rPr lang="en-US" sz="1600" b="1" dirty="0" err="1">
                <a:latin typeface="Consolas" panose="020B0609020204030204" pitchFamily="49" charset="0"/>
              </a:rPr>
              <a:t>che</a:t>
            </a:r>
            <a:r>
              <a:rPr lang="en-US" sz="1600" b="1" dirty="0">
                <a:latin typeface="Consolas" panose="020B0609020204030204" pitchFamily="49" charset="0"/>
              </a:rPr>
              <a:t> </a:t>
            </a:r>
            <a:r>
              <a:rPr lang="en-US" sz="1600" b="1" dirty="0" err="1">
                <a:latin typeface="Consolas" panose="020B0609020204030204" pitchFamily="49" charset="0"/>
              </a:rPr>
              <a:t>sta</a:t>
            </a:r>
            <a:r>
              <a:rPr lang="en-US" sz="1600" b="1" dirty="0">
                <a:latin typeface="Consolas" panose="020B0609020204030204" pitchFamily="49" charset="0"/>
              </a:rPr>
              <a:t> </a:t>
            </a:r>
            <a:r>
              <a:rPr lang="en-US" sz="1600" b="1" dirty="0" err="1">
                <a:latin typeface="Consolas" panose="020B0609020204030204" pitchFamily="49" charset="0"/>
              </a:rPr>
              <a:t>intorno</a:t>
            </a:r>
            <a:r>
              <a:rPr lang="en-US" sz="1600" b="1" dirty="0">
                <a:latin typeface="Consolas" panose="020B0609020204030204" pitchFamily="49" charset="0"/>
              </a:rPr>
              <a:t> </a:t>
            </a:r>
            <a:r>
              <a:rPr lang="en-US" sz="1600" b="1" dirty="0" err="1">
                <a:latin typeface="Consolas" panose="020B0609020204030204" pitchFamily="49" charset="0"/>
              </a:rPr>
              <a:t>fermandosi</a:t>
            </a:r>
            <a:r>
              <a:rPr lang="en-US" sz="1600" b="1" dirty="0">
                <a:latin typeface="Consolas" panose="020B0609020204030204" pitchFamily="49" charset="0"/>
              </a:rPr>
              <a:t> al puro </a:t>
            </a:r>
            <a:r>
              <a:rPr lang="en-US" sz="1600" b="1" dirty="0" err="1">
                <a:latin typeface="Consolas" panose="020B0609020204030204" pitchFamily="49" charset="0"/>
              </a:rPr>
              <a:t>aspetto</a:t>
            </a:r>
            <a:r>
              <a:rPr lang="en-US" sz="1600" b="1" dirty="0">
                <a:latin typeface="Consolas" panose="020B0609020204030204" pitchFamily="49" charset="0"/>
              </a:rPr>
              <a:t> </a:t>
            </a:r>
            <a:r>
              <a:rPr lang="en-US" sz="1600" b="1" dirty="0" err="1">
                <a:latin typeface="Consolas" panose="020B0609020204030204" pitchFamily="49" charset="0"/>
              </a:rPr>
              <a:t>esteriore</a:t>
            </a:r>
            <a:r>
              <a:rPr lang="en-US" sz="1600" b="1" dirty="0">
                <a:latin typeface="Consolas" panose="020B0609020204030204" pitchFamily="49" charset="0"/>
              </a:rPr>
              <a:t> e </a:t>
            </a:r>
            <a:r>
              <a:rPr lang="en-US" sz="1600" b="1" dirty="0" err="1">
                <a:latin typeface="Consolas" panose="020B0609020204030204" pitchFamily="49" charset="0"/>
              </a:rPr>
              <a:t>fenomenologico</a:t>
            </a:r>
            <a:r>
              <a:rPr lang="en-US" sz="1600" b="1" dirty="0">
                <a:latin typeface="Consolas" panose="020B0609020204030204" pitchFamily="49" charset="0"/>
              </a:rPr>
              <a:t>.</a:t>
            </a:r>
          </a:p>
          <a:p>
            <a:pPr indent="-228600">
              <a:lnSpc>
                <a:spcPct val="90000"/>
              </a:lnSpc>
              <a:spcAft>
                <a:spcPts val="600"/>
              </a:spcAft>
              <a:buFont typeface="Arial" panose="020B0604020202020204" pitchFamily="34" charset="0"/>
              <a:buChar char="•"/>
            </a:pPr>
            <a:endParaRPr lang="en-US" sz="1600" b="1" dirty="0">
              <a:latin typeface="Consolas" panose="020B0609020204030204" pitchFamily="49" charset="0"/>
            </a:endParaRPr>
          </a:p>
          <a:p>
            <a:pPr indent="-228600">
              <a:lnSpc>
                <a:spcPct val="90000"/>
              </a:lnSpc>
              <a:spcAft>
                <a:spcPts val="600"/>
              </a:spcAft>
              <a:buFont typeface="Arial" panose="020B0604020202020204" pitchFamily="34" charset="0"/>
              <a:buChar char="•"/>
            </a:pPr>
            <a:r>
              <a:rPr lang="en-US" sz="1600" b="1" dirty="0" err="1">
                <a:latin typeface="Consolas" panose="020B0609020204030204" pitchFamily="49" charset="0"/>
              </a:rPr>
              <a:t>Guidiamoli</a:t>
            </a:r>
            <a:r>
              <a:rPr lang="en-US" sz="1600" b="1" dirty="0">
                <a:latin typeface="Consolas" panose="020B0609020204030204" pitchFamily="49" charset="0"/>
              </a:rPr>
              <a:t>  verso lo </a:t>
            </a:r>
            <a:r>
              <a:rPr lang="en-US" sz="1600" b="1" dirty="0" err="1">
                <a:latin typeface="Consolas" panose="020B0609020204030204" pitchFamily="49" charset="0"/>
              </a:rPr>
              <a:t>sviluppo</a:t>
            </a:r>
            <a:r>
              <a:rPr lang="en-US" sz="1600" b="1" dirty="0">
                <a:latin typeface="Consolas" panose="020B0609020204030204" pitchFamily="49" charset="0"/>
              </a:rPr>
              <a:t> </a:t>
            </a:r>
            <a:r>
              <a:rPr lang="en-US" sz="1600" b="1" dirty="0" err="1">
                <a:latin typeface="Consolas" panose="020B0609020204030204" pitchFamily="49" charset="0"/>
              </a:rPr>
              <a:t>della</a:t>
            </a:r>
            <a:r>
              <a:rPr lang="en-US" sz="1600" b="1" dirty="0">
                <a:latin typeface="Consolas" panose="020B0609020204030204" pitchFamily="49" charset="0"/>
              </a:rPr>
              <a:t> </a:t>
            </a:r>
            <a:r>
              <a:rPr lang="en-US" sz="1600" b="1" dirty="0" err="1">
                <a:latin typeface="Consolas" panose="020B0609020204030204" pitchFamily="49" charset="0"/>
              </a:rPr>
              <a:t>capacità</a:t>
            </a:r>
            <a:r>
              <a:rPr lang="en-US" sz="1600" b="1" dirty="0">
                <a:latin typeface="Consolas" panose="020B0609020204030204" pitchFamily="49" charset="0"/>
              </a:rPr>
              <a:t> di </a:t>
            </a:r>
            <a:r>
              <a:rPr lang="en-US" sz="1600" b="1" dirty="0" err="1">
                <a:latin typeface="Consolas" panose="020B0609020204030204" pitchFamily="49" charset="0"/>
              </a:rPr>
              <a:t>andare</a:t>
            </a:r>
            <a:r>
              <a:rPr lang="en-US" sz="1600" b="1" dirty="0">
                <a:latin typeface="Consolas" panose="020B0609020204030204" pitchFamily="49" charset="0"/>
              </a:rPr>
              <a:t> al di </a:t>
            </a:r>
            <a:r>
              <a:rPr lang="en-US" sz="1600" b="1" dirty="0" err="1">
                <a:latin typeface="Consolas" panose="020B0609020204030204" pitchFamily="49" charset="0"/>
              </a:rPr>
              <a:t>là</a:t>
            </a:r>
            <a:r>
              <a:rPr lang="en-US" sz="1600" b="1" dirty="0">
                <a:latin typeface="Consolas" panose="020B0609020204030204" pitchFamily="49" charset="0"/>
              </a:rPr>
              <a:t> di </a:t>
            </a:r>
            <a:r>
              <a:rPr lang="en-US" sz="1600" b="1" dirty="0" err="1">
                <a:latin typeface="Consolas" panose="020B0609020204030204" pitchFamily="49" charset="0"/>
              </a:rPr>
              <a:t>ciò</a:t>
            </a:r>
            <a:r>
              <a:rPr lang="en-US" sz="1600" b="1" dirty="0">
                <a:latin typeface="Consolas" panose="020B0609020204030204" pitchFamily="49" charset="0"/>
              </a:rPr>
              <a:t> </a:t>
            </a:r>
            <a:r>
              <a:rPr lang="en-US" sz="1600" b="1" dirty="0" err="1">
                <a:latin typeface="Consolas" panose="020B0609020204030204" pitchFamily="49" charset="0"/>
              </a:rPr>
              <a:t>che</a:t>
            </a:r>
            <a:r>
              <a:rPr lang="en-US" sz="1600" b="1" dirty="0">
                <a:latin typeface="Consolas" panose="020B0609020204030204" pitchFamily="49" charset="0"/>
              </a:rPr>
              <a:t> </a:t>
            </a:r>
            <a:r>
              <a:rPr lang="en-US" sz="1600" b="1" dirty="0" err="1">
                <a:latin typeface="Consolas" panose="020B0609020204030204" pitchFamily="49" charset="0"/>
              </a:rPr>
              <a:t>vedono</a:t>
            </a:r>
            <a:r>
              <a:rPr lang="en-US" sz="1600" b="1" dirty="0">
                <a:latin typeface="Consolas" panose="020B0609020204030204" pitchFamily="49" charset="0"/>
              </a:rPr>
              <a:t>, </a:t>
            </a:r>
            <a:r>
              <a:rPr lang="en-US" sz="1600" b="1" dirty="0" err="1">
                <a:latin typeface="Consolas" panose="020B0609020204030204" pitchFamily="49" charset="0"/>
              </a:rPr>
              <a:t>alla</a:t>
            </a:r>
            <a:r>
              <a:rPr lang="en-US" sz="1600" b="1" dirty="0">
                <a:latin typeface="Consolas" panose="020B0609020204030204" pitchFamily="49" charset="0"/>
              </a:rPr>
              <a:t> </a:t>
            </a:r>
            <a:r>
              <a:rPr lang="en-US" sz="1600" b="1" dirty="0" err="1">
                <a:latin typeface="Consolas" panose="020B0609020204030204" pitchFamily="49" charset="0"/>
              </a:rPr>
              <a:t>scoperta</a:t>
            </a:r>
            <a:r>
              <a:rPr lang="en-US" sz="1600" b="1" dirty="0">
                <a:latin typeface="Consolas" panose="020B0609020204030204" pitchFamily="49" charset="0"/>
              </a:rPr>
              <a:t> di  “</a:t>
            </a:r>
            <a:r>
              <a:rPr lang="en-US" sz="1600" b="1" dirty="0" err="1">
                <a:latin typeface="Consolas" panose="020B0609020204030204" pitchFamily="49" charset="0"/>
              </a:rPr>
              <a:t>ciò</a:t>
            </a:r>
            <a:r>
              <a:rPr lang="en-US" sz="1600" b="1" dirty="0">
                <a:latin typeface="Consolas" panose="020B0609020204030204" pitchFamily="49" charset="0"/>
              </a:rPr>
              <a:t> </a:t>
            </a:r>
            <a:r>
              <a:rPr lang="en-US" sz="1600" b="1" dirty="0" err="1">
                <a:latin typeface="Consolas" panose="020B0609020204030204" pitchFamily="49" charset="0"/>
              </a:rPr>
              <a:t>che</a:t>
            </a:r>
            <a:r>
              <a:rPr lang="en-US" sz="1600" b="1" dirty="0">
                <a:latin typeface="Consolas" panose="020B0609020204030204" pitchFamily="49" charset="0"/>
              </a:rPr>
              <a:t> </a:t>
            </a:r>
            <a:r>
              <a:rPr lang="en-US" sz="1600" b="1" dirty="0" err="1">
                <a:latin typeface="Consolas" panose="020B0609020204030204" pitchFamily="49" charset="0"/>
              </a:rPr>
              <a:t>sta</a:t>
            </a:r>
            <a:r>
              <a:rPr lang="en-US" sz="1600" b="1" dirty="0">
                <a:latin typeface="Consolas" panose="020B0609020204030204" pitchFamily="49" charset="0"/>
              </a:rPr>
              <a:t> sotto” le </a:t>
            </a:r>
            <a:r>
              <a:rPr lang="en-US" sz="1600" b="1" dirty="0" err="1">
                <a:latin typeface="Consolas" panose="020B0609020204030204" pitchFamily="49" charset="0"/>
              </a:rPr>
              <a:t>cose</a:t>
            </a:r>
            <a:r>
              <a:rPr lang="en-US" sz="1600" b="1" dirty="0">
                <a:latin typeface="Consolas" panose="020B0609020204030204" pitchFamily="49" charset="0"/>
              </a:rPr>
              <a:t>. </a:t>
            </a:r>
          </a:p>
          <a:p>
            <a:pPr indent="-228600">
              <a:lnSpc>
                <a:spcPct val="90000"/>
              </a:lnSpc>
              <a:spcAft>
                <a:spcPts val="600"/>
              </a:spcAft>
              <a:buFont typeface="Arial" panose="020B0604020202020204" pitchFamily="34" charset="0"/>
              <a:buChar char="•"/>
            </a:pPr>
            <a:r>
              <a:rPr lang="en-US" sz="1600" b="1" dirty="0">
                <a:latin typeface="Consolas" panose="020B0609020204030204" pitchFamily="49" charset="0"/>
              </a:rPr>
              <a:t>Per fare </a:t>
            </a:r>
            <a:r>
              <a:rPr lang="en-US" sz="1600" b="1" dirty="0" err="1">
                <a:latin typeface="Consolas" panose="020B0609020204030204" pitchFamily="49" charset="0"/>
              </a:rPr>
              <a:t>questo</a:t>
            </a:r>
            <a:r>
              <a:rPr lang="en-US" sz="1600" b="1" dirty="0">
                <a:latin typeface="Consolas" panose="020B0609020204030204" pitchFamily="49" charset="0"/>
              </a:rPr>
              <a:t> </a:t>
            </a:r>
            <a:r>
              <a:rPr lang="en-US" sz="1600" b="1" dirty="0" err="1">
                <a:latin typeface="Consolas" panose="020B0609020204030204" pitchFamily="49" charset="0"/>
              </a:rPr>
              <a:t>proponiamo</a:t>
            </a:r>
            <a:r>
              <a:rPr lang="en-US" sz="1600" b="1" dirty="0">
                <a:latin typeface="Consolas" panose="020B0609020204030204" pitchFamily="49" charset="0"/>
              </a:rPr>
              <a:t> </a:t>
            </a:r>
            <a:r>
              <a:rPr lang="en-US" sz="1600" b="1" dirty="0" err="1">
                <a:latin typeface="Consolas" panose="020B0609020204030204" pitchFamily="49" charset="0"/>
              </a:rPr>
              <a:t>loro</a:t>
            </a:r>
            <a:r>
              <a:rPr lang="en-US" sz="1600" b="1" dirty="0">
                <a:latin typeface="Consolas" panose="020B0609020204030204" pitchFamily="49" charset="0"/>
              </a:rPr>
              <a:t> un </a:t>
            </a:r>
            <a:r>
              <a:rPr lang="en-US" sz="1600" b="1" dirty="0" err="1">
                <a:latin typeface="Consolas" panose="020B0609020204030204" pitchFamily="49" charset="0"/>
              </a:rPr>
              <a:t>viaggio</a:t>
            </a:r>
            <a:r>
              <a:rPr lang="en-US" sz="1600" b="1" dirty="0">
                <a:latin typeface="Consolas" panose="020B0609020204030204" pitchFamily="49" charset="0"/>
              </a:rPr>
              <a:t> </a:t>
            </a:r>
            <a:r>
              <a:rPr lang="en-US" sz="1600" b="1" dirty="0" err="1">
                <a:latin typeface="Consolas" panose="020B0609020204030204" pitchFamily="49" charset="0"/>
              </a:rPr>
              <a:t>immaginario</a:t>
            </a:r>
            <a:r>
              <a:rPr lang="en-US" sz="1600" b="1" dirty="0">
                <a:latin typeface="Consolas" panose="020B0609020204030204" pitchFamily="49" charset="0"/>
              </a:rPr>
              <a:t>,  </a:t>
            </a:r>
            <a:r>
              <a:rPr lang="en-US" sz="1600" b="1" dirty="0" err="1">
                <a:latin typeface="Consolas" panose="020B0609020204030204" pitchFamily="49" charset="0"/>
              </a:rPr>
              <a:t>insieme</a:t>
            </a:r>
            <a:r>
              <a:rPr lang="en-US" sz="1600" b="1" dirty="0">
                <a:latin typeface="Consolas" panose="020B0609020204030204" pitchFamily="49" charset="0"/>
              </a:rPr>
              <a:t> ad Alice, </a:t>
            </a:r>
            <a:r>
              <a:rPr lang="en-US" sz="1600" b="1" dirty="0" err="1">
                <a:latin typeface="Consolas" panose="020B0609020204030204" pitchFamily="49" charset="0"/>
              </a:rPr>
              <a:t>nel</a:t>
            </a:r>
            <a:r>
              <a:rPr lang="en-US" sz="1600" b="1" dirty="0">
                <a:latin typeface="Consolas" panose="020B0609020204030204" pitchFamily="49" charset="0"/>
              </a:rPr>
              <a:t> </a:t>
            </a:r>
            <a:r>
              <a:rPr lang="en-US" sz="1600" b="1" dirty="0" err="1">
                <a:latin typeface="Consolas" panose="020B0609020204030204" pitchFamily="49" charset="0"/>
              </a:rPr>
              <a:t>paese</a:t>
            </a:r>
            <a:r>
              <a:rPr lang="en-US" sz="1600" b="1" dirty="0">
                <a:latin typeface="Consolas" panose="020B0609020204030204" pitchFamily="49" charset="0"/>
              </a:rPr>
              <a:t> </a:t>
            </a:r>
            <a:r>
              <a:rPr lang="en-US" sz="1600" b="1" dirty="0" err="1">
                <a:latin typeface="Consolas" panose="020B0609020204030204" pitchFamily="49" charset="0"/>
              </a:rPr>
              <a:t>delle</a:t>
            </a:r>
            <a:r>
              <a:rPr lang="en-US" sz="1600" b="1" dirty="0">
                <a:latin typeface="Consolas" panose="020B0609020204030204" pitchFamily="49" charset="0"/>
              </a:rPr>
              <a:t> </a:t>
            </a:r>
            <a:r>
              <a:rPr lang="en-US" sz="1600" b="1" dirty="0" err="1">
                <a:latin typeface="Consolas" panose="020B0609020204030204" pitchFamily="49" charset="0"/>
              </a:rPr>
              <a:t>meraviglie</a:t>
            </a:r>
            <a:r>
              <a:rPr lang="en-US" sz="1600" b="1" dirty="0">
                <a:latin typeface="Consolas" panose="020B0609020204030204" pitchFamily="49" charset="0"/>
              </a:rPr>
              <a:t> </a:t>
            </a:r>
            <a:r>
              <a:rPr lang="en-US" sz="1600" b="1" dirty="0" err="1">
                <a:latin typeface="Consolas" panose="020B0609020204030204" pitchFamily="49" charset="0"/>
              </a:rPr>
              <a:t>scardinando</a:t>
            </a:r>
            <a:r>
              <a:rPr lang="en-US" sz="1600" b="1" dirty="0">
                <a:latin typeface="Consolas" panose="020B0609020204030204" pitchFamily="49" charset="0"/>
              </a:rPr>
              <a:t> le coordinate </a:t>
            </a:r>
            <a:r>
              <a:rPr lang="en-US" sz="1600" b="1" dirty="0" err="1">
                <a:latin typeface="Consolas" panose="020B0609020204030204" pitchFamily="49" charset="0"/>
              </a:rPr>
              <a:t>spazio</a:t>
            </a:r>
            <a:r>
              <a:rPr lang="en-US" sz="1600" b="1" dirty="0">
                <a:latin typeface="Consolas" panose="020B0609020204030204" pitchFamily="49" charset="0"/>
              </a:rPr>
              <a:t> </a:t>
            </a:r>
            <a:r>
              <a:rPr lang="en-US" sz="1600" b="1" dirty="0" err="1">
                <a:latin typeface="Consolas" panose="020B0609020204030204" pitchFamily="49" charset="0"/>
              </a:rPr>
              <a:t>temporali</a:t>
            </a:r>
            <a:r>
              <a:rPr lang="en-US" sz="1600" b="1" dirty="0">
                <a:latin typeface="Consolas" panose="020B0609020204030204" pitchFamily="49" charset="0"/>
              </a:rPr>
              <a:t>, </a:t>
            </a:r>
            <a:r>
              <a:rPr lang="en-US" sz="1600" b="1" dirty="0" err="1">
                <a:latin typeface="Consolas" panose="020B0609020204030204" pitchFamily="49" charset="0"/>
              </a:rPr>
              <a:t>scoprendo</a:t>
            </a:r>
            <a:r>
              <a:rPr lang="en-US" sz="1600" b="1" dirty="0">
                <a:latin typeface="Consolas" panose="020B0609020204030204" pitchFamily="49" charset="0"/>
              </a:rPr>
              <a:t> un </a:t>
            </a:r>
            <a:r>
              <a:rPr lang="en-US" sz="1600" b="1" dirty="0" err="1">
                <a:latin typeface="Consolas" panose="020B0609020204030204" pitchFamily="49" charset="0"/>
              </a:rPr>
              <a:t>mondo</a:t>
            </a:r>
            <a:r>
              <a:rPr lang="en-US" sz="1600" b="1" dirty="0">
                <a:latin typeface="Consolas" panose="020B0609020204030204" pitchFamily="49" charset="0"/>
              </a:rPr>
              <a:t> </a:t>
            </a:r>
            <a:r>
              <a:rPr lang="en-US" sz="1600" b="1" dirty="0" err="1">
                <a:latin typeface="Consolas" panose="020B0609020204030204" pitchFamily="49" charset="0"/>
              </a:rPr>
              <a:t>diverso</a:t>
            </a:r>
            <a:r>
              <a:rPr lang="en-US" sz="1600" b="1" dirty="0">
                <a:latin typeface="Consolas" panose="020B0609020204030204" pitchFamily="49" charset="0"/>
              </a:rPr>
              <a:t> dal </a:t>
            </a:r>
            <a:r>
              <a:rPr lang="en-US" sz="1600" b="1" dirty="0" err="1">
                <a:latin typeface="Consolas" panose="020B0609020204030204" pitchFamily="49" charset="0"/>
              </a:rPr>
              <a:t>mondo</a:t>
            </a:r>
            <a:r>
              <a:rPr lang="en-US" sz="1600" b="1" dirty="0">
                <a:latin typeface="Consolas" panose="020B0609020204030204" pitchFamily="49" charset="0"/>
              </a:rPr>
              <a:t> </a:t>
            </a:r>
            <a:r>
              <a:rPr lang="en-US" sz="1600" b="1" dirty="0" err="1">
                <a:latin typeface="Consolas" panose="020B0609020204030204" pitchFamily="49" charset="0"/>
              </a:rPr>
              <a:t>reale</a:t>
            </a:r>
            <a:r>
              <a:rPr lang="en-US" sz="1600" b="1" dirty="0">
                <a:latin typeface="Consolas" panose="020B0609020204030204" pitchFamily="49" charset="0"/>
              </a:rPr>
              <a:t>.</a:t>
            </a:r>
          </a:p>
        </p:txBody>
      </p:sp>
    </p:spTree>
    <p:extLst>
      <p:ext uri="{BB962C8B-B14F-4D97-AF65-F5344CB8AC3E}">
        <p14:creationId xmlns:p14="http://schemas.microsoft.com/office/powerpoint/2010/main" val="4051980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p:cNvPicPr>
            <a:picLocks noChangeAspect="1"/>
          </p:cNvPicPr>
          <p:nvPr/>
        </p:nvPicPr>
        <p:blipFill rotWithShape="1">
          <a:blip r:embed="rId2"/>
          <a:srcRect t="16029" r="9091" b="32835"/>
          <a:stretch/>
        </p:blipFill>
        <p:spPr>
          <a:xfrm>
            <a:off x="5068215" y="482730"/>
            <a:ext cx="7856713" cy="5892539"/>
          </a:xfrm>
          <a:prstGeom prst="rect">
            <a:avLst/>
          </a:prstGeom>
        </p:spPr>
      </p:pic>
      <p:sp>
        <p:nvSpPr>
          <p:cNvPr id="8" name="Content Placeholder 7"/>
          <p:cNvSpPr>
            <a:spLocks noGrp="1"/>
          </p:cNvSpPr>
          <p:nvPr>
            <p:ph idx="1"/>
          </p:nvPr>
        </p:nvSpPr>
        <p:spPr>
          <a:xfrm>
            <a:off x="251520" y="830632"/>
            <a:ext cx="4824536" cy="5196733"/>
          </a:xfrm>
        </p:spPr>
        <p:txBody>
          <a:bodyPr>
            <a:normAutofit/>
          </a:bodyPr>
          <a:lstStyle/>
          <a:p>
            <a:pPr marL="0" indent="0">
              <a:buNone/>
            </a:pPr>
            <a:r>
              <a:rPr lang="it-IT" sz="1600" i="1" dirty="0">
                <a:latin typeface="Consolas" panose="020B0609020204030204" pitchFamily="49" charset="0"/>
              </a:rPr>
              <a:t>Lo scopo di questa attività è aiutare i bambini:</a:t>
            </a:r>
          </a:p>
          <a:p>
            <a:r>
              <a:rPr lang="it-IT" sz="1600" dirty="0">
                <a:latin typeface="Consolas" panose="020B0609020204030204" pitchFamily="49" charset="0"/>
              </a:rPr>
              <a:t> </a:t>
            </a:r>
            <a:r>
              <a:rPr lang="it-IT" sz="1600" i="1" dirty="0">
                <a:latin typeface="Consolas" panose="020B0609020204030204" pitchFamily="49" charset="0"/>
              </a:rPr>
              <a:t>a scoprire il sé profondo nella sua dimensione razionale ed irrazionale</a:t>
            </a:r>
          </a:p>
          <a:p>
            <a:r>
              <a:rPr lang="it-IT" sz="1600" dirty="0">
                <a:latin typeface="Consolas" panose="020B0609020204030204" pitchFamily="49" charset="0"/>
              </a:rPr>
              <a:t> </a:t>
            </a:r>
            <a:r>
              <a:rPr lang="it-IT" sz="1600" i="1" dirty="0">
                <a:latin typeface="Consolas" panose="020B0609020204030204" pitchFamily="49" charset="0"/>
              </a:rPr>
              <a:t>a riconoscere e accettare il diverso da sé scardinando ruoli e modelli sociali troppo rigidi (pregiudizi);</a:t>
            </a:r>
          </a:p>
          <a:p>
            <a:r>
              <a:rPr lang="it-IT" sz="1600" dirty="0">
                <a:latin typeface="Consolas" panose="020B0609020204030204" pitchFamily="49" charset="0"/>
              </a:rPr>
              <a:t> </a:t>
            </a:r>
            <a:r>
              <a:rPr lang="it-IT" sz="1600" i="1" dirty="0">
                <a:latin typeface="Consolas" panose="020B0609020204030204" pitchFamily="49" charset="0"/>
              </a:rPr>
              <a:t>ad avere un approccio più profondo e più riflessivo nel rapporto con gli altri, sforzandosi di andare “al di là” della prima reazione istintiva.</a:t>
            </a:r>
          </a:p>
          <a:p>
            <a:r>
              <a:rPr lang="it-IT" sz="1600" dirty="0">
                <a:latin typeface="Consolas" panose="020B0609020204030204" pitchFamily="49" charset="0"/>
              </a:rPr>
              <a:t> </a:t>
            </a:r>
            <a:r>
              <a:rPr lang="it-IT" sz="1600" i="1" dirty="0">
                <a:latin typeface="Consolas" panose="020B0609020204030204" pitchFamily="49" charset="0"/>
              </a:rPr>
              <a:t>favorire l’incontro con l’alterità rendendoci disponibili a cambiare idee, concetti e visioni del mondo mettendo in crisi il pensiero unico della nostra</a:t>
            </a:r>
          </a:p>
          <a:p>
            <a:r>
              <a:rPr lang="it-IT" sz="1600" i="1" dirty="0">
                <a:latin typeface="Consolas" panose="020B0609020204030204" pitchFamily="49" charset="0"/>
              </a:rPr>
              <a:t>cultura, fatto spesso di stereotipi e modelli culturali.</a:t>
            </a:r>
            <a:endParaRPr lang="en-US" sz="1600" dirty="0">
              <a:latin typeface="Consolas" panose="020B0609020204030204" pitchFamily="49" charset="0"/>
            </a:endParaRPr>
          </a:p>
        </p:txBody>
      </p:sp>
    </p:spTree>
    <p:extLst>
      <p:ext uri="{BB962C8B-B14F-4D97-AF65-F5344CB8AC3E}">
        <p14:creationId xmlns:p14="http://schemas.microsoft.com/office/powerpoint/2010/main" val="3715933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9B12D7A-A01A-4C35-AD69-75209FFF44C4}"/>
              </a:ext>
            </a:extLst>
          </p:cNvPr>
          <p:cNvSpPr/>
          <p:nvPr/>
        </p:nvSpPr>
        <p:spPr>
          <a:xfrm>
            <a:off x="1681625" y="2505670"/>
            <a:ext cx="5780750" cy="923330"/>
          </a:xfrm>
          <a:prstGeom prst="rect">
            <a:avLst/>
          </a:prstGeom>
          <a:noFill/>
        </p:spPr>
        <p:txBody>
          <a:bodyPr wrap="none" lIns="91440" tIns="45720" rIns="91440" bIns="45720">
            <a:spAutoFit/>
          </a:bodyPr>
          <a:lstStyle/>
          <a:p>
            <a:pPr algn="ctr"/>
            <a:r>
              <a:rPr lang="it-IT"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Dove ci porta Alice?</a:t>
            </a:r>
          </a:p>
        </p:txBody>
      </p:sp>
    </p:spTree>
    <p:extLst>
      <p:ext uri="{BB962C8B-B14F-4D97-AF65-F5344CB8AC3E}">
        <p14:creationId xmlns:p14="http://schemas.microsoft.com/office/powerpoint/2010/main" val="4192777805"/>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7F073E2-CE2A-4F1A-83B1-A3DEB4A81E1A}"/>
              </a:ext>
            </a:extLst>
          </p:cNvPr>
          <p:cNvPicPr>
            <a:picLocks noChangeAspect="1"/>
          </p:cNvPicPr>
          <p:nvPr/>
        </p:nvPicPr>
        <p:blipFill>
          <a:blip r:embed="rId2"/>
          <a:stretch>
            <a:fillRect/>
          </a:stretch>
        </p:blipFill>
        <p:spPr>
          <a:xfrm>
            <a:off x="52695" y="332656"/>
            <a:ext cx="9073009" cy="4464496"/>
          </a:xfrm>
          <a:prstGeom prst="rect">
            <a:avLst/>
          </a:prstGeom>
        </p:spPr>
      </p:pic>
      <p:sp>
        <p:nvSpPr>
          <p:cNvPr id="4" name="Rettangolo 3">
            <a:extLst>
              <a:ext uri="{FF2B5EF4-FFF2-40B4-BE49-F238E27FC236}">
                <a16:creationId xmlns:a16="http://schemas.microsoft.com/office/drawing/2014/main" id="{BBB93BFB-8A5D-47AA-A94B-CBAFF62F0C25}"/>
              </a:ext>
            </a:extLst>
          </p:cNvPr>
          <p:cNvSpPr/>
          <p:nvPr/>
        </p:nvSpPr>
        <p:spPr>
          <a:xfrm>
            <a:off x="2221625" y="4797152"/>
            <a:ext cx="4735148" cy="1754326"/>
          </a:xfrm>
          <a:prstGeom prst="rect">
            <a:avLst/>
          </a:prstGeom>
          <a:noFill/>
        </p:spPr>
        <p:txBody>
          <a:bodyPr wrap="square" lIns="91440" tIns="45720" rIns="91440" bIns="45720">
            <a:spAutoFit/>
          </a:bodyPr>
          <a:lstStyle/>
          <a:p>
            <a:pPr algn="ctr"/>
            <a:r>
              <a:rPr lang="it-IT" sz="5400" b="1" i="1" dirty="0">
                <a:ln w="9525">
                  <a:solidFill>
                    <a:schemeClr val="bg1"/>
                  </a:solidFill>
                  <a:prstDash val="solid"/>
                </a:ln>
                <a:effectLst>
                  <a:outerShdw blurRad="12700" dist="38100" dir="2700000" algn="tl" rotWithShape="0">
                    <a:schemeClr val="bg1">
                      <a:lumMod val="50000"/>
                    </a:schemeClr>
                  </a:outerShdw>
                </a:effectLst>
                <a:latin typeface="Consolas" panose="020B0609020204030204" pitchFamily="49" charset="0"/>
              </a:rPr>
              <a:t>In</a:t>
            </a:r>
          </a:p>
          <a:p>
            <a:pPr algn="ctr"/>
            <a:r>
              <a:rPr lang="it-IT" sz="5400" b="1" i="1" dirty="0" err="1">
                <a:ln w="9525">
                  <a:solidFill>
                    <a:schemeClr val="bg1"/>
                  </a:solidFill>
                  <a:prstDash val="solid"/>
                </a:ln>
                <a:effectLst>
                  <a:outerShdw blurRad="12700" dist="38100" dir="2700000" algn="tl" rotWithShape="0">
                    <a:schemeClr val="bg1">
                      <a:lumMod val="50000"/>
                    </a:schemeClr>
                  </a:outerShdw>
                </a:effectLst>
                <a:latin typeface="Consolas" panose="020B0609020204030204" pitchFamily="49" charset="0"/>
              </a:rPr>
              <a:t>Wonderland</a:t>
            </a:r>
            <a:r>
              <a:rPr lang="it-IT" sz="5400" b="1" i="1" dirty="0">
                <a:ln w="9525">
                  <a:solidFill>
                    <a:schemeClr val="bg1"/>
                  </a:solidFill>
                  <a:prstDash val="solid"/>
                </a:ln>
                <a:effectLst>
                  <a:outerShdw blurRad="12700" dist="38100" dir="2700000" algn="tl" rotWithShape="0">
                    <a:schemeClr val="bg1">
                      <a:lumMod val="50000"/>
                    </a:schemeClr>
                  </a:outerShdw>
                </a:effectLst>
                <a:latin typeface="Consolas" panose="020B0609020204030204" pitchFamily="49" charset="0"/>
              </a:rPr>
              <a:t> </a:t>
            </a:r>
            <a:endParaRPr lang="it-IT"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nsolas" panose="020B0609020204030204" pitchFamily="49" charset="0"/>
            </a:endParaRPr>
          </a:p>
        </p:txBody>
      </p:sp>
    </p:spTree>
    <p:extLst>
      <p:ext uri="{BB962C8B-B14F-4D97-AF65-F5344CB8AC3E}">
        <p14:creationId xmlns:p14="http://schemas.microsoft.com/office/powerpoint/2010/main" val="2391829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F94A531-C79F-4A88-8D1D-0C2F73F3593A}"/>
              </a:ext>
            </a:extLst>
          </p:cNvPr>
          <p:cNvPicPr>
            <a:picLocks noChangeAspect="1"/>
          </p:cNvPicPr>
          <p:nvPr/>
        </p:nvPicPr>
        <p:blipFill>
          <a:blip r:embed="rId2"/>
          <a:stretch>
            <a:fillRect/>
          </a:stretch>
        </p:blipFill>
        <p:spPr>
          <a:xfrm>
            <a:off x="-1114425" y="0"/>
            <a:ext cx="11372850" cy="6858000"/>
          </a:xfrm>
          <a:prstGeom prst="rect">
            <a:avLst/>
          </a:prstGeom>
        </p:spPr>
      </p:pic>
    </p:spTree>
    <p:extLst>
      <p:ext uri="{BB962C8B-B14F-4D97-AF65-F5344CB8AC3E}">
        <p14:creationId xmlns:p14="http://schemas.microsoft.com/office/powerpoint/2010/main" val="2553156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6731F13-408D-4FF7-84D4-5B935796D9AD}"/>
              </a:ext>
            </a:extLst>
          </p:cNvPr>
          <p:cNvSpPr/>
          <p:nvPr/>
        </p:nvSpPr>
        <p:spPr>
          <a:xfrm>
            <a:off x="287524" y="548680"/>
            <a:ext cx="8568952" cy="6186309"/>
          </a:xfrm>
          <a:prstGeom prst="rect">
            <a:avLst/>
          </a:prstGeom>
        </p:spPr>
        <p:txBody>
          <a:bodyPr wrap="square">
            <a:spAutoFit/>
          </a:bodyPr>
          <a:lstStyle/>
          <a:p>
            <a:r>
              <a:rPr lang="it-IT" dirty="0">
                <a:latin typeface="Consolas" panose="020B0609020204030204" pitchFamily="49" charset="0"/>
              </a:rPr>
              <a:t>Il progetto potrebbe essere articolato in  moduli da sviluppare simultaneamente</a:t>
            </a:r>
          </a:p>
          <a:p>
            <a:endParaRPr lang="it-IT" dirty="0">
              <a:latin typeface="Consolas" panose="020B0609020204030204" pitchFamily="49" charset="0"/>
            </a:endParaRPr>
          </a:p>
          <a:p>
            <a:r>
              <a:rPr lang="it-IT" dirty="0">
                <a:latin typeface="Consolas" panose="020B0609020204030204" pitchFamily="49" charset="0"/>
              </a:rPr>
              <a:t>Prima di attivare i vari moduli, i bambini incontreranno il personaggio di Alice che regalerà alla classe un pacco misterioso.</a:t>
            </a:r>
          </a:p>
          <a:p>
            <a:r>
              <a:rPr lang="it-IT" dirty="0">
                <a:latin typeface="Consolas" panose="020B0609020204030204" pitchFamily="49" charset="0"/>
              </a:rPr>
              <a:t>Il pacco conterrà il libro “Le avventure di Alice” e un foglio con le indicazioni per una caccia al tesoro.</a:t>
            </a:r>
          </a:p>
          <a:p>
            <a:r>
              <a:rPr lang="it-IT" dirty="0">
                <a:latin typeface="Consolas" panose="020B0609020204030204" pitchFamily="49" charset="0"/>
              </a:rPr>
              <a:t>Una volta risolta la caccia al tesoro, verranno trovati i seguenti oggetti:</a:t>
            </a:r>
          </a:p>
          <a:p>
            <a:r>
              <a:rPr lang="it-IT" i="1" dirty="0">
                <a:latin typeface="Consolas" panose="020B0609020204030204" pitchFamily="49" charset="0"/>
              </a:rPr>
              <a:t>- un orologio,</a:t>
            </a:r>
          </a:p>
          <a:p>
            <a:r>
              <a:rPr lang="it-IT" i="1" dirty="0">
                <a:latin typeface="Consolas" panose="020B0609020204030204" pitchFamily="49" charset="0"/>
              </a:rPr>
              <a:t>- uno specchio,</a:t>
            </a:r>
          </a:p>
          <a:p>
            <a:r>
              <a:rPr lang="it-IT" i="1" dirty="0">
                <a:latin typeface="Consolas" panose="020B0609020204030204" pitchFamily="49" charset="0"/>
              </a:rPr>
              <a:t>- un pupazzo che rappresenta un animale</a:t>
            </a:r>
          </a:p>
          <a:p>
            <a:r>
              <a:rPr lang="it-IT" i="1" dirty="0">
                <a:latin typeface="Consolas" panose="020B0609020204030204" pitchFamily="49" charset="0"/>
              </a:rPr>
              <a:t>- una filastrocca,</a:t>
            </a:r>
          </a:p>
          <a:p>
            <a:r>
              <a:rPr lang="it-IT" i="1" dirty="0">
                <a:latin typeface="Consolas" panose="020B0609020204030204" pitchFamily="49" charset="0"/>
              </a:rPr>
              <a:t>- un mazzo di carte,</a:t>
            </a:r>
          </a:p>
          <a:p>
            <a:r>
              <a:rPr lang="it-IT" i="1" dirty="0">
                <a:latin typeface="Consolas" panose="020B0609020204030204" pitchFamily="49" charset="0"/>
              </a:rPr>
              <a:t>- una canzone.</a:t>
            </a:r>
          </a:p>
          <a:p>
            <a:r>
              <a:rPr lang="it-IT" dirty="0">
                <a:latin typeface="Consolas" panose="020B0609020204030204" pitchFamily="49" charset="0"/>
              </a:rPr>
              <a:t>Questi sei oggetti introdurranno le sei discipline:</a:t>
            </a:r>
          </a:p>
          <a:p>
            <a:r>
              <a:rPr lang="it-IT" i="1" dirty="0">
                <a:latin typeface="Consolas" panose="020B0609020204030204" pitchFamily="49" charset="0"/>
              </a:rPr>
              <a:t>- storia,</a:t>
            </a:r>
          </a:p>
          <a:p>
            <a:r>
              <a:rPr lang="it-IT" i="1" dirty="0">
                <a:latin typeface="Consolas" panose="020B0609020204030204" pitchFamily="49" charset="0"/>
              </a:rPr>
              <a:t>- geografia,</a:t>
            </a:r>
          </a:p>
          <a:p>
            <a:r>
              <a:rPr lang="it-IT" i="1" dirty="0">
                <a:latin typeface="Consolas" panose="020B0609020204030204" pitchFamily="49" charset="0"/>
              </a:rPr>
              <a:t>- scienze,</a:t>
            </a:r>
          </a:p>
          <a:p>
            <a:r>
              <a:rPr lang="it-IT" i="1" dirty="0">
                <a:latin typeface="Consolas" panose="020B0609020204030204" pitchFamily="49" charset="0"/>
              </a:rPr>
              <a:t>- italiano,</a:t>
            </a:r>
          </a:p>
          <a:p>
            <a:r>
              <a:rPr lang="it-IT" i="1" dirty="0">
                <a:latin typeface="Consolas" panose="020B0609020204030204" pitchFamily="49" charset="0"/>
              </a:rPr>
              <a:t>- matematica,</a:t>
            </a:r>
          </a:p>
          <a:p>
            <a:r>
              <a:rPr lang="it-IT" i="1" dirty="0">
                <a:latin typeface="Consolas" panose="020B0609020204030204" pitchFamily="49" charset="0"/>
              </a:rPr>
              <a:t>- inglese.</a:t>
            </a:r>
          </a:p>
        </p:txBody>
      </p:sp>
    </p:spTree>
    <p:extLst>
      <p:ext uri="{BB962C8B-B14F-4D97-AF65-F5344CB8AC3E}">
        <p14:creationId xmlns:p14="http://schemas.microsoft.com/office/powerpoint/2010/main" val="3995085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09C13F9-6BE4-4C64-A939-EF852DCA9916}"/>
              </a:ext>
            </a:extLst>
          </p:cNvPr>
          <p:cNvSpPr/>
          <p:nvPr/>
        </p:nvSpPr>
        <p:spPr>
          <a:xfrm>
            <a:off x="1547664" y="1844824"/>
            <a:ext cx="5760640" cy="646331"/>
          </a:xfrm>
          <a:prstGeom prst="rect">
            <a:avLst/>
          </a:prstGeom>
        </p:spPr>
        <p:txBody>
          <a:bodyPr wrap="square">
            <a:spAutoFit/>
          </a:bodyPr>
          <a:lstStyle/>
          <a:p>
            <a:r>
              <a:rPr lang="it-IT" dirty="0">
                <a:solidFill>
                  <a:srgbClr val="FFFFFF"/>
                </a:solidFill>
                <a:latin typeface="Book Antiqua" panose="02040602050305030304" pitchFamily="18" charset="0"/>
              </a:rPr>
              <a:t>Partire dalla visione del cartone Disney</a:t>
            </a:r>
          </a:p>
          <a:p>
            <a:r>
              <a:rPr lang="it-IT" dirty="0">
                <a:solidFill>
                  <a:srgbClr val="FFFFFF"/>
                </a:solidFill>
                <a:latin typeface="Book Antiqua" panose="02040602050305030304" pitchFamily="18" charset="0"/>
              </a:rPr>
              <a:t>Leggere insieme alcuni brani tratti dai due romanzi</a:t>
            </a:r>
            <a:endParaRPr lang="it-IT" dirty="0"/>
          </a:p>
        </p:txBody>
      </p:sp>
      <p:sp>
        <p:nvSpPr>
          <p:cNvPr id="3" name="CasellaDiTesto 2">
            <a:extLst>
              <a:ext uri="{FF2B5EF4-FFF2-40B4-BE49-F238E27FC236}">
                <a16:creationId xmlns:a16="http://schemas.microsoft.com/office/drawing/2014/main" id="{94997D50-118C-4CCB-A5B9-9A96F57C56A5}"/>
              </a:ext>
            </a:extLst>
          </p:cNvPr>
          <p:cNvSpPr txBox="1"/>
          <p:nvPr/>
        </p:nvSpPr>
        <p:spPr>
          <a:xfrm>
            <a:off x="2852936" y="836712"/>
            <a:ext cx="3438128" cy="424732"/>
          </a:xfrm>
          <a:prstGeom prst="rect">
            <a:avLst/>
          </a:prstGeom>
          <a:solidFill>
            <a:schemeClr val="accent2">
              <a:lumMod val="40000"/>
              <a:lumOff val="60000"/>
            </a:schemeClr>
          </a:solidFill>
        </p:spPr>
        <p:txBody>
          <a:bodyPr wrap="square" rtlCol="0">
            <a:spAutoFit/>
          </a:bodyPr>
          <a:lstStyle/>
          <a:p>
            <a:pPr>
              <a:lnSpc>
                <a:spcPct val="90000"/>
              </a:lnSpc>
            </a:pPr>
            <a:r>
              <a:rPr lang="it-IT" sz="2400" dirty="0">
                <a:solidFill>
                  <a:schemeClr val="bg1"/>
                </a:solidFill>
                <a:latin typeface="Consolas" panose="020B0609020204030204" pitchFamily="49" charset="0"/>
              </a:rPr>
              <a:t>Altri suggerimenti</a:t>
            </a:r>
          </a:p>
        </p:txBody>
      </p:sp>
      <p:sp>
        <p:nvSpPr>
          <p:cNvPr id="4" name="Rettangolo 3">
            <a:extLst>
              <a:ext uri="{FF2B5EF4-FFF2-40B4-BE49-F238E27FC236}">
                <a16:creationId xmlns:a16="http://schemas.microsoft.com/office/drawing/2014/main" id="{4F871921-8BF3-4584-8F45-93997E777AAC}"/>
              </a:ext>
            </a:extLst>
          </p:cNvPr>
          <p:cNvSpPr/>
          <p:nvPr/>
        </p:nvSpPr>
        <p:spPr>
          <a:xfrm>
            <a:off x="1535832" y="2912750"/>
            <a:ext cx="5760640" cy="2031325"/>
          </a:xfrm>
          <a:prstGeom prst="rect">
            <a:avLst/>
          </a:prstGeom>
        </p:spPr>
        <p:txBody>
          <a:bodyPr wrap="square">
            <a:spAutoFit/>
          </a:bodyPr>
          <a:lstStyle/>
          <a:p>
            <a:r>
              <a:rPr lang="it-IT" dirty="0">
                <a:solidFill>
                  <a:srgbClr val="FFFFFF"/>
                </a:solidFill>
                <a:latin typeface="Book Antiqua" panose="02040602050305030304" pitchFamily="18" charset="0"/>
              </a:rPr>
              <a:t>Lasciare gli alunni liberi di inventare una storia surreale, ai limiti dell’inverosimile, purché giochino con i significati delle parole ed attribuiscano una logica personale alle situazioni</a:t>
            </a:r>
          </a:p>
          <a:p>
            <a:r>
              <a:rPr lang="it-IT" dirty="0">
                <a:solidFill>
                  <a:srgbClr val="FFFFFF"/>
                </a:solidFill>
                <a:latin typeface="Book Antiqua" panose="02040602050305030304" pitchFamily="18" charset="0"/>
              </a:rPr>
              <a:t>Fare dei cartelloni dopo aver scelto delle storie (l’orca nel Paese delle assurdità, Ivana in un Paese alla rovescia)</a:t>
            </a:r>
            <a:endParaRPr lang="it-IT" dirty="0"/>
          </a:p>
        </p:txBody>
      </p:sp>
    </p:spTree>
    <p:extLst>
      <p:ext uri="{BB962C8B-B14F-4D97-AF65-F5344CB8AC3E}">
        <p14:creationId xmlns:p14="http://schemas.microsoft.com/office/powerpoint/2010/main" val="1645355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109" y="274638"/>
            <a:ext cx="5590132" cy="1020762"/>
          </a:xfrm>
        </p:spPr>
        <p:txBody>
          <a:bodyPr>
            <a:normAutofit fontScale="90000"/>
          </a:bodyPr>
          <a:lstStyle/>
          <a:p>
            <a:r>
              <a:rPr lang="it-IT" sz="3600" dirty="0"/>
              <a:t>Articolazione del progetto</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755869508"/>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228219"/>
      </p:ext>
    </p:extLst>
  </p:cSld>
  <p:clrMapOvr>
    <a:masterClrMapping/>
  </p:clrMapOvr>
  <mc:AlternateContent xmlns:mc="http://schemas.openxmlformats.org/markup-compatibility/2006" xmlns:p14="http://schemas.microsoft.com/office/powerpoint/2010/main">
    <mc:Choice Requires="p14">
      <p:transition spd="med" advTm="0">
        <p14:prism/>
      </p:transition>
    </mc:Choice>
    <mc:Fallback xmlns="">
      <p:transition spd="med"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108" y="274638"/>
            <a:ext cx="7390332" cy="1020762"/>
          </a:xfrm>
        </p:spPr>
        <p:txBody>
          <a:bodyPr>
            <a:normAutofit/>
          </a:bodyPr>
          <a:lstStyle/>
          <a:p>
            <a:r>
              <a:rPr lang="it-IT" sz="3600" dirty="0"/>
              <a:t>La fase laboratoriale (1)</a:t>
            </a:r>
          </a:p>
        </p:txBody>
      </p:sp>
      <p:sp>
        <p:nvSpPr>
          <p:cNvPr id="3" name="CasellaDiTesto 2">
            <a:extLst>
              <a:ext uri="{FF2B5EF4-FFF2-40B4-BE49-F238E27FC236}">
                <a16:creationId xmlns:a16="http://schemas.microsoft.com/office/drawing/2014/main" id="{5587A4CD-D097-491D-BE1B-8B7258818C50}"/>
              </a:ext>
            </a:extLst>
          </p:cNvPr>
          <p:cNvSpPr txBox="1"/>
          <p:nvPr/>
        </p:nvSpPr>
        <p:spPr>
          <a:xfrm>
            <a:off x="611560" y="1946568"/>
            <a:ext cx="4176464" cy="424732"/>
          </a:xfrm>
          <a:prstGeom prst="rect">
            <a:avLst/>
          </a:prstGeom>
          <a:noFill/>
        </p:spPr>
        <p:txBody>
          <a:bodyPr wrap="square" rtlCol="0">
            <a:spAutoFit/>
          </a:bodyPr>
          <a:lstStyle/>
          <a:p>
            <a:pPr>
              <a:lnSpc>
                <a:spcPct val="90000"/>
              </a:lnSpc>
            </a:pPr>
            <a:r>
              <a:rPr lang="it-IT" sz="2400" dirty="0"/>
              <a:t>Le strane filastrocche di Alice</a:t>
            </a:r>
          </a:p>
        </p:txBody>
      </p:sp>
      <p:sp>
        <p:nvSpPr>
          <p:cNvPr id="5" name="CasellaDiTesto 4">
            <a:extLst>
              <a:ext uri="{FF2B5EF4-FFF2-40B4-BE49-F238E27FC236}">
                <a16:creationId xmlns:a16="http://schemas.microsoft.com/office/drawing/2014/main" id="{59638706-AFBC-4690-AC2A-E3D39B1DFE78}"/>
              </a:ext>
            </a:extLst>
          </p:cNvPr>
          <p:cNvSpPr txBox="1"/>
          <p:nvPr/>
        </p:nvSpPr>
        <p:spPr>
          <a:xfrm>
            <a:off x="5508104" y="1916832"/>
            <a:ext cx="3024336" cy="424732"/>
          </a:xfrm>
          <a:prstGeom prst="rect">
            <a:avLst/>
          </a:prstGeom>
          <a:solidFill>
            <a:srgbClr val="FFFF00"/>
          </a:solidFill>
        </p:spPr>
        <p:txBody>
          <a:bodyPr wrap="square" rtlCol="0">
            <a:spAutoFit/>
          </a:bodyPr>
          <a:lstStyle/>
          <a:p>
            <a:pPr algn="ctr">
              <a:lnSpc>
                <a:spcPct val="90000"/>
              </a:lnSpc>
            </a:pPr>
            <a:r>
              <a:rPr lang="it-IT" sz="2400" dirty="0">
                <a:solidFill>
                  <a:schemeClr val="bg1"/>
                </a:solidFill>
              </a:rPr>
              <a:t>Suggerimenti</a:t>
            </a:r>
          </a:p>
        </p:txBody>
      </p:sp>
      <p:sp>
        <p:nvSpPr>
          <p:cNvPr id="6" name="Rettangolo 5">
            <a:extLst>
              <a:ext uri="{FF2B5EF4-FFF2-40B4-BE49-F238E27FC236}">
                <a16:creationId xmlns:a16="http://schemas.microsoft.com/office/drawing/2014/main" id="{51FF2E63-FB00-4066-A993-07BD3F657D5D}"/>
              </a:ext>
            </a:extLst>
          </p:cNvPr>
          <p:cNvSpPr/>
          <p:nvPr/>
        </p:nvSpPr>
        <p:spPr>
          <a:xfrm>
            <a:off x="611560" y="2992732"/>
            <a:ext cx="8064896" cy="1754326"/>
          </a:xfrm>
          <a:prstGeom prst="rect">
            <a:avLst/>
          </a:prstGeom>
        </p:spPr>
        <p:txBody>
          <a:bodyPr wrap="square">
            <a:spAutoFit/>
          </a:bodyPr>
          <a:lstStyle/>
          <a:p>
            <a:pPr marL="285750" indent="-285750">
              <a:buFont typeface="Arial" panose="020B0604020202020204" pitchFamily="34" charset="0"/>
              <a:buChar char="•"/>
            </a:pPr>
            <a:r>
              <a:rPr lang="it-IT" dirty="0"/>
              <a:t>Dopo il ritrovamento della filastrocca al termine della caccia al tesoro, viene attivato un brain-</a:t>
            </a:r>
            <a:r>
              <a:rPr lang="it-IT" dirty="0" err="1"/>
              <a:t>storming</a:t>
            </a:r>
            <a:r>
              <a:rPr lang="it-IT" dirty="0"/>
              <a:t> per individuare che cosa rappresenti quell’oggetto       (rapporto oggetto-funzione). </a:t>
            </a:r>
          </a:p>
          <a:p>
            <a:pPr marL="285750" indent="-285750">
              <a:buFont typeface="Arial" panose="020B0604020202020204" pitchFamily="34" charset="0"/>
              <a:buChar char="•"/>
            </a:pPr>
            <a:r>
              <a:rPr lang="it-IT" dirty="0"/>
              <a:t>Lavoro a piccoli gruppi di lettura rapida selettiva dell’intero testo, finalizzato al ritrovamento di tutte le filastrocche in cui viene scardinato l’uso normale della lingua italiana.</a:t>
            </a:r>
          </a:p>
        </p:txBody>
      </p:sp>
    </p:spTree>
    <p:extLst>
      <p:ext uri="{BB962C8B-B14F-4D97-AF65-F5344CB8AC3E}">
        <p14:creationId xmlns:p14="http://schemas.microsoft.com/office/powerpoint/2010/main" val="1525226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3B1070-EC05-42BD-87D6-4C2FF798DF48}"/>
              </a:ext>
            </a:extLst>
          </p:cNvPr>
          <p:cNvSpPr>
            <a:spLocks noGrp="1"/>
          </p:cNvSpPr>
          <p:nvPr>
            <p:ph type="title"/>
          </p:nvPr>
        </p:nvSpPr>
        <p:spPr/>
        <p:txBody>
          <a:bodyPr>
            <a:normAutofit/>
          </a:bodyPr>
          <a:lstStyle/>
          <a:p>
            <a:r>
              <a:rPr lang="it-IT" sz="3600" dirty="0"/>
              <a:t>Attività</a:t>
            </a:r>
          </a:p>
        </p:txBody>
      </p:sp>
      <p:sp>
        <p:nvSpPr>
          <p:cNvPr id="4" name="Rettangolo 3">
            <a:extLst>
              <a:ext uri="{FF2B5EF4-FFF2-40B4-BE49-F238E27FC236}">
                <a16:creationId xmlns:a16="http://schemas.microsoft.com/office/drawing/2014/main" id="{B67B95A7-12FB-4284-9266-8113D60C8755}"/>
              </a:ext>
            </a:extLst>
          </p:cNvPr>
          <p:cNvSpPr/>
          <p:nvPr/>
        </p:nvSpPr>
        <p:spPr>
          <a:xfrm>
            <a:off x="1142108" y="1844824"/>
            <a:ext cx="3645916" cy="2308324"/>
          </a:xfrm>
          <a:prstGeom prst="rect">
            <a:avLst/>
          </a:prstGeom>
        </p:spPr>
        <p:txBody>
          <a:bodyPr wrap="square">
            <a:spAutoFit/>
          </a:bodyPr>
          <a:lstStyle/>
          <a:p>
            <a:r>
              <a:rPr lang="it-IT" dirty="0">
                <a:latin typeface="Consolas" panose="020B0609020204030204" pitchFamily="49" charset="0"/>
              </a:rPr>
              <a:t>Conversazioni collettive </a:t>
            </a:r>
          </a:p>
          <a:p>
            <a:r>
              <a:rPr lang="it-IT" dirty="0">
                <a:latin typeface="Consolas" panose="020B0609020204030204" pitchFamily="49" charset="0"/>
              </a:rPr>
              <a:t>Letture di testi diversi:</a:t>
            </a:r>
          </a:p>
          <a:p>
            <a:pPr marL="285750" indent="-285750">
              <a:buFont typeface="Arial" panose="020B0604020202020204" pitchFamily="34" charset="0"/>
              <a:buChar char="•"/>
            </a:pPr>
            <a:r>
              <a:rPr lang="it-IT" dirty="0">
                <a:latin typeface="Consolas" panose="020B0609020204030204" pitchFamily="49" charset="0"/>
              </a:rPr>
              <a:t>Il racconto d’avventura</a:t>
            </a:r>
          </a:p>
          <a:p>
            <a:pPr marL="285750" indent="-285750">
              <a:buFont typeface="Arial" panose="020B0604020202020204" pitchFamily="34" charset="0"/>
              <a:buChar char="•"/>
            </a:pPr>
            <a:r>
              <a:rPr lang="it-IT" dirty="0">
                <a:latin typeface="Consolas" panose="020B0609020204030204" pitchFamily="49" charset="0"/>
              </a:rPr>
              <a:t>Il diario</a:t>
            </a:r>
          </a:p>
          <a:p>
            <a:pPr marL="285750" indent="-285750">
              <a:buFont typeface="Arial" panose="020B0604020202020204" pitchFamily="34" charset="0"/>
              <a:buChar char="•"/>
            </a:pPr>
            <a:r>
              <a:rPr lang="it-IT" dirty="0">
                <a:latin typeface="Consolas" panose="020B0609020204030204" pitchFamily="49" charset="0"/>
              </a:rPr>
              <a:t>La favola</a:t>
            </a:r>
          </a:p>
          <a:p>
            <a:pPr marL="285750" indent="-285750">
              <a:buFont typeface="Arial" panose="020B0604020202020204" pitchFamily="34" charset="0"/>
              <a:buChar char="•"/>
            </a:pPr>
            <a:r>
              <a:rPr lang="it-IT" dirty="0">
                <a:latin typeface="Consolas" panose="020B0609020204030204" pitchFamily="49" charset="0"/>
              </a:rPr>
              <a:t>Il testo poetico</a:t>
            </a:r>
          </a:p>
          <a:p>
            <a:pPr marL="285750" indent="-285750">
              <a:buFont typeface="Arial" panose="020B0604020202020204" pitchFamily="34" charset="0"/>
              <a:buChar char="•"/>
            </a:pPr>
            <a:r>
              <a:rPr lang="it-IT" dirty="0">
                <a:latin typeface="Consolas" panose="020B0609020204030204" pitchFamily="49" charset="0"/>
              </a:rPr>
              <a:t>Il testo introspettivo</a:t>
            </a:r>
          </a:p>
          <a:p>
            <a:pPr marL="285750" indent="-285750">
              <a:buFont typeface="Arial" panose="020B0604020202020204" pitchFamily="34" charset="0"/>
              <a:buChar char="•"/>
            </a:pPr>
            <a:r>
              <a:rPr lang="it-IT" dirty="0">
                <a:latin typeface="Consolas" panose="020B0609020204030204" pitchFamily="49" charset="0"/>
              </a:rPr>
              <a:t>Il testo informativo</a:t>
            </a:r>
          </a:p>
        </p:txBody>
      </p:sp>
      <p:sp>
        <p:nvSpPr>
          <p:cNvPr id="5" name="Rettangolo 4">
            <a:extLst>
              <a:ext uri="{FF2B5EF4-FFF2-40B4-BE49-F238E27FC236}">
                <a16:creationId xmlns:a16="http://schemas.microsoft.com/office/drawing/2014/main" id="{B8AF2AD2-FB69-43A2-9914-FC6B503B14D5}"/>
              </a:ext>
            </a:extLst>
          </p:cNvPr>
          <p:cNvSpPr/>
          <p:nvPr/>
        </p:nvSpPr>
        <p:spPr>
          <a:xfrm>
            <a:off x="912327" y="4702572"/>
            <a:ext cx="7319346" cy="1477328"/>
          </a:xfrm>
          <a:prstGeom prst="rect">
            <a:avLst/>
          </a:prstGeom>
        </p:spPr>
        <p:txBody>
          <a:bodyPr wrap="square">
            <a:spAutoFit/>
          </a:bodyPr>
          <a:lstStyle/>
          <a:p>
            <a:r>
              <a:rPr lang="it-IT" b="1" dirty="0">
                <a:latin typeface="Consolas" panose="020B0609020204030204" pitchFamily="49" charset="0"/>
              </a:rPr>
              <a:t>Prima fase: Le poesie di Alice ed altre stravaganze</a:t>
            </a:r>
          </a:p>
          <a:p>
            <a:r>
              <a:rPr lang="it-IT" b="1" dirty="0">
                <a:latin typeface="Consolas" panose="020B0609020204030204" pitchFamily="49" charset="0"/>
              </a:rPr>
              <a:t>Seconda fase: con Alice nel mondo sotterraneo del sogno</a:t>
            </a:r>
          </a:p>
          <a:p>
            <a:r>
              <a:rPr lang="it-IT" b="1" dirty="0">
                <a:latin typeface="Consolas" panose="020B0609020204030204" pitchFamily="49" charset="0"/>
              </a:rPr>
              <a:t>Terza fase: gli studenti raccontano se stessi attraverso un viaggio fantastico</a:t>
            </a:r>
            <a:endParaRPr lang="it-IT" dirty="0">
              <a:latin typeface="Consolas" panose="020B0609020204030204" pitchFamily="49" charset="0"/>
            </a:endParaRPr>
          </a:p>
          <a:p>
            <a:r>
              <a:rPr lang="it-IT" b="1" dirty="0">
                <a:latin typeface="Consolas" panose="020B0609020204030204" pitchFamily="49" charset="0"/>
              </a:rPr>
              <a:t>Quarta fase: si prova ad inscenare i dialoghi di Alice</a:t>
            </a:r>
          </a:p>
        </p:txBody>
      </p:sp>
      <p:sp>
        <p:nvSpPr>
          <p:cNvPr id="6" name="CasellaDiTesto 5">
            <a:extLst>
              <a:ext uri="{FF2B5EF4-FFF2-40B4-BE49-F238E27FC236}">
                <a16:creationId xmlns:a16="http://schemas.microsoft.com/office/drawing/2014/main" id="{1A5092CB-6A91-4199-91B4-2B620A5F6B73}"/>
              </a:ext>
            </a:extLst>
          </p:cNvPr>
          <p:cNvSpPr txBox="1"/>
          <p:nvPr/>
        </p:nvSpPr>
        <p:spPr>
          <a:xfrm>
            <a:off x="4932040" y="2407577"/>
            <a:ext cx="3384376" cy="1077218"/>
          </a:xfrm>
          <a:prstGeom prst="rect">
            <a:avLst/>
          </a:prstGeom>
          <a:solidFill>
            <a:schemeClr val="accent1"/>
          </a:solidFill>
        </p:spPr>
        <p:txBody>
          <a:bodyPr wrap="square" rtlCol="0">
            <a:spAutoFit/>
          </a:bodyPr>
          <a:lstStyle/>
          <a:p>
            <a:r>
              <a:rPr lang="it-IT" sz="1600" i="1" dirty="0">
                <a:solidFill>
                  <a:schemeClr val="bg1"/>
                </a:solidFill>
                <a:latin typeface="Consolas" panose="020B0609020204030204" pitchFamily="49" charset="0"/>
              </a:rPr>
              <a:t>Contenuti:</a:t>
            </a:r>
          </a:p>
          <a:p>
            <a:r>
              <a:rPr lang="it-IT" sz="1600" i="1" dirty="0">
                <a:solidFill>
                  <a:schemeClr val="bg1"/>
                </a:solidFill>
                <a:latin typeface="Consolas" panose="020B0609020204030204" pitchFamily="49" charset="0"/>
              </a:rPr>
              <a:t>preposizioni, avverbi, articoli, nomi, aggettivi, pronomi, verbi</a:t>
            </a:r>
            <a:endParaRPr lang="it-IT" sz="16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41444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11C827D-BC0E-4597-A89C-8DF456F2E067}"/>
              </a:ext>
            </a:extLst>
          </p:cNvPr>
          <p:cNvSpPr>
            <a:spLocks noGrp="1"/>
          </p:cNvSpPr>
          <p:nvPr>
            <p:ph type="title"/>
          </p:nvPr>
        </p:nvSpPr>
        <p:spPr>
          <a:xfrm>
            <a:off x="1142108" y="274638"/>
            <a:ext cx="7390332" cy="1020762"/>
          </a:xfrm>
        </p:spPr>
        <p:txBody>
          <a:bodyPr>
            <a:normAutofit/>
          </a:bodyPr>
          <a:lstStyle/>
          <a:p>
            <a:r>
              <a:rPr lang="it-IT" sz="3600" dirty="0"/>
              <a:t>La fase laboratoriale (2)</a:t>
            </a:r>
          </a:p>
        </p:txBody>
      </p:sp>
      <p:sp>
        <p:nvSpPr>
          <p:cNvPr id="5" name="CasellaDiTesto 4">
            <a:extLst>
              <a:ext uri="{FF2B5EF4-FFF2-40B4-BE49-F238E27FC236}">
                <a16:creationId xmlns:a16="http://schemas.microsoft.com/office/drawing/2014/main" id="{B2C2B5E8-ADC5-4630-B598-D3672DD7B34E}"/>
              </a:ext>
            </a:extLst>
          </p:cNvPr>
          <p:cNvSpPr txBox="1"/>
          <p:nvPr/>
        </p:nvSpPr>
        <p:spPr>
          <a:xfrm>
            <a:off x="683568" y="2132856"/>
            <a:ext cx="4320480" cy="424732"/>
          </a:xfrm>
          <a:prstGeom prst="rect">
            <a:avLst/>
          </a:prstGeom>
          <a:noFill/>
        </p:spPr>
        <p:txBody>
          <a:bodyPr wrap="square" rtlCol="0">
            <a:spAutoFit/>
          </a:bodyPr>
          <a:lstStyle/>
          <a:p>
            <a:pPr>
              <a:lnSpc>
                <a:spcPct val="90000"/>
              </a:lnSpc>
            </a:pPr>
            <a:r>
              <a:rPr lang="it-IT" sz="2400" dirty="0"/>
              <a:t>L’orologio del coniglio bianco</a:t>
            </a:r>
          </a:p>
        </p:txBody>
      </p:sp>
      <p:sp>
        <p:nvSpPr>
          <p:cNvPr id="6" name="Rettangolo 5">
            <a:extLst>
              <a:ext uri="{FF2B5EF4-FFF2-40B4-BE49-F238E27FC236}">
                <a16:creationId xmlns:a16="http://schemas.microsoft.com/office/drawing/2014/main" id="{3A81E6E0-77E8-4C21-8448-FB101DD30174}"/>
              </a:ext>
            </a:extLst>
          </p:cNvPr>
          <p:cNvSpPr/>
          <p:nvPr/>
        </p:nvSpPr>
        <p:spPr>
          <a:xfrm>
            <a:off x="683568" y="3068960"/>
            <a:ext cx="8064896" cy="1754326"/>
          </a:xfrm>
          <a:prstGeom prst="rect">
            <a:avLst/>
          </a:prstGeom>
        </p:spPr>
        <p:txBody>
          <a:bodyPr wrap="square">
            <a:spAutoFit/>
          </a:bodyPr>
          <a:lstStyle/>
          <a:p>
            <a:r>
              <a:rPr lang="it-IT" dirty="0">
                <a:latin typeface="Courier"/>
              </a:rPr>
              <a:t>1. brain-</a:t>
            </a:r>
            <a:r>
              <a:rPr lang="it-IT" dirty="0" err="1">
                <a:latin typeface="Courier"/>
              </a:rPr>
              <a:t>storming</a:t>
            </a:r>
            <a:r>
              <a:rPr lang="it-IT" dirty="0">
                <a:latin typeface="Courier"/>
              </a:rPr>
              <a:t> per individuare che cosa</a:t>
            </a:r>
          </a:p>
          <a:p>
            <a:r>
              <a:rPr lang="it-IT" dirty="0">
                <a:latin typeface="Courier"/>
              </a:rPr>
              <a:t>rappresenti quell’oggetto ( rapporto oggetto-funzione). 2. lavoro a piccoli gruppi di</a:t>
            </a:r>
          </a:p>
          <a:p>
            <a:r>
              <a:rPr lang="it-IT" dirty="0">
                <a:latin typeface="Courier"/>
              </a:rPr>
              <a:t>lettura rapida selettiva dell’intero testo, finalizzato al ritrovamento delle parti del libro in cui si parla</a:t>
            </a:r>
          </a:p>
          <a:p>
            <a:r>
              <a:rPr lang="it-IT" dirty="0">
                <a:latin typeface="Courier"/>
              </a:rPr>
              <a:t>della dimensione temporale. </a:t>
            </a:r>
          </a:p>
        </p:txBody>
      </p:sp>
    </p:spTree>
    <p:extLst>
      <p:ext uri="{BB962C8B-B14F-4D97-AF65-F5344CB8AC3E}">
        <p14:creationId xmlns:p14="http://schemas.microsoft.com/office/powerpoint/2010/main" val="1593483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D69B033-4F15-4CE8-9399-53A6F543AE46}"/>
              </a:ext>
            </a:extLst>
          </p:cNvPr>
          <p:cNvSpPr>
            <a:spLocks noGrp="1"/>
          </p:cNvSpPr>
          <p:nvPr>
            <p:ph type="title"/>
          </p:nvPr>
        </p:nvSpPr>
        <p:spPr>
          <a:xfrm>
            <a:off x="1142108" y="274638"/>
            <a:ext cx="7390332" cy="1020762"/>
          </a:xfrm>
        </p:spPr>
        <p:txBody>
          <a:bodyPr>
            <a:normAutofit/>
          </a:bodyPr>
          <a:lstStyle/>
          <a:p>
            <a:r>
              <a:rPr lang="it-IT" sz="3600" dirty="0"/>
              <a:t>La fase laboratoriale (3)</a:t>
            </a:r>
          </a:p>
        </p:txBody>
      </p:sp>
      <p:sp>
        <p:nvSpPr>
          <p:cNvPr id="5" name="CasellaDiTesto 4">
            <a:extLst>
              <a:ext uri="{FF2B5EF4-FFF2-40B4-BE49-F238E27FC236}">
                <a16:creationId xmlns:a16="http://schemas.microsoft.com/office/drawing/2014/main" id="{EF9456FB-C61A-4467-8D5E-B4CFBB543282}"/>
              </a:ext>
            </a:extLst>
          </p:cNvPr>
          <p:cNvSpPr txBox="1"/>
          <p:nvPr/>
        </p:nvSpPr>
        <p:spPr>
          <a:xfrm>
            <a:off x="611560" y="2276872"/>
            <a:ext cx="5472608" cy="2751522"/>
          </a:xfrm>
          <a:prstGeom prst="rect">
            <a:avLst/>
          </a:prstGeom>
          <a:noFill/>
        </p:spPr>
        <p:txBody>
          <a:bodyPr wrap="square" rtlCol="0">
            <a:spAutoFit/>
          </a:bodyPr>
          <a:lstStyle/>
          <a:p>
            <a:pPr>
              <a:lnSpc>
                <a:spcPct val="90000"/>
              </a:lnSpc>
            </a:pPr>
            <a:r>
              <a:rPr lang="it-IT" sz="2400" dirty="0"/>
              <a:t>Nello Specchio (dimensione spaziale) rappresentato dallo specchio</a:t>
            </a:r>
          </a:p>
          <a:p>
            <a:pPr>
              <a:lnSpc>
                <a:spcPct val="90000"/>
              </a:lnSpc>
            </a:pPr>
            <a:endParaRPr lang="it-IT" sz="2400" dirty="0"/>
          </a:p>
          <a:p>
            <a:pPr>
              <a:lnSpc>
                <a:spcPct val="90000"/>
              </a:lnSpc>
            </a:pPr>
            <a:r>
              <a:rPr lang="it-IT" sz="2400" dirty="0"/>
              <a:t>Animali fantastici rappresentati dal pupazzo</a:t>
            </a:r>
          </a:p>
          <a:p>
            <a:pPr>
              <a:lnSpc>
                <a:spcPct val="90000"/>
              </a:lnSpc>
            </a:pPr>
            <a:endParaRPr lang="it-IT" sz="2400" dirty="0"/>
          </a:p>
          <a:p>
            <a:pPr>
              <a:lnSpc>
                <a:spcPct val="90000"/>
              </a:lnSpc>
            </a:pPr>
            <a:r>
              <a:rPr lang="it-IT" sz="2400" dirty="0"/>
              <a:t>Alice nel paese della matematica rappresentato dal mazzo di carte</a:t>
            </a:r>
          </a:p>
        </p:txBody>
      </p:sp>
    </p:spTree>
    <p:extLst>
      <p:ext uri="{BB962C8B-B14F-4D97-AF65-F5344CB8AC3E}">
        <p14:creationId xmlns:p14="http://schemas.microsoft.com/office/powerpoint/2010/main" val="3646679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EB8CE9B-668C-4F96-9739-AF8718A1990A}"/>
              </a:ext>
            </a:extLst>
          </p:cNvPr>
          <p:cNvSpPr/>
          <p:nvPr/>
        </p:nvSpPr>
        <p:spPr>
          <a:xfrm>
            <a:off x="323528" y="1685116"/>
            <a:ext cx="8568952" cy="5047536"/>
          </a:xfrm>
          <a:prstGeom prst="rect">
            <a:avLst/>
          </a:prstGeom>
        </p:spPr>
        <p:txBody>
          <a:bodyPr wrap="square">
            <a:spAutoFit/>
          </a:bodyPr>
          <a:lstStyle/>
          <a:p>
            <a:r>
              <a:rPr lang="it-IT" sz="1400" b="1" i="1" dirty="0">
                <a:latin typeface="Consolas" panose="020B0609020204030204" pitchFamily="49" charset="0"/>
              </a:rPr>
              <a:t>A) I NUMERI E LE OPERAZIONI</a:t>
            </a:r>
          </a:p>
          <a:p>
            <a:r>
              <a:rPr lang="it-IT" sz="1400" dirty="0">
                <a:latin typeface="Consolas" panose="020B0609020204030204" pitchFamily="49" charset="0"/>
              </a:rPr>
              <a:t> </a:t>
            </a:r>
            <a:r>
              <a:rPr lang="it-IT" sz="1400" i="1" dirty="0">
                <a:latin typeface="Consolas" panose="020B0609020204030204" pitchFamily="49" charset="0"/>
              </a:rPr>
              <a:t>Cifre e numeri; I numeri entro il 10000; Le tappe della nascita del numero: cenni storici; La scrittura numerica in base diversa dalla base dieci; Il valore posizionale delle cifre; Operazioni tra numeri interi e decimali; L’algoritmo dell’addizione; L’algoritmo della sottrazione; L’algoritmo della moltiplicazione; L’algoritmo della divisione; Multipli e divisori; Le proprietà operative; Le strategie di calcolo mentale; Frazione di interi e quantità numeriche; Frazioni decimali</a:t>
            </a:r>
          </a:p>
          <a:p>
            <a:r>
              <a:rPr lang="it-IT" sz="1400" b="1" i="1" dirty="0">
                <a:latin typeface="Consolas" panose="020B0609020204030204" pitchFamily="49" charset="0"/>
              </a:rPr>
              <a:t>B) LE SITUAZIONI PROBLEMATICHE</a:t>
            </a:r>
          </a:p>
          <a:p>
            <a:r>
              <a:rPr lang="it-IT" sz="1400" dirty="0">
                <a:latin typeface="Consolas" panose="020B0609020204030204" pitchFamily="49" charset="0"/>
              </a:rPr>
              <a:t> </a:t>
            </a:r>
            <a:r>
              <a:rPr lang="it-IT" sz="1400" i="1" dirty="0">
                <a:latin typeface="Consolas" panose="020B0609020204030204" pitchFamily="49" charset="0"/>
              </a:rPr>
              <a:t>Il problema matematico e le strategie per risolverlo</a:t>
            </a:r>
          </a:p>
          <a:p>
            <a:r>
              <a:rPr lang="it-IT" sz="1400" b="1" i="1" dirty="0">
                <a:latin typeface="Consolas" panose="020B0609020204030204" pitchFamily="49" charset="0"/>
              </a:rPr>
              <a:t>C) REALTA’ E GEOMETRIA</a:t>
            </a:r>
          </a:p>
          <a:p>
            <a:r>
              <a:rPr lang="it-IT" sz="1400" dirty="0">
                <a:latin typeface="Consolas" panose="020B0609020204030204" pitchFamily="49" charset="0"/>
              </a:rPr>
              <a:t> </a:t>
            </a:r>
            <a:r>
              <a:rPr lang="it-IT" sz="1400" i="1" dirty="0">
                <a:latin typeface="Consolas" panose="020B0609020204030204" pitchFamily="49" charset="0"/>
              </a:rPr>
              <a:t>Le simmetrie assiali: giochi con lo specchio; La posizione di oggetti sul piano cartesiano Le coordinate cartesiane; Percorsi a tratti rettilinei</a:t>
            </a:r>
          </a:p>
          <a:p>
            <a:r>
              <a:rPr lang="it-IT" sz="1400" dirty="0">
                <a:latin typeface="Consolas" panose="020B0609020204030204" pitchFamily="49" charset="0"/>
              </a:rPr>
              <a:t> </a:t>
            </a:r>
            <a:r>
              <a:rPr lang="it-IT" sz="1400" i="1" dirty="0">
                <a:latin typeface="Consolas" panose="020B0609020204030204" pitchFamily="49" charset="0"/>
              </a:rPr>
              <a:t>La rappresentazione di un percorso: la mappa</a:t>
            </a:r>
          </a:p>
          <a:p>
            <a:r>
              <a:rPr lang="it-IT" sz="1400" dirty="0">
                <a:latin typeface="Consolas" panose="020B0609020204030204" pitchFamily="49" charset="0"/>
              </a:rPr>
              <a:t> </a:t>
            </a:r>
            <a:r>
              <a:rPr lang="it-IT" sz="1400" i="1" dirty="0">
                <a:latin typeface="Consolas" panose="020B0609020204030204" pitchFamily="49" charset="0"/>
              </a:rPr>
              <a:t>Classificazione di;  linee e di figure poligonali; Percorsi e angoli</a:t>
            </a:r>
            <a:r>
              <a:rPr lang="it-IT" sz="1400" dirty="0">
                <a:latin typeface="Consolas" panose="020B0609020204030204" pitchFamily="49" charset="0"/>
              </a:rPr>
              <a:t> </a:t>
            </a:r>
            <a:r>
              <a:rPr lang="it-IT" sz="1400" i="1" dirty="0">
                <a:latin typeface="Consolas" panose="020B0609020204030204" pitchFamily="49" charset="0"/>
              </a:rPr>
              <a:t>Il perimetro dei poligoni Congruenza ed </a:t>
            </a:r>
            <a:r>
              <a:rPr lang="it-IT" sz="1400" i="1" dirty="0" err="1">
                <a:latin typeface="Consolas" panose="020B0609020204030204" pitchFamily="49" charset="0"/>
              </a:rPr>
              <a:t>equiestensione</a:t>
            </a:r>
            <a:r>
              <a:rPr lang="it-IT" sz="1400" i="1" dirty="0">
                <a:latin typeface="Consolas" panose="020B0609020204030204" pitchFamily="49" charset="0"/>
              </a:rPr>
              <a:t> nelle figure geometriche</a:t>
            </a:r>
          </a:p>
          <a:p>
            <a:r>
              <a:rPr lang="it-IT" sz="1400" b="1" i="1" dirty="0">
                <a:latin typeface="Consolas" panose="020B0609020204030204" pitchFamily="49" charset="0"/>
              </a:rPr>
              <a:t>D) NEL MONDO DELLE MISURE</a:t>
            </a:r>
          </a:p>
          <a:p>
            <a:r>
              <a:rPr lang="it-IT" sz="1400" dirty="0">
                <a:latin typeface="Consolas" panose="020B0609020204030204" pitchFamily="49" charset="0"/>
              </a:rPr>
              <a:t> </a:t>
            </a:r>
            <a:r>
              <a:rPr lang="it-IT" sz="1400" i="1" dirty="0">
                <a:latin typeface="Consolas" panose="020B0609020204030204" pitchFamily="49" charset="0"/>
              </a:rPr>
              <a:t>Le misure di valore: multipli e sottomultipli dell’euro; Il sistema metrico decimale; Le misure di tempo</a:t>
            </a:r>
          </a:p>
          <a:p>
            <a:r>
              <a:rPr lang="it-IT" sz="1400" b="1" i="1" dirty="0">
                <a:latin typeface="Consolas" panose="020B0609020204030204" pitchFamily="49" charset="0"/>
              </a:rPr>
              <a:t>E) IL PENSIERO RAZIONALE: DATI E PREVISIONI</a:t>
            </a:r>
          </a:p>
          <a:p>
            <a:r>
              <a:rPr lang="it-IT" sz="1400" dirty="0">
                <a:latin typeface="Consolas" panose="020B0609020204030204" pitchFamily="49" charset="0"/>
              </a:rPr>
              <a:t> </a:t>
            </a:r>
            <a:r>
              <a:rPr lang="it-IT" sz="1400" i="1" dirty="0">
                <a:latin typeface="Consolas" panose="020B0609020204030204" pitchFamily="49" charset="0"/>
              </a:rPr>
              <a:t>Classificazioni con diagrammi: di </a:t>
            </a:r>
            <a:r>
              <a:rPr lang="it-IT" sz="1400" i="1" dirty="0" err="1">
                <a:latin typeface="Consolas" panose="020B0609020204030204" pitchFamily="49" charset="0"/>
              </a:rPr>
              <a:t>Venn</a:t>
            </a:r>
            <a:r>
              <a:rPr lang="it-IT" sz="1400" i="1" dirty="0">
                <a:latin typeface="Consolas" panose="020B0609020204030204" pitchFamily="49" charset="0"/>
              </a:rPr>
              <a:t>, di </a:t>
            </a:r>
            <a:r>
              <a:rPr lang="it-IT" sz="1400" i="1" dirty="0" err="1">
                <a:latin typeface="Consolas" panose="020B0609020204030204" pitchFamily="49" charset="0"/>
              </a:rPr>
              <a:t>Carrol</a:t>
            </a:r>
            <a:r>
              <a:rPr lang="it-IT" sz="1400" i="1" dirty="0">
                <a:latin typeface="Consolas" panose="020B0609020204030204" pitchFamily="49" charset="0"/>
              </a:rPr>
              <a:t> ,ad albero; Il linguaggio logico: enunciati, connettivi, quantificatori; Le fasi di un’indagine statistica; La tabella dei dati e delle frequenze; I grafici per la rappresentazione dei dati</a:t>
            </a:r>
            <a:endParaRPr lang="it-IT" sz="1400" dirty="0">
              <a:latin typeface="Consolas" panose="020B0609020204030204" pitchFamily="49" charset="0"/>
            </a:endParaRPr>
          </a:p>
        </p:txBody>
      </p:sp>
      <p:sp>
        <p:nvSpPr>
          <p:cNvPr id="5" name="Titolo 1">
            <a:extLst>
              <a:ext uri="{FF2B5EF4-FFF2-40B4-BE49-F238E27FC236}">
                <a16:creationId xmlns:a16="http://schemas.microsoft.com/office/drawing/2014/main" id="{B9C23155-3F92-4675-A28C-86A1751B62A2}"/>
              </a:ext>
            </a:extLst>
          </p:cNvPr>
          <p:cNvSpPr>
            <a:spLocks noGrp="1"/>
          </p:cNvSpPr>
          <p:nvPr>
            <p:ph type="title"/>
          </p:nvPr>
        </p:nvSpPr>
        <p:spPr>
          <a:xfrm>
            <a:off x="1142108" y="274638"/>
            <a:ext cx="7390332" cy="1020762"/>
          </a:xfrm>
        </p:spPr>
        <p:txBody>
          <a:bodyPr>
            <a:normAutofit/>
          </a:bodyPr>
          <a:lstStyle/>
          <a:p>
            <a:r>
              <a:rPr lang="it-IT" sz="3600" dirty="0"/>
              <a:t>Nel paese della Matematica</a:t>
            </a:r>
          </a:p>
        </p:txBody>
      </p:sp>
    </p:spTree>
    <p:extLst>
      <p:ext uri="{BB962C8B-B14F-4D97-AF65-F5344CB8AC3E}">
        <p14:creationId xmlns:p14="http://schemas.microsoft.com/office/powerpoint/2010/main" val="1183894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748EC-FEB4-4863-A041-8134808FB112}"/>
              </a:ext>
            </a:extLst>
          </p:cNvPr>
          <p:cNvSpPr>
            <a:spLocks noGrp="1"/>
          </p:cNvSpPr>
          <p:nvPr>
            <p:ph type="title"/>
          </p:nvPr>
        </p:nvSpPr>
        <p:spPr/>
        <p:txBody>
          <a:bodyPr>
            <a:normAutofit/>
          </a:bodyPr>
          <a:lstStyle/>
          <a:p>
            <a:r>
              <a:rPr lang="it-IT" sz="2800" dirty="0"/>
              <a:t>Possibili temi da enucleare</a:t>
            </a:r>
          </a:p>
        </p:txBody>
      </p:sp>
      <p:sp>
        <p:nvSpPr>
          <p:cNvPr id="4" name="Rettangolo 3">
            <a:extLst>
              <a:ext uri="{FF2B5EF4-FFF2-40B4-BE49-F238E27FC236}">
                <a16:creationId xmlns:a16="http://schemas.microsoft.com/office/drawing/2014/main" id="{53FDC027-F0F1-47D4-A11F-761688C8CABB}"/>
              </a:ext>
            </a:extLst>
          </p:cNvPr>
          <p:cNvSpPr/>
          <p:nvPr/>
        </p:nvSpPr>
        <p:spPr>
          <a:xfrm>
            <a:off x="840830" y="2204864"/>
            <a:ext cx="7462340" cy="3693319"/>
          </a:xfrm>
          <a:prstGeom prst="rect">
            <a:avLst/>
          </a:prstGeom>
        </p:spPr>
        <p:txBody>
          <a:bodyPr wrap="square">
            <a:spAutoFit/>
          </a:bodyPr>
          <a:lstStyle/>
          <a:p>
            <a:pPr marL="285750" indent="-285750">
              <a:buFont typeface="Arial" panose="020B0604020202020204" pitchFamily="34" charset="0"/>
              <a:buChar char="•"/>
            </a:pPr>
            <a:r>
              <a:rPr lang="it-IT" dirty="0">
                <a:solidFill>
                  <a:srgbClr val="FFFFFF"/>
                </a:solidFill>
                <a:latin typeface="Consolas" panose="020B0609020204030204" pitchFamily="49" charset="0"/>
              </a:rPr>
              <a:t>Le proprietà delle quattro operazioni fondamentali nell’insieme dei numeri naturali N</a:t>
            </a:r>
          </a:p>
          <a:p>
            <a:pPr marL="285750" indent="-285750">
              <a:buFont typeface="Arial" panose="020B0604020202020204" pitchFamily="34" charset="0"/>
              <a:buChar char="•"/>
            </a:pPr>
            <a:r>
              <a:rPr lang="it-IT" dirty="0">
                <a:solidFill>
                  <a:srgbClr val="FFFFFF"/>
                </a:solidFill>
                <a:latin typeface="Consolas" panose="020B0609020204030204" pitchFamily="49" charset="0"/>
              </a:rPr>
              <a:t>Le simmetrie</a:t>
            </a:r>
          </a:p>
          <a:p>
            <a:pPr marL="285750" indent="-285750">
              <a:buFont typeface="Arial" panose="020B0604020202020204" pitchFamily="34" charset="0"/>
              <a:buChar char="•"/>
            </a:pPr>
            <a:r>
              <a:rPr lang="it-IT" dirty="0">
                <a:solidFill>
                  <a:srgbClr val="FFFFFF"/>
                </a:solidFill>
                <a:latin typeface="Consolas" panose="020B0609020204030204" pitchFamily="49" charset="0"/>
              </a:rPr>
              <a:t>La divisibilità</a:t>
            </a:r>
          </a:p>
          <a:p>
            <a:pPr marL="285750" indent="-285750">
              <a:buFont typeface="Arial" panose="020B0604020202020204" pitchFamily="34" charset="0"/>
              <a:buChar char="•"/>
            </a:pPr>
            <a:r>
              <a:rPr lang="it-IT" dirty="0">
                <a:solidFill>
                  <a:srgbClr val="FFFFFF"/>
                </a:solidFill>
                <a:latin typeface="Consolas" panose="020B0609020204030204" pitchFamily="49" charset="0"/>
              </a:rPr>
              <a:t>I sistemi di numerazione posizionali in base diversa da 10</a:t>
            </a:r>
          </a:p>
          <a:p>
            <a:pPr marL="285750" indent="-285750">
              <a:buFont typeface="Arial" panose="020B0604020202020204" pitchFamily="34" charset="0"/>
              <a:buChar char="•"/>
            </a:pPr>
            <a:r>
              <a:rPr lang="it-IT" dirty="0">
                <a:solidFill>
                  <a:srgbClr val="FFFFFF"/>
                </a:solidFill>
                <a:latin typeface="Consolas" panose="020B0609020204030204" pitchFamily="49" charset="0"/>
              </a:rPr>
              <a:t>L’importanza di tre parole chiave fondamentali: definizione,</a:t>
            </a:r>
          </a:p>
          <a:p>
            <a:r>
              <a:rPr lang="it-IT" dirty="0">
                <a:solidFill>
                  <a:srgbClr val="FFFFFF"/>
                </a:solidFill>
                <a:latin typeface="Consolas" panose="020B0609020204030204" pitchFamily="49" charset="0"/>
              </a:rPr>
              <a:t>deduzione, coerenza</a:t>
            </a:r>
          </a:p>
          <a:p>
            <a:pPr marL="285750" indent="-285750">
              <a:buFont typeface="Arial" panose="020B0604020202020204" pitchFamily="34" charset="0"/>
              <a:buChar char="•"/>
            </a:pPr>
            <a:r>
              <a:rPr lang="it-IT" dirty="0">
                <a:solidFill>
                  <a:srgbClr val="FFFFFF"/>
                </a:solidFill>
                <a:latin typeface="Consolas" panose="020B0609020204030204" pitchFamily="49" charset="0"/>
              </a:rPr>
              <a:t>Significante e significato</a:t>
            </a:r>
          </a:p>
          <a:p>
            <a:pPr marL="285750" indent="-285750">
              <a:buFont typeface="Arial" panose="020B0604020202020204" pitchFamily="34" charset="0"/>
              <a:buChar char="•"/>
            </a:pPr>
            <a:r>
              <a:rPr lang="it-IT" dirty="0">
                <a:solidFill>
                  <a:srgbClr val="FFFFFF"/>
                </a:solidFill>
                <a:latin typeface="Consolas" panose="020B0609020204030204" pitchFamily="49" charset="0"/>
              </a:rPr>
              <a:t>Giochi linguistici (anagrammi, metagrammi, parole bifronti,</a:t>
            </a:r>
          </a:p>
          <a:p>
            <a:r>
              <a:rPr lang="it-IT" dirty="0">
                <a:solidFill>
                  <a:srgbClr val="FFFFFF"/>
                </a:solidFill>
                <a:latin typeface="Consolas" panose="020B0609020204030204" pitchFamily="49" charset="0"/>
              </a:rPr>
              <a:t>doppi sensi, ecc.)</a:t>
            </a:r>
            <a:endParaRPr lang="it-IT" dirty="0">
              <a:latin typeface="Consolas" panose="020B0609020204030204" pitchFamily="49" charset="0"/>
            </a:endParaRPr>
          </a:p>
        </p:txBody>
      </p:sp>
    </p:spTree>
    <p:extLst>
      <p:ext uri="{BB962C8B-B14F-4D97-AF65-F5344CB8AC3E}">
        <p14:creationId xmlns:p14="http://schemas.microsoft.com/office/powerpoint/2010/main" val="1212347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298" y="1484784"/>
            <a:ext cx="8353403" cy="1089529"/>
          </a:xfrm>
          <a:prstGeom prst="rect">
            <a:avLst/>
          </a:prstGeom>
          <a:noFill/>
        </p:spPr>
        <p:txBody>
          <a:bodyPr wrap="square" rtlCol="0">
            <a:spAutoFit/>
          </a:bodyPr>
          <a:lstStyle/>
          <a:p>
            <a:pPr algn="ctr">
              <a:lnSpc>
                <a:spcPct val="90000"/>
              </a:lnSpc>
            </a:pPr>
            <a:r>
              <a:rPr lang="it-IT" sz="3600" b="1" dirty="0" err="1">
                <a:solidFill>
                  <a:srgbClr val="FFFF00"/>
                </a:solidFill>
                <a:latin typeface="+mj-lt"/>
              </a:rPr>
              <a:t>Padlet</a:t>
            </a:r>
            <a:r>
              <a:rPr lang="it-IT" sz="3600" b="1" dirty="0">
                <a:solidFill>
                  <a:srgbClr val="FFFF00"/>
                </a:solidFill>
                <a:latin typeface="+mj-lt"/>
              </a:rPr>
              <a:t> per condividere e collaborare</a:t>
            </a:r>
          </a:p>
        </p:txBody>
      </p:sp>
    </p:spTree>
    <p:extLst>
      <p:ext uri="{BB962C8B-B14F-4D97-AF65-F5344CB8AC3E}">
        <p14:creationId xmlns:p14="http://schemas.microsoft.com/office/powerpoint/2010/main" val="83443416"/>
      </p:ext>
    </p:extLst>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681CB2-E8FB-4F90-B2AC-DDC69D542C85}"/>
              </a:ext>
            </a:extLst>
          </p:cNvPr>
          <p:cNvSpPr txBox="1"/>
          <p:nvPr/>
        </p:nvSpPr>
        <p:spPr>
          <a:xfrm>
            <a:off x="1475656" y="548680"/>
            <a:ext cx="5832648" cy="424732"/>
          </a:xfrm>
          <a:prstGeom prst="rect">
            <a:avLst/>
          </a:prstGeom>
          <a:solidFill>
            <a:srgbClr val="FFFF00"/>
          </a:solidFill>
        </p:spPr>
        <p:txBody>
          <a:bodyPr wrap="square" rtlCol="0">
            <a:spAutoFit/>
          </a:bodyPr>
          <a:lstStyle/>
          <a:p>
            <a:pPr algn="ctr">
              <a:lnSpc>
                <a:spcPct val="90000"/>
              </a:lnSpc>
            </a:pPr>
            <a:r>
              <a:rPr lang="it-IT" sz="2400" dirty="0">
                <a:solidFill>
                  <a:schemeClr val="bg1"/>
                </a:solidFill>
                <a:latin typeface="Consolas" panose="020B0609020204030204" pitchFamily="49" charset="0"/>
              </a:rPr>
              <a:t>Per la Scuola dell’Infanzia</a:t>
            </a:r>
          </a:p>
        </p:txBody>
      </p:sp>
      <p:sp>
        <p:nvSpPr>
          <p:cNvPr id="3" name="Rettangolo 2">
            <a:extLst>
              <a:ext uri="{FF2B5EF4-FFF2-40B4-BE49-F238E27FC236}">
                <a16:creationId xmlns:a16="http://schemas.microsoft.com/office/drawing/2014/main" id="{FC98259C-EB7E-4B9E-B2DE-741F10298B6D}"/>
              </a:ext>
            </a:extLst>
          </p:cNvPr>
          <p:cNvSpPr/>
          <p:nvPr/>
        </p:nvSpPr>
        <p:spPr>
          <a:xfrm>
            <a:off x="395536" y="1674674"/>
            <a:ext cx="8208912" cy="2800767"/>
          </a:xfrm>
          <a:prstGeom prst="rect">
            <a:avLst/>
          </a:prstGeom>
        </p:spPr>
        <p:txBody>
          <a:bodyPr wrap="square">
            <a:spAutoFit/>
          </a:bodyPr>
          <a:lstStyle/>
          <a:p>
            <a:r>
              <a:rPr lang="it-IT" sz="1600" i="1" dirty="0">
                <a:latin typeface="Consolas" panose="020B0609020204030204" pitchFamily="49" charset="0"/>
              </a:rPr>
              <a:t>1.Lettura di una fiaba attraverso l’uso delle immagini. </a:t>
            </a:r>
          </a:p>
          <a:p>
            <a:r>
              <a:rPr lang="it-IT" sz="1600" i="1" dirty="0">
                <a:latin typeface="Consolas" panose="020B0609020204030204" pitchFamily="49" charset="0"/>
              </a:rPr>
              <a:t>2.Rielaborazione della fiaba attraverso vari tipi di linguaggio. </a:t>
            </a:r>
          </a:p>
          <a:p>
            <a:r>
              <a:rPr lang="it-IT" sz="1600" i="1" dirty="0">
                <a:latin typeface="Consolas" panose="020B0609020204030204" pitchFamily="49" charset="0"/>
              </a:rPr>
              <a:t>3.Riduzione della storia in sequenze temporali. </a:t>
            </a:r>
          </a:p>
          <a:p>
            <a:r>
              <a:rPr lang="it-IT" sz="1600" i="1" dirty="0">
                <a:latin typeface="Consolas" panose="020B0609020204030204" pitchFamily="49" charset="0"/>
              </a:rPr>
              <a:t>4.Riflessione sul significato di alcuni termini linguistici che rimandano a concetti topologici.</a:t>
            </a:r>
          </a:p>
          <a:p>
            <a:r>
              <a:rPr lang="it-IT" sz="1600" i="1" dirty="0">
                <a:latin typeface="Consolas" panose="020B0609020204030204" pitchFamily="49" charset="0"/>
              </a:rPr>
              <a:t>5.Giochi mirati ad individuare le relazioni spaziali tra oggetti e persone. </a:t>
            </a:r>
          </a:p>
          <a:p>
            <a:r>
              <a:rPr lang="it-IT" sz="1600" i="1" dirty="0">
                <a:latin typeface="Consolas" panose="020B0609020204030204" pitchFamily="49" charset="0"/>
              </a:rPr>
              <a:t>6.Allestimento di un percorso ad ostacoli in cui i bambini siano lasciati liberi di trovare soluzioni alternative. </a:t>
            </a:r>
          </a:p>
          <a:p>
            <a:r>
              <a:rPr lang="it-IT" sz="1600" i="1" dirty="0">
                <a:latin typeface="Consolas" panose="020B0609020204030204" pitchFamily="49" charset="0"/>
              </a:rPr>
              <a:t>7.Riflessioni finali dei bambini. </a:t>
            </a:r>
          </a:p>
          <a:p>
            <a:r>
              <a:rPr lang="it-IT" sz="1600" i="1" dirty="0">
                <a:latin typeface="Consolas" panose="020B0609020204030204" pitchFamily="49" charset="0"/>
              </a:rPr>
              <a:t> </a:t>
            </a:r>
          </a:p>
        </p:txBody>
      </p:sp>
    </p:spTree>
    <p:extLst>
      <p:ext uri="{BB962C8B-B14F-4D97-AF65-F5344CB8AC3E}">
        <p14:creationId xmlns:p14="http://schemas.microsoft.com/office/powerpoint/2010/main" val="2339287039"/>
      </p:ext>
    </p:extLst>
  </p:cSld>
  <p:clrMapOvr>
    <a:masterClrMapping/>
  </p:clrMapOvr>
  <mc:AlternateContent xmlns:mc="http://schemas.openxmlformats.org/markup-compatibility/2006" xmlns:p14="http://schemas.microsoft.com/office/powerpoint/2010/main">
    <mc:Choice Requires="p14">
      <p:transition spd="slow" p14:dur="1200" advClick="0" advTm="7000">
        <p14:prism/>
      </p:transition>
    </mc:Choice>
    <mc:Fallback xmlns="">
      <p:transition spd="slow" advClick="0" advTm="7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484784"/>
            <a:ext cx="7884876" cy="1477328"/>
          </a:xfrm>
          <a:prstGeom prst="rect">
            <a:avLst/>
          </a:prstGeom>
        </p:spPr>
        <p:txBody>
          <a:bodyPr wrap="square">
            <a:spAutoFit/>
          </a:bodyPr>
          <a:lstStyle/>
          <a:p>
            <a:r>
              <a:rPr lang="it-IT" i="1" dirty="0">
                <a:latin typeface="Consolas" panose="020B0609020204030204" pitchFamily="49" charset="0"/>
              </a:rPr>
              <a:t>(Le competenze) non possono ridursi ad una sola disciplina; esse suppongono e creano delle connessioni tra conoscenze e suggeriscono nuovi usi e nuove padronanze, il che significa che “le competenze generano competenze” </a:t>
            </a:r>
            <a:endParaRPr lang="it-IT" dirty="0">
              <a:latin typeface="Consolas" panose="020B0609020204030204" pitchFamily="49" charset="0"/>
            </a:endParaRPr>
          </a:p>
          <a:p>
            <a:r>
              <a:rPr lang="it-IT" dirty="0">
                <a:latin typeface="Consolas" panose="020B0609020204030204" pitchFamily="49" charset="0"/>
              </a:rPr>
              <a:t>(D’Amore, 2000)</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74292"/>
            <a:ext cx="9125100" cy="361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5"/>
          <p:cNvSpPr>
            <a:spLocks noGrp="1"/>
          </p:cNvSpPr>
          <p:nvPr>
            <p:ph type="title"/>
          </p:nvPr>
        </p:nvSpPr>
        <p:spPr/>
        <p:txBody>
          <a:bodyPr>
            <a:normAutofit/>
          </a:bodyPr>
          <a:lstStyle/>
          <a:p>
            <a:r>
              <a:rPr lang="it-IT" sz="3600" dirty="0">
                <a:latin typeface="Consolas" panose="020B0609020204030204" pitchFamily="49" charset="0"/>
              </a:rPr>
              <a:t>La didattica interdisciplinare</a:t>
            </a:r>
          </a:p>
        </p:txBody>
      </p:sp>
    </p:spTree>
    <p:extLst>
      <p:ext uri="{BB962C8B-B14F-4D97-AF65-F5344CB8AC3E}">
        <p14:creationId xmlns:p14="http://schemas.microsoft.com/office/powerpoint/2010/main" val="988560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401448269"/>
              </p:ext>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5"/>
          <p:cNvSpPr>
            <a:spLocks noGrp="1"/>
          </p:cNvSpPr>
          <p:nvPr>
            <p:ph type="title"/>
          </p:nvPr>
        </p:nvSpPr>
        <p:spPr>
          <a:xfrm>
            <a:off x="457200" y="274638"/>
            <a:ext cx="8229600" cy="1143000"/>
          </a:xfrm>
        </p:spPr>
        <p:txBody>
          <a:bodyPr>
            <a:normAutofit/>
          </a:bodyPr>
          <a:lstStyle/>
          <a:p>
            <a:r>
              <a:rPr lang="it-IT" sz="3600" dirty="0">
                <a:latin typeface="Consolas" panose="020B0609020204030204" pitchFamily="49" charset="0"/>
              </a:rPr>
              <a:t>La didattica interdisciplinare</a:t>
            </a:r>
          </a:p>
        </p:txBody>
      </p:sp>
    </p:spTree>
    <p:extLst>
      <p:ext uri="{BB962C8B-B14F-4D97-AF65-F5344CB8AC3E}">
        <p14:creationId xmlns:p14="http://schemas.microsoft.com/office/powerpoint/2010/main" val="3141441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Scopriamo e sperimentiamo</a:t>
            </a:r>
          </a:p>
        </p:txBody>
      </p:sp>
      <p:sp>
        <p:nvSpPr>
          <p:cNvPr id="3" name="Segnaposto contenuto 2"/>
          <p:cNvSpPr>
            <a:spLocks noGrp="1"/>
          </p:cNvSpPr>
          <p:nvPr>
            <p:ph idx="1"/>
          </p:nvPr>
        </p:nvSpPr>
        <p:spPr>
          <a:xfrm>
            <a:off x="594360" y="1929520"/>
            <a:ext cx="7955280" cy="2006379"/>
          </a:xfrm>
        </p:spPr>
        <p:txBody>
          <a:bodyPr>
            <a:normAutofit/>
          </a:bodyPr>
          <a:lstStyle/>
          <a:p>
            <a:pPr marL="0" indent="0">
              <a:buNone/>
            </a:pPr>
            <a:r>
              <a:rPr lang="it-IT" dirty="0">
                <a:latin typeface="+mj-lt"/>
              </a:rPr>
              <a:t>I docenti sono stati guidati alla scoperta di nuove metodologie didattiche, invitati a  progettare una unità di competenza, a produrre una prova autentica  e a stilare una opportuna rubrica di valutazione</a:t>
            </a:r>
          </a:p>
        </p:txBody>
      </p:sp>
      <p:sp>
        <p:nvSpPr>
          <p:cNvPr id="4" name="Callout: linea con barra in risalto 3"/>
          <p:cNvSpPr/>
          <p:nvPr/>
        </p:nvSpPr>
        <p:spPr>
          <a:xfrm>
            <a:off x="312253" y="3935899"/>
            <a:ext cx="1181100" cy="1768121"/>
          </a:xfrm>
          <a:prstGeom prst="accentCallout1">
            <a:avLst>
              <a:gd name="adj1" fmla="val 18750"/>
              <a:gd name="adj2" fmla="val -8333"/>
              <a:gd name="adj3" fmla="val -52335"/>
              <a:gd name="adj4" fmla="val 55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a:solidFill>
                  <a:schemeClr val="bg1"/>
                </a:solidFill>
                <a:latin typeface="+mj-lt"/>
              </a:rPr>
              <a:t>SCRUM</a:t>
            </a:r>
            <a:endParaRPr kumimoji="0" lang="it-IT" sz="1800" b="1" i="0" u="none" strike="noStrike" kern="0" cap="none" spc="0" normalizeH="0" baseline="0" noProof="0" dirty="0">
              <a:ln>
                <a:noFill/>
              </a:ln>
              <a:solidFill>
                <a:schemeClr val="bg1"/>
              </a:solidFill>
              <a:effectLst/>
              <a:uLnTx/>
              <a:uFillTx/>
              <a:latin typeface="+mj-lt"/>
            </a:endParaRPr>
          </a:p>
        </p:txBody>
      </p:sp>
      <p:sp>
        <p:nvSpPr>
          <p:cNvPr id="5" name="Callout: linea con barra in risalto 4"/>
          <p:cNvSpPr/>
          <p:nvPr/>
        </p:nvSpPr>
        <p:spPr>
          <a:xfrm>
            <a:off x="1837081" y="3935899"/>
            <a:ext cx="1378226" cy="1729418"/>
          </a:xfrm>
          <a:prstGeom prst="accentCallout1">
            <a:avLst>
              <a:gd name="adj1" fmla="val 18750"/>
              <a:gd name="adj2" fmla="val -8333"/>
              <a:gd name="adj3" fmla="val -28159"/>
              <a:gd name="adj4" fmla="val -28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chemeClr val="bg1"/>
                </a:solidFill>
                <a:effectLst/>
                <a:uLnTx/>
                <a:uFillTx/>
                <a:latin typeface="+mj-lt"/>
              </a:rPr>
              <a:t>ACTION RESEARCH</a:t>
            </a:r>
          </a:p>
        </p:txBody>
      </p:sp>
      <p:sp>
        <p:nvSpPr>
          <p:cNvPr id="6" name="Callout: linea con barra in risalto 5"/>
          <p:cNvSpPr/>
          <p:nvPr/>
        </p:nvSpPr>
        <p:spPr>
          <a:xfrm>
            <a:off x="3564997" y="3935899"/>
            <a:ext cx="1925043" cy="1775796"/>
          </a:xfrm>
          <a:prstGeom prst="accentCallout1">
            <a:avLst>
              <a:gd name="adj1" fmla="val 18750"/>
              <a:gd name="adj2" fmla="val -8333"/>
              <a:gd name="adj3" fmla="val -45742"/>
              <a:gd name="adj4" fmla="val -39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chemeClr val="bg1"/>
                </a:solidFill>
                <a:effectLst/>
                <a:uLnTx/>
                <a:uFillTx/>
                <a:latin typeface="+mj-lt"/>
              </a:rPr>
              <a:t>DIGITAL STORYTELLING</a:t>
            </a:r>
          </a:p>
        </p:txBody>
      </p:sp>
      <p:sp>
        <p:nvSpPr>
          <p:cNvPr id="7" name="Callout: linea con barra in risalto 6"/>
          <p:cNvSpPr/>
          <p:nvPr/>
        </p:nvSpPr>
        <p:spPr>
          <a:xfrm>
            <a:off x="5662318" y="3935899"/>
            <a:ext cx="1378226" cy="1781381"/>
          </a:xfrm>
          <a:prstGeom prst="accentCallout1">
            <a:avLst>
              <a:gd name="adj1" fmla="val 18750"/>
              <a:gd name="adj2" fmla="val -8333"/>
              <a:gd name="adj3" fmla="val -47939"/>
              <a:gd name="adj4" fmla="val -30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chemeClr val="bg1"/>
                </a:solidFill>
                <a:effectLst/>
                <a:uLnTx/>
                <a:uFillTx/>
                <a:latin typeface="+mj-lt"/>
              </a:rPr>
              <a:t>SITUATED LEARNING</a:t>
            </a:r>
          </a:p>
        </p:txBody>
      </p:sp>
      <p:sp>
        <p:nvSpPr>
          <p:cNvPr id="8" name="Rettangolo 7"/>
          <p:cNvSpPr/>
          <p:nvPr/>
        </p:nvSpPr>
        <p:spPr>
          <a:xfrm rot="1189822">
            <a:off x="4815857" y="827333"/>
            <a:ext cx="4194316" cy="463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chemeClr val="bg1"/>
                </a:solidFill>
                <a:effectLst/>
                <a:uLnTx/>
                <a:uFillTx/>
                <a:latin typeface="+mj-lt"/>
              </a:rPr>
              <a:t>ENATTIVISMO</a:t>
            </a:r>
          </a:p>
        </p:txBody>
      </p:sp>
      <p:sp>
        <p:nvSpPr>
          <p:cNvPr id="9" name="Callout: linea con barra in risalto 8"/>
          <p:cNvSpPr/>
          <p:nvPr/>
        </p:nvSpPr>
        <p:spPr>
          <a:xfrm>
            <a:off x="7370196" y="3935899"/>
            <a:ext cx="1351722" cy="1775796"/>
          </a:xfrm>
          <a:prstGeom prst="accentCallout1">
            <a:avLst>
              <a:gd name="adj1" fmla="val 18750"/>
              <a:gd name="adj2" fmla="val -8333"/>
              <a:gd name="adj3" fmla="val -51236"/>
              <a:gd name="adj4" fmla="val -33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chemeClr val="bg1"/>
                </a:solidFill>
                <a:effectLst/>
                <a:uLnTx/>
                <a:uFillTx/>
                <a:latin typeface="+mj-lt"/>
              </a:rPr>
              <a:t>IBSE</a:t>
            </a:r>
          </a:p>
        </p:txBody>
      </p:sp>
      <p:sp>
        <p:nvSpPr>
          <p:cNvPr id="10" name="Callout: linea piegata con barra in risalto 9"/>
          <p:cNvSpPr/>
          <p:nvPr/>
        </p:nvSpPr>
        <p:spPr>
          <a:xfrm>
            <a:off x="1776892" y="5942278"/>
            <a:ext cx="3442972" cy="543339"/>
          </a:xfrm>
          <a:prstGeom prst="accentCallout2">
            <a:avLst>
              <a:gd name="adj1" fmla="val 18750"/>
              <a:gd name="adj2" fmla="val -8333"/>
              <a:gd name="adj3" fmla="val 18750"/>
              <a:gd name="adj4" fmla="val -16667"/>
              <a:gd name="adj5" fmla="val -433842"/>
              <a:gd name="adj6" fmla="val 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bg1"/>
                </a:solidFill>
                <a:latin typeface="+mj-lt"/>
              </a:rPr>
              <a:t>FLIPPED TEACHING</a:t>
            </a:r>
          </a:p>
        </p:txBody>
      </p:sp>
    </p:spTree>
    <p:extLst>
      <p:ext uri="{BB962C8B-B14F-4D97-AF65-F5344CB8AC3E}">
        <p14:creationId xmlns:p14="http://schemas.microsoft.com/office/powerpoint/2010/main" val="2114494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1413655"/>
            <a:ext cx="3672408" cy="4708981"/>
          </a:xfrm>
          <a:prstGeom prst="rect">
            <a:avLst/>
          </a:prstGeom>
          <a:solidFill>
            <a:schemeClr val="tx2">
              <a:lumMod val="20000"/>
              <a:lumOff val="80000"/>
            </a:schemeClr>
          </a:solidFill>
        </p:spPr>
        <p:txBody>
          <a:bodyPr wrap="square" rtlCol="0">
            <a:spAutoFit/>
          </a:bodyPr>
          <a:lstStyle/>
          <a:p>
            <a:r>
              <a:rPr lang="it-IT" sz="2000" dirty="0">
                <a:solidFill>
                  <a:prstClr val="black"/>
                </a:solidFill>
                <a:latin typeface="Consolas" panose="020B0609020204030204" pitchFamily="49" charset="0"/>
              </a:rPr>
              <a:t>Tutti i processi di apprendimento sono al tempo stesso cognitivi ed emotivi</a:t>
            </a:r>
          </a:p>
          <a:p>
            <a:endParaRPr lang="it-IT" sz="2000" dirty="0">
              <a:solidFill>
                <a:prstClr val="black"/>
              </a:solidFill>
              <a:latin typeface="Consolas" panose="020B0609020204030204" pitchFamily="49" charset="0"/>
            </a:endParaRPr>
          </a:p>
          <a:p>
            <a:r>
              <a:rPr lang="it-IT" sz="2000" dirty="0">
                <a:solidFill>
                  <a:prstClr val="black"/>
                </a:solidFill>
                <a:latin typeface="Consolas" panose="020B0609020204030204" pitchFamily="49" charset="0"/>
              </a:rPr>
              <a:t>Un approccio didattico che consideri sia la componente emotiva che la metacognitiva incentiva la motivazione all’apprendimento e favorisce il self empowerment, cioè aumento del potere interno alla persona</a:t>
            </a:r>
          </a:p>
        </p:txBody>
      </p:sp>
      <p:sp>
        <p:nvSpPr>
          <p:cNvPr id="2" name="CasellaDiTesto 1"/>
          <p:cNvSpPr txBox="1"/>
          <p:nvPr/>
        </p:nvSpPr>
        <p:spPr>
          <a:xfrm>
            <a:off x="4031940" y="908720"/>
            <a:ext cx="5112060" cy="2308324"/>
          </a:xfrm>
          <a:prstGeom prst="rect">
            <a:avLst/>
          </a:prstGeom>
          <a:noFill/>
        </p:spPr>
        <p:txBody>
          <a:bodyPr wrap="square" rtlCol="0">
            <a:spAutoFit/>
          </a:bodyPr>
          <a:lstStyle/>
          <a:p>
            <a:r>
              <a:rPr lang="it-IT" i="1" dirty="0">
                <a:latin typeface="Consolas" panose="020B0609020204030204" pitchFamily="49" charset="0"/>
              </a:rPr>
              <a:t>La Competenza è la Capacità di far fronte ad un compito o a un insieme di compiti, riuscendo a mettere in moto e a orchestrare le proprie </a:t>
            </a:r>
            <a:r>
              <a:rPr lang="it-IT" b="1" i="1" dirty="0">
                <a:latin typeface="Consolas" panose="020B0609020204030204" pitchFamily="49" charset="0"/>
              </a:rPr>
              <a:t>risorse </a:t>
            </a:r>
            <a:r>
              <a:rPr lang="it-IT" i="1" dirty="0">
                <a:latin typeface="Consolas" panose="020B0609020204030204" pitchFamily="49" charset="0"/>
              </a:rPr>
              <a:t>interne, cognitive, </a:t>
            </a:r>
            <a:r>
              <a:rPr lang="it-IT" b="1" i="1" dirty="0">
                <a:latin typeface="Consolas" panose="020B0609020204030204" pitchFamily="49" charset="0"/>
              </a:rPr>
              <a:t>affettive</a:t>
            </a:r>
            <a:r>
              <a:rPr lang="it-IT" i="1" dirty="0">
                <a:latin typeface="Consolas" panose="020B0609020204030204" pitchFamily="49" charset="0"/>
              </a:rPr>
              <a:t> e volitive e a utilizzare le risorse esterne disponibili in modo coerente e fecondo. (</a:t>
            </a:r>
            <a:r>
              <a:rPr lang="it-IT" b="1" dirty="0" err="1">
                <a:latin typeface="Consolas" panose="020B0609020204030204" pitchFamily="49" charset="0"/>
              </a:rPr>
              <a:t>Pellerey</a:t>
            </a:r>
            <a:r>
              <a:rPr lang="it-IT" b="1" dirty="0">
                <a:latin typeface="Consolas" panose="020B0609020204030204" pitchFamily="49" charset="0"/>
              </a:rPr>
              <a:t>, 1983)</a:t>
            </a:r>
          </a:p>
        </p:txBody>
      </p:sp>
      <p:sp>
        <p:nvSpPr>
          <p:cNvPr id="4" name="CasellaDiTesto 3"/>
          <p:cNvSpPr txBox="1"/>
          <p:nvPr/>
        </p:nvSpPr>
        <p:spPr>
          <a:xfrm>
            <a:off x="4031940" y="3274854"/>
            <a:ext cx="5112060" cy="3693319"/>
          </a:xfrm>
          <a:prstGeom prst="rect">
            <a:avLst/>
          </a:prstGeom>
          <a:noFill/>
        </p:spPr>
        <p:txBody>
          <a:bodyPr wrap="square" rtlCol="0">
            <a:spAutoFit/>
          </a:bodyPr>
          <a:lstStyle/>
          <a:p>
            <a:r>
              <a:rPr lang="it-IT" i="1" dirty="0">
                <a:latin typeface="Consolas" panose="020B0609020204030204" pitchFamily="49" charset="0"/>
              </a:rPr>
              <a:t>Gli esseri umani pensano, provano sentimenti e agiscono e questi tre fattori si combinano per dare significato all’esperienza. Una educazione vincente non deve concentrarsi esclusivamente sui fattori cognitivi ma considerare anche i sentimenti e le azioni individuali. Vanno prese in considerazione tra forme di apprendimento: l’apprendimento cognitivo, l’apprendimento emotivo e l’apprendimento psicomotorio </a:t>
            </a:r>
            <a:r>
              <a:rPr lang="it-IT" b="1" dirty="0">
                <a:latin typeface="Consolas" panose="020B0609020204030204" pitchFamily="49" charset="0"/>
              </a:rPr>
              <a:t>(Novak, 2001</a:t>
            </a:r>
            <a:r>
              <a:rPr lang="it-IT" dirty="0">
                <a:latin typeface="Consolas" panose="020B0609020204030204" pitchFamily="49" charset="0"/>
              </a:rPr>
              <a:t>)</a:t>
            </a:r>
          </a:p>
        </p:txBody>
      </p:sp>
      <p:sp>
        <p:nvSpPr>
          <p:cNvPr id="5" name="Rettangolo 4"/>
          <p:cNvSpPr/>
          <p:nvPr/>
        </p:nvSpPr>
        <p:spPr>
          <a:xfrm>
            <a:off x="2195736" y="357618"/>
            <a:ext cx="4941289" cy="646331"/>
          </a:xfrm>
          <a:prstGeom prst="rect">
            <a:avLst/>
          </a:prstGeom>
        </p:spPr>
        <p:txBody>
          <a:bodyPr wrap="none">
            <a:spAutoFit/>
          </a:bodyPr>
          <a:lstStyle/>
          <a:p>
            <a:r>
              <a:rPr lang="it-IT" sz="3600" b="1" dirty="0">
                <a:solidFill>
                  <a:prstClr val="black"/>
                </a:solidFill>
              </a:rPr>
              <a:t>Lavorare con le emozioni</a:t>
            </a:r>
          </a:p>
        </p:txBody>
      </p:sp>
    </p:spTree>
    <p:extLst>
      <p:ext uri="{BB962C8B-B14F-4D97-AF65-F5344CB8AC3E}">
        <p14:creationId xmlns:p14="http://schemas.microsoft.com/office/powerpoint/2010/main" val="398212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043608" y="274638"/>
            <a:ext cx="7643192" cy="1143000"/>
          </a:xfrm>
        </p:spPr>
        <p:txBody>
          <a:bodyPr>
            <a:normAutofit/>
          </a:bodyPr>
          <a:lstStyle/>
          <a:p>
            <a:r>
              <a:rPr lang="it-IT" sz="3600" dirty="0"/>
              <a:t>Una giustificazione sociale</a:t>
            </a:r>
          </a:p>
        </p:txBody>
      </p:sp>
      <p:graphicFrame>
        <p:nvGraphicFramePr>
          <p:cNvPr id="4" name="Diagramma 3"/>
          <p:cNvGraphicFramePr/>
          <p:nvPr>
            <p:extLst>
              <p:ext uri="{D42A27DB-BD31-4B8C-83A1-F6EECF244321}">
                <p14:modId xmlns:p14="http://schemas.microsoft.com/office/powerpoint/2010/main" val="2627126913"/>
              </p:ext>
            </p:extLst>
          </p:nvPr>
        </p:nvGraphicFramePr>
        <p:xfrm>
          <a:off x="4788024" y="1628800"/>
          <a:ext cx="41044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contenuto 2"/>
          <p:cNvSpPr txBox="1">
            <a:spLocks/>
          </p:cNvSpPr>
          <p:nvPr/>
        </p:nvSpPr>
        <p:spPr>
          <a:xfrm>
            <a:off x="755576" y="2492896"/>
            <a:ext cx="4735438" cy="2899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effectLst/>
                <a:uLnTx/>
                <a:uFillTx/>
                <a:latin typeface="Consolas" panose="020B0609020204030204" pitchFamily="49" charset="0"/>
              </a:rPr>
              <a:t>L’organizzazione mentale possieda in sé un’intrinseca valenza sociale, che va dunque a sostanziare e a motivare le prerogative di lavoro gruppale caratteristiche dell’apprendimento collaborativo.</a:t>
            </a:r>
          </a:p>
        </p:txBody>
      </p:sp>
    </p:spTree>
    <p:extLst>
      <p:ext uri="{BB962C8B-B14F-4D97-AF65-F5344CB8AC3E}">
        <p14:creationId xmlns:p14="http://schemas.microsoft.com/office/powerpoint/2010/main" val="1945760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59632" y="692696"/>
            <a:ext cx="655272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3600" b="0" i="0" u="none" strike="noStrike" cap="none" spc="0" normalizeH="0" baseline="0" dirty="0">
                <a:ln>
                  <a:noFill/>
                </a:ln>
                <a:effectLst/>
                <a:uFillTx/>
                <a:latin typeface="Consolas" panose="020B0609020204030204" pitchFamily="49" charset="0"/>
                <a:sym typeface="Helvetica Light"/>
              </a:rPr>
              <a:t>Omnia Omnibus </a:t>
            </a:r>
            <a:r>
              <a:rPr kumimoji="0" lang="it-IT" sz="3600" b="0" i="0" u="none" strike="noStrike" cap="none" spc="0" normalizeH="0" baseline="0" dirty="0" err="1">
                <a:ln>
                  <a:noFill/>
                </a:ln>
                <a:effectLst/>
                <a:uFillTx/>
                <a:latin typeface="Consolas" panose="020B0609020204030204" pitchFamily="49" charset="0"/>
                <a:sym typeface="Helvetica Light"/>
              </a:rPr>
              <a:t>Omnino</a:t>
            </a:r>
            <a:endParaRPr kumimoji="0" lang="it-IT" sz="3600" b="0" i="0" u="none" strike="noStrike" cap="none" spc="0" normalizeH="0" baseline="0" dirty="0">
              <a:ln>
                <a:noFill/>
              </a:ln>
              <a:effectLst/>
              <a:uFillTx/>
              <a:latin typeface="Consolas" panose="020B0609020204030204" pitchFamily="49" charset="0"/>
              <a:sym typeface="Helvetica Light"/>
            </a:endParaRPr>
          </a:p>
        </p:txBody>
      </p:sp>
      <p:pic>
        <p:nvPicPr>
          <p:cNvPr id="4" name="Immagine 3"/>
          <p:cNvPicPr>
            <a:picLocks noChangeAspect="1"/>
          </p:cNvPicPr>
          <p:nvPr/>
        </p:nvPicPr>
        <p:blipFill>
          <a:blip r:embed="rId2"/>
          <a:stretch>
            <a:fillRect/>
          </a:stretch>
        </p:blipFill>
        <p:spPr>
          <a:xfrm>
            <a:off x="0" y="2996952"/>
            <a:ext cx="9144000" cy="5544457"/>
          </a:xfrm>
          <a:prstGeom prst="rect">
            <a:avLst/>
          </a:prstGeom>
        </p:spPr>
      </p:pic>
    </p:spTree>
    <p:extLst>
      <p:ext uri="{BB962C8B-B14F-4D97-AF65-F5344CB8AC3E}">
        <p14:creationId xmlns:p14="http://schemas.microsoft.com/office/powerpoint/2010/main" val="37686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p:cNvPicPr>
            <a:picLocks noChangeAspect="1"/>
          </p:cNvPicPr>
          <p:nvPr/>
        </p:nvPicPr>
        <p:blipFill rotWithShape="1">
          <a:blip r:embed="rId2">
            <a:duotone>
              <a:prstClr val="black"/>
              <a:schemeClr val="tx2">
                <a:tint val="45000"/>
                <a:satMod val="400000"/>
              </a:schemeClr>
            </a:duotone>
            <a:alphaModFix amt="30000"/>
          </a:blip>
          <a:srcRect t="38688" r="-1" b="-1"/>
          <a:stretch/>
        </p:blipFill>
        <p:spPr>
          <a:xfrm>
            <a:off x="20" y="10"/>
            <a:ext cx="9143980" cy="6857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101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latin typeface="Consolas" panose="020B0609020204030204" pitchFamily="49" charset="0"/>
              </a:rPr>
              <a:t>Parafrasando Kant</a:t>
            </a:r>
          </a:p>
        </p:txBody>
      </p:sp>
      <p:sp>
        <p:nvSpPr>
          <p:cNvPr id="3" name="Segnaposto contenuto 2"/>
          <p:cNvSpPr>
            <a:spLocks noGrp="1"/>
          </p:cNvSpPr>
          <p:nvPr>
            <p:ph idx="1"/>
          </p:nvPr>
        </p:nvSpPr>
        <p:spPr>
          <a:xfrm>
            <a:off x="457200" y="1844824"/>
            <a:ext cx="8229600" cy="1540768"/>
          </a:xfrm>
        </p:spPr>
        <p:txBody>
          <a:bodyPr>
            <a:normAutofit/>
          </a:bodyPr>
          <a:lstStyle/>
          <a:p>
            <a:pPr marL="0" indent="0">
              <a:buNone/>
            </a:pPr>
            <a:r>
              <a:rPr lang="it-IT" sz="2000" dirty="0">
                <a:latin typeface="Consolas" panose="020B0609020204030204" pitchFamily="49" charset="0"/>
              </a:rPr>
              <a:t>Così come un liquido assume la forma del contenitore che lo contiene, il concetto assume la caratteristica di chi se lo sta costruendo. Dunque il concetto viene decostruito nella sua apparente obiettività e viene ricostruito adattandolo alla singola persona. (D’Amore)</a:t>
            </a:r>
          </a:p>
        </p:txBody>
      </p:sp>
      <p:sp>
        <p:nvSpPr>
          <p:cNvPr id="5" name="Rettangolo 4"/>
          <p:cNvSpPr/>
          <p:nvPr/>
        </p:nvSpPr>
        <p:spPr>
          <a:xfrm>
            <a:off x="539552" y="3573016"/>
            <a:ext cx="7920880" cy="2246769"/>
          </a:xfrm>
          <a:prstGeom prst="rect">
            <a:avLst/>
          </a:prstGeom>
        </p:spPr>
        <p:txBody>
          <a:bodyPr wrap="square">
            <a:spAutoFit/>
          </a:bodyPr>
          <a:lstStyle/>
          <a:p>
            <a:r>
              <a:rPr lang="it-IT" sz="2000" dirty="0">
                <a:latin typeface="Consolas" panose="020B0609020204030204" pitchFamily="49" charset="0"/>
              </a:rPr>
              <a:t>L’azione è la chiave di volta dell’insegnamento; non si può pensare all’insegnamento da un punto di vista esclusivo, sia quello dell’insegnante o dell’alunno, dev’essere interpretato come un percorso da fare insieme, di mutuo arricchimento, in cui l’insegnante non è l’esperto che trasmette concetti ma colui che dirige l’azione degli studenti. (Damiano). </a:t>
            </a:r>
          </a:p>
        </p:txBody>
      </p:sp>
    </p:spTree>
    <p:extLst>
      <p:ext uri="{BB962C8B-B14F-4D97-AF65-F5344CB8AC3E}">
        <p14:creationId xmlns:p14="http://schemas.microsoft.com/office/powerpoint/2010/main" val="635349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p:cNvPicPr>
            <a:picLocks noChangeAspect="1"/>
          </p:cNvPicPr>
          <p:nvPr/>
        </p:nvPicPr>
        <p:blipFill rotWithShape="1">
          <a:blip r:embed="rId2"/>
          <a:srcRect l="21158" r="22209" b="2"/>
          <a:stretch/>
        </p:blipFill>
        <p:spPr>
          <a:xfrm>
            <a:off x="4669250" y="-29926"/>
            <a:ext cx="6167446" cy="6887926"/>
          </a:xfrm>
          <a:prstGeom prst="rect">
            <a:avLst/>
          </a:prstGeom>
        </p:spPr>
      </p:pic>
      <p:sp>
        <p:nvSpPr>
          <p:cNvPr id="8" name="Content Placeholder 7"/>
          <p:cNvSpPr>
            <a:spLocks noGrp="1"/>
          </p:cNvSpPr>
          <p:nvPr>
            <p:ph idx="1"/>
          </p:nvPr>
        </p:nvSpPr>
        <p:spPr>
          <a:xfrm>
            <a:off x="514350" y="980728"/>
            <a:ext cx="3913634" cy="5472558"/>
          </a:xfrm>
        </p:spPr>
        <p:txBody>
          <a:bodyPr>
            <a:noAutofit/>
          </a:bodyPr>
          <a:lstStyle/>
          <a:p>
            <a:pPr marL="0" indent="0">
              <a:buNone/>
            </a:pPr>
            <a:r>
              <a:rPr lang="it-IT" dirty="0">
                <a:latin typeface="+mj-lt"/>
              </a:rPr>
              <a:t>Gli insegnanti hanno lavorato, in un primo momento, in gruppi omogenei, per classi parallele ponendosi obiettivi unitari. Successivamente, gli insegnanti dei due segmenti dell’istruzione, primaria e secondaria di I grado hanno lavorato anche in gruppi eterogenei per provare a costruire percorsi verticali. L’organizzazione del curricolo verticale ha stimolato innovazioni sia sul piano metodologico e dell’organizzazione formativa delle discipline, sia per facilitare connessioni, rapporti, consapevolezze.</a:t>
            </a:r>
            <a:endParaRPr lang="en-US" dirty="0">
              <a:latin typeface="+mj-lt"/>
            </a:endParaRPr>
          </a:p>
        </p:txBody>
      </p:sp>
    </p:spTree>
    <p:extLst>
      <p:ext uri="{BB962C8B-B14F-4D97-AF65-F5344CB8AC3E}">
        <p14:creationId xmlns:p14="http://schemas.microsoft.com/office/powerpoint/2010/main" val="1509332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p:cNvPicPr>
            <a:picLocks noChangeAspect="1"/>
          </p:cNvPicPr>
          <p:nvPr/>
        </p:nvPicPr>
        <p:blipFill rotWithShape="1">
          <a:blip r:embed="rId2"/>
          <a:srcRect l="37519" r="26889" b="1"/>
          <a:stretch/>
        </p:blipFill>
        <p:spPr>
          <a:xfrm>
            <a:off x="4768054" y="0"/>
            <a:ext cx="6140650" cy="6858000"/>
          </a:xfrm>
          <a:prstGeom prst="rect">
            <a:avLst/>
          </a:prstGeom>
        </p:spPr>
      </p:pic>
      <p:sp>
        <p:nvSpPr>
          <p:cNvPr id="8" name="Content Placeholder 7"/>
          <p:cNvSpPr>
            <a:spLocks noGrp="1"/>
          </p:cNvSpPr>
          <p:nvPr>
            <p:ph idx="1"/>
          </p:nvPr>
        </p:nvSpPr>
        <p:spPr>
          <a:xfrm>
            <a:off x="514350" y="980728"/>
            <a:ext cx="4129658" cy="5256584"/>
          </a:xfrm>
        </p:spPr>
        <p:txBody>
          <a:bodyPr>
            <a:noAutofit/>
          </a:bodyPr>
          <a:lstStyle/>
          <a:p>
            <a:pPr marL="0" indent="0">
              <a:buNone/>
            </a:pPr>
            <a:r>
              <a:rPr lang="it-IT" dirty="0">
                <a:latin typeface="+mj-lt"/>
              </a:rPr>
              <a:t>La convinzione è che se gli insegnanti sono aiutati a fare per primi l’esperienza dell’apprendimento cooperativo, possono conoscere meglio la validità di tale approccio, individuarne le risorse e proporlo con entusiasmo e convinzione agli studenti (Polito, 2003). La cooperazione tra insegnanti è richiesta dalla estrema complessità della realtà formativa (</a:t>
            </a:r>
            <a:r>
              <a:rPr lang="it-IT" dirty="0" err="1">
                <a:latin typeface="+mj-lt"/>
              </a:rPr>
              <a:t>Pourtois</a:t>
            </a:r>
            <a:r>
              <a:rPr lang="it-IT" dirty="0">
                <a:latin typeface="+mj-lt"/>
              </a:rPr>
              <a:t> e </a:t>
            </a:r>
            <a:r>
              <a:rPr lang="it-IT" dirty="0" err="1">
                <a:latin typeface="+mj-lt"/>
              </a:rPr>
              <a:t>Desmet</a:t>
            </a:r>
            <a:r>
              <a:rPr lang="it-IT" dirty="0">
                <a:latin typeface="+mj-lt"/>
              </a:rPr>
              <a:t>, 1997), così il ruolo dell’insegnante si dilata ed egli viene a svolgere nuove funzioni educative e didattiche (</a:t>
            </a:r>
            <a:r>
              <a:rPr lang="it-IT" dirty="0" err="1">
                <a:latin typeface="+mj-lt"/>
              </a:rPr>
              <a:t>Brody</a:t>
            </a:r>
            <a:r>
              <a:rPr lang="it-IT" dirty="0">
                <a:latin typeface="+mj-lt"/>
              </a:rPr>
              <a:t> e Cohen, 1998).</a:t>
            </a:r>
            <a:endParaRPr lang="en-US" dirty="0">
              <a:latin typeface="+mj-lt"/>
            </a:endParaRPr>
          </a:p>
        </p:txBody>
      </p:sp>
    </p:spTree>
    <p:extLst>
      <p:ext uri="{BB962C8B-B14F-4D97-AF65-F5344CB8AC3E}">
        <p14:creationId xmlns:p14="http://schemas.microsoft.com/office/powerpoint/2010/main" val="735869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823959232"/>
              </p:ext>
            </p:extLst>
          </p:nvPr>
        </p:nvGraphicFramePr>
        <p:xfrm>
          <a:off x="0" y="980728"/>
          <a:ext cx="91440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p:cNvSpPr>
            <a:spLocks noGrp="1"/>
          </p:cNvSpPr>
          <p:nvPr>
            <p:ph type="title"/>
          </p:nvPr>
        </p:nvSpPr>
        <p:spPr/>
        <p:txBody>
          <a:bodyPr>
            <a:noAutofit/>
          </a:bodyPr>
          <a:lstStyle/>
          <a:p>
            <a:r>
              <a:rPr lang="it-IT" sz="3600" dirty="0"/>
              <a:t>Perché l’insegnamento cooperativo</a:t>
            </a:r>
          </a:p>
        </p:txBody>
      </p:sp>
    </p:spTree>
    <p:extLst>
      <p:ext uri="{BB962C8B-B14F-4D97-AF65-F5344CB8AC3E}">
        <p14:creationId xmlns:p14="http://schemas.microsoft.com/office/powerpoint/2010/main" val="1077031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schemeClr>
        </a:solidFill>
        <a:effectLst/>
      </p:bgPr>
    </p:bg>
    <p:spTree>
      <p:nvGrpSpPr>
        <p:cNvPr id="1" name=""/>
        <p:cNvGrpSpPr/>
        <p:nvPr/>
      </p:nvGrpSpPr>
      <p:grpSpPr>
        <a:xfrm>
          <a:off x="0" y="0"/>
          <a:ext cx="0" cy="0"/>
          <a:chOff x="0" y="0"/>
          <a:chExt cx="0" cy="0"/>
        </a:xfrm>
      </p:grpSpPr>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885384"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FA66BE06-61DD-455C-8691-E7062BA9D199}"/>
              </a:ext>
            </a:extLst>
          </p:cNvPr>
          <p:cNvSpPr/>
          <p:nvPr/>
        </p:nvSpPr>
        <p:spPr>
          <a:xfrm>
            <a:off x="6876256" y="0"/>
            <a:ext cx="2267744" cy="1671227"/>
          </a:xfrm>
          <a:prstGeom prst="rect">
            <a:avLst/>
          </a:prstGeom>
        </p:spPr>
        <p:txBody>
          <a:bodyPr wrap="square">
            <a:spAutoFit/>
          </a:bodyPr>
          <a:lstStyle/>
          <a:p>
            <a:pPr algn="ctr">
              <a:lnSpc>
                <a:spcPct val="95000"/>
              </a:lnSpc>
            </a:pPr>
            <a:r>
              <a:rPr lang="it-IT" i="1" dirty="0">
                <a:solidFill>
                  <a:schemeClr val="bg1"/>
                </a:solidFill>
                <a:latin typeface="+mj-lt"/>
              </a:rPr>
              <a:t>Interpretiamo sempre facilmente ciò che abbiamo davanti agli occhi?</a:t>
            </a:r>
          </a:p>
        </p:txBody>
      </p:sp>
    </p:spTree>
    <p:extLst>
      <p:ext uri="{BB962C8B-B14F-4D97-AF65-F5344CB8AC3E}">
        <p14:creationId xmlns:p14="http://schemas.microsoft.com/office/powerpoint/2010/main" val="804808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aleway SemiBold"/>
        <a:ea typeface="Raleway SemiBold"/>
        <a:cs typeface="Raleway Semi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7306</TotalTime>
  <Words>2157</Words>
  <Application>Microsoft Office PowerPoint</Application>
  <PresentationFormat>Presentazione su schermo (4:3)</PresentationFormat>
  <Paragraphs>202</Paragraphs>
  <Slides>43</Slides>
  <Notes>0</Notes>
  <HiddenSlides>0</HiddenSlides>
  <MMClips>0</MMClips>
  <ScaleCrop>false</ScaleCrop>
  <HeadingPairs>
    <vt:vector size="6" baseType="variant">
      <vt:variant>
        <vt:lpstr>Caratteri utilizzati</vt:lpstr>
      </vt:variant>
      <vt:variant>
        <vt:i4>15</vt:i4>
      </vt:variant>
      <vt:variant>
        <vt:lpstr>Tema</vt:lpstr>
      </vt:variant>
      <vt:variant>
        <vt:i4>4</vt:i4>
      </vt:variant>
      <vt:variant>
        <vt:lpstr>Titoli diapositive</vt:lpstr>
      </vt:variant>
      <vt:variant>
        <vt:i4>43</vt:i4>
      </vt:variant>
    </vt:vector>
  </HeadingPairs>
  <TitlesOfParts>
    <vt:vector size="62" baseType="lpstr">
      <vt:lpstr>Arial</vt:lpstr>
      <vt:lpstr>Book Antiqua</vt:lpstr>
      <vt:lpstr>Calibri</vt:lpstr>
      <vt:lpstr>Consolas</vt:lpstr>
      <vt:lpstr>Corbel</vt:lpstr>
      <vt:lpstr>Courier</vt:lpstr>
      <vt:lpstr>Helvetica</vt:lpstr>
      <vt:lpstr>Helvetica Light</vt:lpstr>
      <vt:lpstr>PT Sans</vt:lpstr>
      <vt:lpstr>Raleway</vt:lpstr>
      <vt:lpstr>Raleway SemiBold</vt:lpstr>
      <vt:lpstr>Tahoma</vt:lpstr>
      <vt:lpstr>Times New Roman</vt:lpstr>
      <vt:lpstr>Uni Sans Heavy CAPS</vt:lpstr>
      <vt:lpstr>Wingdings</vt:lpstr>
      <vt:lpstr>Tema di Office</vt:lpstr>
      <vt:lpstr>White</vt:lpstr>
      <vt:lpstr>Chalkboard_16x9</vt:lpstr>
      <vt:lpstr>1_Tema di Office</vt:lpstr>
      <vt:lpstr>Io con gli altri e il mondo intorno a me</vt:lpstr>
      <vt:lpstr>Presentazione standard di PowerPoint</vt:lpstr>
      <vt:lpstr>Articolazione del progetto</vt:lpstr>
      <vt:lpstr>Scopriamo e sperimentiamo</vt:lpstr>
      <vt:lpstr>Parafrasando Kant</vt:lpstr>
      <vt:lpstr>Presentazione standard di PowerPoint</vt:lpstr>
      <vt:lpstr>Presentazione standard di PowerPoint</vt:lpstr>
      <vt:lpstr>Perché l’insegnamento cooperativo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MATERIALE OCCORRENTE:  ·        Cartoncino bianco ·        Torcia elettrica ·        Cartoncino nero ·        Goniometro ·        Specchio ESECUZIONE: Abbiamo praticato un forellino nel cartoncino nero e abbiamo posto quest’ ultimo davanti alla torcia, in modo da renderla una sorgente puntiforme. Poi abbiamo disegnato, sul cartoncino bianco, la sagoma del goniometro e lo abbiamo sistemato sul piano di un tavolo, perpendicolarmente allo specchio. Abbiamo quindi diretto il raggio luminoso (raggio incidente) della torcia sul cartonino bianco, in modo da colpire il centro del goniometro. Esso veniva riflesso (raggio riflesso) con un angolo uguale a quello incidente.  CONCLUSIONE: Quando un raggio luminoso viene riflesso da un corpo lucido e levigato, l’angolo di incidenza è uguale all’angolo riflesso.</vt:lpstr>
      <vt:lpstr>Presentazione standard di PowerPoint</vt:lpstr>
      <vt:lpstr>Presentazione standard di PowerPoint</vt:lpstr>
      <vt:lpstr>Prove esperte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fase laboratoriale (1)</vt:lpstr>
      <vt:lpstr>Attività</vt:lpstr>
      <vt:lpstr>La fase laboratoriale (2)</vt:lpstr>
      <vt:lpstr>La fase laboratoriale (3)</vt:lpstr>
      <vt:lpstr>Nel paese della Matematica</vt:lpstr>
      <vt:lpstr>Possibili temi da enucleare</vt:lpstr>
      <vt:lpstr>Presentazione standard di PowerPoint</vt:lpstr>
      <vt:lpstr>Presentazione standard di PowerPoint</vt:lpstr>
      <vt:lpstr>La didattica interdisciplinare</vt:lpstr>
      <vt:lpstr>La didattica interdisciplinare</vt:lpstr>
      <vt:lpstr>Presentazione standard di PowerPoint</vt:lpstr>
      <vt:lpstr>Una giustificazione sociale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Capone</dc:creator>
  <cp:lastModifiedBy>Roberto Capone</cp:lastModifiedBy>
  <cp:revision>194</cp:revision>
  <dcterms:created xsi:type="dcterms:W3CDTF">2015-04-19T16:17:31Z</dcterms:created>
  <dcterms:modified xsi:type="dcterms:W3CDTF">2018-01-16T11:25:50Z</dcterms:modified>
</cp:coreProperties>
</file>