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sldIdLst>
    <p:sldId id="341" r:id="rId3"/>
    <p:sldId id="273" r:id="rId4"/>
    <p:sldId id="342" r:id="rId5"/>
    <p:sldId id="344" r:id="rId6"/>
    <p:sldId id="343" r:id="rId7"/>
    <p:sldId id="345" r:id="rId8"/>
    <p:sldId id="346" r:id="rId9"/>
    <p:sldId id="347" r:id="rId10"/>
    <p:sldId id="348" r:id="rId11"/>
    <p:sldId id="349" r:id="rId12"/>
    <p:sldId id="354" r:id="rId13"/>
    <p:sldId id="360" r:id="rId14"/>
    <p:sldId id="356" r:id="rId15"/>
    <p:sldId id="357" r:id="rId16"/>
    <p:sldId id="358" r:id="rId17"/>
    <p:sldId id="359" r:id="rId18"/>
    <p:sldId id="351" r:id="rId19"/>
    <p:sldId id="352" r:id="rId20"/>
    <p:sldId id="353" r:id="rId21"/>
    <p:sldId id="361" r:id="rId22"/>
    <p:sldId id="362" r:id="rId23"/>
    <p:sldId id="363" r:id="rId24"/>
  </p:sldIdLst>
  <p:sldSz cx="9144000" cy="6864350"/>
  <p:notesSz cx="9144000" cy="686435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596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6276" y="2127948"/>
            <a:ext cx="7777797" cy="14415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2552" y="3844036"/>
            <a:ext cx="6405245" cy="17160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2"/>
          <p:cNvSpPr>
            <a:spLocks/>
          </p:cNvSpPr>
          <p:nvPr/>
        </p:nvSpPr>
        <p:spPr bwMode="auto">
          <a:xfrm rot="20274567">
            <a:off x="3933825" y="4285452"/>
            <a:ext cx="1289050" cy="722981"/>
          </a:xfrm>
          <a:custGeom>
            <a:avLst/>
            <a:gdLst>
              <a:gd name="T0" fmla="*/ 339288 w 1288494"/>
              <a:gd name="T1" fmla="*/ 442638 h 722529"/>
              <a:gd name="T2" fmla="*/ 458235 w 1288494"/>
              <a:gd name="T3" fmla="*/ 487289 h 722529"/>
              <a:gd name="T4" fmla="*/ 142343 w 1288494"/>
              <a:gd name="T5" fmla="*/ 300917 h 722529"/>
              <a:gd name="T6" fmla="*/ 1078316 w 1288494"/>
              <a:gd name="T7" fmla="*/ 636777 h 722529"/>
              <a:gd name="T8" fmla="*/ 35098 w 1288494"/>
              <a:gd name="T9" fmla="*/ 156282 h 722529"/>
              <a:gd name="T10" fmla="*/ 26322 w 1288494"/>
              <a:gd name="T11" fmla="*/ 136869 h 722529"/>
              <a:gd name="T12" fmla="*/ 1239185 w 1288494"/>
              <a:gd name="T13" fmla="*/ 668810 h 722529"/>
              <a:gd name="T14" fmla="*/ 1232360 w 1288494"/>
              <a:gd name="T15" fmla="*/ 654247 h 722529"/>
              <a:gd name="T16" fmla="*/ 1051016 w 1288494"/>
              <a:gd name="T17" fmla="*/ 591153 h 722529"/>
              <a:gd name="T18" fmla="*/ 1237235 w 1288494"/>
              <a:gd name="T19" fmla="*/ 617361 h 722529"/>
              <a:gd name="T20" fmla="*/ 14623 w 1288494"/>
              <a:gd name="T21" fmla="*/ 104833 h 722529"/>
              <a:gd name="T22" fmla="*/ 2923 w 1288494"/>
              <a:gd name="T23" fmla="*/ 9706 h 722529"/>
              <a:gd name="T24" fmla="*/ 9749 w 1288494"/>
              <a:gd name="T25" fmla="*/ 44654 h 722529"/>
              <a:gd name="T26" fmla="*/ 23399 w 1288494"/>
              <a:gd name="T27" fmla="*/ 99982 h 722529"/>
              <a:gd name="T28" fmla="*/ 59475 w 1288494"/>
              <a:gd name="T29" fmla="*/ 179578 h 722529"/>
              <a:gd name="T30" fmla="*/ 143322 w 1288494"/>
              <a:gd name="T31" fmla="*/ 282472 h 722529"/>
              <a:gd name="T32" fmla="*/ 221316 w 1288494"/>
              <a:gd name="T33" fmla="*/ 351390 h 722529"/>
              <a:gd name="T34" fmla="*/ 282742 w 1288494"/>
              <a:gd name="T35" fmla="*/ 393133 h 722529"/>
              <a:gd name="T36" fmla="*/ 415337 w 1288494"/>
              <a:gd name="T37" fmla="*/ 466907 h 722529"/>
              <a:gd name="T38" fmla="*/ 481634 w 1288494"/>
              <a:gd name="T39" fmla="*/ 498938 h 722529"/>
              <a:gd name="T40" fmla="*/ 567432 w 1288494"/>
              <a:gd name="T41" fmla="*/ 531941 h 722529"/>
              <a:gd name="T42" fmla="*/ 686379 w 1288494"/>
              <a:gd name="T43" fmla="*/ 564944 h 722529"/>
              <a:gd name="T44" fmla="*/ 972044 w 1288494"/>
              <a:gd name="T45" fmla="*/ 620275 h 722529"/>
              <a:gd name="T46" fmla="*/ 1246497 w 1288494"/>
              <a:gd name="T47" fmla="*/ 637746 h 722529"/>
              <a:gd name="T48" fmla="*/ 1109515 w 1288494"/>
              <a:gd name="T49" fmla="*/ 639691 h 722529"/>
              <a:gd name="T50" fmla="*/ 1031517 w 1288494"/>
              <a:gd name="T51" fmla="*/ 633864 h 722529"/>
              <a:gd name="T52" fmla="*/ 951570 w 1288494"/>
              <a:gd name="T53" fmla="*/ 627070 h 722529"/>
              <a:gd name="T54" fmla="*/ 910621 w 1288494"/>
              <a:gd name="T55" fmla="*/ 622217 h 722529"/>
              <a:gd name="T56" fmla="*/ 817024 w 1288494"/>
              <a:gd name="T57" fmla="*/ 604742 h 722529"/>
              <a:gd name="T58" fmla="*/ 783875 w 1288494"/>
              <a:gd name="T59" fmla="*/ 597947 h 722529"/>
              <a:gd name="T60" fmla="*/ 729277 w 1288494"/>
              <a:gd name="T61" fmla="*/ 587271 h 722529"/>
              <a:gd name="T62" fmla="*/ 684429 w 1288494"/>
              <a:gd name="T63" fmla="*/ 573681 h 722529"/>
              <a:gd name="T64" fmla="*/ 643479 w 1288494"/>
              <a:gd name="T65" fmla="*/ 563974 h 722529"/>
              <a:gd name="T66" fmla="*/ 596681 w 1288494"/>
              <a:gd name="T67" fmla="*/ 552327 h 722529"/>
              <a:gd name="T68" fmla="*/ 555732 w 1288494"/>
              <a:gd name="T69" fmla="*/ 537763 h 722529"/>
              <a:gd name="T70" fmla="*/ 527458 w 1288494"/>
              <a:gd name="T71" fmla="*/ 528057 h 722529"/>
              <a:gd name="T72" fmla="*/ 495284 w 1288494"/>
              <a:gd name="T73" fmla="*/ 516412 h 722529"/>
              <a:gd name="T74" fmla="*/ 449462 w 1288494"/>
              <a:gd name="T75" fmla="*/ 497965 h 722529"/>
              <a:gd name="T76" fmla="*/ 424113 w 1288494"/>
              <a:gd name="T77" fmla="*/ 485347 h 722529"/>
              <a:gd name="T78" fmla="*/ 392911 w 1288494"/>
              <a:gd name="T79" fmla="*/ 468846 h 722529"/>
              <a:gd name="T80" fmla="*/ 354889 w 1288494"/>
              <a:gd name="T81" fmla="*/ 449433 h 722529"/>
              <a:gd name="T82" fmla="*/ 328565 w 1288494"/>
              <a:gd name="T83" fmla="*/ 435842 h 722529"/>
              <a:gd name="T84" fmla="*/ 294441 w 1288494"/>
              <a:gd name="T85" fmla="*/ 414485 h 722529"/>
              <a:gd name="T86" fmla="*/ 241791 w 1288494"/>
              <a:gd name="T87" fmla="*/ 379543 h 722529"/>
              <a:gd name="T88" fmla="*/ 211567 w 1288494"/>
              <a:gd name="T89" fmla="*/ 360129 h 722529"/>
              <a:gd name="T90" fmla="*/ 149169 w 1288494"/>
              <a:gd name="T91" fmla="*/ 307710 h 722529"/>
              <a:gd name="T92" fmla="*/ 135518 w 1288494"/>
              <a:gd name="T93" fmla="*/ 292178 h 722529"/>
              <a:gd name="T94" fmla="*/ 132595 w 1288494"/>
              <a:gd name="T95" fmla="*/ 287328 h 722529"/>
              <a:gd name="T96" fmla="*/ 122847 w 1288494"/>
              <a:gd name="T97" fmla="*/ 278588 h 722529"/>
              <a:gd name="T98" fmla="*/ 109196 w 1288494"/>
              <a:gd name="T99" fmla="*/ 265971 h 722529"/>
              <a:gd name="T100" fmla="*/ 91646 w 1288494"/>
              <a:gd name="T101" fmla="*/ 242673 h 722529"/>
              <a:gd name="T102" fmla="*/ 84825 w 1288494"/>
              <a:gd name="T103" fmla="*/ 233939 h 722529"/>
              <a:gd name="T104" fmla="*/ 70196 w 1288494"/>
              <a:gd name="T105" fmla="*/ 215493 h 722529"/>
              <a:gd name="T106" fmla="*/ 63371 w 1288494"/>
              <a:gd name="T107" fmla="*/ 198991 h 722529"/>
              <a:gd name="T108" fmla="*/ 46798 w 1288494"/>
              <a:gd name="T109" fmla="*/ 174723 h 722529"/>
              <a:gd name="T110" fmla="*/ 37049 w 1288494"/>
              <a:gd name="T111" fmla="*/ 160165 h 722529"/>
              <a:gd name="T112" fmla="*/ 34126 w 1288494"/>
              <a:gd name="T113" fmla="*/ 143663 h 722529"/>
              <a:gd name="T114" fmla="*/ 16574 w 1288494"/>
              <a:gd name="T115" fmla="*/ 100954 h 722529"/>
              <a:gd name="T116" fmla="*/ 4875 w 1288494"/>
              <a:gd name="T117" fmla="*/ 50476 h 722529"/>
              <a:gd name="T118" fmla="*/ 1890 w 1288494"/>
              <a:gd name="T119" fmla="*/ 3033 h 72252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288494" h="722529">
                <a:moveTo>
                  <a:pt x="548461" y="537763"/>
                </a:moveTo>
                <a:lnTo>
                  <a:pt x="548461" y="537763"/>
                </a:lnTo>
                <a:close/>
                <a:moveTo>
                  <a:pt x="547489" y="536791"/>
                </a:moveTo>
                <a:lnTo>
                  <a:pt x="548461" y="537763"/>
                </a:lnTo>
                <a:lnTo>
                  <a:pt x="546516" y="536791"/>
                </a:lnTo>
                <a:lnTo>
                  <a:pt x="544572" y="535818"/>
                </a:lnTo>
                <a:lnTo>
                  <a:pt x="547489" y="536791"/>
                </a:lnTo>
                <a:close/>
                <a:moveTo>
                  <a:pt x="338413" y="443436"/>
                </a:moveTo>
                <a:lnTo>
                  <a:pt x="340357" y="444408"/>
                </a:lnTo>
                <a:lnTo>
                  <a:pt x="339385" y="444408"/>
                </a:lnTo>
                <a:lnTo>
                  <a:pt x="338413" y="443436"/>
                </a:lnTo>
                <a:close/>
                <a:moveTo>
                  <a:pt x="337440" y="442463"/>
                </a:moveTo>
                <a:lnTo>
                  <a:pt x="338413" y="443436"/>
                </a:lnTo>
                <a:lnTo>
                  <a:pt x="338412" y="443436"/>
                </a:lnTo>
                <a:lnTo>
                  <a:pt x="337440" y="442463"/>
                </a:lnTo>
                <a:close/>
                <a:moveTo>
                  <a:pt x="334522" y="440518"/>
                </a:moveTo>
                <a:lnTo>
                  <a:pt x="334523" y="441491"/>
                </a:lnTo>
                <a:lnTo>
                  <a:pt x="333550" y="441491"/>
                </a:lnTo>
                <a:lnTo>
                  <a:pt x="331605" y="439546"/>
                </a:lnTo>
                <a:lnTo>
                  <a:pt x="334522" y="440518"/>
                </a:lnTo>
                <a:close/>
                <a:moveTo>
                  <a:pt x="644733" y="565964"/>
                </a:moveTo>
                <a:lnTo>
                  <a:pt x="642788" y="565964"/>
                </a:lnTo>
                <a:lnTo>
                  <a:pt x="641816" y="565964"/>
                </a:lnTo>
                <a:lnTo>
                  <a:pt x="644733" y="565964"/>
                </a:lnTo>
                <a:close/>
                <a:moveTo>
                  <a:pt x="457051" y="488168"/>
                </a:moveTo>
                <a:lnTo>
                  <a:pt x="458996" y="489140"/>
                </a:lnTo>
                <a:lnTo>
                  <a:pt x="458993" y="489139"/>
                </a:lnTo>
                <a:lnTo>
                  <a:pt x="457051" y="488168"/>
                </a:lnTo>
                <a:close/>
                <a:moveTo>
                  <a:pt x="243112" y="383144"/>
                </a:moveTo>
                <a:lnTo>
                  <a:pt x="244085" y="384117"/>
                </a:lnTo>
                <a:lnTo>
                  <a:pt x="243112" y="383144"/>
                </a:lnTo>
                <a:close/>
                <a:moveTo>
                  <a:pt x="781848" y="599027"/>
                </a:moveTo>
                <a:lnTo>
                  <a:pt x="781848" y="599027"/>
                </a:lnTo>
                <a:lnTo>
                  <a:pt x="780876" y="599027"/>
                </a:lnTo>
                <a:lnTo>
                  <a:pt x="781848" y="599027"/>
                </a:lnTo>
                <a:close/>
                <a:moveTo>
                  <a:pt x="242140" y="366612"/>
                </a:moveTo>
                <a:lnTo>
                  <a:pt x="244085" y="368557"/>
                </a:lnTo>
                <a:lnTo>
                  <a:pt x="241797" y="366956"/>
                </a:lnTo>
                <a:lnTo>
                  <a:pt x="242140" y="366612"/>
                </a:lnTo>
                <a:close/>
                <a:moveTo>
                  <a:pt x="141978" y="301458"/>
                </a:moveTo>
                <a:lnTo>
                  <a:pt x="141978" y="301459"/>
                </a:lnTo>
                <a:lnTo>
                  <a:pt x="141977" y="301459"/>
                </a:lnTo>
                <a:lnTo>
                  <a:pt x="141978" y="301458"/>
                </a:lnTo>
                <a:close/>
                <a:moveTo>
                  <a:pt x="142950" y="301458"/>
                </a:moveTo>
                <a:lnTo>
                  <a:pt x="142950" y="302430"/>
                </a:lnTo>
                <a:lnTo>
                  <a:pt x="141978" y="301459"/>
                </a:lnTo>
                <a:lnTo>
                  <a:pt x="142950" y="301458"/>
                </a:lnTo>
                <a:close/>
                <a:moveTo>
                  <a:pt x="979256" y="620421"/>
                </a:moveTo>
                <a:lnTo>
                  <a:pt x="979165" y="620512"/>
                </a:lnTo>
                <a:lnTo>
                  <a:pt x="978283" y="620421"/>
                </a:lnTo>
                <a:lnTo>
                  <a:pt x="979256" y="620421"/>
                </a:lnTo>
                <a:close/>
                <a:moveTo>
                  <a:pt x="93355" y="247974"/>
                </a:moveTo>
                <a:lnTo>
                  <a:pt x="94328" y="248946"/>
                </a:lnTo>
                <a:lnTo>
                  <a:pt x="94328" y="249919"/>
                </a:lnTo>
                <a:lnTo>
                  <a:pt x="93355" y="247974"/>
                </a:lnTo>
                <a:close/>
                <a:moveTo>
                  <a:pt x="1075528" y="637925"/>
                </a:moveTo>
                <a:lnTo>
                  <a:pt x="1075528" y="637925"/>
                </a:lnTo>
                <a:lnTo>
                  <a:pt x="1074555" y="637925"/>
                </a:lnTo>
                <a:lnTo>
                  <a:pt x="1075528" y="637925"/>
                </a:lnTo>
                <a:close/>
                <a:moveTo>
                  <a:pt x="47650" y="177958"/>
                </a:moveTo>
                <a:lnTo>
                  <a:pt x="49595" y="178930"/>
                </a:lnTo>
                <a:lnTo>
                  <a:pt x="49595" y="180875"/>
                </a:lnTo>
                <a:lnTo>
                  <a:pt x="51540" y="183792"/>
                </a:lnTo>
                <a:lnTo>
                  <a:pt x="50568" y="184764"/>
                </a:lnTo>
                <a:lnTo>
                  <a:pt x="49595" y="184765"/>
                </a:lnTo>
                <a:lnTo>
                  <a:pt x="48623" y="183792"/>
                </a:lnTo>
                <a:lnTo>
                  <a:pt x="46678" y="182820"/>
                </a:lnTo>
                <a:lnTo>
                  <a:pt x="45705" y="179903"/>
                </a:lnTo>
                <a:lnTo>
                  <a:pt x="46678" y="179902"/>
                </a:lnTo>
                <a:lnTo>
                  <a:pt x="46678" y="178930"/>
                </a:lnTo>
                <a:lnTo>
                  <a:pt x="47650" y="177958"/>
                </a:lnTo>
                <a:close/>
                <a:moveTo>
                  <a:pt x="35008" y="156564"/>
                </a:moveTo>
                <a:lnTo>
                  <a:pt x="36953" y="159157"/>
                </a:lnTo>
                <a:lnTo>
                  <a:pt x="36953" y="159481"/>
                </a:lnTo>
                <a:lnTo>
                  <a:pt x="35008" y="156564"/>
                </a:lnTo>
                <a:close/>
                <a:moveTo>
                  <a:pt x="25284" y="133225"/>
                </a:moveTo>
                <a:lnTo>
                  <a:pt x="28201" y="141005"/>
                </a:lnTo>
                <a:lnTo>
                  <a:pt x="30146" y="144894"/>
                </a:lnTo>
                <a:lnTo>
                  <a:pt x="33063" y="147811"/>
                </a:lnTo>
                <a:lnTo>
                  <a:pt x="33063" y="146839"/>
                </a:lnTo>
                <a:lnTo>
                  <a:pt x="34036" y="148784"/>
                </a:lnTo>
                <a:lnTo>
                  <a:pt x="35008" y="151701"/>
                </a:lnTo>
                <a:lnTo>
                  <a:pt x="34036" y="149756"/>
                </a:lnTo>
                <a:lnTo>
                  <a:pt x="33064" y="148784"/>
                </a:lnTo>
                <a:lnTo>
                  <a:pt x="32091" y="149756"/>
                </a:lnTo>
                <a:lnTo>
                  <a:pt x="25284" y="137114"/>
                </a:lnTo>
                <a:lnTo>
                  <a:pt x="26256" y="137115"/>
                </a:lnTo>
                <a:lnTo>
                  <a:pt x="25284" y="136142"/>
                </a:lnTo>
                <a:lnTo>
                  <a:pt x="25284" y="133225"/>
                </a:lnTo>
                <a:close/>
                <a:moveTo>
                  <a:pt x="1277796" y="622366"/>
                </a:moveTo>
                <a:lnTo>
                  <a:pt x="1283631" y="625284"/>
                </a:lnTo>
                <a:lnTo>
                  <a:pt x="1285576" y="628201"/>
                </a:lnTo>
                <a:lnTo>
                  <a:pt x="1287521" y="630146"/>
                </a:lnTo>
                <a:lnTo>
                  <a:pt x="1288494" y="634036"/>
                </a:lnTo>
                <a:lnTo>
                  <a:pt x="1287521" y="637926"/>
                </a:lnTo>
                <a:lnTo>
                  <a:pt x="1285576" y="642788"/>
                </a:lnTo>
                <a:lnTo>
                  <a:pt x="1282659" y="646677"/>
                </a:lnTo>
                <a:lnTo>
                  <a:pt x="1277797" y="650567"/>
                </a:lnTo>
                <a:lnTo>
                  <a:pt x="1271962" y="654457"/>
                </a:lnTo>
                <a:lnTo>
                  <a:pt x="1264183" y="658347"/>
                </a:lnTo>
                <a:lnTo>
                  <a:pt x="1255431" y="662237"/>
                </a:lnTo>
                <a:lnTo>
                  <a:pt x="1235982" y="670016"/>
                </a:lnTo>
                <a:lnTo>
                  <a:pt x="1215560" y="676824"/>
                </a:lnTo>
                <a:lnTo>
                  <a:pt x="1207780" y="680713"/>
                </a:lnTo>
                <a:lnTo>
                  <a:pt x="1199028" y="685575"/>
                </a:lnTo>
                <a:lnTo>
                  <a:pt x="1179579" y="698217"/>
                </a:lnTo>
                <a:lnTo>
                  <a:pt x="1146516" y="722528"/>
                </a:lnTo>
                <a:lnTo>
                  <a:pt x="1140681" y="722529"/>
                </a:lnTo>
                <a:lnTo>
                  <a:pt x="1137764" y="721556"/>
                </a:lnTo>
                <a:lnTo>
                  <a:pt x="1129985" y="714748"/>
                </a:lnTo>
                <a:lnTo>
                  <a:pt x="1137764" y="708914"/>
                </a:lnTo>
                <a:lnTo>
                  <a:pt x="1146516" y="703079"/>
                </a:lnTo>
                <a:lnTo>
                  <a:pt x="1156241" y="696273"/>
                </a:lnTo>
                <a:lnTo>
                  <a:pt x="1168883" y="690437"/>
                </a:lnTo>
                <a:lnTo>
                  <a:pt x="1209726" y="669044"/>
                </a:lnTo>
                <a:lnTo>
                  <a:pt x="1220422" y="662237"/>
                </a:lnTo>
                <a:lnTo>
                  <a:pt x="1229174" y="655429"/>
                </a:lnTo>
                <a:lnTo>
                  <a:pt x="1237926" y="647649"/>
                </a:lnTo>
                <a:lnTo>
                  <a:pt x="1243761" y="639870"/>
                </a:lnTo>
                <a:lnTo>
                  <a:pt x="1245706" y="638898"/>
                </a:lnTo>
                <a:lnTo>
                  <a:pt x="1243275" y="638898"/>
                </a:lnTo>
                <a:lnTo>
                  <a:pt x="1242789" y="637925"/>
                </a:lnTo>
                <a:lnTo>
                  <a:pt x="1240844" y="635981"/>
                </a:lnTo>
                <a:lnTo>
                  <a:pt x="1237926" y="634036"/>
                </a:lnTo>
                <a:lnTo>
                  <a:pt x="1226257" y="630145"/>
                </a:lnTo>
                <a:lnTo>
                  <a:pt x="1207780" y="625284"/>
                </a:lnTo>
                <a:lnTo>
                  <a:pt x="1182496" y="620421"/>
                </a:lnTo>
                <a:lnTo>
                  <a:pt x="1113453" y="607780"/>
                </a:lnTo>
                <a:lnTo>
                  <a:pt x="1074555" y="600000"/>
                </a:lnTo>
                <a:lnTo>
                  <a:pt x="1060940" y="596110"/>
                </a:lnTo>
                <a:lnTo>
                  <a:pt x="1048299" y="592221"/>
                </a:lnTo>
                <a:lnTo>
                  <a:pt x="1036630" y="587358"/>
                </a:lnTo>
                <a:lnTo>
                  <a:pt x="1027877" y="583469"/>
                </a:lnTo>
                <a:lnTo>
                  <a:pt x="1020098" y="579579"/>
                </a:lnTo>
                <a:lnTo>
                  <a:pt x="1014263" y="574716"/>
                </a:lnTo>
                <a:lnTo>
                  <a:pt x="1009401" y="569854"/>
                </a:lnTo>
                <a:lnTo>
                  <a:pt x="1006483" y="564992"/>
                </a:lnTo>
                <a:lnTo>
                  <a:pt x="1002594" y="554295"/>
                </a:lnTo>
                <a:lnTo>
                  <a:pt x="1030795" y="566937"/>
                </a:lnTo>
                <a:lnTo>
                  <a:pt x="1058996" y="577634"/>
                </a:lnTo>
                <a:lnTo>
                  <a:pt x="1087197" y="587358"/>
                </a:lnTo>
                <a:lnTo>
                  <a:pt x="1116371" y="596110"/>
                </a:lnTo>
                <a:lnTo>
                  <a:pt x="1145544" y="602917"/>
                </a:lnTo>
                <a:lnTo>
                  <a:pt x="1174717" y="609725"/>
                </a:lnTo>
                <a:lnTo>
                  <a:pt x="1204863" y="614587"/>
                </a:lnTo>
                <a:lnTo>
                  <a:pt x="1234036" y="618476"/>
                </a:lnTo>
                <a:lnTo>
                  <a:pt x="1248623" y="618476"/>
                </a:lnTo>
                <a:lnTo>
                  <a:pt x="1260293" y="619449"/>
                </a:lnTo>
                <a:lnTo>
                  <a:pt x="1270017" y="620422"/>
                </a:lnTo>
                <a:lnTo>
                  <a:pt x="1277796" y="622366"/>
                </a:lnTo>
                <a:close/>
                <a:moveTo>
                  <a:pt x="13614" y="101134"/>
                </a:moveTo>
                <a:lnTo>
                  <a:pt x="15560" y="104051"/>
                </a:lnTo>
                <a:lnTo>
                  <a:pt x="16532" y="104052"/>
                </a:lnTo>
                <a:lnTo>
                  <a:pt x="15559" y="105024"/>
                </a:lnTo>
                <a:lnTo>
                  <a:pt x="16532" y="109886"/>
                </a:lnTo>
                <a:lnTo>
                  <a:pt x="16532" y="110859"/>
                </a:lnTo>
                <a:lnTo>
                  <a:pt x="15559" y="110858"/>
                </a:lnTo>
                <a:lnTo>
                  <a:pt x="14587" y="108913"/>
                </a:lnTo>
                <a:lnTo>
                  <a:pt x="15559" y="108913"/>
                </a:lnTo>
                <a:lnTo>
                  <a:pt x="15559" y="106969"/>
                </a:lnTo>
                <a:lnTo>
                  <a:pt x="14587" y="105024"/>
                </a:lnTo>
                <a:lnTo>
                  <a:pt x="14587" y="103079"/>
                </a:lnTo>
                <a:lnTo>
                  <a:pt x="13614" y="101134"/>
                </a:lnTo>
                <a:close/>
                <a:moveTo>
                  <a:pt x="5835" y="22366"/>
                </a:moveTo>
                <a:lnTo>
                  <a:pt x="5835" y="23338"/>
                </a:lnTo>
                <a:lnTo>
                  <a:pt x="5658" y="22542"/>
                </a:lnTo>
                <a:lnTo>
                  <a:pt x="5835" y="22366"/>
                </a:lnTo>
                <a:close/>
                <a:moveTo>
                  <a:pt x="3890" y="14586"/>
                </a:moveTo>
                <a:lnTo>
                  <a:pt x="4862" y="15559"/>
                </a:lnTo>
                <a:lnTo>
                  <a:pt x="4862" y="18476"/>
                </a:lnTo>
                <a:lnTo>
                  <a:pt x="4668" y="18087"/>
                </a:lnTo>
                <a:lnTo>
                  <a:pt x="3890" y="14586"/>
                </a:lnTo>
                <a:close/>
                <a:moveTo>
                  <a:pt x="1884" y="3039"/>
                </a:move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5" y="8751"/>
                </a:lnTo>
                <a:lnTo>
                  <a:pt x="1945" y="13613"/>
                </a:lnTo>
                <a:lnTo>
                  <a:pt x="2917" y="13613"/>
                </a:lnTo>
                <a:lnTo>
                  <a:pt x="2917" y="14586"/>
                </a:lnTo>
                <a:lnTo>
                  <a:pt x="4668" y="18087"/>
                </a:lnTo>
                <a:lnTo>
                  <a:pt x="5658" y="22542"/>
                </a:lnTo>
                <a:lnTo>
                  <a:pt x="4862" y="23338"/>
                </a:lnTo>
                <a:lnTo>
                  <a:pt x="4862" y="24310"/>
                </a:lnTo>
                <a:lnTo>
                  <a:pt x="5835" y="25283"/>
                </a:lnTo>
                <a:lnTo>
                  <a:pt x="6807" y="27228"/>
                </a:lnTo>
                <a:lnTo>
                  <a:pt x="7780" y="34035"/>
                </a:lnTo>
                <a:lnTo>
                  <a:pt x="7780" y="36952"/>
                </a:lnTo>
                <a:lnTo>
                  <a:pt x="8752" y="40842"/>
                </a:lnTo>
                <a:lnTo>
                  <a:pt x="9725" y="44732"/>
                </a:lnTo>
                <a:lnTo>
                  <a:pt x="9724" y="48622"/>
                </a:lnTo>
                <a:lnTo>
                  <a:pt x="7780" y="44732"/>
                </a:lnTo>
                <a:lnTo>
                  <a:pt x="5835" y="40842"/>
                </a:lnTo>
                <a:lnTo>
                  <a:pt x="6807" y="48622"/>
                </a:lnTo>
                <a:lnTo>
                  <a:pt x="8752" y="50567"/>
                </a:lnTo>
                <a:lnTo>
                  <a:pt x="10697" y="55429"/>
                </a:lnTo>
                <a:lnTo>
                  <a:pt x="10697" y="56401"/>
                </a:lnTo>
                <a:lnTo>
                  <a:pt x="12642" y="60291"/>
                </a:lnTo>
                <a:lnTo>
                  <a:pt x="13614" y="62236"/>
                </a:lnTo>
                <a:lnTo>
                  <a:pt x="14587" y="65153"/>
                </a:lnTo>
                <a:lnTo>
                  <a:pt x="17504" y="79740"/>
                </a:lnTo>
                <a:lnTo>
                  <a:pt x="20422" y="91410"/>
                </a:lnTo>
                <a:lnTo>
                  <a:pt x="19449" y="92382"/>
                </a:lnTo>
                <a:lnTo>
                  <a:pt x="22367" y="96271"/>
                </a:lnTo>
                <a:lnTo>
                  <a:pt x="23339" y="100162"/>
                </a:lnTo>
                <a:lnTo>
                  <a:pt x="27229" y="109886"/>
                </a:lnTo>
                <a:lnTo>
                  <a:pt x="29174" y="116693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1" y="133225"/>
                </a:lnTo>
                <a:lnTo>
                  <a:pt x="41816" y="144894"/>
                </a:lnTo>
                <a:lnTo>
                  <a:pt x="47650" y="154619"/>
                </a:lnTo>
                <a:lnTo>
                  <a:pt x="58347" y="176013"/>
                </a:lnTo>
                <a:lnTo>
                  <a:pt x="56402" y="174068"/>
                </a:lnTo>
                <a:lnTo>
                  <a:pt x="57375" y="176012"/>
                </a:lnTo>
                <a:lnTo>
                  <a:pt x="57375" y="176985"/>
                </a:lnTo>
                <a:lnTo>
                  <a:pt x="57374" y="177957"/>
                </a:lnTo>
                <a:lnTo>
                  <a:pt x="58347" y="178930"/>
                </a:lnTo>
                <a:lnTo>
                  <a:pt x="58347" y="177957"/>
                </a:lnTo>
                <a:lnTo>
                  <a:pt x="59319" y="179902"/>
                </a:lnTo>
                <a:lnTo>
                  <a:pt x="63209" y="183792"/>
                </a:lnTo>
                <a:lnTo>
                  <a:pt x="66127" y="188654"/>
                </a:lnTo>
                <a:lnTo>
                  <a:pt x="70017" y="194489"/>
                </a:lnTo>
                <a:lnTo>
                  <a:pt x="76824" y="203241"/>
                </a:lnTo>
                <a:lnTo>
                  <a:pt x="76823" y="204213"/>
                </a:lnTo>
                <a:lnTo>
                  <a:pt x="79741" y="208103"/>
                </a:lnTo>
                <a:lnTo>
                  <a:pt x="83631" y="212966"/>
                </a:lnTo>
                <a:lnTo>
                  <a:pt x="90438" y="223662"/>
                </a:lnTo>
                <a:lnTo>
                  <a:pt x="90438" y="225607"/>
                </a:lnTo>
                <a:lnTo>
                  <a:pt x="92383" y="228525"/>
                </a:lnTo>
                <a:lnTo>
                  <a:pt x="97245" y="232415"/>
                </a:lnTo>
                <a:lnTo>
                  <a:pt x="102107" y="238249"/>
                </a:lnTo>
                <a:lnTo>
                  <a:pt x="113776" y="251863"/>
                </a:lnTo>
                <a:lnTo>
                  <a:pt x="133226" y="272285"/>
                </a:lnTo>
                <a:lnTo>
                  <a:pt x="142950" y="282982"/>
                </a:lnTo>
                <a:lnTo>
                  <a:pt x="153647" y="292707"/>
                </a:lnTo>
                <a:lnTo>
                  <a:pt x="153647" y="294651"/>
                </a:lnTo>
                <a:lnTo>
                  <a:pt x="165316" y="303403"/>
                </a:lnTo>
                <a:lnTo>
                  <a:pt x="176013" y="314100"/>
                </a:lnTo>
                <a:lnTo>
                  <a:pt x="187683" y="323824"/>
                </a:lnTo>
                <a:lnTo>
                  <a:pt x="197407" y="332577"/>
                </a:lnTo>
                <a:lnTo>
                  <a:pt x="195462" y="332576"/>
                </a:lnTo>
                <a:lnTo>
                  <a:pt x="201297" y="337439"/>
                </a:lnTo>
                <a:lnTo>
                  <a:pt x="203242" y="338411"/>
                </a:lnTo>
                <a:lnTo>
                  <a:pt x="204214" y="338411"/>
                </a:lnTo>
                <a:lnTo>
                  <a:pt x="204214" y="337439"/>
                </a:lnTo>
                <a:lnTo>
                  <a:pt x="211021" y="343273"/>
                </a:lnTo>
                <a:lnTo>
                  <a:pt x="213939" y="346191"/>
                </a:lnTo>
                <a:lnTo>
                  <a:pt x="215883" y="348136"/>
                </a:lnTo>
                <a:lnTo>
                  <a:pt x="220746" y="352026"/>
                </a:lnTo>
                <a:lnTo>
                  <a:pt x="225608" y="353970"/>
                </a:lnTo>
                <a:lnTo>
                  <a:pt x="234360" y="361750"/>
                </a:lnTo>
                <a:lnTo>
                  <a:pt x="241797" y="366956"/>
                </a:lnTo>
                <a:lnTo>
                  <a:pt x="241167" y="367584"/>
                </a:lnTo>
                <a:lnTo>
                  <a:pt x="243112" y="368557"/>
                </a:lnTo>
                <a:lnTo>
                  <a:pt x="248947" y="373420"/>
                </a:lnTo>
                <a:lnTo>
                  <a:pt x="250892" y="374392"/>
                </a:lnTo>
                <a:lnTo>
                  <a:pt x="251864" y="374392"/>
                </a:lnTo>
                <a:lnTo>
                  <a:pt x="251864" y="373419"/>
                </a:lnTo>
                <a:lnTo>
                  <a:pt x="257699" y="378282"/>
                </a:lnTo>
                <a:lnTo>
                  <a:pt x="265479" y="383144"/>
                </a:lnTo>
                <a:lnTo>
                  <a:pt x="273258" y="388006"/>
                </a:lnTo>
                <a:lnTo>
                  <a:pt x="279093" y="392869"/>
                </a:lnTo>
                <a:lnTo>
                  <a:pt x="280065" y="392868"/>
                </a:lnTo>
                <a:lnTo>
                  <a:pt x="282010" y="393841"/>
                </a:lnTo>
                <a:lnTo>
                  <a:pt x="293679" y="401621"/>
                </a:lnTo>
                <a:lnTo>
                  <a:pt x="299514" y="404538"/>
                </a:lnTo>
                <a:lnTo>
                  <a:pt x="304376" y="407455"/>
                </a:lnTo>
                <a:lnTo>
                  <a:pt x="304377" y="408428"/>
                </a:lnTo>
                <a:lnTo>
                  <a:pt x="303404" y="408427"/>
                </a:lnTo>
                <a:lnTo>
                  <a:pt x="305349" y="409400"/>
                </a:lnTo>
                <a:lnTo>
                  <a:pt x="306321" y="409400"/>
                </a:lnTo>
                <a:lnTo>
                  <a:pt x="308266" y="409400"/>
                </a:lnTo>
                <a:lnTo>
                  <a:pt x="317991" y="415235"/>
                </a:lnTo>
                <a:lnTo>
                  <a:pt x="326743" y="421069"/>
                </a:lnTo>
                <a:lnTo>
                  <a:pt x="335495" y="427876"/>
                </a:lnTo>
                <a:lnTo>
                  <a:pt x="345219" y="432738"/>
                </a:lnTo>
                <a:lnTo>
                  <a:pt x="408428" y="464829"/>
                </a:lnTo>
                <a:lnTo>
                  <a:pt x="408429" y="465802"/>
                </a:lnTo>
                <a:lnTo>
                  <a:pt x="414263" y="467747"/>
                </a:lnTo>
                <a:lnTo>
                  <a:pt x="420098" y="470664"/>
                </a:lnTo>
                <a:lnTo>
                  <a:pt x="424960" y="473582"/>
                </a:lnTo>
                <a:lnTo>
                  <a:pt x="430795" y="475527"/>
                </a:lnTo>
                <a:lnTo>
                  <a:pt x="433712" y="477472"/>
                </a:lnTo>
                <a:lnTo>
                  <a:pt x="435657" y="477471"/>
                </a:lnTo>
                <a:lnTo>
                  <a:pt x="435657" y="478444"/>
                </a:lnTo>
                <a:lnTo>
                  <a:pt x="440519" y="480389"/>
                </a:lnTo>
                <a:lnTo>
                  <a:pt x="446354" y="483306"/>
                </a:lnTo>
                <a:lnTo>
                  <a:pt x="452189" y="486223"/>
                </a:lnTo>
                <a:lnTo>
                  <a:pt x="458993" y="489139"/>
                </a:lnTo>
                <a:lnTo>
                  <a:pt x="462885" y="491085"/>
                </a:lnTo>
                <a:lnTo>
                  <a:pt x="468720" y="493031"/>
                </a:lnTo>
                <a:lnTo>
                  <a:pt x="481362" y="498865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7" y="499837"/>
                </a:lnTo>
                <a:lnTo>
                  <a:pt x="486225" y="500810"/>
                </a:lnTo>
                <a:lnTo>
                  <a:pt x="487197" y="502755"/>
                </a:lnTo>
                <a:lnTo>
                  <a:pt x="489142" y="502755"/>
                </a:lnTo>
                <a:lnTo>
                  <a:pt x="488169" y="501782"/>
                </a:lnTo>
                <a:lnTo>
                  <a:pt x="502756" y="508590"/>
                </a:lnTo>
                <a:lnTo>
                  <a:pt x="517343" y="513452"/>
                </a:lnTo>
                <a:lnTo>
                  <a:pt x="548461" y="524149"/>
                </a:lnTo>
                <a:lnTo>
                  <a:pt x="554296" y="527066"/>
                </a:lnTo>
                <a:lnTo>
                  <a:pt x="555268" y="528039"/>
                </a:lnTo>
                <a:lnTo>
                  <a:pt x="555268" y="529011"/>
                </a:lnTo>
                <a:lnTo>
                  <a:pt x="560130" y="529984"/>
                </a:lnTo>
                <a:lnTo>
                  <a:pt x="561103" y="529984"/>
                </a:lnTo>
                <a:lnTo>
                  <a:pt x="564020" y="530956"/>
                </a:lnTo>
                <a:lnTo>
                  <a:pt x="565965" y="532901"/>
                </a:lnTo>
                <a:lnTo>
                  <a:pt x="567910" y="533873"/>
                </a:lnTo>
                <a:lnTo>
                  <a:pt x="570827" y="534846"/>
                </a:lnTo>
                <a:lnTo>
                  <a:pt x="570827" y="533873"/>
                </a:lnTo>
                <a:lnTo>
                  <a:pt x="571800" y="533873"/>
                </a:lnTo>
                <a:lnTo>
                  <a:pt x="573745" y="533873"/>
                </a:lnTo>
                <a:lnTo>
                  <a:pt x="582497" y="538735"/>
                </a:lnTo>
                <a:lnTo>
                  <a:pt x="586386" y="539708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4" y="542625"/>
                </a:lnTo>
                <a:lnTo>
                  <a:pt x="603891" y="544570"/>
                </a:lnTo>
                <a:lnTo>
                  <a:pt x="609725" y="546515"/>
                </a:lnTo>
                <a:lnTo>
                  <a:pt x="615560" y="546515"/>
                </a:lnTo>
                <a:lnTo>
                  <a:pt x="650568" y="556239"/>
                </a:lnTo>
                <a:lnTo>
                  <a:pt x="684604" y="565964"/>
                </a:lnTo>
                <a:lnTo>
                  <a:pt x="752675" y="581523"/>
                </a:lnTo>
                <a:lnTo>
                  <a:pt x="786711" y="589303"/>
                </a:lnTo>
                <a:lnTo>
                  <a:pt x="819774" y="596110"/>
                </a:lnTo>
                <a:lnTo>
                  <a:pt x="888818" y="608752"/>
                </a:lnTo>
                <a:lnTo>
                  <a:pt x="899515" y="611669"/>
                </a:lnTo>
                <a:lnTo>
                  <a:pt x="912157" y="613614"/>
                </a:lnTo>
                <a:lnTo>
                  <a:pt x="911184" y="613614"/>
                </a:lnTo>
                <a:lnTo>
                  <a:pt x="913129" y="613614"/>
                </a:lnTo>
                <a:lnTo>
                  <a:pt x="916046" y="613614"/>
                </a:lnTo>
                <a:lnTo>
                  <a:pt x="918964" y="613614"/>
                </a:lnTo>
                <a:lnTo>
                  <a:pt x="921881" y="613614"/>
                </a:lnTo>
                <a:lnTo>
                  <a:pt x="946193" y="617504"/>
                </a:lnTo>
                <a:lnTo>
                  <a:pt x="972448" y="620421"/>
                </a:lnTo>
                <a:lnTo>
                  <a:pt x="969531" y="620421"/>
                </a:lnTo>
                <a:lnTo>
                  <a:pt x="969531" y="621394"/>
                </a:lnTo>
                <a:lnTo>
                  <a:pt x="971476" y="621394"/>
                </a:lnTo>
                <a:lnTo>
                  <a:pt x="975366" y="620421"/>
                </a:lnTo>
                <a:lnTo>
                  <a:pt x="975366" y="621393"/>
                </a:lnTo>
                <a:lnTo>
                  <a:pt x="978283" y="621394"/>
                </a:lnTo>
                <a:lnTo>
                  <a:pt x="979165" y="620512"/>
                </a:lnTo>
                <a:lnTo>
                  <a:pt x="1044409" y="627228"/>
                </a:lnTo>
                <a:lnTo>
                  <a:pt x="1077472" y="631118"/>
                </a:lnTo>
                <a:lnTo>
                  <a:pt x="1110536" y="633063"/>
                </a:lnTo>
                <a:lnTo>
                  <a:pt x="1119288" y="634036"/>
                </a:lnTo>
                <a:lnTo>
                  <a:pt x="1129013" y="634035"/>
                </a:lnTo>
                <a:lnTo>
                  <a:pt x="1147489" y="635008"/>
                </a:lnTo>
                <a:lnTo>
                  <a:pt x="1171801" y="636953"/>
                </a:lnTo>
                <a:lnTo>
                  <a:pt x="1196111" y="638897"/>
                </a:lnTo>
                <a:lnTo>
                  <a:pt x="1220423" y="638898"/>
                </a:lnTo>
                <a:lnTo>
                  <a:pt x="1243275" y="638898"/>
                </a:lnTo>
                <a:lnTo>
                  <a:pt x="1243761" y="639870"/>
                </a:lnTo>
                <a:lnTo>
                  <a:pt x="1241817" y="640842"/>
                </a:lnTo>
                <a:lnTo>
                  <a:pt x="1235982" y="642788"/>
                </a:lnTo>
                <a:lnTo>
                  <a:pt x="1227230" y="643760"/>
                </a:lnTo>
                <a:lnTo>
                  <a:pt x="1212643" y="644732"/>
                </a:lnTo>
                <a:lnTo>
                  <a:pt x="1197084" y="644732"/>
                </a:lnTo>
                <a:lnTo>
                  <a:pt x="1180552" y="644732"/>
                </a:lnTo>
                <a:lnTo>
                  <a:pt x="1164993" y="644732"/>
                </a:lnTo>
                <a:lnTo>
                  <a:pt x="1164021" y="644732"/>
                </a:lnTo>
                <a:lnTo>
                  <a:pt x="1164021" y="643760"/>
                </a:lnTo>
                <a:lnTo>
                  <a:pt x="1163048" y="642788"/>
                </a:lnTo>
                <a:lnTo>
                  <a:pt x="1161103" y="642788"/>
                </a:lnTo>
                <a:lnTo>
                  <a:pt x="1144571" y="643760"/>
                </a:lnTo>
                <a:lnTo>
                  <a:pt x="1126095" y="642788"/>
                </a:lnTo>
                <a:lnTo>
                  <a:pt x="1106646" y="640843"/>
                </a:lnTo>
                <a:lnTo>
                  <a:pt x="1088170" y="637926"/>
                </a:lnTo>
                <a:lnTo>
                  <a:pt x="1089142" y="637925"/>
                </a:lnTo>
                <a:lnTo>
                  <a:pt x="1082335" y="637926"/>
                </a:lnTo>
                <a:lnTo>
                  <a:pt x="1075528" y="637925"/>
                </a:lnTo>
                <a:lnTo>
                  <a:pt x="1075528" y="636953"/>
                </a:lnTo>
                <a:lnTo>
                  <a:pt x="1073583" y="636953"/>
                </a:lnTo>
                <a:lnTo>
                  <a:pt x="1069693" y="636953"/>
                </a:lnTo>
                <a:lnTo>
                  <a:pt x="1064831" y="637926"/>
                </a:lnTo>
                <a:lnTo>
                  <a:pt x="1062886" y="636953"/>
                </a:lnTo>
                <a:lnTo>
                  <a:pt x="1060942" y="635981"/>
                </a:lnTo>
                <a:lnTo>
                  <a:pt x="1058024" y="636953"/>
                </a:lnTo>
                <a:lnTo>
                  <a:pt x="1051217" y="636953"/>
                </a:lnTo>
                <a:lnTo>
                  <a:pt x="1044409" y="636953"/>
                </a:lnTo>
                <a:lnTo>
                  <a:pt x="1036630" y="635980"/>
                </a:lnTo>
                <a:lnTo>
                  <a:pt x="1028850" y="635008"/>
                </a:lnTo>
                <a:lnTo>
                  <a:pt x="1029823" y="635008"/>
                </a:lnTo>
                <a:lnTo>
                  <a:pt x="1017181" y="634036"/>
                </a:lnTo>
                <a:lnTo>
                  <a:pt x="1002594" y="633063"/>
                </a:lnTo>
                <a:lnTo>
                  <a:pt x="974393" y="631118"/>
                </a:lnTo>
                <a:lnTo>
                  <a:pt x="975366" y="630146"/>
                </a:lnTo>
                <a:lnTo>
                  <a:pt x="975365" y="629173"/>
                </a:lnTo>
                <a:lnTo>
                  <a:pt x="973421" y="630146"/>
                </a:lnTo>
                <a:lnTo>
                  <a:pt x="970504" y="630146"/>
                </a:lnTo>
                <a:lnTo>
                  <a:pt x="963696" y="630145"/>
                </a:lnTo>
                <a:lnTo>
                  <a:pt x="960779" y="629173"/>
                </a:lnTo>
                <a:lnTo>
                  <a:pt x="957862" y="629173"/>
                </a:lnTo>
                <a:lnTo>
                  <a:pt x="953972" y="629173"/>
                </a:lnTo>
                <a:lnTo>
                  <a:pt x="949111" y="628201"/>
                </a:lnTo>
                <a:lnTo>
                  <a:pt x="950082" y="628201"/>
                </a:lnTo>
                <a:lnTo>
                  <a:pt x="949110" y="628201"/>
                </a:lnTo>
                <a:lnTo>
                  <a:pt x="949111" y="628201"/>
                </a:lnTo>
                <a:lnTo>
                  <a:pt x="947165" y="628201"/>
                </a:lnTo>
                <a:lnTo>
                  <a:pt x="944247" y="628201"/>
                </a:lnTo>
                <a:lnTo>
                  <a:pt x="942303" y="627228"/>
                </a:lnTo>
                <a:lnTo>
                  <a:pt x="940358" y="628201"/>
                </a:lnTo>
                <a:lnTo>
                  <a:pt x="937441" y="626256"/>
                </a:lnTo>
                <a:lnTo>
                  <a:pt x="935496" y="627228"/>
                </a:lnTo>
                <a:lnTo>
                  <a:pt x="933550" y="626256"/>
                </a:lnTo>
                <a:lnTo>
                  <a:pt x="930633" y="625283"/>
                </a:lnTo>
                <a:lnTo>
                  <a:pt x="927716" y="625283"/>
                </a:lnTo>
                <a:lnTo>
                  <a:pt x="923826" y="625283"/>
                </a:lnTo>
                <a:lnTo>
                  <a:pt x="919936" y="624311"/>
                </a:lnTo>
                <a:lnTo>
                  <a:pt x="911184" y="622366"/>
                </a:lnTo>
                <a:lnTo>
                  <a:pt x="909239" y="622366"/>
                </a:lnTo>
                <a:lnTo>
                  <a:pt x="908267" y="623339"/>
                </a:lnTo>
                <a:lnTo>
                  <a:pt x="908267" y="622366"/>
                </a:lnTo>
                <a:lnTo>
                  <a:pt x="910212" y="622366"/>
                </a:lnTo>
                <a:lnTo>
                  <a:pt x="912157" y="622366"/>
                </a:lnTo>
                <a:lnTo>
                  <a:pt x="911184" y="621394"/>
                </a:lnTo>
                <a:lnTo>
                  <a:pt x="893680" y="619449"/>
                </a:lnTo>
                <a:lnTo>
                  <a:pt x="875204" y="617504"/>
                </a:lnTo>
                <a:lnTo>
                  <a:pt x="840196" y="610697"/>
                </a:lnTo>
                <a:lnTo>
                  <a:pt x="836306" y="609725"/>
                </a:lnTo>
                <a:lnTo>
                  <a:pt x="835333" y="608752"/>
                </a:lnTo>
                <a:lnTo>
                  <a:pt x="829499" y="607779"/>
                </a:lnTo>
                <a:lnTo>
                  <a:pt x="823664" y="607779"/>
                </a:lnTo>
                <a:lnTo>
                  <a:pt x="821719" y="605834"/>
                </a:lnTo>
                <a:lnTo>
                  <a:pt x="818802" y="605834"/>
                </a:lnTo>
                <a:lnTo>
                  <a:pt x="816856" y="605835"/>
                </a:lnTo>
                <a:lnTo>
                  <a:pt x="814912" y="605834"/>
                </a:lnTo>
                <a:lnTo>
                  <a:pt x="811994" y="605835"/>
                </a:lnTo>
                <a:lnTo>
                  <a:pt x="813939" y="604862"/>
                </a:lnTo>
                <a:lnTo>
                  <a:pt x="813939" y="603889"/>
                </a:lnTo>
                <a:lnTo>
                  <a:pt x="807132" y="603890"/>
                </a:lnTo>
                <a:lnTo>
                  <a:pt x="799352" y="602917"/>
                </a:lnTo>
                <a:lnTo>
                  <a:pt x="801298" y="602917"/>
                </a:lnTo>
                <a:lnTo>
                  <a:pt x="801297" y="601945"/>
                </a:lnTo>
                <a:lnTo>
                  <a:pt x="797407" y="601944"/>
                </a:lnTo>
                <a:lnTo>
                  <a:pt x="794490" y="600972"/>
                </a:lnTo>
                <a:lnTo>
                  <a:pt x="787683" y="600000"/>
                </a:lnTo>
                <a:lnTo>
                  <a:pt x="789628" y="599027"/>
                </a:lnTo>
                <a:lnTo>
                  <a:pt x="785738" y="598055"/>
                </a:lnTo>
                <a:lnTo>
                  <a:pt x="784765" y="599027"/>
                </a:lnTo>
                <a:lnTo>
                  <a:pt x="783793" y="599027"/>
                </a:lnTo>
                <a:lnTo>
                  <a:pt x="781848" y="599027"/>
                </a:lnTo>
                <a:lnTo>
                  <a:pt x="781849" y="598055"/>
                </a:lnTo>
                <a:lnTo>
                  <a:pt x="776986" y="598055"/>
                </a:lnTo>
                <a:lnTo>
                  <a:pt x="771152" y="597082"/>
                </a:lnTo>
                <a:lnTo>
                  <a:pt x="760455" y="595137"/>
                </a:lnTo>
                <a:lnTo>
                  <a:pt x="750730" y="592220"/>
                </a:lnTo>
                <a:lnTo>
                  <a:pt x="741006" y="590275"/>
                </a:lnTo>
                <a:lnTo>
                  <a:pt x="740034" y="589303"/>
                </a:lnTo>
                <a:lnTo>
                  <a:pt x="739061" y="589303"/>
                </a:lnTo>
                <a:lnTo>
                  <a:pt x="738088" y="588330"/>
                </a:lnTo>
                <a:lnTo>
                  <a:pt x="735171" y="587358"/>
                </a:lnTo>
                <a:lnTo>
                  <a:pt x="734199" y="587358"/>
                </a:lnTo>
                <a:lnTo>
                  <a:pt x="733226" y="587358"/>
                </a:lnTo>
                <a:lnTo>
                  <a:pt x="729336" y="587358"/>
                </a:lnTo>
                <a:lnTo>
                  <a:pt x="726419" y="587358"/>
                </a:lnTo>
                <a:lnTo>
                  <a:pt x="727392" y="588331"/>
                </a:lnTo>
                <a:lnTo>
                  <a:pt x="716694" y="585413"/>
                </a:lnTo>
                <a:lnTo>
                  <a:pt x="707942" y="583468"/>
                </a:lnTo>
                <a:lnTo>
                  <a:pt x="708915" y="582496"/>
                </a:lnTo>
                <a:lnTo>
                  <a:pt x="708915" y="581523"/>
                </a:lnTo>
                <a:lnTo>
                  <a:pt x="710860" y="581523"/>
                </a:lnTo>
                <a:lnTo>
                  <a:pt x="707942" y="579578"/>
                </a:lnTo>
                <a:lnTo>
                  <a:pt x="709888" y="579578"/>
                </a:lnTo>
                <a:lnTo>
                  <a:pt x="704052" y="578606"/>
                </a:lnTo>
                <a:lnTo>
                  <a:pt x="699190" y="577634"/>
                </a:lnTo>
                <a:lnTo>
                  <a:pt x="691411" y="577633"/>
                </a:lnTo>
                <a:lnTo>
                  <a:pt x="687521" y="576661"/>
                </a:lnTo>
                <a:lnTo>
                  <a:pt x="682659" y="575689"/>
                </a:lnTo>
                <a:lnTo>
                  <a:pt x="683631" y="575688"/>
                </a:lnTo>
                <a:lnTo>
                  <a:pt x="683631" y="574716"/>
                </a:lnTo>
                <a:lnTo>
                  <a:pt x="682659" y="574716"/>
                </a:lnTo>
                <a:lnTo>
                  <a:pt x="683632" y="573744"/>
                </a:lnTo>
                <a:lnTo>
                  <a:pt x="672934" y="574716"/>
                </a:lnTo>
                <a:lnTo>
                  <a:pt x="670990" y="573744"/>
                </a:lnTo>
                <a:lnTo>
                  <a:pt x="670990" y="572771"/>
                </a:lnTo>
                <a:lnTo>
                  <a:pt x="669045" y="572771"/>
                </a:lnTo>
                <a:lnTo>
                  <a:pt x="668072" y="572771"/>
                </a:lnTo>
                <a:lnTo>
                  <a:pt x="666127" y="572771"/>
                </a:lnTo>
                <a:lnTo>
                  <a:pt x="660292" y="571799"/>
                </a:lnTo>
                <a:lnTo>
                  <a:pt x="657375" y="569854"/>
                </a:lnTo>
                <a:lnTo>
                  <a:pt x="655430" y="568882"/>
                </a:lnTo>
                <a:lnTo>
                  <a:pt x="657375" y="568881"/>
                </a:lnTo>
                <a:lnTo>
                  <a:pt x="657375" y="567909"/>
                </a:lnTo>
                <a:lnTo>
                  <a:pt x="647651" y="565964"/>
                </a:lnTo>
                <a:lnTo>
                  <a:pt x="642788" y="564992"/>
                </a:lnTo>
                <a:lnTo>
                  <a:pt x="641816" y="564992"/>
                </a:lnTo>
                <a:lnTo>
                  <a:pt x="641816" y="565964"/>
                </a:lnTo>
                <a:lnTo>
                  <a:pt x="638899" y="565964"/>
                </a:lnTo>
                <a:lnTo>
                  <a:pt x="633064" y="564020"/>
                </a:lnTo>
                <a:lnTo>
                  <a:pt x="634036" y="564019"/>
                </a:lnTo>
                <a:lnTo>
                  <a:pt x="635009" y="563047"/>
                </a:lnTo>
                <a:lnTo>
                  <a:pt x="625284" y="562075"/>
                </a:lnTo>
                <a:lnTo>
                  <a:pt x="615560" y="560129"/>
                </a:lnTo>
                <a:lnTo>
                  <a:pt x="617505" y="560130"/>
                </a:lnTo>
                <a:lnTo>
                  <a:pt x="619450" y="560129"/>
                </a:lnTo>
                <a:lnTo>
                  <a:pt x="613615" y="558185"/>
                </a:lnTo>
                <a:lnTo>
                  <a:pt x="606808" y="556240"/>
                </a:lnTo>
                <a:lnTo>
                  <a:pt x="600973" y="554295"/>
                </a:lnTo>
                <a:lnTo>
                  <a:pt x="595138" y="552350"/>
                </a:lnTo>
                <a:lnTo>
                  <a:pt x="596111" y="553322"/>
                </a:lnTo>
                <a:lnTo>
                  <a:pt x="595139" y="553323"/>
                </a:lnTo>
                <a:lnTo>
                  <a:pt x="592221" y="551377"/>
                </a:lnTo>
                <a:lnTo>
                  <a:pt x="589304" y="550405"/>
                </a:lnTo>
                <a:lnTo>
                  <a:pt x="587359" y="549432"/>
                </a:lnTo>
                <a:lnTo>
                  <a:pt x="583469" y="548460"/>
                </a:lnTo>
                <a:lnTo>
                  <a:pt x="582497" y="548460"/>
                </a:lnTo>
                <a:lnTo>
                  <a:pt x="585414" y="549432"/>
                </a:lnTo>
                <a:lnTo>
                  <a:pt x="572772" y="545542"/>
                </a:lnTo>
                <a:lnTo>
                  <a:pt x="564993" y="543597"/>
                </a:lnTo>
                <a:lnTo>
                  <a:pt x="557213" y="540680"/>
                </a:lnTo>
                <a:lnTo>
                  <a:pt x="554295" y="540680"/>
                </a:lnTo>
                <a:lnTo>
                  <a:pt x="549433" y="539708"/>
                </a:lnTo>
                <a:lnTo>
                  <a:pt x="550406" y="538735"/>
                </a:lnTo>
                <a:lnTo>
                  <a:pt x="548461" y="537763"/>
                </a:lnTo>
                <a:lnTo>
                  <a:pt x="550406" y="537763"/>
                </a:lnTo>
                <a:lnTo>
                  <a:pt x="554296" y="538735"/>
                </a:lnTo>
                <a:lnTo>
                  <a:pt x="553323" y="537763"/>
                </a:lnTo>
                <a:lnTo>
                  <a:pt x="550406" y="537763"/>
                </a:lnTo>
                <a:lnTo>
                  <a:pt x="544572" y="535818"/>
                </a:lnTo>
                <a:lnTo>
                  <a:pt x="541654" y="534845"/>
                </a:lnTo>
                <a:lnTo>
                  <a:pt x="538736" y="533873"/>
                </a:lnTo>
                <a:lnTo>
                  <a:pt x="536792" y="532901"/>
                </a:lnTo>
                <a:lnTo>
                  <a:pt x="537764" y="532901"/>
                </a:lnTo>
                <a:lnTo>
                  <a:pt x="538737" y="531928"/>
                </a:lnTo>
                <a:lnTo>
                  <a:pt x="536792" y="531928"/>
                </a:lnTo>
                <a:lnTo>
                  <a:pt x="532902" y="530956"/>
                </a:lnTo>
                <a:lnTo>
                  <a:pt x="529985" y="529983"/>
                </a:lnTo>
                <a:lnTo>
                  <a:pt x="527067" y="529011"/>
                </a:lnTo>
                <a:lnTo>
                  <a:pt x="526095" y="529011"/>
                </a:lnTo>
                <a:lnTo>
                  <a:pt x="525122" y="529011"/>
                </a:lnTo>
                <a:lnTo>
                  <a:pt x="524150" y="529011"/>
                </a:lnTo>
                <a:lnTo>
                  <a:pt x="523178" y="528039"/>
                </a:lnTo>
                <a:lnTo>
                  <a:pt x="520260" y="527066"/>
                </a:lnTo>
                <a:lnTo>
                  <a:pt x="517342" y="526094"/>
                </a:lnTo>
                <a:lnTo>
                  <a:pt x="517343" y="525122"/>
                </a:lnTo>
                <a:lnTo>
                  <a:pt x="518315" y="524149"/>
                </a:lnTo>
                <a:lnTo>
                  <a:pt x="514425" y="524149"/>
                </a:lnTo>
                <a:lnTo>
                  <a:pt x="511508" y="524149"/>
                </a:lnTo>
                <a:lnTo>
                  <a:pt x="511508" y="523176"/>
                </a:lnTo>
                <a:lnTo>
                  <a:pt x="509563" y="523177"/>
                </a:lnTo>
                <a:lnTo>
                  <a:pt x="507619" y="522204"/>
                </a:lnTo>
                <a:lnTo>
                  <a:pt x="504701" y="521232"/>
                </a:lnTo>
                <a:lnTo>
                  <a:pt x="501783" y="521232"/>
                </a:lnTo>
                <a:lnTo>
                  <a:pt x="494004" y="517342"/>
                </a:lnTo>
                <a:lnTo>
                  <a:pt x="490114" y="515396"/>
                </a:lnTo>
                <a:lnTo>
                  <a:pt x="487197" y="513452"/>
                </a:lnTo>
                <a:lnTo>
                  <a:pt x="481362" y="512480"/>
                </a:lnTo>
                <a:lnTo>
                  <a:pt x="475527" y="509562"/>
                </a:lnTo>
                <a:lnTo>
                  <a:pt x="477472" y="509562"/>
                </a:lnTo>
                <a:lnTo>
                  <a:pt x="474555" y="508590"/>
                </a:lnTo>
                <a:lnTo>
                  <a:pt x="471638" y="507617"/>
                </a:lnTo>
                <a:lnTo>
                  <a:pt x="468720" y="505672"/>
                </a:lnTo>
                <a:lnTo>
                  <a:pt x="463858" y="502755"/>
                </a:lnTo>
                <a:lnTo>
                  <a:pt x="461913" y="501783"/>
                </a:lnTo>
                <a:lnTo>
                  <a:pt x="460941" y="502755"/>
                </a:lnTo>
                <a:lnTo>
                  <a:pt x="459968" y="503727"/>
                </a:lnTo>
                <a:lnTo>
                  <a:pt x="457051" y="501783"/>
                </a:lnTo>
                <a:lnTo>
                  <a:pt x="453161" y="499838"/>
                </a:lnTo>
                <a:lnTo>
                  <a:pt x="448299" y="498865"/>
                </a:lnTo>
                <a:lnTo>
                  <a:pt x="445381" y="495948"/>
                </a:lnTo>
                <a:lnTo>
                  <a:pt x="448299" y="496920"/>
                </a:lnTo>
                <a:lnTo>
                  <a:pt x="449271" y="496921"/>
                </a:lnTo>
                <a:lnTo>
                  <a:pt x="448299" y="495948"/>
                </a:lnTo>
                <a:lnTo>
                  <a:pt x="445381" y="494003"/>
                </a:lnTo>
                <a:lnTo>
                  <a:pt x="442464" y="493031"/>
                </a:lnTo>
                <a:lnTo>
                  <a:pt x="439547" y="492058"/>
                </a:lnTo>
                <a:lnTo>
                  <a:pt x="435657" y="491086"/>
                </a:lnTo>
                <a:lnTo>
                  <a:pt x="436630" y="493030"/>
                </a:lnTo>
                <a:lnTo>
                  <a:pt x="433712" y="491086"/>
                </a:lnTo>
                <a:lnTo>
                  <a:pt x="431767" y="490113"/>
                </a:lnTo>
                <a:lnTo>
                  <a:pt x="428850" y="490113"/>
                </a:lnTo>
                <a:lnTo>
                  <a:pt x="428850" y="489141"/>
                </a:lnTo>
                <a:lnTo>
                  <a:pt x="424960" y="487196"/>
                </a:lnTo>
                <a:lnTo>
                  <a:pt x="423015" y="486223"/>
                </a:lnTo>
                <a:lnTo>
                  <a:pt x="422043" y="487196"/>
                </a:lnTo>
                <a:lnTo>
                  <a:pt x="415236" y="483306"/>
                </a:lnTo>
                <a:lnTo>
                  <a:pt x="407456" y="479416"/>
                </a:lnTo>
                <a:lnTo>
                  <a:pt x="400649" y="475527"/>
                </a:lnTo>
                <a:lnTo>
                  <a:pt x="397732" y="473582"/>
                </a:lnTo>
                <a:lnTo>
                  <a:pt x="395787" y="471637"/>
                </a:lnTo>
                <a:lnTo>
                  <a:pt x="392869" y="470664"/>
                </a:lnTo>
                <a:lnTo>
                  <a:pt x="391897" y="470664"/>
                </a:lnTo>
                <a:lnTo>
                  <a:pt x="392869" y="471637"/>
                </a:lnTo>
                <a:lnTo>
                  <a:pt x="393842" y="471636"/>
                </a:lnTo>
                <a:lnTo>
                  <a:pt x="395787" y="472609"/>
                </a:lnTo>
                <a:lnTo>
                  <a:pt x="393842" y="472609"/>
                </a:lnTo>
                <a:lnTo>
                  <a:pt x="390925" y="470664"/>
                </a:lnTo>
                <a:lnTo>
                  <a:pt x="390924" y="469691"/>
                </a:lnTo>
                <a:lnTo>
                  <a:pt x="391897" y="469692"/>
                </a:lnTo>
                <a:lnTo>
                  <a:pt x="388007" y="467747"/>
                </a:lnTo>
                <a:lnTo>
                  <a:pt x="385090" y="466774"/>
                </a:lnTo>
                <a:lnTo>
                  <a:pt x="381200" y="466774"/>
                </a:lnTo>
                <a:lnTo>
                  <a:pt x="377310" y="463857"/>
                </a:lnTo>
                <a:lnTo>
                  <a:pt x="374393" y="461913"/>
                </a:lnTo>
                <a:lnTo>
                  <a:pt x="369531" y="460940"/>
                </a:lnTo>
                <a:lnTo>
                  <a:pt x="367586" y="458995"/>
                </a:lnTo>
                <a:lnTo>
                  <a:pt x="366613" y="458994"/>
                </a:lnTo>
                <a:lnTo>
                  <a:pt x="367586" y="457050"/>
                </a:lnTo>
                <a:lnTo>
                  <a:pt x="363696" y="455105"/>
                </a:lnTo>
                <a:lnTo>
                  <a:pt x="360779" y="454133"/>
                </a:lnTo>
                <a:lnTo>
                  <a:pt x="357861" y="451215"/>
                </a:lnTo>
                <a:lnTo>
                  <a:pt x="357861" y="452187"/>
                </a:lnTo>
                <a:lnTo>
                  <a:pt x="356889" y="451216"/>
                </a:lnTo>
                <a:lnTo>
                  <a:pt x="353971" y="450243"/>
                </a:lnTo>
                <a:lnTo>
                  <a:pt x="354944" y="450243"/>
                </a:lnTo>
                <a:lnTo>
                  <a:pt x="352999" y="449270"/>
                </a:lnTo>
                <a:lnTo>
                  <a:pt x="350081" y="447325"/>
                </a:lnTo>
                <a:lnTo>
                  <a:pt x="352026" y="449270"/>
                </a:lnTo>
                <a:lnTo>
                  <a:pt x="354944" y="451215"/>
                </a:lnTo>
                <a:lnTo>
                  <a:pt x="349109" y="449271"/>
                </a:lnTo>
                <a:lnTo>
                  <a:pt x="347164" y="447325"/>
                </a:lnTo>
                <a:lnTo>
                  <a:pt x="343274" y="445381"/>
                </a:lnTo>
                <a:lnTo>
                  <a:pt x="340357" y="444408"/>
                </a:lnTo>
                <a:lnTo>
                  <a:pt x="339385" y="442463"/>
                </a:lnTo>
                <a:lnTo>
                  <a:pt x="336468" y="440518"/>
                </a:lnTo>
                <a:lnTo>
                  <a:pt x="334522" y="440518"/>
                </a:lnTo>
                <a:lnTo>
                  <a:pt x="330633" y="437601"/>
                </a:lnTo>
                <a:lnTo>
                  <a:pt x="329660" y="437601"/>
                </a:lnTo>
                <a:lnTo>
                  <a:pt x="327715" y="436628"/>
                </a:lnTo>
                <a:lnTo>
                  <a:pt x="324798" y="435656"/>
                </a:lnTo>
                <a:lnTo>
                  <a:pt x="322853" y="434683"/>
                </a:lnTo>
                <a:lnTo>
                  <a:pt x="320908" y="434683"/>
                </a:lnTo>
                <a:lnTo>
                  <a:pt x="314101" y="429822"/>
                </a:lnTo>
                <a:lnTo>
                  <a:pt x="315073" y="429821"/>
                </a:lnTo>
                <a:lnTo>
                  <a:pt x="311184" y="426904"/>
                </a:lnTo>
                <a:lnTo>
                  <a:pt x="306322" y="424959"/>
                </a:lnTo>
                <a:lnTo>
                  <a:pt x="307294" y="424959"/>
                </a:lnTo>
                <a:lnTo>
                  <a:pt x="303404" y="423014"/>
                </a:lnTo>
                <a:lnTo>
                  <a:pt x="300487" y="421069"/>
                </a:lnTo>
                <a:lnTo>
                  <a:pt x="298542" y="420097"/>
                </a:lnTo>
                <a:lnTo>
                  <a:pt x="298542" y="418152"/>
                </a:lnTo>
                <a:lnTo>
                  <a:pt x="298542" y="417180"/>
                </a:lnTo>
                <a:lnTo>
                  <a:pt x="296597" y="416207"/>
                </a:lnTo>
                <a:lnTo>
                  <a:pt x="293679" y="415235"/>
                </a:lnTo>
                <a:lnTo>
                  <a:pt x="291735" y="414262"/>
                </a:lnTo>
                <a:lnTo>
                  <a:pt x="290762" y="415235"/>
                </a:lnTo>
                <a:lnTo>
                  <a:pt x="290762" y="416207"/>
                </a:lnTo>
                <a:lnTo>
                  <a:pt x="281038" y="409400"/>
                </a:lnTo>
                <a:lnTo>
                  <a:pt x="276175" y="406483"/>
                </a:lnTo>
                <a:lnTo>
                  <a:pt x="271313" y="402592"/>
                </a:lnTo>
                <a:lnTo>
                  <a:pt x="270341" y="402593"/>
                </a:lnTo>
                <a:lnTo>
                  <a:pt x="269368" y="401620"/>
                </a:lnTo>
                <a:lnTo>
                  <a:pt x="254782" y="392868"/>
                </a:lnTo>
                <a:lnTo>
                  <a:pt x="247975" y="388006"/>
                </a:lnTo>
                <a:lnTo>
                  <a:pt x="244085" y="384117"/>
                </a:lnTo>
                <a:lnTo>
                  <a:pt x="244085" y="383144"/>
                </a:lnTo>
                <a:lnTo>
                  <a:pt x="244085" y="382172"/>
                </a:lnTo>
                <a:lnTo>
                  <a:pt x="242140" y="381199"/>
                </a:lnTo>
                <a:lnTo>
                  <a:pt x="241167" y="380227"/>
                </a:lnTo>
                <a:lnTo>
                  <a:pt x="240195" y="380226"/>
                </a:lnTo>
                <a:lnTo>
                  <a:pt x="240195" y="381199"/>
                </a:lnTo>
                <a:lnTo>
                  <a:pt x="241167" y="383144"/>
                </a:lnTo>
                <a:lnTo>
                  <a:pt x="232415" y="376337"/>
                </a:lnTo>
                <a:lnTo>
                  <a:pt x="225608" y="370502"/>
                </a:lnTo>
                <a:lnTo>
                  <a:pt x="225608" y="371474"/>
                </a:lnTo>
                <a:lnTo>
                  <a:pt x="223663" y="370502"/>
                </a:lnTo>
                <a:lnTo>
                  <a:pt x="223663" y="369530"/>
                </a:lnTo>
                <a:lnTo>
                  <a:pt x="222691" y="368557"/>
                </a:lnTo>
                <a:lnTo>
                  <a:pt x="217829" y="364668"/>
                </a:lnTo>
                <a:lnTo>
                  <a:pt x="216856" y="365640"/>
                </a:lnTo>
                <a:lnTo>
                  <a:pt x="215883" y="363695"/>
                </a:lnTo>
                <a:lnTo>
                  <a:pt x="213939" y="362722"/>
                </a:lnTo>
                <a:lnTo>
                  <a:pt x="212966" y="362723"/>
                </a:lnTo>
                <a:lnTo>
                  <a:pt x="211021" y="360777"/>
                </a:lnTo>
                <a:lnTo>
                  <a:pt x="211022" y="359805"/>
                </a:lnTo>
                <a:lnTo>
                  <a:pt x="205187" y="356888"/>
                </a:lnTo>
                <a:lnTo>
                  <a:pt x="199352" y="352025"/>
                </a:lnTo>
                <a:lnTo>
                  <a:pt x="198380" y="349108"/>
                </a:lnTo>
                <a:lnTo>
                  <a:pt x="195462" y="348136"/>
                </a:lnTo>
                <a:lnTo>
                  <a:pt x="195462" y="349108"/>
                </a:lnTo>
                <a:lnTo>
                  <a:pt x="189628" y="342301"/>
                </a:lnTo>
                <a:lnTo>
                  <a:pt x="186710" y="338411"/>
                </a:lnTo>
                <a:lnTo>
                  <a:pt x="177958" y="333549"/>
                </a:lnTo>
                <a:lnTo>
                  <a:pt x="169206" y="326742"/>
                </a:lnTo>
                <a:lnTo>
                  <a:pt x="151702" y="311183"/>
                </a:lnTo>
                <a:lnTo>
                  <a:pt x="152674" y="311182"/>
                </a:lnTo>
                <a:lnTo>
                  <a:pt x="150730" y="309238"/>
                </a:lnTo>
                <a:lnTo>
                  <a:pt x="149757" y="309238"/>
                </a:lnTo>
                <a:lnTo>
                  <a:pt x="148785" y="308265"/>
                </a:lnTo>
                <a:lnTo>
                  <a:pt x="148785" y="307293"/>
                </a:lnTo>
                <a:lnTo>
                  <a:pt x="148785" y="306320"/>
                </a:lnTo>
                <a:lnTo>
                  <a:pt x="150730" y="306320"/>
                </a:lnTo>
                <a:lnTo>
                  <a:pt x="147812" y="304375"/>
                </a:lnTo>
                <a:lnTo>
                  <a:pt x="145867" y="302431"/>
                </a:lnTo>
                <a:lnTo>
                  <a:pt x="141978" y="300486"/>
                </a:lnTo>
                <a:lnTo>
                  <a:pt x="141978" y="301458"/>
                </a:lnTo>
                <a:lnTo>
                  <a:pt x="140033" y="299513"/>
                </a:lnTo>
                <a:lnTo>
                  <a:pt x="138088" y="297569"/>
                </a:lnTo>
                <a:lnTo>
                  <a:pt x="136143" y="296596"/>
                </a:lnTo>
                <a:lnTo>
                  <a:pt x="136143" y="295623"/>
                </a:lnTo>
                <a:lnTo>
                  <a:pt x="137115" y="295624"/>
                </a:lnTo>
                <a:lnTo>
                  <a:pt x="138088" y="295624"/>
                </a:lnTo>
                <a:lnTo>
                  <a:pt x="135171" y="293679"/>
                </a:lnTo>
                <a:lnTo>
                  <a:pt x="135170" y="292706"/>
                </a:lnTo>
                <a:lnTo>
                  <a:pt x="136143" y="292706"/>
                </a:lnTo>
                <a:lnTo>
                  <a:pt x="139060" y="293679"/>
                </a:lnTo>
                <a:lnTo>
                  <a:pt x="141977" y="294651"/>
                </a:lnTo>
                <a:lnTo>
                  <a:pt x="141978" y="293679"/>
                </a:lnTo>
                <a:lnTo>
                  <a:pt x="140033" y="291734"/>
                </a:lnTo>
                <a:lnTo>
                  <a:pt x="140033" y="290761"/>
                </a:lnTo>
                <a:lnTo>
                  <a:pt x="141005" y="290761"/>
                </a:lnTo>
                <a:lnTo>
                  <a:pt x="141978" y="291734"/>
                </a:lnTo>
                <a:lnTo>
                  <a:pt x="143922" y="292707"/>
                </a:lnTo>
                <a:lnTo>
                  <a:pt x="141978" y="290761"/>
                </a:lnTo>
                <a:lnTo>
                  <a:pt x="138088" y="288817"/>
                </a:lnTo>
                <a:lnTo>
                  <a:pt x="137115" y="288816"/>
                </a:lnTo>
                <a:lnTo>
                  <a:pt x="137116" y="290761"/>
                </a:lnTo>
                <a:lnTo>
                  <a:pt x="134198" y="287844"/>
                </a:lnTo>
                <a:lnTo>
                  <a:pt x="132253" y="287844"/>
                </a:lnTo>
                <a:lnTo>
                  <a:pt x="131281" y="287358"/>
                </a:lnTo>
                <a:lnTo>
                  <a:pt x="130308" y="286872"/>
                </a:lnTo>
                <a:lnTo>
                  <a:pt x="127391" y="284927"/>
                </a:lnTo>
                <a:lnTo>
                  <a:pt x="127391" y="283954"/>
                </a:lnTo>
                <a:lnTo>
                  <a:pt x="128363" y="284926"/>
                </a:lnTo>
                <a:lnTo>
                  <a:pt x="129336" y="285899"/>
                </a:lnTo>
                <a:lnTo>
                  <a:pt x="131281" y="286871"/>
                </a:lnTo>
                <a:lnTo>
                  <a:pt x="130308" y="284927"/>
                </a:lnTo>
                <a:lnTo>
                  <a:pt x="128363" y="282981"/>
                </a:lnTo>
                <a:lnTo>
                  <a:pt x="124473" y="280065"/>
                </a:lnTo>
                <a:lnTo>
                  <a:pt x="125446" y="281037"/>
                </a:lnTo>
                <a:lnTo>
                  <a:pt x="124474" y="282009"/>
                </a:lnTo>
                <a:lnTo>
                  <a:pt x="121556" y="280064"/>
                </a:lnTo>
                <a:lnTo>
                  <a:pt x="121556" y="279092"/>
                </a:lnTo>
                <a:lnTo>
                  <a:pt x="122529" y="279092"/>
                </a:lnTo>
                <a:lnTo>
                  <a:pt x="120584" y="277147"/>
                </a:lnTo>
                <a:lnTo>
                  <a:pt x="117666" y="276175"/>
                </a:lnTo>
                <a:lnTo>
                  <a:pt x="118639" y="277147"/>
                </a:lnTo>
                <a:lnTo>
                  <a:pt x="116694" y="276174"/>
                </a:lnTo>
                <a:lnTo>
                  <a:pt x="114749" y="275202"/>
                </a:lnTo>
                <a:lnTo>
                  <a:pt x="113777" y="273257"/>
                </a:lnTo>
                <a:lnTo>
                  <a:pt x="111832" y="271312"/>
                </a:lnTo>
                <a:lnTo>
                  <a:pt x="112804" y="270340"/>
                </a:lnTo>
                <a:lnTo>
                  <a:pt x="114749" y="271312"/>
                </a:lnTo>
                <a:lnTo>
                  <a:pt x="115721" y="271312"/>
                </a:lnTo>
                <a:lnTo>
                  <a:pt x="114749" y="268395"/>
                </a:lnTo>
                <a:lnTo>
                  <a:pt x="113777" y="268395"/>
                </a:lnTo>
                <a:lnTo>
                  <a:pt x="110859" y="267423"/>
                </a:lnTo>
                <a:lnTo>
                  <a:pt x="109887" y="266450"/>
                </a:lnTo>
                <a:lnTo>
                  <a:pt x="108914" y="266451"/>
                </a:lnTo>
                <a:lnTo>
                  <a:pt x="108914" y="267423"/>
                </a:lnTo>
                <a:lnTo>
                  <a:pt x="108915" y="265478"/>
                </a:lnTo>
                <a:lnTo>
                  <a:pt x="109887" y="265478"/>
                </a:lnTo>
                <a:lnTo>
                  <a:pt x="107942" y="263533"/>
                </a:lnTo>
                <a:lnTo>
                  <a:pt x="105997" y="261588"/>
                </a:lnTo>
                <a:lnTo>
                  <a:pt x="104052" y="260616"/>
                </a:lnTo>
                <a:lnTo>
                  <a:pt x="104052" y="258671"/>
                </a:lnTo>
                <a:lnTo>
                  <a:pt x="102107" y="258670"/>
                </a:lnTo>
                <a:lnTo>
                  <a:pt x="101135" y="254781"/>
                </a:lnTo>
                <a:lnTo>
                  <a:pt x="96273" y="250891"/>
                </a:lnTo>
                <a:lnTo>
                  <a:pt x="95300" y="248946"/>
                </a:lnTo>
                <a:lnTo>
                  <a:pt x="94328" y="247974"/>
                </a:lnTo>
                <a:lnTo>
                  <a:pt x="95300" y="247001"/>
                </a:lnTo>
                <a:lnTo>
                  <a:pt x="92383" y="244084"/>
                </a:lnTo>
                <a:lnTo>
                  <a:pt x="91410" y="243111"/>
                </a:lnTo>
                <a:lnTo>
                  <a:pt x="90438" y="244084"/>
                </a:lnTo>
                <a:lnTo>
                  <a:pt x="92383" y="246029"/>
                </a:lnTo>
                <a:lnTo>
                  <a:pt x="93355" y="247974"/>
                </a:lnTo>
                <a:lnTo>
                  <a:pt x="92383" y="247001"/>
                </a:lnTo>
                <a:lnTo>
                  <a:pt x="88493" y="244084"/>
                </a:lnTo>
                <a:lnTo>
                  <a:pt x="89465" y="243111"/>
                </a:lnTo>
                <a:lnTo>
                  <a:pt x="87520" y="241167"/>
                </a:lnTo>
                <a:lnTo>
                  <a:pt x="85576" y="239221"/>
                </a:lnTo>
                <a:lnTo>
                  <a:pt x="85576" y="238249"/>
                </a:lnTo>
                <a:lnTo>
                  <a:pt x="83631" y="237277"/>
                </a:lnTo>
                <a:lnTo>
                  <a:pt x="82658" y="235332"/>
                </a:lnTo>
                <a:lnTo>
                  <a:pt x="82658" y="234360"/>
                </a:lnTo>
                <a:lnTo>
                  <a:pt x="82658" y="233387"/>
                </a:lnTo>
                <a:lnTo>
                  <a:pt x="80713" y="231442"/>
                </a:lnTo>
                <a:lnTo>
                  <a:pt x="84603" y="234359"/>
                </a:lnTo>
                <a:lnTo>
                  <a:pt x="82658" y="232415"/>
                </a:lnTo>
                <a:lnTo>
                  <a:pt x="81686" y="229497"/>
                </a:lnTo>
                <a:lnTo>
                  <a:pt x="76824" y="227552"/>
                </a:lnTo>
                <a:lnTo>
                  <a:pt x="75851" y="226580"/>
                </a:lnTo>
                <a:lnTo>
                  <a:pt x="74879" y="225607"/>
                </a:lnTo>
                <a:lnTo>
                  <a:pt x="74879" y="224635"/>
                </a:lnTo>
                <a:lnTo>
                  <a:pt x="73906" y="223663"/>
                </a:lnTo>
                <a:lnTo>
                  <a:pt x="76824" y="226580"/>
                </a:lnTo>
                <a:lnTo>
                  <a:pt x="76823" y="224635"/>
                </a:lnTo>
                <a:lnTo>
                  <a:pt x="73906" y="219773"/>
                </a:lnTo>
                <a:lnTo>
                  <a:pt x="70989" y="217828"/>
                </a:lnTo>
                <a:lnTo>
                  <a:pt x="70017" y="217827"/>
                </a:lnTo>
                <a:lnTo>
                  <a:pt x="69044" y="216855"/>
                </a:lnTo>
                <a:lnTo>
                  <a:pt x="69044" y="215882"/>
                </a:lnTo>
                <a:lnTo>
                  <a:pt x="70016" y="215883"/>
                </a:lnTo>
                <a:lnTo>
                  <a:pt x="69044" y="213938"/>
                </a:lnTo>
                <a:lnTo>
                  <a:pt x="68072" y="213938"/>
                </a:lnTo>
                <a:lnTo>
                  <a:pt x="68071" y="214911"/>
                </a:lnTo>
                <a:lnTo>
                  <a:pt x="67099" y="213938"/>
                </a:lnTo>
                <a:lnTo>
                  <a:pt x="63209" y="203241"/>
                </a:lnTo>
                <a:lnTo>
                  <a:pt x="67099" y="206158"/>
                </a:lnTo>
                <a:lnTo>
                  <a:pt x="65154" y="204214"/>
                </a:lnTo>
                <a:lnTo>
                  <a:pt x="67099" y="204213"/>
                </a:lnTo>
                <a:lnTo>
                  <a:pt x="67099" y="203241"/>
                </a:lnTo>
                <a:lnTo>
                  <a:pt x="67099" y="202269"/>
                </a:lnTo>
                <a:lnTo>
                  <a:pt x="68072" y="202269"/>
                </a:lnTo>
                <a:lnTo>
                  <a:pt x="66127" y="200324"/>
                </a:lnTo>
                <a:lnTo>
                  <a:pt x="64182" y="197406"/>
                </a:lnTo>
                <a:lnTo>
                  <a:pt x="64182" y="199351"/>
                </a:lnTo>
                <a:lnTo>
                  <a:pt x="63209" y="199351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1"/>
                </a:lnTo>
                <a:lnTo>
                  <a:pt x="56402" y="196434"/>
                </a:lnTo>
                <a:lnTo>
                  <a:pt x="54457" y="192544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40" y="183792"/>
                </a:lnTo>
                <a:lnTo>
                  <a:pt x="51540" y="181847"/>
                </a:lnTo>
                <a:lnTo>
                  <a:pt x="51540" y="180875"/>
                </a:lnTo>
                <a:lnTo>
                  <a:pt x="50567" y="177958"/>
                </a:lnTo>
                <a:lnTo>
                  <a:pt x="48623" y="174067"/>
                </a:lnTo>
                <a:lnTo>
                  <a:pt x="46678" y="173095"/>
                </a:lnTo>
                <a:lnTo>
                  <a:pt x="46678" y="174068"/>
                </a:lnTo>
                <a:lnTo>
                  <a:pt x="46678" y="175040"/>
                </a:lnTo>
                <a:lnTo>
                  <a:pt x="47650" y="176013"/>
                </a:lnTo>
                <a:lnTo>
                  <a:pt x="46678" y="176012"/>
                </a:lnTo>
                <a:lnTo>
                  <a:pt x="43760" y="170178"/>
                </a:lnTo>
                <a:lnTo>
                  <a:pt x="42788" y="169206"/>
                </a:lnTo>
                <a:lnTo>
                  <a:pt x="41815" y="167261"/>
                </a:lnTo>
                <a:lnTo>
                  <a:pt x="42788" y="171150"/>
                </a:lnTo>
                <a:lnTo>
                  <a:pt x="41815" y="173095"/>
                </a:lnTo>
                <a:lnTo>
                  <a:pt x="39870" y="169205"/>
                </a:lnTo>
                <a:lnTo>
                  <a:pt x="40843" y="169205"/>
                </a:lnTo>
                <a:lnTo>
                  <a:pt x="38898" y="166288"/>
                </a:lnTo>
                <a:lnTo>
                  <a:pt x="37926" y="165315"/>
                </a:lnTo>
                <a:lnTo>
                  <a:pt x="36953" y="164343"/>
                </a:lnTo>
                <a:lnTo>
                  <a:pt x="35008" y="161426"/>
                </a:lnTo>
                <a:lnTo>
                  <a:pt x="35008" y="158508"/>
                </a:lnTo>
                <a:lnTo>
                  <a:pt x="36953" y="160453"/>
                </a:lnTo>
                <a:lnTo>
                  <a:pt x="37926" y="163371"/>
                </a:lnTo>
                <a:lnTo>
                  <a:pt x="39871" y="165316"/>
                </a:lnTo>
                <a:lnTo>
                  <a:pt x="40843" y="165316"/>
                </a:lnTo>
                <a:lnTo>
                  <a:pt x="37926" y="160453"/>
                </a:lnTo>
                <a:lnTo>
                  <a:pt x="36953" y="159157"/>
                </a:lnTo>
                <a:lnTo>
                  <a:pt x="36953" y="155591"/>
                </a:lnTo>
                <a:lnTo>
                  <a:pt x="35981" y="153647"/>
                </a:lnTo>
                <a:lnTo>
                  <a:pt x="35008" y="151701"/>
                </a:lnTo>
                <a:lnTo>
                  <a:pt x="36953" y="153646"/>
                </a:lnTo>
                <a:lnTo>
                  <a:pt x="35981" y="149756"/>
                </a:lnTo>
                <a:lnTo>
                  <a:pt x="35981" y="147811"/>
                </a:lnTo>
                <a:lnTo>
                  <a:pt x="36953" y="145867"/>
                </a:lnTo>
                <a:lnTo>
                  <a:pt x="35008" y="142949"/>
                </a:lnTo>
                <a:lnTo>
                  <a:pt x="34036" y="142949"/>
                </a:lnTo>
                <a:lnTo>
                  <a:pt x="34036" y="143921"/>
                </a:lnTo>
                <a:lnTo>
                  <a:pt x="33063" y="144894"/>
                </a:lnTo>
                <a:lnTo>
                  <a:pt x="29174" y="136142"/>
                </a:lnTo>
                <a:lnTo>
                  <a:pt x="25284" y="130307"/>
                </a:lnTo>
                <a:lnTo>
                  <a:pt x="25284" y="129335"/>
                </a:lnTo>
                <a:lnTo>
                  <a:pt x="26256" y="128362"/>
                </a:lnTo>
                <a:lnTo>
                  <a:pt x="28201" y="130307"/>
                </a:lnTo>
                <a:lnTo>
                  <a:pt x="23339" y="119611"/>
                </a:lnTo>
                <a:lnTo>
                  <a:pt x="19449" y="108913"/>
                </a:lnTo>
                <a:lnTo>
                  <a:pt x="19449" y="109886"/>
                </a:lnTo>
                <a:lnTo>
                  <a:pt x="18477" y="109886"/>
                </a:lnTo>
                <a:lnTo>
                  <a:pt x="17504" y="106969"/>
                </a:lnTo>
                <a:lnTo>
                  <a:pt x="16532" y="104052"/>
                </a:lnTo>
                <a:lnTo>
                  <a:pt x="16532" y="103079"/>
                </a:lnTo>
                <a:lnTo>
                  <a:pt x="17504" y="103079"/>
                </a:lnTo>
                <a:lnTo>
                  <a:pt x="16532" y="101134"/>
                </a:lnTo>
                <a:lnTo>
                  <a:pt x="17504" y="100161"/>
                </a:lnTo>
                <a:lnTo>
                  <a:pt x="17504" y="98217"/>
                </a:lnTo>
                <a:lnTo>
                  <a:pt x="13614" y="90438"/>
                </a:lnTo>
                <a:lnTo>
                  <a:pt x="10697" y="82658"/>
                </a:lnTo>
                <a:lnTo>
                  <a:pt x="9725" y="75850"/>
                </a:lnTo>
                <a:lnTo>
                  <a:pt x="7780" y="70016"/>
                </a:lnTo>
                <a:lnTo>
                  <a:pt x="4862" y="58346"/>
                </a:lnTo>
                <a:lnTo>
                  <a:pt x="4862" y="56402"/>
                </a:lnTo>
                <a:lnTo>
                  <a:pt x="5835" y="55429"/>
                </a:lnTo>
                <a:lnTo>
                  <a:pt x="6807" y="55429"/>
                </a:lnTo>
                <a:lnTo>
                  <a:pt x="6807" y="53484"/>
                </a:lnTo>
                <a:lnTo>
                  <a:pt x="5835" y="51539"/>
                </a:lnTo>
                <a:lnTo>
                  <a:pt x="5835" y="52511"/>
                </a:lnTo>
                <a:lnTo>
                  <a:pt x="4862" y="52512"/>
                </a:lnTo>
                <a:lnTo>
                  <a:pt x="4863" y="50566"/>
                </a:lnTo>
                <a:lnTo>
                  <a:pt x="4862" y="44732"/>
                </a:lnTo>
                <a:lnTo>
                  <a:pt x="3890" y="39870"/>
                </a:lnTo>
                <a:lnTo>
                  <a:pt x="2918" y="35980"/>
                </a:lnTo>
                <a:lnTo>
                  <a:pt x="3890" y="35980"/>
                </a:lnTo>
                <a:lnTo>
                  <a:pt x="4862" y="36952"/>
                </a:lnTo>
                <a:lnTo>
                  <a:pt x="4863" y="34035"/>
                </a:lnTo>
                <a:lnTo>
                  <a:pt x="3890" y="31118"/>
                </a:lnTo>
                <a:lnTo>
                  <a:pt x="2918" y="24311"/>
                </a:lnTo>
                <a:lnTo>
                  <a:pt x="1945" y="27228"/>
                </a:lnTo>
                <a:lnTo>
                  <a:pt x="973" y="22365"/>
                </a:lnTo>
                <a:lnTo>
                  <a:pt x="972" y="17504"/>
                </a:lnTo>
                <a:lnTo>
                  <a:pt x="0" y="8751"/>
                </a:lnTo>
                <a:lnTo>
                  <a:pt x="972" y="8751"/>
                </a:lnTo>
                <a:lnTo>
                  <a:pt x="973" y="4861"/>
                </a:lnTo>
                <a:lnTo>
                  <a:pt x="1884" y="3039"/>
                </a:lnTo>
                <a:close/>
                <a:moveTo>
                  <a:pt x="972" y="0"/>
                </a:moveTo>
                <a:lnTo>
                  <a:pt x="1945" y="2917"/>
                </a:lnTo>
                <a:lnTo>
                  <a:pt x="1884" y="3039"/>
                </a:lnTo>
                <a:lnTo>
                  <a:pt x="97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8" tIns="45714" rIns="91428" bIns="45714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reeform 33"/>
          <p:cNvSpPr>
            <a:spLocks/>
          </p:cNvSpPr>
          <p:nvPr/>
        </p:nvSpPr>
        <p:spPr bwMode="auto">
          <a:xfrm rot="9377604">
            <a:off x="3925888" y="3319359"/>
            <a:ext cx="1289050" cy="722981"/>
          </a:xfrm>
          <a:custGeom>
            <a:avLst/>
            <a:gdLst>
              <a:gd name="T0" fmla="*/ 14622 w 1288494"/>
              <a:gd name="T1" fmla="*/ 108716 h 722529"/>
              <a:gd name="T2" fmla="*/ 32174 w 1288494"/>
              <a:gd name="T3" fmla="*/ 149487 h 722529"/>
              <a:gd name="T4" fmla="*/ 37049 w 1288494"/>
              <a:gd name="T5" fmla="*/ 159193 h 722529"/>
              <a:gd name="T6" fmla="*/ 49721 w 1288494"/>
              <a:gd name="T7" fmla="*/ 184435 h 722529"/>
              <a:gd name="T8" fmla="*/ 1140713 w 1288494"/>
              <a:gd name="T9" fmla="*/ 707637 h 722529"/>
              <a:gd name="T10" fmla="*/ 1229435 w 1288494"/>
              <a:gd name="T11" fmla="*/ 629013 h 722529"/>
              <a:gd name="T12" fmla="*/ 1061741 w 1288494"/>
              <a:gd name="T13" fmla="*/ 576597 h 722529"/>
              <a:gd name="T14" fmla="*/ 1290860 w 1288494"/>
              <a:gd name="T15" fmla="*/ 636779 h 722529"/>
              <a:gd name="T16" fmla="*/ 911595 w 1288494"/>
              <a:gd name="T17" fmla="*/ 621245 h 722529"/>
              <a:gd name="T18" fmla="*/ 244716 w 1288494"/>
              <a:gd name="T19" fmla="*/ 367891 h 722529"/>
              <a:gd name="T20" fmla="*/ 335388 w 1288494"/>
              <a:gd name="T21" fmla="*/ 439727 h 722529"/>
              <a:gd name="T22" fmla="*/ 440686 w 1288494"/>
              <a:gd name="T23" fmla="*/ 491171 h 722529"/>
              <a:gd name="T24" fmla="*/ 393889 w 1288494"/>
              <a:gd name="T25" fmla="*/ 469819 h 722529"/>
              <a:gd name="T26" fmla="*/ 368539 w 1288494"/>
              <a:gd name="T27" fmla="*/ 458167 h 722529"/>
              <a:gd name="T28" fmla="*/ 348064 w 1288494"/>
              <a:gd name="T29" fmla="*/ 446522 h 722529"/>
              <a:gd name="T30" fmla="*/ 307112 w 1288494"/>
              <a:gd name="T31" fmla="*/ 424194 h 722529"/>
              <a:gd name="T32" fmla="*/ 271042 w 1288494"/>
              <a:gd name="T33" fmla="*/ 401867 h 722529"/>
              <a:gd name="T34" fmla="*/ 226191 w 1288494"/>
              <a:gd name="T35" fmla="*/ 370807 h 722529"/>
              <a:gd name="T36" fmla="*/ 195966 w 1288494"/>
              <a:gd name="T37" fmla="*/ 348479 h 722529"/>
              <a:gd name="T38" fmla="*/ 142343 w 1288494"/>
              <a:gd name="T39" fmla="*/ 299946 h 722529"/>
              <a:gd name="T40" fmla="*/ 140395 w 1288494"/>
              <a:gd name="T41" fmla="*/ 290240 h 722529"/>
              <a:gd name="T42" fmla="*/ 129671 w 1288494"/>
              <a:gd name="T43" fmla="*/ 285383 h 722529"/>
              <a:gd name="T44" fmla="*/ 114070 w 1288494"/>
              <a:gd name="T45" fmla="*/ 272766 h 722529"/>
              <a:gd name="T46" fmla="*/ 104321 w 1288494"/>
              <a:gd name="T47" fmla="*/ 260148 h 722529"/>
              <a:gd name="T48" fmla="*/ 89699 w 1288494"/>
              <a:gd name="T49" fmla="*/ 242674 h 722529"/>
              <a:gd name="T50" fmla="*/ 75070 w 1288494"/>
              <a:gd name="T51" fmla="*/ 224233 h 722529"/>
              <a:gd name="T52" fmla="*/ 67272 w 1288494"/>
              <a:gd name="T53" fmla="*/ 205787 h 722529"/>
              <a:gd name="T54" fmla="*/ 54600 w 1288494"/>
              <a:gd name="T55" fmla="*/ 189285 h 722529"/>
              <a:gd name="T56" fmla="*/ 42896 w 1288494"/>
              <a:gd name="T57" fmla="*/ 170845 h 722529"/>
              <a:gd name="T58" fmla="*/ 37049 w 1288494"/>
              <a:gd name="T59" fmla="*/ 155310 h 722529"/>
              <a:gd name="T60" fmla="*/ 28272 w 1288494"/>
              <a:gd name="T61" fmla="*/ 130074 h 722529"/>
              <a:gd name="T62" fmla="*/ 7797 w 1288494"/>
              <a:gd name="T63" fmla="*/ 69890 h 722529"/>
              <a:gd name="T64" fmla="*/ 4874 w 1288494"/>
              <a:gd name="T65" fmla="*/ 33975 h 722529"/>
              <a:gd name="T66" fmla="*/ 1950 w 1288494"/>
              <a:gd name="T67" fmla="*/ 13590 h 722529"/>
              <a:gd name="T68" fmla="*/ 5852 w 1288494"/>
              <a:gd name="T69" fmla="*/ 40771 h 722529"/>
              <a:gd name="T70" fmla="*/ 32175 w 1288494"/>
              <a:gd name="T71" fmla="*/ 123279 h 722529"/>
              <a:gd name="T72" fmla="*/ 70195 w 1288494"/>
              <a:gd name="T73" fmla="*/ 194141 h 722529"/>
              <a:gd name="T74" fmla="*/ 165742 w 1288494"/>
              <a:gd name="T75" fmla="*/ 302858 h 722529"/>
              <a:gd name="T76" fmla="*/ 242421 w 1288494"/>
              <a:gd name="T77" fmla="*/ 366296 h 722529"/>
              <a:gd name="T78" fmla="*/ 305164 w 1288494"/>
              <a:gd name="T79" fmla="*/ 406723 h 722529"/>
              <a:gd name="T80" fmla="*/ 431910 w 1288494"/>
              <a:gd name="T81" fmla="*/ 474669 h 722529"/>
              <a:gd name="T82" fmla="*/ 488459 w 1288494"/>
              <a:gd name="T83" fmla="*/ 501849 h 722529"/>
              <a:gd name="T84" fmla="*/ 572306 w 1288494"/>
              <a:gd name="T85" fmla="*/ 532914 h 722529"/>
              <a:gd name="T86" fmla="*/ 821898 w 1288494"/>
              <a:gd name="T87" fmla="*/ 595037 h 722529"/>
              <a:gd name="T88" fmla="*/ 973993 w 1288494"/>
              <a:gd name="T89" fmla="*/ 620276 h 722529"/>
              <a:gd name="T90" fmla="*/ 1246985 w 1288494"/>
              <a:gd name="T91" fmla="*/ 638719 h 722529"/>
              <a:gd name="T92" fmla="*/ 1090990 w 1288494"/>
              <a:gd name="T93" fmla="*/ 636778 h 722529"/>
              <a:gd name="T94" fmla="*/ 1031516 w 1288494"/>
              <a:gd name="T95" fmla="*/ 633865 h 722529"/>
              <a:gd name="T96" fmla="*/ 949619 w 1288494"/>
              <a:gd name="T97" fmla="*/ 627070 h 722529"/>
              <a:gd name="T98" fmla="*/ 913545 w 1288494"/>
              <a:gd name="T99" fmla="*/ 620276 h 722529"/>
              <a:gd name="T100" fmla="*/ 809223 w 1288494"/>
              <a:gd name="T101" fmla="*/ 602805 h 722529"/>
              <a:gd name="T102" fmla="*/ 773149 w 1288494"/>
              <a:gd name="T103" fmla="*/ 596010 h 722529"/>
              <a:gd name="T104" fmla="*/ 710751 w 1288494"/>
              <a:gd name="T105" fmla="*/ 581447 h 722529"/>
              <a:gd name="T106" fmla="*/ 672729 w 1288494"/>
              <a:gd name="T107" fmla="*/ 572713 h 722529"/>
              <a:gd name="T108" fmla="*/ 634704 w 1288494"/>
              <a:gd name="T109" fmla="*/ 563007 h 722529"/>
              <a:gd name="T110" fmla="*/ 588881 w 1288494"/>
              <a:gd name="T111" fmla="*/ 548443 h 722529"/>
              <a:gd name="T112" fmla="*/ 555731 w 1288494"/>
              <a:gd name="T113" fmla="*/ 537764 h 722529"/>
              <a:gd name="T114" fmla="*/ 527457 w 1288494"/>
              <a:gd name="T115" fmla="*/ 528057 h 722529"/>
              <a:gd name="T116" fmla="*/ 495283 w 1288494"/>
              <a:gd name="T117" fmla="*/ 516412 h 722529"/>
              <a:gd name="T118" fmla="*/ 449461 w 1288494"/>
              <a:gd name="T119" fmla="*/ 497966 h 72252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288494" h="722529">
                <a:moveTo>
                  <a:pt x="1884" y="3038"/>
                </a:moveTo>
                <a:lnTo>
                  <a:pt x="972" y="0"/>
                </a:lnTo>
                <a:lnTo>
                  <a:pt x="1944" y="2917"/>
                </a:lnTo>
                <a:lnTo>
                  <a:pt x="1884" y="3038"/>
                </a:lnTo>
                <a:close/>
                <a:moveTo>
                  <a:pt x="4861" y="18476"/>
                </a:moveTo>
                <a:lnTo>
                  <a:pt x="4667" y="18087"/>
                </a:lnTo>
                <a:lnTo>
                  <a:pt x="3889" y="14587"/>
                </a:lnTo>
                <a:lnTo>
                  <a:pt x="4861" y="15559"/>
                </a:lnTo>
                <a:lnTo>
                  <a:pt x="4861" y="18476"/>
                </a:lnTo>
                <a:close/>
                <a:moveTo>
                  <a:pt x="5834" y="23339"/>
                </a:moveTo>
                <a:lnTo>
                  <a:pt x="5658" y="22543"/>
                </a:lnTo>
                <a:lnTo>
                  <a:pt x="5834" y="22366"/>
                </a:lnTo>
                <a:lnTo>
                  <a:pt x="5834" y="23339"/>
                </a:lnTo>
                <a:close/>
                <a:moveTo>
                  <a:pt x="15559" y="110859"/>
                </a:moveTo>
                <a:lnTo>
                  <a:pt x="14586" y="108914"/>
                </a:lnTo>
                <a:lnTo>
                  <a:pt x="15559" y="108914"/>
                </a:lnTo>
                <a:lnTo>
                  <a:pt x="15558" y="106969"/>
                </a:lnTo>
                <a:lnTo>
                  <a:pt x="14586" y="105024"/>
                </a:lnTo>
                <a:lnTo>
                  <a:pt x="14586" y="103079"/>
                </a:lnTo>
                <a:lnTo>
                  <a:pt x="13614" y="101134"/>
                </a:lnTo>
                <a:lnTo>
                  <a:pt x="15558" y="104052"/>
                </a:lnTo>
                <a:lnTo>
                  <a:pt x="16531" y="104052"/>
                </a:lnTo>
                <a:lnTo>
                  <a:pt x="15558" y="105024"/>
                </a:lnTo>
                <a:lnTo>
                  <a:pt x="16531" y="109887"/>
                </a:lnTo>
                <a:lnTo>
                  <a:pt x="16531" y="110859"/>
                </a:lnTo>
                <a:lnTo>
                  <a:pt x="15559" y="110859"/>
                </a:lnTo>
                <a:close/>
                <a:moveTo>
                  <a:pt x="35007" y="151701"/>
                </a:moveTo>
                <a:lnTo>
                  <a:pt x="34035" y="149757"/>
                </a:lnTo>
                <a:lnTo>
                  <a:pt x="33063" y="148784"/>
                </a:lnTo>
                <a:lnTo>
                  <a:pt x="32090" y="149757"/>
                </a:lnTo>
                <a:lnTo>
                  <a:pt x="25283" y="137115"/>
                </a:lnTo>
                <a:lnTo>
                  <a:pt x="26256" y="137115"/>
                </a:lnTo>
                <a:lnTo>
                  <a:pt x="25283" y="136142"/>
                </a:lnTo>
                <a:lnTo>
                  <a:pt x="25283" y="133225"/>
                </a:lnTo>
                <a:lnTo>
                  <a:pt x="28201" y="141005"/>
                </a:lnTo>
                <a:lnTo>
                  <a:pt x="30146" y="144895"/>
                </a:lnTo>
                <a:lnTo>
                  <a:pt x="33063" y="147812"/>
                </a:lnTo>
                <a:lnTo>
                  <a:pt x="33063" y="146839"/>
                </a:lnTo>
                <a:lnTo>
                  <a:pt x="34035" y="148785"/>
                </a:lnTo>
                <a:lnTo>
                  <a:pt x="35007" y="151701"/>
                </a:lnTo>
                <a:close/>
                <a:moveTo>
                  <a:pt x="35007" y="151702"/>
                </a:moveTo>
                <a:lnTo>
                  <a:pt x="35007" y="151702"/>
                </a:lnTo>
                <a:lnTo>
                  <a:pt x="35007" y="151701"/>
                </a:lnTo>
                <a:lnTo>
                  <a:pt x="35007" y="151702"/>
                </a:lnTo>
                <a:close/>
                <a:moveTo>
                  <a:pt x="36953" y="159481"/>
                </a:moveTo>
                <a:lnTo>
                  <a:pt x="35007" y="156564"/>
                </a:lnTo>
                <a:lnTo>
                  <a:pt x="36953" y="159158"/>
                </a:lnTo>
                <a:lnTo>
                  <a:pt x="36953" y="159481"/>
                </a:lnTo>
                <a:close/>
                <a:moveTo>
                  <a:pt x="49595" y="184765"/>
                </a:moveTo>
                <a:lnTo>
                  <a:pt x="48622" y="183793"/>
                </a:lnTo>
                <a:lnTo>
                  <a:pt x="46677" y="182820"/>
                </a:lnTo>
                <a:lnTo>
                  <a:pt x="45705" y="179903"/>
                </a:lnTo>
                <a:lnTo>
                  <a:pt x="46677" y="179903"/>
                </a:lnTo>
                <a:lnTo>
                  <a:pt x="46677" y="178930"/>
                </a:lnTo>
                <a:lnTo>
                  <a:pt x="47649" y="177958"/>
                </a:lnTo>
                <a:lnTo>
                  <a:pt x="49594" y="178930"/>
                </a:lnTo>
                <a:lnTo>
                  <a:pt x="49595" y="180875"/>
                </a:lnTo>
                <a:lnTo>
                  <a:pt x="51539" y="183792"/>
                </a:lnTo>
                <a:lnTo>
                  <a:pt x="50567" y="184765"/>
                </a:lnTo>
                <a:lnTo>
                  <a:pt x="49595" y="184765"/>
                </a:lnTo>
                <a:close/>
                <a:moveTo>
                  <a:pt x="70988" y="218801"/>
                </a:moveTo>
                <a:lnTo>
                  <a:pt x="70016" y="217828"/>
                </a:lnTo>
                <a:lnTo>
                  <a:pt x="70988" y="218801"/>
                </a:lnTo>
                <a:close/>
                <a:moveTo>
                  <a:pt x="978282" y="620422"/>
                </a:moveTo>
                <a:lnTo>
                  <a:pt x="979254" y="620422"/>
                </a:lnTo>
                <a:lnTo>
                  <a:pt x="979164" y="620513"/>
                </a:lnTo>
                <a:lnTo>
                  <a:pt x="978282" y="620422"/>
                </a:lnTo>
                <a:close/>
                <a:moveTo>
                  <a:pt x="94327" y="249919"/>
                </a:moveTo>
                <a:lnTo>
                  <a:pt x="93354" y="247974"/>
                </a:lnTo>
                <a:lnTo>
                  <a:pt x="94327" y="248946"/>
                </a:lnTo>
                <a:lnTo>
                  <a:pt x="94327" y="249919"/>
                </a:lnTo>
                <a:close/>
                <a:moveTo>
                  <a:pt x="1137764" y="721557"/>
                </a:moveTo>
                <a:lnTo>
                  <a:pt x="1129985" y="714750"/>
                </a:lnTo>
                <a:lnTo>
                  <a:pt x="1137764" y="708915"/>
                </a:lnTo>
                <a:lnTo>
                  <a:pt x="1146516" y="703081"/>
                </a:lnTo>
                <a:lnTo>
                  <a:pt x="1156241" y="696273"/>
                </a:lnTo>
                <a:lnTo>
                  <a:pt x="1168883" y="690439"/>
                </a:lnTo>
                <a:lnTo>
                  <a:pt x="1209725" y="669045"/>
                </a:lnTo>
                <a:lnTo>
                  <a:pt x="1220422" y="662238"/>
                </a:lnTo>
                <a:lnTo>
                  <a:pt x="1229175" y="655431"/>
                </a:lnTo>
                <a:lnTo>
                  <a:pt x="1237927" y="647651"/>
                </a:lnTo>
                <a:lnTo>
                  <a:pt x="1243761" y="639872"/>
                </a:lnTo>
                <a:lnTo>
                  <a:pt x="1243761" y="639871"/>
                </a:lnTo>
                <a:lnTo>
                  <a:pt x="1245706" y="638899"/>
                </a:lnTo>
                <a:lnTo>
                  <a:pt x="1243275" y="638899"/>
                </a:lnTo>
                <a:lnTo>
                  <a:pt x="1242789" y="637927"/>
                </a:lnTo>
                <a:lnTo>
                  <a:pt x="1240844" y="635982"/>
                </a:lnTo>
                <a:lnTo>
                  <a:pt x="1237926" y="634037"/>
                </a:lnTo>
                <a:lnTo>
                  <a:pt x="1226257" y="630147"/>
                </a:lnTo>
                <a:lnTo>
                  <a:pt x="1207781" y="625285"/>
                </a:lnTo>
                <a:lnTo>
                  <a:pt x="1182497" y="620423"/>
                </a:lnTo>
                <a:lnTo>
                  <a:pt x="1113453" y="607781"/>
                </a:lnTo>
                <a:lnTo>
                  <a:pt x="1074555" y="600001"/>
                </a:lnTo>
                <a:lnTo>
                  <a:pt x="1060941" y="596111"/>
                </a:lnTo>
                <a:lnTo>
                  <a:pt x="1048299" y="592222"/>
                </a:lnTo>
                <a:lnTo>
                  <a:pt x="1036630" y="587359"/>
                </a:lnTo>
                <a:lnTo>
                  <a:pt x="1027878" y="583470"/>
                </a:lnTo>
                <a:lnTo>
                  <a:pt x="1020098" y="579580"/>
                </a:lnTo>
                <a:lnTo>
                  <a:pt x="1014263" y="574718"/>
                </a:lnTo>
                <a:lnTo>
                  <a:pt x="1009401" y="569855"/>
                </a:lnTo>
                <a:lnTo>
                  <a:pt x="1006484" y="564993"/>
                </a:lnTo>
                <a:lnTo>
                  <a:pt x="1002594" y="554296"/>
                </a:lnTo>
                <a:lnTo>
                  <a:pt x="1030795" y="566938"/>
                </a:lnTo>
                <a:lnTo>
                  <a:pt x="1058996" y="577635"/>
                </a:lnTo>
                <a:lnTo>
                  <a:pt x="1087197" y="587360"/>
                </a:lnTo>
                <a:lnTo>
                  <a:pt x="1116370" y="596112"/>
                </a:lnTo>
                <a:lnTo>
                  <a:pt x="1145544" y="602918"/>
                </a:lnTo>
                <a:lnTo>
                  <a:pt x="1174717" y="609726"/>
                </a:lnTo>
                <a:lnTo>
                  <a:pt x="1204863" y="614588"/>
                </a:lnTo>
                <a:lnTo>
                  <a:pt x="1234037" y="618478"/>
                </a:lnTo>
                <a:lnTo>
                  <a:pt x="1248623" y="618478"/>
                </a:lnTo>
                <a:lnTo>
                  <a:pt x="1260293" y="619450"/>
                </a:lnTo>
                <a:lnTo>
                  <a:pt x="1270017" y="620422"/>
                </a:lnTo>
                <a:lnTo>
                  <a:pt x="1277797" y="622368"/>
                </a:lnTo>
                <a:lnTo>
                  <a:pt x="1283632" y="625285"/>
                </a:lnTo>
                <a:lnTo>
                  <a:pt x="1285577" y="628202"/>
                </a:lnTo>
                <a:lnTo>
                  <a:pt x="1287521" y="630147"/>
                </a:lnTo>
                <a:lnTo>
                  <a:pt x="1288494" y="634037"/>
                </a:lnTo>
                <a:lnTo>
                  <a:pt x="1287522" y="637927"/>
                </a:lnTo>
                <a:lnTo>
                  <a:pt x="1285577" y="642789"/>
                </a:lnTo>
                <a:lnTo>
                  <a:pt x="1282659" y="646679"/>
                </a:lnTo>
                <a:lnTo>
                  <a:pt x="1277797" y="650569"/>
                </a:lnTo>
                <a:lnTo>
                  <a:pt x="1271962" y="654458"/>
                </a:lnTo>
                <a:lnTo>
                  <a:pt x="1264183" y="658348"/>
                </a:lnTo>
                <a:lnTo>
                  <a:pt x="1255431" y="662238"/>
                </a:lnTo>
                <a:lnTo>
                  <a:pt x="1235982" y="670017"/>
                </a:lnTo>
                <a:lnTo>
                  <a:pt x="1215560" y="676825"/>
                </a:lnTo>
                <a:lnTo>
                  <a:pt x="1207781" y="680714"/>
                </a:lnTo>
                <a:lnTo>
                  <a:pt x="1199029" y="685576"/>
                </a:lnTo>
                <a:lnTo>
                  <a:pt x="1179580" y="698218"/>
                </a:lnTo>
                <a:lnTo>
                  <a:pt x="1146516" y="722529"/>
                </a:lnTo>
                <a:lnTo>
                  <a:pt x="1140682" y="722529"/>
                </a:lnTo>
                <a:lnTo>
                  <a:pt x="1137764" y="721557"/>
                </a:lnTo>
                <a:close/>
                <a:moveTo>
                  <a:pt x="909238" y="622367"/>
                </a:moveTo>
                <a:lnTo>
                  <a:pt x="909238" y="622367"/>
                </a:lnTo>
                <a:lnTo>
                  <a:pt x="909463" y="622367"/>
                </a:lnTo>
                <a:lnTo>
                  <a:pt x="909238" y="622367"/>
                </a:lnTo>
                <a:close/>
                <a:moveTo>
                  <a:pt x="908266" y="623340"/>
                </a:moveTo>
                <a:lnTo>
                  <a:pt x="908266" y="622367"/>
                </a:lnTo>
                <a:lnTo>
                  <a:pt x="909238" y="622367"/>
                </a:lnTo>
                <a:lnTo>
                  <a:pt x="908266" y="623340"/>
                </a:lnTo>
                <a:close/>
                <a:moveTo>
                  <a:pt x="141977" y="301459"/>
                </a:moveTo>
                <a:lnTo>
                  <a:pt x="141977" y="301459"/>
                </a:lnTo>
                <a:close/>
                <a:moveTo>
                  <a:pt x="142949" y="302431"/>
                </a:moveTo>
                <a:lnTo>
                  <a:pt x="141977" y="301459"/>
                </a:lnTo>
                <a:lnTo>
                  <a:pt x="142949" y="301459"/>
                </a:lnTo>
                <a:lnTo>
                  <a:pt x="142949" y="302431"/>
                </a:lnTo>
                <a:close/>
                <a:moveTo>
                  <a:pt x="244084" y="368557"/>
                </a:moveTo>
                <a:lnTo>
                  <a:pt x="241795" y="366956"/>
                </a:lnTo>
                <a:lnTo>
                  <a:pt x="242139" y="366613"/>
                </a:lnTo>
                <a:lnTo>
                  <a:pt x="244084" y="368557"/>
                </a:lnTo>
                <a:close/>
                <a:moveTo>
                  <a:pt x="641815" y="565965"/>
                </a:moveTo>
                <a:lnTo>
                  <a:pt x="641815" y="565965"/>
                </a:lnTo>
                <a:lnTo>
                  <a:pt x="644732" y="565965"/>
                </a:lnTo>
                <a:lnTo>
                  <a:pt x="642787" y="565965"/>
                </a:lnTo>
                <a:lnTo>
                  <a:pt x="641815" y="565965"/>
                </a:lnTo>
                <a:close/>
                <a:moveTo>
                  <a:pt x="458992" y="489140"/>
                </a:moveTo>
                <a:lnTo>
                  <a:pt x="457050" y="488169"/>
                </a:lnTo>
                <a:lnTo>
                  <a:pt x="458995" y="489141"/>
                </a:lnTo>
                <a:lnTo>
                  <a:pt x="458992" y="489140"/>
                </a:lnTo>
                <a:close/>
                <a:moveTo>
                  <a:pt x="333549" y="441491"/>
                </a:moveTo>
                <a:lnTo>
                  <a:pt x="331604" y="439546"/>
                </a:lnTo>
                <a:lnTo>
                  <a:pt x="334521" y="440519"/>
                </a:lnTo>
                <a:lnTo>
                  <a:pt x="334521" y="441491"/>
                </a:lnTo>
                <a:lnTo>
                  <a:pt x="333549" y="441491"/>
                </a:lnTo>
                <a:close/>
                <a:moveTo>
                  <a:pt x="339384" y="444409"/>
                </a:moveTo>
                <a:lnTo>
                  <a:pt x="337439" y="442464"/>
                </a:lnTo>
                <a:lnTo>
                  <a:pt x="338411" y="443436"/>
                </a:lnTo>
                <a:lnTo>
                  <a:pt x="340356" y="444408"/>
                </a:lnTo>
                <a:lnTo>
                  <a:pt x="339384" y="444409"/>
                </a:lnTo>
                <a:close/>
                <a:moveTo>
                  <a:pt x="448298" y="498866"/>
                </a:moveTo>
                <a:lnTo>
                  <a:pt x="445381" y="495948"/>
                </a:lnTo>
                <a:lnTo>
                  <a:pt x="448298" y="496921"/>
                </a:lnTo>
                <a:lnTo>
                  <a:pt x="449271" y="496921"/>
                </a:lnTo>
                <a:lnTo>
                  <a:pt x="448298" y="495948"/>
                </a:lnTo>
                <a:lnTo>
                  <a:pt x="445381" y="494003"/>
                </a:lnTo>
                <a:lnTo>
                  <a:pt x="442463" y="493031"/>
                </a:lnTo>
                <a:lnTo>
                  <a:pt x="439546" y="492059"/>
                </a:lnTo>
                <a:lnTo>
                  <a:pt x="435656" y="491086"/>
                </a:lnTo>
                <a:lnTo>
                  <a:pt x="436629" y="493031"/>
                </a:lnTo>
                <a:lnTo>
                  <a:pt x="433711" y="491086"/>
                </a:lnTo>
                <a:lnTo>
                  <a:pt x="431766" y="490113"/>
                </a:lnTo>
                <a:lnTo>
                  <a:pt x="428849" y="490114"/>
                </a:lnTo>
                <a:lnTo>
                  <a:pt x="428849" y="489141"/>
                </a:lnTo>
                <a:lnTo>
                  <a:pt x="424959" y="487196"/>
                </a:lnTo>
                <a:lnTo>
                  <a:pt x="423014" y="486224"/>
                </a:lnTo>
                <a:lnTo>
                  <a:pt x="422042" y="487196"/>
                </a:lnTo>
                <a:lnTo>
                  <a:pt x="415235" y="483306"/>
                </a:lnTo>
                <a:lnTo>
                  <a:pt x="407455" y="479417"/>
                </a:lnTo>
                <a:lnTo>
                  <a:pt x="400648" y="475527"/>
                </a:lnTo>
                <a:lnTo>
                  <a:pt x="397730" y="473582"/>
                </a:lnTo>
                <a:lnTo>
                  <a:pt x="395786" y="471637"/>
                </a:lnTo>
                <a:lnTo>
                  <a:pt x="392869" y="470665"/>
                </a:lnTo>
                <a:lnTo>
                  <a:pt x="391896" y="470664"/>
                </a:lnTo>
                <a:lnTo>
                  <a:pt x="392868" y="471637"/>
                </a:lnTo>
                <a:lnTo>
                  <a:pt x="393841" y="471637"/>
                </a:lnTo>
                <a:lnTo>
                  <a:pt x="395786" y="472610"/>
                </a:lnTo>
                <a:lnTo>
                  <a:pt x="393841" y="472610"/>
                </a:lnTo>
                <a:lnTo>
                  <a:pt x="390924" y="470665"/>
                </a:lnTo>
                <a:lnTo>
                  <a:pt x="390924" y="469692"/>
                </a:lnTo>
                <a:lnTo>
                  <a:pt x="391896" y="469692"/>
                </a:lnTo>
                <a:lnTo>
                  <a:pt x="388006" y="467747"/>
                </a:lnTo>
                <a:lnTo>
                  <a:pt x="385089" y="466775"/>
                </a:lnTo>
                <a:lnTo>
                  <a:pt x="381199" y="466775"/>
                </a:lnTo>
                <a:lnTo>
                  <a:pt x="377309" y="463857"/>
                </a:lnTo>
                <a:lnTo>
                  <a:pt x="374392" y="461913"/>
                </a:lnTo>
                <a:lnTo>
                  <a:pt x="369530" y="460940"/>
                </a:lnTo>
                <a:lnTo>
                  <a:pt x="367585" y="458995"/>
                </a:lnTo>
                <a:lnTo>
                  <a:pt x="366613" y="458995"/>
                </a:lnTo>
                <a:lnTo>
                  <a:pt x="367585" y="457050"/>
                </a:lnTo>
                <a:lnTo>
                  <a:pt x="363695" y="455105"/>
                </a:lnTo>
                <a:lnTo>
                  <a:pt x="360777" y="454133"/>
                </a:lnTo>
                <a:lnTo>
                  <a:pt x="357860" y="451216"/>
                </a:lnTo>
                <a:lnTo>
                  <a:pt x="357860" y="452188"/>
                </a:lnTo>
                <a:lnTo>
                  <a:pt x="356887" y="451216"/>
                </a:lnTo>
                <a:lnTo>
                  <a:pt x="353970" y="450243"/>
                </a:lnTo>
                <a:lnTo>
                  <a:pt x="354943" y="450243"/>
                </a:lnTo>
                <a:lnTo>
                  <a:pt x="352998" y="449271"/>
                </a:lnTo>
                <a:lnTo>
                  <a:pt x="350081" y="447326"/>
                </a:lnTo>
                <a:lnTo>
                  <a:pt x="352026" y="449271"/>
                </a:lnTo>
                <a:lnTo>
                  <a:pt x="354943" y="451216"/>
                </a:lnTo>
                <a:lnTo>
                  <a:pt x="349108" y="449271"/>
                </a:lnTo>
                <a:lnTo>
                  <a:pt x="347164" y="447326"/>
                </a:lnTo>
                <a:lnTo>
                  <a:pt x="343274" y="445381"/>
                </a:lnTo>
                <a:lnTo>
                  <a:pt x="340356" y="444408"/>
                </a:lnTo>
                <a:lnTo>
                  <a:pt x="339384" y="442464"/>
                </a:lnTo>
                <a:lnTo>
                  <a:pt x="336467" y="440519"/>
                </a:lnTo>
                <a:lnTo>
                  <a:pt x="334521" y="440519"/>
                </a:lnTo>
                <a:lnTo>
                  <a:pt x="330632" y="437601"/>
                </a:lnTo>
                <a:lnTo>
                  <a:pt x="329659" y="437601"/>
                </a:lnTo>
                <a:lnTo>
                  <a:pt x="327715" y="436629"/>
                </a:lnTo>
                <a:lnTo>
                  <a:pt x="324797" y="435657"/>
                </a:lnTo>
                <a:lnTo>
                  <a:pt x="322852" y="434684"/>
                </a:lnTo>
                <a:lnTo>
                  <a:pt x="320907" y="434684"/>
                </a:lnTo>
                <a:lnTo>
                  <a:pt x="314100" y="429822"/>
                </a:lnTo>
                <a:lnTo>
                  <a:pt x="315072" y="429822"/>
                </a:lnTo>
                <a:lnTo>
                  <a:pt x="311183" y="426904"/>
                </a:lnTo>
                <a:lnTo>
                  <a:pt x="306320" y="424960"/>
                </a:lnTo>
                <a:lnTo>
                  <a:pt x="307293" y="424960"/>
                </a:lnTo>
                <a:lnTo>
                  <a:pt x="303403" y="423015"/>
                </a:lnTo>
                <a:lnTo>
                  <a:pt x="300486" y="421070"/>
                </a:lnTo>
                <a:lnTo>
                  <a:pt x="298541" y="420097"/>
                </a:lnTo>
                <a:lnTo>
                  <a:pt x="298541" y="418152"/>
                </a:lnTo>
                <a:lnTo>
                  <a:pt x="298541" y="417180"/>
                </a:lnTo>
                <a:lnTo>
                  <a:pt x="296596" y="416208"/>
                </a:lnTo>
                <a:lnTo>
                  <a:pt x="293678" y="415235"/>
                </a:lnTo>
                <a:lnTo>
                  <a:pt x="291734" y="414263"/>
                </a:lnTo>
                <a:lnTo>
                  <a:pt x="290761" y="415235"/>
                </a:lnTo>
                <a:lnTo>
                  <a:pt x="290761" y="416208"/>
                </a:lnTo>
                <a:lnTo>
                  <a:pt x="281037" y="409401"/>
                </a:lnTo>
                <a:lnTo>
                  <a:pt x="276175" y="406483"/>
                </a:lnTo>
                <a:lnTo>
                  <a:pt x="271312" y="402593"/>
                </a:lnTo>
                <a:lnTo>
                  <a:pt x="270340" y="402593"/>
                </a:lnTo>
                <a:lnTo>
                  <a:pt x="269368" y="401621"/>
                </a:lnTo>
                <a:lnTo>
                  <a:pt x="254781" y="392869"/>
                </a:lnTo>
                <a:lnTo>
                  <a:pt x="247973" y="388007"/>
                </a:lnTo>
                <a:lnTo>
                  <a:pt x="243112" y="383144"/>
                </a:lnTo>
                <a:lnTo>
                  <a:pt x="244084" y="384117"/>
                </a:lnTo>
                <a:lnTo>
                  <a:pt x="244083" y="383144"/>
                </a:lnTo>
                <a:lnTo>
                  <a:pt x="244083" y="382172"/>
                </a:lnTo>
                <a:lnTo>
                  <a:pt x="242139" y="381200"/>
                </a:lnTo>
                <a:lnTo>
                  <a:pt x="241166" y="380227"/>
                </a:lnTo>
                <a:lnTo>
                  <a:pt x="240194" y="380227"/>
                </a:lnTo>
                <a:lnTo>
                  <a:pt x="240194" y="381199"/>
                </a:lnTo>
                <a:lnTo>
                  <a:pt x="241166" y="383144"/>
                </a:lnTo>
                <a:lnTo>
                  <a:pt x="232414" y="376337"/>
                </a:lnTo>
                <a:lnTo>
                  <a:pt x="225607" y="370502"/>
                </a:lnTo>
                <a:lnTo>
                  <a:pt x="225607" y="371475"/>
                </a:lnTo>
                <a:lnTo>
                  <a:pt x="223663" y="370503"/>
                </a:lnTo>
                <a:lnTo>
                  <a:pt x="223663" y="369530"/>
                </a:lnTo>
                <a:lnTo>
                  <a:pt x="222690" y="368558"/>
                </a:lnTo>
                <a:lnTo>
                  <a:pt x="217827" y="364668"/>
                </a:lnTo>
                <a:lnTo>
                  <a:pt x="216856" y="365640"/>
                </a:lnTo>
                <a:lnTo>
                  <a:pt x="215883" y="363696"/>
                </a:lnTo>
                <a:lnTo>
                  <a:pt x="213938" y="362723"/>
                </a:lnTo>
                <a:lnTo>
                  <a:pt x="212965" y="362723"/>
                </a:lnTo>
                <a:lnTo>
                  <a:pt x="211021" y="360778"/>
                </a:lnTo>
                <a:lnTo>
                  <a:pt x="211021" y="359806"/>
                </a:lnTo>
                <a:lnTo>
                  <a:pt x="205186" y="356888"/>
                </a:lnTo>
                <a:lnTo>
                  <a:pt x="199351" y="352026"/>
                </a:lnTo>
                <a:lnTo>
                  <a:pt x="198379" y="349109"/>
                </a:lnTo>
                <a:lnTo>
                  <a:pt x="195461" y="348136"/>
                </a:lnTo>
                <a:lnTo>
                  <a:pt x="195461" y="349109"/>
                </a:lnTo>
                <a:lnTo>
                  <a:pt x="189627" y="342302"/>
                </a:lnTo>
                <a:lnTo>
                  <a:pt x="186709" y="338412"/>
                </a:lnTo>
                <a:lnTo>
                  <a:pt x="177957" y="333550"/>
                </a:lnTo>
                <a:lnTo>
                  <a:pt x="169205" y="326742"/>
                </a:lnTo>
                <a:lnTo>
                  <a:pt x="151701" y="311183"/>
                </a:lnTo>
                <a:lnTo>
                  <a:pt x="152674" y="311183"/>
                </a:lnTo>
                <a:lnTo>
                  <a:pt x="150729" y="309238"/>
                </a:lnTo>
                <a:lnTo>
                  <a:pt x="149757" y="309238"/>
                </a:lnTo>
                <a:lnTo>
                  <a:pt x="148784" y="308266"/>
                </a:lnTo>
                <a:lnTo>
                  <a:pt x="148784" y="307293"/>
                </a:lnTo>
                <a:lnTo>
                  <a:pt x="148784" y="306321"/>
                </a:lnTo>
                <a:lnTo>
                  <a:pt x="150729" y="306321"/>
                </a:lnTo>
                <a:lnTo>
                  <a:pt x="147812" y="304376"/>
                </a:lnTo>
                <a:lnTo>
                  <a:pt x="145867" y="302431"/>
                </a:lnTo>
                <a:lnTo>
                  <a:pt x="141977" y="300486"/>
                </a:lnTo>
                <a:lnTo>
                  <a:pt x="141977" y="301459"/>
                </a:lnTo>
                <a:lnTo>
                  <a:pt x="140032" y="299514"/>
                </a:lnTo>
                <a:lnTo>
                  <a:pt x="138087" y="297569"/>
                </a:lnTo>
                <a:lnTo>
                  <a:pt x="136142" y="296596"/>
                </a:lnTo>
                <a:lnTo>
                  <a:pt x="136142" y="295624"/>
                </a:lnTo>
                <a:lnTo>
                  <a:pt x="137114" y="295624"/>
                </a:lnTo>
                <a:lnTo>
                  <a:pt x="138087" y="295624"/>
                </a:lnTo>
                <a:lnTo>
                  <a:pt x="135170" y="293679"/>
                </a:lnTo>
                <a:lnTo>
                  <a:pt x="135170" y="292707"/>
                </a:lnTo>
                <a:lnTo>
                  <a:pt x="136142" y="292707"/>
                </a:lnTo>
                <a:lnTo>
                  <a:pt x="139060" y="293679"/>
                </a:lnTo>
                <a:lnTo>
                  <a:pt x="141977" y="294652"/>
                </a:lnTo>
                <a:lnTo>
                  <a:pt x="141977" y="293679"/>
                </a:lnTo>
                <a:lnTo>
                  <a:pt x="140032" y="291734"/>
                </a:lnTo>
                <a:lnTo>
                  <a:pt x="140032" y="290762"/>
                </a:lnTo>
                <a:lnTo>
                  <a:pt x="141004" y="290762"/>
                </a:lnTo>
                <a:lnTo>
                  <a:pt x="141977" y="291734"/>
                </a:lnTo>
                <a:lnTo>
                  <a:pt x="143922" y="292707"/>
                </a:lnTo>
                <a:lnTo>
                  <a:pt x="141977" y="290762"/>
                </a:lnTo>
                <a:lnTo>
                  <a:pt x="138087" y="288817"/>
                </a:lnTo>
                <a:lnTo>
                  <a:pt x="137114" y="288817"/>
                </a:lnTo>
                <a:lnTo>
                  <a:pt x="137114" y="290762"/>
                </a:lnTo>
                <a:lnTo>
                  <a:pt x="134197" y="287844"/>
                </a:lnTo>
                <a:lnTo>
                  <a:pt x="132253" y="287845"/>
                </a:lnTo>
                <a:lnTo>
                  <a:pt x="131280" y="287358"/>
                </a:lnTo>
                <a:lnTo>
                  <a:pt x="130307" y="286872"/>
                </a:lnTo>
                <a:lnTo>
                  <a:pt x="127390" y="284927"/>
                </a:lnTo>
                <a:lnTo>
                  <a:pt x="127390" y="283955"/>
                </a:lnTo>
                <a:lnTo>
                  <a:pt x="128363" y="284927"/>
                </a:lnTo>
                <a:lnTo>
                  <a:pt x="129335" y="285899"/>
                </a:lnTo>
                <a:lnTo>
                  <a:pt x="131280" y="286872"/>
                </a:lnTo>
                <a:lnTo>
                  <a:pt x="130307" y="284927"/>
                </a:lnTo>
                <a:lnTo>
                  <a:pt x="128363" y="282982"/>
                </a:lnTo>
                <a:lnTo>
                  <a:pt x="124473" y="280065"/>
                </a:lnTo>
                <a:lnTo>
                  <a:pt x="125445" y="281037"/>
                </a:lnTo>
                <a:lnTo>
                  <a:pt x="124473" y="282010"/>
                </a:lnTo>
                <a:lnTo>
                  <a:pt x="121555" y="280065"/>
                </a:lnTo>
                <a:lnTo>
                  <a:pt x="121555" y="279092"/>
                </a:lnTo>
                <a:lnTo>
                  <a:pt x="122528" y="279092"/>
                </a:lnTo>
                <a:lnTo>
                  <a:pt x="120583" y="277148"/>
                </a:lnTo>
                <a:lnTo>
                  <a:pt x="117666" y="276175"/>
                </a:lnTo>
                <a:lnTo>
                  <a:pt x="118638" y="277147"/>
                </a:lnTo>
                <a:lnTo>
                  <a:pt x="116693" y="276175"/>
                </a:lnTo>
                <a:lnTo>
                  <a:pt x="114748" y="275203"/>
                </a:lnTo>
                <a:lnTo>
                  <a:pt x="113776" y="273258"/>
                </a:lnTo>
                <a:lnTo>
                  <a:pt x="111831" y="271313"/>
                </a:lnTo>
                <a:lnTo>
                  <a:pt x="112804" y="270340"/>
                </a:lnTo>
                <a:lnTo>
                  <a:pt x="114748" y="271313"/>
                </a:lnTo>
                <a:lnTo>
                  <a:pt x="115721" y="271313"/>
                </a:lnTo>
                <a:lnTo>
                  <a:pt x="114748" y="268395"/>
                </a:lnTo>
                <a:lnTo>
                  <a:pt x="113776" y="268396"/>
                </a:lnTo>
                <a:lnTo>
                  <a:pt x="110858" y="267423"/>
                </a:lnTo>
                <a:lnTo>
                  <a:pt x="109886" y="266450"/>
                </a:lnTo>
                <a:lnTo>
                  <a:pt x="108914" y="266450"/>
                </a:lnTo>
                <a:lnTo>
                  <a:pt x="108914" y="267423"/>
                </a:lnTo>
                <a:lnTo>
                  <a:pt x="108914" y="265478"/>
                </a:lnTo>
                <a:lnTo>
                  <a:pt x="109886" y="265478"/>
                </a:lnTo>
                <a:lnTo>
                  <a:pt x="107941" y="263533"/>
                </a:lnTo>
                <a:lnTo>
                  <a:pt x="105997" y="261588"/>
                </a:lnTo>
                <a:lnTo>
                  <a:pt x="104051" y="260616"/>
                </a:lnTo>
                <a:lnTo>
                  <a:pt x="104051" y="258671"/>
                </a:lnTo>
                <a:lnTo>
                  <a:pt x="102107" y="258671"/>
                </a:lnTo>
                <a:lnTo>
                  <a:pt x="101134" y="254781"/>
                </a:lnTo>
                <a:lnTo>
                  <a:pt x="96272" y="250891"/>
                </a:lnTo>
                <a:lnTo>
                  <a:pt x="95299" y="248946"/>
                </a:lnTo>
                <a:lnTo>
                  <a:pt x="94327" y="247974"/>
                </a:lnTo>
                <a:lnTo>
                  <a:pt x="95299" y="247002"/>
                </a:lnTo>
                <a:lnTo>
                  <a:pt x="92382" y="244084"/>
                </a:lnTo>
                <a:lnTo>
                  <a:pt x="91409" y="243112"/>
                </a:lnTo>
                <a:lnTo>
                  <a:pt x="90437" y="244084"/>
                </a:lnTo>
                <a:lnTo>
                  <a:pt x="92382" y="246029"/>
                </a:lnTo>
                <a:lnTo>
                  <a:pt x="93354" y="247974"/>
                </a:lnTo>
                <a:lnTo>
                  <a:pt x="92382" y="247002"/>
                </a:lnTo>
                <a:lnTo>
                  <a:pt x="88492" y="244084"/>
                </a:lnTo>
                <a:lnTo>
                  <a:pt x="89465" y="243112"/>
                </a:lnTo>
                <a:lnTo>
                  <a:pt x="87520" y="241167"/>
                </a:lnTo>
                <a:lnTo>
                  <a:pt x="85575" y="239222"/>
                </a:lnTo>
                <a:lnTo>
                  <a:pt x="85575" y="238250"/>
                </a:lnTo>
                <a:lnTo>
                  <a:pt x="83630" y="237277"/>
                </a:lnTo>
                <a:lnTo>
                  <a:pt x="82657" y="235332"/>
                </a:lnTo>
                <a:lnTo>
                  <a:pt x="82657" y="234360"/>
                </a:lnTo>
                <a:lnTo>
                  <a:pt x="82657" y="233387"/>
                </a:lnTo>
                <a:lnTo>
                  <a:pt x="80713" y="231442"/>
                </a:lnTo>
                <a:lnTo>
                  <a:pt x="84602" y="234360"/>
                </a:lnTo>
                <a:lnTo>
                  <a:pt x="82657" y="232415"/>
                </a:lnTo>
                <a:lnTo>
                  <a:pt x="81685" y="229498"/>
                </a:lnTo>
                <a:lnTo>
                  <a:pt x="76823" y="227553"/>
                </a:lnTo>
                <a:lnTo>
                  <a:pt x="75850" y="226580"/>
                </a:lnTo>
                <a:lnTo>
                  <a:pt x="74878" y="225608"/>
                </a:lnTo>
                <a:lnTo>
                  <a:pt x="74878" y="224635"/>
                </a:lnTo>
                <a:lnTo>
                  <a:pt x="73906" y="223663"/>
                </a:lnTo>
                <a:lnTo>
                  <a:pt x="76823" y="226580"/>
                </a:lnTo>
                <a:lnTo>
                  <a:pt x="76823" y="224635"/>
                </a:lnTo>
                <a:lnTo>
                  <a:pt x="73905" y="219773"/>
                </a:lnTo>
                <a:lnTo>
                  <a:pt x="70988" y="217828"/>
                </a:lnTo>
                <a:lnTo>
                  <a:pt x="70016" y="217828"/>
                </a:lnTo>
                <a:lnTo>
                  <a:pt x="69043" y="216856"/>
                </a:lnTo>
                <a:lnTo>
                  <a:pt x="69043" y="215883"/>
                </a:lnTo>
                <a:lnTo>
                  <a:pt x="70016" y="215883"/>
                </a:lnTo>
                <a:lnTo>
                  <a:pt x="69043" y="213938"/>
                </a:lnTo>
                <a:lnTo>
                  <a:pt x="68071" y="213938"/>
                </a:lnTo>
                <a:lnTo>
                  <a:pt x="68071" y="214911"/>
                </a:lnTo>
                <a:lnTo>
                  <a:pt x="67098" y="213938"/>
                </a:lnTo>
                <a:lnTo>
                  <a:pt x="63208" y="203242"/>
                </a:lnTo>
                <a:lnTo>
                  <a:pt x="67098" y="206159"/>
                </a:lnTo>
                <a:lnTo>
                  <a:pt x="65154" y="204214"/>
                </a:lnTo>
                <a:lnTo>
                  <a:pt x="67098" y="204214"/>
                </a:lnTo>
                <a:lnTo>
                  <a:pt x="67098" y="203242"/>
                </a:lnTo>
                <a:lnTo>
                  <a:pt x="67098" y="202269"/>
                </a:lnTo>
                <a:lnTo>
                  <a:pt x="68070" y="202269"/>
                </a:lnTo>
                <a:lnTo>
                  <a:pt x="66126" y="200324"/>
                </a:lnTo>
                <a:lnTo>
                  <a:pt x="64181" y="197407"/>
                </a:lnTo>
                <a:lnTo>
                  <a:pt x="64181" y="199352"/>
                </a:lnTo>
                <a:lnTo>
                  <a:pt x="63209" y="199352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2"/>
                </a:lnTo>
                <a:lnTo>
                  <a:pt x="56401" y="196434"/>
                </a:lnTo>
                <a:lnTo>
                  <a:pt x="54457" y="192545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39" y="183792"/>
                </a:lnTo>
                <a:lnTo>
                  <a:pt x="51539" y="181848"/>
                </a:lnTo>
                <a:lnTo>
                  <a:pt x="51539" y="180875"/>
                </a:lnTo>
                <a:lnTo>
                  <a:pt x="50567" y="177958"/>
                </a:lnTo>
                <a:lnTo>
                  <a:pt x="48622" y="174068"/>
                </a:lnTo>
                <a:lnTo>
                  <a:pt x="46677" y="173096"/>
                </a:lnTo>
                <a:lnTo>
                  <a:pt x="46677" y="174068"/>
                </a:lnTo>
                <a:lnTo>
                  <a:pt x="46677" y="175041"/>
                </a:lnTo>
                <a:lnTo>
                  <a:pt x="47649" y="176013"/>
                </a:lnTo>
                <a:lnTo>
                  <a:pt x="46677" y="176013"/>
                </a:lnTo>
                <a:lnTo>
                  <a:pt x="43760" y="170178"/>
                </a:lnTo>
                <a:lnTo>
                  <a:pt x="42787" y="169206"/>
                </a:lnTo>
                <a:lnTo>
                  <a:pt x="41815" y="167261"/>
                </a:lnTo>
                <a:lnTo>
                  <a:pt x="42787" y="171151"/>
                </a:lnTo>
                <a:lnTo>
                  <a:pt x="41815" y="173096"/>
                </a:lnTo>
                <a:lnTo>
                  <a:pt x="39870" y="169206"/>
                </a:lnTo>
                <a:lnTo>
                  <a:pt x="40842" y="169206"/>
                </a:lnTo>
                <a:lnTo>
                  <a:pt x="38897" y="166288"/>
                </a:lnTo>
                <a:lnTo>
                  <a:pt x="37925" y="165316"/>
                </a:lnTo>
                <a:lnTo>
                  <a:pt x="36952" y="164344"/>
                </a:lnTo>
                <a:lnTo>
                  <a:pt x="35007" y="161426"/>
                </a:lnTo>
                <a:lnTo>
                  <a:pt x="35007" y="158509"/>
                </a:lnTo>
                <a:lnTo>
                  <a:pt x="36953" y="160454"/>
                </a:lnTo>
                <a:lnTo>
                  <a:pt x="37925" y="163371"/>
                </a:lnTo>
                <a:lnTo>
                  <a:pt x="39870" y="165316"/>
                </a:lnTo>
                <a:lnTo>
                  <a:pt x="40842" y="165316"/>
                </a:lnTo>
                <a:lnTo>
                  <a:pt x="37925" y="160454"/>
                </a:lnTo>
                <a:lnTo>
                  <a:pt x="36953" y="159158"/>
                </a:lnTo>
                <a:lnTo>
                  <a:pt x="36953" y="155592"/>
                </a:lnTo>
                <a:lnTo>
                  <a:pt x="35980" y="153647"/>
                </a:lnTo>
                <a:lnTo>
                  <a:pt x="35007" y="151702"/>
                </a:lnTo>
                <a:lnTo>
                  <a:pt x="36952" y="153647"/>
                </a:lnTo>
                <a:lnTo>
                  <a:pt x="35980" y="149757"/>
                </a:lnTo>
                <a:lnTo>
                  <a:pt x="35980" y="147812"/>
                </a:lnTo>
                <a:lnTo>
                  <a:pt x="36952" y="145867"/>
                </a:lnTo>
                <a:lnTo>
                  <a:pt x="35007" y="142950"/>
                </a:lnTo>
                <a:lnTo>
                  <a:pt x="34035" y="142950"/>
                </a:lnTo>
                <a:lnTo>
                  <a:pt x="34035" y="143922"/>
                </a:lnTo>
                <a:lnTo>
                  <a:pt x="33063" y="144894"/>
                </a:lnTo>
                <a:lnTo>
                  <a:pt x="29173" y="136143"/>
                </a:lnTo>
                <a:lnTo>
                  <a:pt x="25283" y="130308"/>
                </a:lnTo>
                <a:lnTo>
                  <a:pt x="25283" y="129336"/>
                </a:lnTo>
                <a:lnTo>
                  <a:pt x="26255" y="128363"/>
                </a:lnTo>
                <a:lnTo>
                  <a:pt x="28200" y="130308"/>
                </a:lnTo>
                <a:lnTo>
                  <a:pt x="23338" y="119611"/>
                </a:lnTo>
                <a:lnTo>
                  <a:pt x="19448" y="108914"/>
                </a:lnTo>
                <a:lnTo>
                  <a:pt x="19448" y="109886"/>
                </a:lnTo>
                <a:lnTo>
                  <a:pt x="18476" y="109886"/>
                </a:lnTo>
                <a:lnTo>
                  <a:pt x="17503" y="106969"/>
                </a:lnTo>
                <a:lnTo>
                  <a:pt x="16531" y="104052"/>
                </a:lnTo>
                <a:lnTo>
                  <a:pt x="16531" y="103079"/>
                </a:lnTo>
                <a:lnTo>
                  <a:pt x="17503" y="103079"/>
                </a:lnTo>
                <a:lnTo>
                  <a:pt x="16531" y="101135"/>
                </a:lnTo>
                <a:lnTo>
                  <a:pt x="17503" y="100162"/>
                </a:lnTo>
                <a:lnTo>
                  <a:pt x="17503" y="98217"/>
                </a:lnTo>
                <a:lnTo>
                  <a:pt x="13613" y="90437"/>
                </a:lnTo>
                <a:lnTo>
                  <a:pt x="10696" y="82658"/>
                </a:lnTo>
                <a:lnTo>
                  <a:pt x="9724" y="75851"/>
                </a:lnTo>
                <a:lnTo>
                  <a:pt x="7779" y="70016"/>
                </a:lnTo>
                <a:lnTo>
                  <a:pt x="4862" y="58347"/>
                </a:lnTo>
                <a:lnTo>
                  <a:pt x="4862" y="56402"/>
                </a:lnTo>
                <a:lnTo>
                  <a:pt x="5834" y="55429"/>
                </a:lnTo>
                <a:lnTo>
                  <a:pt x="6807" y="55429"/>
                </a:lnTo>
                <a:lnTo>
                  <a:pt x="6806" y="53484"/>
                </a:lnTo>
                <a:lnTo>
                  <a:pt x="5834" y="51539"/>
                </a:lnTo>
                <a:lnTo>
                  <a:pt x="5834" y="52512"/>
                </a:lnTo>
                <a:lnTo>
                  <a:pt x="4861" y="52512"/>
                </a:lnTo>
                <a:lnTo>
                  <a:pt x="4861" y="50567"/>
                </a:lnTo>
                <a:lnTo>
                  <a:pt x="4862" y="44732"/>
                </a:lnTo>
                <a:lnTo>
                  <a:pt x="3889" y="39870"/>
                </a:lnTo>
                <a:lnTo>
                  <a:pt x="2917" y="35980"/>
                </a:lnTo>
                <a:lnTo>
                  <a:pt x="3889" y="35980"/>
                </a:lnTo>
                <a:lnTo>
                  <a:pt x="4862" y="36953"/>
                </a:lnTo>
                <a:lnTo>
                  <a:pt x="4862" y="34035"/>
                </a:lnTo>
                <a:lnTo>
                  <a:pt x="3889" y="31118"/>
                </a:lnTo>
                <a:lnTo>
                  <a:pt x="2917" y="24311"/>
                </a:lnTo>
                <a:lnTo>
                  <a:pt x="1944" y="27228"/>
                </a:lnTo>
                <a:lnTo>
                  <a:pt x="972" y="22366"/>
                </a:lnTo>
                <a:lnTo>
                  <a:pt x="972" y="17504"/>
                </a:lnTo>
                <a:lnTo>
                  <a:pt x="0" y="8752"/>
                </a:lnTo>
                <a:lnTo>
                  <a:pt x="971" y="8752"/>
                </a:lnTo>
                <a:lnTo>
                  <a:pt x="972" y="4862"/>
                </a:lnTo>
                <a:lnTo>
                  <a:pt x="1884" y="3038"/>
                </a:ln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4" y="8752"/>
                </a:lnTo>
                <a:lnTo>
                  <a:pt x="1944" y="13614"/>
                </a:lnTo>
                <a:lnTo>
                  <a:pt x="2917" y="13614"/>
                </a:lnTo>
                <a:lnTo>
                  <a:pt x="2917" y="14587"/>
                </a:lnTo>
                <a:lnTo>
                  <a:pt x="4667" y="18087"/>
                </a:lnTo>
                <a:lnTo>
                  <a:pt x="5658" y="22543"/>
                </a:lnTo>
                <a:lnTo>
                  <a:pt x="4862" y="23339"/>
                </a:lnTo>
                <a:lnTo>
                  <a:pt x="4862" y="24311"/>
                </a:lnTo>
                <a:lnTo>
                  <a:pt x="5834" y="25283"/>
                </a:lnTo>
                <a:lnTo>
                  <a:pt x="6806" y="27228"/>
                </a:lnTo>
                <a:lnTo>
                  <a:pt x="7779" y="34035"/>
                </a:lnTo>
                <a:lnTo>
                  <a:pt x="7779" y="36953"/>
                </a:lnTo>
                <a:lnTo>
                  <a:pt x="8752" y="40842"/>
                </a:lnTo>
                <a:lnTo>
                  <a:pt x="9724" y="44733"/>
                </a:lnTo>
                <a:lnTo>
                  <a:pt x="9724" y="48622"/>
                </a:lnTo>
                <a:lnTo>
                  <a:pt x="7779" y="44732"/>
                </a:lnTo>
                <a:lnTo>
                  <a:pt x="5834" y="40843"/>
                </a:lnTo>
                <a:lnTo>
                  <a:pt x="6806" y="48622"/>
                </a:lnTo>
                <a:lnTo>
                  <a:pt x="8751" y="50567"/>
                </a:lnTo>
                <a:lnTo>
                  <a:pt x="10696" y="55429"/>
                </a:lnTo>
                <a:lnTo>
                  <a:pt x="10696" y="56402"/>
                </a:lnTo>
                <a:lnTo>
                  <a:pt x="12641" y="60292"/>
                </a:lnTo>
                <a:lnTo>
                  <a:pt x="13614" y="62236"/>
                </a:lnTo>
                <a:lnTo>
                  <a:pt x="14586" y="65154"/>
                </a:lnTo>
                <a:lnTo>
                  <a:pt x="17503" y="79741"/>
                </a:lnTo>
                <a:lnTo>
                  <a:pt x="20421" y="91410"/>
                </a:lnTo>
                <a:lnTo>
                  <a:pt x="19449" y="92382"/>
                </a:lnTo>
                <a:lnTo>
                  <a:pt x="22366" y="96272"/>
                </a:lnTo>
                <a:lnTo>
                  <a:pt x="23338" y="100162"/>
                </a:lnTo>
                <a:lnTo>
                  <a:pt x="27228" y="109886"/>
                </a:lnTo>
                <a:lnTo>
                  <a:pt x="29173" y="116694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0" y="133225"/>
                </a:lnTo>
                <a:lnTo>
                  <a:pt x="41814" y="144895"/>
                </a:lnTo>
                <a:lnTo>
                  <a:pt x="47649" y="154619"/>
                </a:lnTo>
                <a:lnTo>
                  <a:pt x="58346" y="176013"/>
                </a:lnTo>
                <a:lnTo>
                  <a:pt x="56402" y="174068"/>
                </a:lnTo>
                <a:lnTo>
                  <a:pt x="57374" y="176013"/>
                </a:lnTo>
                <a:lnTo>
                  <a:pt x="57374" y="176985"/>
                </a:lnTo>
                <a:lnTo>
                  <a:pt x="57374" y="177958"/>
                </a:lnTo>
                <a:lnTo>
                  <a:pt x="58346" y="178930"/>
                </a:lnTo>
                <a:lnTo>
                  <a:pt x="58346" y="177958"/>
                </a:lnTo>
                <a:lnTo>
                  <a:pt x="59319" y="179903"/>
                </a:lnTo>
                <a:lnTo>
                  <a:pt x="63208" y="183792"/>
                </a:lnTo>
                <a:lnTo>
                  <a:pt x="66126" y="188655"/>
                </a:lnTo>
                <a:lnTo>
                  <a:pt x="70015" y="194489"/>
                </a:lnTo>
                <a:lnTo>
                  <a:pt x="76823" y="203241"/>
                </a:lnTo>
                <a:lnTo>
                  <a:pt x="76823" y="204214"/>
                </a:lnTo>
                <a:lnTo>
                  <a:pt x="79740" y="208104"/>
                </a:lnTo>
                <a:lnTo>
                  <a:pt x="83630" y="212966"/>
                </a:lnTo>
                <a:lnTo>
                  <a:pt x="90437" y="223663"/>
                </a:lnTo>
                <a:lnTo>
                  <a:pt x="90437" y="225608"/>
                </a:lnTo>
                <a:lnTo>
                  <a:pt x="92382" y="228525"/>
                </a:lnTo>
                <a:lnTo>
                  <a:pt x="97244" y="232415"/>
                </a:lnTo>
                <a:lnTo>
                  <a:pt x="102106" y="238250"/>
                </a:lnTo>
                <a:lnTo>
                  <a:pt x="113776" y="251864"/>
                </a:lnTo>
                <a:lnTo>
                  <a:pt x="133225" y="272285"/>
                </a:lnTo>
                <a:lnTo>
                  <a:pt x="142949" y="282982"/>
                </a:lnTo>
                <a:lnTo>
                  <a:pt x="153646" y="292707"/>
                </a:lnTo>
                <a:lnTo>
                  <a:pt x="153646" y="294651"/>
                </a:lnTo>
                <a:lnTo>
                  <a:pt x="165316" y="303404"/>
                </a:lnTo>
                <a:lnTo>
                  <a:pt x="176012" y="314100"/>
                </a:lnTo>
                <a:lnTo>
                  <a:pt x="187682" y="323825"/>
                </a:lnTo>
                <a:lnTo>
                  <a:pt x="197406" y="332577"/>
                </a:lnTo>
                <a:lnTo>
                  <a:pt x="195461" y="332577"/>
                </a:lnTo>
                <a:lnTo>
                  <a:pt x="201296" y="337439"/>
                </a:lnTo>
                <a:lnTo>
                  <a:pt x="203241" y="338412"/>
                </a:lnTo>
                <a:lnTo>
                  <a:pt x="204214" y="338412"/>
                </a:lnTo>
                <a:lnTo>
                  <a:pt x="204214" y="337439"/>
                </a:lnTo>
                <a:lnTo>
                  <a:pt x="211021" y="343274"/>
                </a:lnTo>
                <a:lnTo>
                  <a:pt x="213938" y="346191"/>
                </a:lnTo>
                <a:lnTo>
                  <a:pt x="215883" y="348136"/>
                </a:lnTo>
                <a:lnTo>
                  <a:pt x="220745" y="352026"/>
                </a:lnTo>
                <a:lnTo>
                  <a:pt x="225607" y="353971"/>
                </a:lnTo>
                <a:lnTo>
                  <a:pt x="234360" y="361751"/>
                </a:lnTo>
                <a:lnTo>
                  <a:pt x="241795" y="366956"/>
                </a:lnTo>
                <a:lnTo>
                  <a:pt x="241167" y="367585"/>
                </a:lnTo>
                <a:lnTo>
                  <a:pt x="243111" y="368557"/>
                </a:lnTo>
                <a:lnTo>
                  <a:pt x="248946" y="373420"/>
                </a:lnTo>
                <a:lnTo>
                  <a:pt x="250891" y="374392"/>
                </a:lnTo>
                <a:lnTo>
                  <a:pt x="251863" y="374392"/>
                </a:lnTo>
                <a:lnTo>
                  <a:pt x="251863" y="373420"/>
                </a:lnTo>
                <a:lnTo>
                  <a:pt x="257698" y="378282"/>
                </a:lnTo>
                <a:lnTo>
                  <a:pt x="265478" y="383145"/>
                </a:lnTo>
                <a:lnTo>
                  <a:pt x="273257" y="388007"/>
                </a:lnTo>
                <a:lnTo>
                  <a:pt x="279092" y="392869"/>
                </a:lnTo>
                <a:lnTo>
                  <a:pt x="280065" y="392869"/>
                </a:lnTo>
                <a:lnTo>
                  <a:pt x="282009" y="393841"/>
                </a:lnTo>
                <a:lnTo>
                  <a:pt x="293679" y="401621"/>
                </a:lnTo>
                <a:lnTo>
                  <a:pt x="299513" y="404538"/>
                </a:lnTo>
                <a:lnTo>
                  <a:pt x="304375" y="407455"/>
                </a:lnTo>
                <a:lnTo>
                  <a:pt x="304375" y="408428"/>
                </a:lnTo>
                <a:lnTo>
                  <a:pt x="303403" y="408428"/>
                </a:lnTo>
                <a:lnTo>
                  <a:pt x="305348" y="409401"/>
                </a:lnTo>
                <a:lnTo>
                  <a:pt x="306321" y="409401"/>
                </a:lnTo>
                <a:lnTo>
                  <a:pt x="308265" y="409400"/>
                </a:lnTo>
                <a:lnTo>
                  <a:pt x="317990" y="415235"/>
                </a:lnTo>
                <a:lnTo>
                  <a:pt x="326742" y="421070"/>
                </a:lnTo>
                <a:lnTo>
                  <a:pt x="335494" y="427877"/>
                </a:lnTo>
                <a:lnTo>
                  <a:pt x="345218" y="432739"/>
                </a:lnTo>
                <a:lnTo>
                  <a:pt x="408427" y="464830"/>
                </a:lnTo>
                <a:lnTo>
                  <a:pt x="408428" y="465802"/>
                </a:lnTo>
                <a:lnTo>
                  <a:pt x="414262" y="467747"/>
                </a:lnTo>
                <a:lnTo>
                  <a:pt x="420097" y="470665"/>
                </a:lnTo>
                <a:lnTo>
                  <a:pt x="424959" y="473582"/>
                </a:lnTo>
                <a:lnTo>
                  <a:pt x="430794" y="475527"/>
                </a:lnTo>
                <a:lnTo>
                  <a:pt x="433711" y="477472"/>
                </a:lnTo>
                <a:lnTo>
                  <a:pt x="435656" y="477472"/>
                </a:lnTo>
                <a:lnTo>
                  <a:pt x="435656" y="478444"/>
                </a:lnTo>
                <a:lnTo>
                  <a:pt x="440519" y="480389"/>
                </a:lnTo>
                <a:lnTo>
                  <a:pt x="446353" y="483306"/>
                </a:lnTo>
                <a:lnTo>
                  <a:pt x="452188" y="486224"/>
                </a:lnTo>
                <a:lnTo>
                  <a:pt x="458992" y="489140"/>
                </a:lnTo>
                <a:lnTo>
                  <a:pt x="462885" y="491086"/>
                </a:lnTo>
                <a:lnTo>
                  <a:pt x="468719" y="493031"/>
                </a:lnTo>
                <a:lnTo>
                  <a:pt x="481362" y="498866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6" y="499838"/>
                </a:lnTo>
                <a:lnTo>
                  <a:pt x="486223" y="500810"/>
                </a:lnTo>
                <a:lnTo>
                  <a:pt x="487196" y="502755"/>
                </a:lnTo>
                <a:lnTo>
                  <a:pt x="489141" y="502755"/>
                </a:lnTo>
                <a:lnTo>
                  <a:pt x="488168" y="501783"/>
                </a:lnTo>
                <a:lnTo>
                  <a:pt x="502755" y="508590"/>
                </a:lnTo>
                <a:lnTo>
                  <a:pt x="517342" y="513452"/>
                </a:lnTo>
                <a:lnTo>
                  <a:pt x="548460" y="524149"/>
                </a:lnTo>
                <a:lnTo>
                  <a:pt x="554295" y="527067"/>
                </a:lnTo>
                <a:lnTo>
                  <a:pt x="555267" y="528039"/>
                </a:lnTo>
                <a:lnTo>
                  <a:pt x="555267" y="529012"/>
                </a:lnTo>
                <a:lnTo>
                  <a:pt x="560129" y="529984"/>
                </a:lnTo>
                <a:lnTo>
                  <a:pt x="561102" y="529984"/>
                </a:lnTo>
                <a:lnTo>
                  <a:pt x="564019" y="530956"/>
                </a:lnTo>
                <a:lnTo>
                  <a:pt x="565964" y="532901"/>
                </a:lnTo>
                <a:lnTo>
                  <a:pt x="567909" y="533874"/>
                </a:lnTo>
                <a:lnTo>
                  <a:pt x="570826" y="534846"/>
                </a:lnTo>
                <a:lnTo>
                  <a:pt x="570826" y="533874"/>
                </a:lnTo>
                <a:lnTo>
                  <a:pt x="571799" y="533874"/>
                </a:lnTo>
                <a:lnTo>
                  <a:pt x="573744" y="533874"/>
                </a:lnTo>
                <a:lnTo>
                  <a:pt x="582496" y="538736"/>
                </a:lnTo>
                <a:lnTo>
                  <a:pt x="586386" y="539709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2" y="542626"/>
                </a:lnTo>
                <a:lnTo>
                  <a:pt x="603889" y="544571"/>
                </a:lnTo>
                <a:lnTo>
                  <a:pt x="609724" y="546516"/>
                </a:lnTo>
                <a:lnTo>
                  <a:pt x="615559" y="546516"/>
                </a:lnTo>
                <a:lnTo>
                  <a:pt x="650567" y="556241"/>
                </a:lnTo>
                <a:lnTo>
                  <a:pt x="684603" y="565965"/>
                </a:lnTo>
                <a:lnTo>
                  <a:pt x="752674" y="581525"/>
                </a:lnTo>
                <a:lnTo>
                  <a:pt x="786710" y="589304"/>
                </a:lnTo>
                <a:lnTo>
                  <a:pt x="819773" y="596111"/>
                </a:lnTo>
                <a:lnTo>
                  <a:pt x="888817" y="608753"/>
                </a:lnTo>
                <a:lnTo>
                  <a:pt x="899514" y="611670"/>
                </a:lnTo>
                <a:lnTo>
                  <a:pt x="912155" y="613615"/>
                </a:lnTo>
                <a:lnTo>
                  <a:pt x="911183" y="613615"/>
                </a:lnTo>
                <a:lnTo>
                  <a:pt x="912156" y="613615"/>
                </a:lnTo>
                <a:lnTo>
                  <a:pt x="912155" y="613615"/>
                </a:lnTo>
                <a:lnTo>
                  <a:pt x="913128" y="613615"/>
                </a:lnTo>
                <a:lnTo>
                  <a:pt x="916046" y="613615"/>
                </a:lnTo>
                <a:lnTo>
                  <a:pt x="918963" y="613615"/>
                </a:lnTo>
                <a:lnTo>
                  <a:pt x="921880" y="613615"/>
                </a:lnTo>
                <a:lnTo>
                  <a:pt x="946191" y="617505"/>
                </a:lnTo>
                <a:lnTo>
                  <a:pt x="972448" y="620422"/>
                </a:lnTo>
                <a:lnTo>
                  <a:pt x="969530" y="620422"/>
                </a:lnTo>
                <a:lnTo>
                  <a:pt x="969530" y="621395"/>
                </a:lnTo>
                <a:lnTo>
                  <a:pt x="971475" y="621395"/>
                </a:lnTo>
                <a:lnTo>
                  <a:pt x="975365" y="620422"/>
                </a:lnTo>
                <a:lnTo>
                  <a:pt x="975365" y="621395"/>
                </a:lnTo>
                <a:lnTo>
                  <a:pt x="978282" y="621395"/>
                </a:lnTo>
                <a:lnTo>
                  <a:pt x="979164" y="620513"/>
                </a:lnTo>
                <a:lnTo>
                  <a:pt x="1044409" y="627229"/>
                </a:lnTo>
                <a:lnTo>
                  <a:pt x="1077472" y="631119"/>
                </a:lnTo>
                <a:lnTo>
                  <a:pt x="1110535" y="633064"/>
                </a:lnTo>
                <a:lnTo>
                  <a:pt x="1119287" y="634037"/>
                </a:lnTo>
                <a:lnTo>
                  <a:pt x="1129012" y="634037"/>
                </a:lnTo>
                <a:lnTo>
                  <a:pt x="1147488" y="635009"/>
                </a:lnTo>
                <a:lnTo>
                  <a:pt x="1171799" y="636954"/>
                </a:lnTo>
                <a:lnTo>
                  <a:pt x="1196111" y="638899"/>
                </a:lnTo>
                <a:lnTo>
                  <a:pt x="1220422" y="638899"/>
                </a:lnTo>
                <a:lnTo>
                  <a:pt x="1243275" y="638899"/>
                </a:lnTo>
                <a:lnTo>
                  <a:pt x="1243761" y="639871"/>
                </a:lnTo>
                <a:lnTo>
                  <a:pt x="1241816" y="640844"/>
                </a:lnTo>
                <a:lnTo>
                  <a:pt x="1235981" y="642788"/>
                </a:lnTo>
                <a:lnTo>
                  <a:pt x="1227229" y="643761"/>
                </a:lnTo>
                <a:lnTo>
                  <a:pt x="1212642" y="644733"/>
                </a:lnTo>
                <a:lnTo>
                  <a:pt x="1197083" y="644733"/>
                </a:lnTo>
                <a:lnTo>
                  <a:pt x="1180551" y="644733"/>
                </a:lnTo>
                <a:lnTo>
                  <a:pt x="1164992" y="644733"/>
                </a:lnTo>
                <a:lnTo>
                  <a:pt x="1164020" y="644733"/>
                </a:lnTo>
                <a:lnTo>
                  <a:pt x="1164020" y="643761"/>
                </a:lnTo>
                <a:lnTo>
                  <a:pt x="1163047" y="642789"/>
                </a:lnTo>
                <a:lnTo>
                  <a:pt x="1161102" y="642789"/>
                </a:lnTo>
                <a:lnTo>
                  <a:pt x="1144571" y="643761"/>
                </a:lnTo>
                <a:lnTo>
                  <a:pt x="1126095" y="642789"/>
                </a:lnTo>
                <a:lnTo>
                  <a:pt x="1106645" y="640844"/>
                </a:lnTo>
                <a:lnTo>
                  <a:pt x="1088169" y="637926"/>
                </a:lnTo>
                <a:lnTo>
                  <a:pt x="1089141" y="637926"/>
                </a:lnTo>
                <a:lnTo>
                  <a:pt x="1082334" y="637926"/>
                </a:lnTo>
                <a:lnTo>
                  <a:pt x="1074555" y="637926"/>
                </a:lnTo>
                <a:lnTo>
                  <a:pt x="1075527" y="637926"/>
                </a:lnTo>
                <a:lnTo>
                  <a:pt x="1075527" y="636954"/>
                </a:lnTo>
                <a:lnTo>
                  <a:pt x="1073582" y="636954"/>
                </a:lnTo>
                <a:lnTo>
                  <a:pt x="1069693" y="636954"/>
                </a:lnTo>
                <a:lnTo>
                  <a:pt x="1064830" y="637927"/>
                </a:lnTo>
                <a:lnTo>
                  <a:pt x="1062885" y="636954"/>
                </a:lnTo>
                <a:lnTo>
                  <a:pt x="1060941" y="635981"/>
                </a:lnTo>
                <a:lnTo>
                  <a:pt x="1058023" y="636954"/>
                </a:lnTo>
                <a:lnTo>
                  <a:pt x="1051216" y="636954"/>
                </a:lnTo>
                <a:lnTo>
                  <a:pt x="1044409" y="636954"/>
                </a:lnTo>
                <a:lnTo>
                  <a:pt x="1036629" y="635982"/>
                </a:lnTo>
                <a:lnTo>
                  <a:pt x="1028849" y="635009"/>
                </a:lnTo>
                <a:lnTo>
                  <a:pt x="1029822" y="635009"/>
                </a:lnTo>
                <a:lnTo>
                  <a:pt x="1017180" y="634037"/>
                </a:lnTo>
                <a:lnTo>
                  <a:pt x="1002593" y="633064"/>
                </a:lnTo>
                <a:lnTo>
                  <a:pt x="974392" y="631119"/>
                </a:lnTo>
                <a:lnTo>
                  <a:pt x="975365" y="630147"/>
                </a:lnTo>
                <a:lnTo>
                  <a:pt x="975365" y="629174"/>
                </a:lnTo>
                <a:lnTo>
                  <a:pt x="973420" y="630147"/>
                </a:lnTo>
                <a:lnTo>
                  <a:pt x="970503" y="630147"/>
                </a:lnTo>
                <a:lnTo>
                  <a:pt x="963695" y="630147"/>
                </a:lnTo>
                <a:lnTo>
                  <a:pt x="960778" y="629174"/>
                </a:lnTo>
                <a:lnTo>
                  <a:pt x="957861" y="629174"/>
                </a:lnTo>
                <a:lnTo>
                  <a:pt x="953971" y="629174"/>
                </a:lnTo>
                <a:lnTo>
                  <a:pt x="949109" y="628202"/>
                </a:lnTo>
                <a:lnTo>
                  <a:pt x="950081" y="628202"/>
                </a:lnTo>
                <a:lnTo>
                  <a:pt x="947164" y="628202"/>
                </a:lnTo>
                <a:lnTo>
                  <a:pt x="944247" y="628202"/>
                </a:lnTo>
                <a:lnTo>
                  <a:pt x="942301" y="627229"/>
                </a:lnTo>
                <a:lnTo>
                  <a:pt x="940357" y="628202"/>
                </a:lnTo>
                <a:lnTo>
                  <a:pt x="937439" y="626257"/>
                </a:lnTo>
                <a:lnTo>
                  <a:pt x="935495" y="627230"/>
                </a:lnTo>
                <a:lnTo>
                  <a:pt x="933549" y="626257"/>
                </a:lnTo>
                <a:lnTo>
                  <a:pt x="930632" y="625284"/>
                </a:lnTo>
                <a:lnTo>
                  <a:pt x="927715" y="625285"/>
                </a:lnTo>
                <a:lnTo>
                  <a:pt x="923825" y="625284"/>
                </a:lnTo>
                <a:lnTo>
                  <a:pt x="919936" y="624312"/>
                </a:lnTo>
                <a:lnTo>
                  <a:pt x="911183" y="622367"/>
                </a:lnTo>
                <a:lnTo>
                  <a:pt x="909463" y="622367"/>
                </a:lnTo>
                <a:lnTo>
                  <a:pt x="910211" y="622367"/>
                </a:lnTo>
                <a:lnTo>
                  <a:pt x="912155" y="622367"/>
                </a:lnTo>
                <a:lnTo>
                  <a:pt x="911183" y="621395"/>
                </a:lnTo>
                <a:lnTo>
                  <a:pt x="893679" y="619450"/>
                </a:lnTo>
                <a:lnTo>
                  <a:pt x="875203" y="617505"/>
                </a:lnTo>
                <a:lnTo>
                  <a:pt x="840194" y="610698"/>
                </a:lnTo>
                <a:lnTo>
                  <a:pt x="836305" y="609725"/>
                </a:lnTo>
                <a:lnTo>
                  <a:pt x="835332" y="608753"/>
                </a:lnTo>
                <a:lnTo>
                  <a:pt x="829498" y="607780"/>
                </a:lnTo>
                <a:lnTo>
                  <a:pt x="823663" y="607780"/>
                </a:lnTo>
                <a:lnTo>
                  <a:pt x="821718" y="605835"/>
                </a:lnTo>
                <a:lnTo>
                  <a:pt x="818800" y="605835"/>
                </a:lnTo>
                <a:lnTo>
                  <a:pt x="816856" y="605835"/>
                </a:lnTo>
                <a:lnTo>
                  <a:pt x="814911" y="605835"/>
                </a:lnTo>
                <a:lnTo>
                  <a:pt x="811993" y="605836"/>
                </a:lnTo>
                <a:lnTo>
                  <a:pt x="813939" y="604863"/>
                </a:lnTo>
                <a:lnTo>
                  <a:pt x="813939" y="603891"/>
                </a:lnTo>
                <a:lnTo>
                  <a:pt x="807131" y="603891"/>
                </a:lnTo>
                <a:lnTo>
                  <a:pt x="799352" y="602918"/>
                </a:lnTo>
                <a:lnTo>
                  <a:pt x="801297" y="602918"/>
                </a:lnTo>
                <a:lnTo>
                  <a:pt x="801297" y="601946"/>
                </a:lnTo>
                <a:lnTo>
                  <a:pt x="797407" y="601945"/>
                </a:lnTo>
                <a:lnTo>
                  <a:pt x="794489" y="600973"/>
                </a:lnTo>
                <a:lnTo>
                  <a:pt x="787682" y="600001"/>
                </a:lnTo>
                <a:lnTo>
                  <a:pt x="789627" y="599028"/>
                </a:lnTo>
                <a:lnTo>
                  <a:pt x="785738" y="598056"/>
                </a:lnTo>
                <a:lnTo>
                  <a:pt x="784765" y="599028"/>
                </a:lnTo>
                <a:lnTo>
                  <a:pt x="783792" y="599028"/>
                </a:lnTo>
                <a:lnTo>
                  <a:pt x="780875" y="599028"/>
                </a:lnTo>
                <a:lnTo>
                  <a:pt x="781848" y="599028"/>
                </a:lnTo>
                <a:lnTo>
                  <a:pt x="781848" y="598056"/>
                </a:lnTo>
                <a:lnTo>
                  <a:pt x="776985" y="598056"/>
                </a:lnTo>
                <a:lnTo>
                  <a:pt x="771151" y="597084"/>
                </a:lnTo>
                <a:lnTo>
                  <a:pt x="760454" y="595138"/>
                </a:lnTo>
                <a:lnTo>
                  <a:pt x="750730" y="592221"/>
                </a:lnTo>
                <a:lnTo>
                  <a:pt x="741005" y="590276"/>
                </a:lnTo>
                <a:lnTo>
                  <a:pt x="740032" y="589304"/>
                </a:lnTo>
                <a:lnTo>
                  <a:pt x="739060" y="589304"/>
                </a:lnTo>
                <a:lnTo>
                  <a:pt x="738087" y="588332"/>
                </a:lnTo>
                <a:lnTo>
                  <a:pt x="735170" y="587359"/>
                </a:lnTo>
                <a:lnTo>
                  <a:pt x="734198" y="587359"/>
                </a:lnTo>
                <a:lnTo>
                  <a:pt x="733225" y="587359"/>
                </a:lnTo>
                <a:lnTo>
                  <a:pt x="729336" y="587359"/>
                </a:lnTo>
                <a:lnTo>
                  <a:pt x="726418" y="587359"/>
                </a:lnTo>
                <a:lnTo>
                  <a:pt x="727390" y="588331"/>
                </a:lnTo>
                <a:lnTo>
                  <a:pt x="716694" y="585414"/>
                </a:lnTo>
                <a:lnTo>
                  <a:pt x="707942" y="583469"/>
                </a:lnTo>
                <a:lnTo>
                  <a:pt x="708914" y="582497"/>
                </a:lnTo>
                <a:lnTo>
                  <a:pt x="708914" y="581524"/>
                </a:lnTo>
                <a:lnTo>
                  <a:pt x="710859" y="581524"/>
                </a:lnTo>
                <a:lnTo>
                  <a:pt x="707942" y="579580"/>
                </a:lnTo>
                <a:lnTo>
                  <a:pt x="709887" y="579580"/>
                </a:lnTo>
                <a:lnTo>
                  <a:pt x="704052" y="578607"/>
                </a:lnTo>
                <a:lnTo>
                  <a:pt x="699190" y="577635"/>
                </a:lnTo>
                <a:lnTo>
                  <a:pt x="691410" y="577634"/>
                </a:lnTo>
                <a:lnTo>
                  <a:pt x="687520" y="576662"/>
                </a:lnTo>
                <a:lnTo>
                  <a:pt x="682658" y="575690"/>
                </a:lnTo>
                <a:lnTo>
                  <a:pt x="683631" y="575690"/>
                </a:lnTo>
                <a:lnTo>
                  <a:pt x="683630" y="574717"/>
                </a:lnTo>
                <a:lnTo>
                  <a:pt x="682658" y="574717"/>
                </a:lnTo>
                <a:lnTo>
                  <a:pt x="683630" y="573745"/>
                </a:lnTo>
                <a:lnTo>
                  <a:pt x="672933" y="574717"/>
                </a:lnTo>
                <a:lnTo>
                  <a:pt x="670989" y="573745"/>
                </a:lnTo>
                <a:lnTo>
                  <a:pt x="670989" y="572772"/>
                </a:lnTo>
                <a:lnTo>
                  <a:pt x="669044" y="572772"/>
                </a:lnTo>
                <a:lnTo>
                  <a:pt x="668071" y="572772"/>
                </a:lnTo>
                <a:lnTo>
                  <a:pt x="666126" y="572772"/>
                </a:lnTo>
                <a:lnTo>
                  <a:pt x="660292" y="571800"/>
                </a:lnTo>
                <a:lnTo>
                  <a:pt x="657374" y="569855"/>
                </a:lnTo>
                <a:lnTo>
                  <a:pt x="655429" y="568882"/>
                </a:lnTo>
                <a:lnTo>
                  <a:pt x="657374" y="568883"/>
                </a:lnTo>
                <a:lnTo>
                  <a:pt x="657374" y="567910"/>
                </a:lnTo>
                <a:lnTo>
                  <a:pt x="647650" y="565965"/>
                </a:lnTo>
                <a:lnTo>
                  <a:pt x="642787" y="564993"/>
                </a:lnTo>
                <a:lnTo>
                  <a:pt x="641815" y="564993"/>
                </a:lnTo>
                <a:lnTo>
                  <a:pt x="641815" y="565965"/>
                </a:lnTo>
                <a:lnTo>
                  <a:pt x="638898" y="565965"/>
                </a:lnTo>
                <a:lnTo>
                  <a:pt x="633063" y="564021"/>
                </a:lnTo>
                <a:lnTo>
                  <a:pt x="634036" y="564021"/>
                </a:lnTo>
                <a:lnTo>
                  <a:pt x="635008" y="563048"/>
                </a:lnTo>
                <a:lnTo>
                  <a:pt x="625284" y="562076"/>
                </a:lnTo>
                <a:lnTo>
                  <a:pt x="615559" y="560130"/>
                </a:lnTo>
                <a:lnTo>
                  <a:pt x="617504" y="560130"/>
                </a:lnTo>
                <a:lnTo>
                  <a:pt x="619449" y="560130"/>
                </a:lnTo>
                <a:lnTo>
                  <a:pt x="613614" y="558186"/>
                </a:lnTo>
                <a:lnTo>
                  <a:pt x="606807" y="556241"/>
                </a:lnTo>
                <a:lnTo>
                  <a:pt x="600972" y="554295"/>
                </a:lnTo>
                <a:lnTo>
                  <a:pt x="595138" y="552350"/>
                </a:lnTo>
                <a:lnTo>
                  <a:pt x="596110" y="553323"/>
                </a:lnTo>
                <a:lnTo>
                  <a:pt x="595138" y="553323"/>
                </a:lnTo>
                <a:lnTo>
                  <a:pt x="592220" y="551378"/>
                </a:lnTo>
                <a:lnTo>
                  <a:pt x="589303" y="550406"/>
                </a:lnTo>
                <a:lnTo>
                  <a:pt x="587358" y="549433"/>
                </a:lnTo>
                <a:lnTo>
                  <a:pt x="583468" y="548461"/>
                </a:lnTo>
                <a:lnTo>
                  <a:pt x="582496" y="548461"/>
                </a:lnTo>
                <a:lnTo>
                  <a:pt x="585413" y="549433"/>
                </a:lnTo>
                <a:lnTo>
                  <a:pt x="572771" y="545543"/>
                </a:lnTo>
                <a:lnTo>
                  <a:pt x="564992" y="543598"/>
                </a:lnTo>
                <a:lnTo>
                  <a:pt x="557212" y="540681"/>
                </a:lnTo>
                <a:lnTo>
                  <a:pt x="554295" y="540681"/>
                </a:lnTo>
                <a:lnTo>
                  <a:pt x="549433" y="539708"/>
                </a:lnTo>
                <a:lnTo>
                  <a:pt x="550405" y="538736"/>
                </a:lnTo>
                <a:lnTo>
                  <a:pt x="546515" y="536791"/>
                </a:lnTo>
                <a:lnTo>
                  <a:pt x="544570" y="535819"/>
                </a:lnTo>
                <a:lnTo>
                  <a:pt x="547488" y="536791"/>
                </a:lnTo>
                <a:lnTo>
                  <a:pt x="548460" y="537763"/>
                </a:lnTo>
                <a:lnTo>
                  <a:pt x="550405" y="537764"/>
                </a:lnTo>
                <a:lnTo>
                  <a:pt x="554295" y="538736"/>
                </a:lnTo>
                <a:lnTo>
                  <a:pt x="553322" y="537764"/>
                </a:lnTo>
                <a:lnTo>
                  <a:pt x="550405" y="537764"/>
                </a:lnTo>
                <a:lnTo>
                  <a:pt x="544570" y="535819"/>
                </a:lnTo>
                <a:lnTo>
                  <a:pt x="541653" y="534846"/>
                </a:lnTo>
                <a:lnTo>
                  <a:pt x="538736" y="533874"/>
                </a:lnTo>
                <a:lnTo>
                  <a:pt x="536791" y="532901"/>
                </a:lnTo>
                <a:lnTo>
                  <a:pt x="537763" y="532901"/>
                </a:lnTo>
                <a:lnTo>
                  <a:pt x="538735" y="531929"/>
                </a:lnTo>
                <a:lnTo>
                  <a:pt x="536791" y="531929"/>
                </a:lnTo>
                <a:lnTo>
                  <a:pt x="532901" y="530956"/>
                </a:lnTo>
                <a:lnTo>
                  <a:pt x="529984" y="529984"/>
                </a:lnTo>
                <a:lnTo>
                  <a:pt x="527067" y="529011"/>
                </a:lnTo>
                <a:lnTo>
                  <a:pt x="526094" y="529011"/>
                </a:lnTo>
                <a:lnTo>
                  <a:pt x="525121" y="529012"/>
                </a:lnTo>
                <a:lnTo>
                  <a:pt x="524149" y="529012"/>
                </a:lnTo>
                <a:lnTo>
                  <a:pt x="523177" y="528039"/>
                </a:lnTo>
                <a:lnTo>
                  <a:pt x="520259" y="527067"/>
                </a:lnTo>
                <a:lnTo>
                  <a:pt x="517342" y="526094"/>
                </a:lnTo>
                <a:lnTo>
                  <a:pt x="517342" y="525122"/>
                </a:lnTo>
                <a:lnTo>
                  <a:pt x="518314" y="524149"/>
                </a:lnTo>
                <a:lnTo>
                  <a:pt x="514425" y="524149"/>
                </a:lnTo>
                <a:lnTo>
                  <a:pt x="511507" y="524150"/>
                </a:lnTo>
                <a:lnTo>
                  <a:pt x="511507" y="523177"/>
                </a:lnTo>
                <a:lnTo>
                  <a:pt x="509562" y="523177"/>
                </a:lnTo>
                <a:lnTo>
                  <a:pt x="507617" y="522204"/>
                </a:lnTo>
                <a:lnTo>
                  <a:pt x="504700" y="521232"/>
                </a:lnTo>
                <a:lnTo>
                  <a:pt x="501782" y="521232"/>
                </a:lnTo>
                <a:lnTo>
                  <a:pt x="494003" y="517342"/>
                </a:lnTo>
                <a:lnTo>
                  <a:pt x="490114" y="515397"/>
                </a:lnTo>
                <a:lnTo>
                  <a:pt x="487195" y="513452"/>
                </a:lnTo>
                <a:lnTo>
                  <a:pt x="481361" y="512480"/>
                </a:lnTo>
                <a:lnTo>
                  <a:pt x="475527" y="509563"/>
                </a:lnTo>
                <a:lnTo>
                  <a:pt x="477471" y="509563"/>
                </a:lnTo>
                <a:lnTo>
                  <a:pt x="474554" y="508590"/>
                </a:lnTo>
                <a:lnTo>
                  <a:pt x="471637" y="507617"/>
                </a:lnTo>
                <a:lnTo>
                  <a:pt x="468719" y="505673"/>
                </a:lnTo>
                <a:lnTo>
                  <a:pt x="463857" y="502755"/>
                </a:lnTo>
                <a:lnTo>
                  <a:pt x="461912" y="501783"/>
                </a:lnTo>
                <a:lnTo>
                  <a:pt x="460939" y="502756"/>
                </a:lnTo>
                <a:lnTo>
                  <a:pt x="459967" y="503728"/>
                </a:lnTo>
                <a:lnTo>
                  <a:pt x="457050" y="501783"/>
                </a:lnTo>
                <a:lnTo>
                  <a:pt x="453160" y="499838"/>
                </a:lnTo>
                <a:lnTo>
                  <a:pt x="448298" y="4988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8" tIns="45714" rIns="91428" bIns="45714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9" y="2040278"/>
            <a:ext cx="3017520" cy="542897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137" indent="0">
              <a:buNone/>
              <a:defRPr sz="2000" b="1"/>
            </a:lvl2pPr>
            <a:lvl3pPr marL="914274" indent="0">
              <a:buNone/>
              <a:defRPr sz="1800" b="1"/>
            </a:lvl3pPr>
            <a:lvl4pPr marL="1371411" indent="0">
              <a:buNone/>
              <a:defRPr sz="1600" b="1"/>
            </a:lvl4pPr>
            <a:lvl5pPr marL="1828545" indent="0">
              <a:buNone/>
              <a:defRPr sz="1600" b="1"/>
            </a:lvl5pPr>
            <a:lvl6pPr marL="2285682" indent="0">
              <a:buNone/>
              <a:defRPr sz="1600" b="1"/>
            </a:lvl6pPr>
            <a:lvl7pPr marL="2742819" indent="0">
              <a:buNone/>
              <a:defRPr sz="1600" b="1"/>
            </a:lvl7pPr>
            <a:lvl8pPr marL="3199956" indent="0">
              <a:buNone/>
              <a:defRPr sz="1600" b="1"/>
            </a:lvl8pPr>
            <a:lvl9pPr marL="3657093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1094" y="2040275"/>
            <a:ext cx="3014707" cy="5428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137" indent="0">
              <a:buNone/>
              <a:defRPr sz="2000" b="1"/>
            </a:lvl2pPr>
            <a:lvl3pPr marL="914274" indent="0">
              <a:buNone/>
              <a:defRPr sz="1800" b="1"/>
            </a:lvl3pPr>
            <a:lvl4pPr marL="1371411" indent="0">
              <a:buNone/>
              <a:defRPr sz="1600" b="1"/>
            </a:lvl4pPr>
            <a:lvl5pPr marL="1828545" indent="0">
              <a:buNone/>
              <a:defRPr sz="1600" b="1"/>
            </a:lvl5pPr>
            <a:lvl6pPr marL="2285682" indent="0">
              <a:buNone/>
              <a:defRPr sz="1600" b="1"/>
            </a:lvl6pPr>
            <a:lvl7pPr marL="2742819" indent="0">
              <a:buNone/>
              <a:defRPr sz="1600" b="1"/>
            </a:lvl7pPr>
            <a:lvl8pPr marL="3199956" indent="0">
              <a:buNone/>
              <a:defRPr sz="1600" b="1"/>
            </a:lvl8pPr>
            <a:lvl9pPr marL="3657093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841249" y="2745738"/>
            <a:ext cx="3017520" cy="3249126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5294377" y="2745740"/>
            <a:ext cx="3017520" cy="3249126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F8C8DC48-9F4F-4A32-B043-1DDECA2A9DC1}" type="datetimeFigureOut">
              <a:rPr lang="it-IT"/>
              <a:pPr>
                <a:defRPr/>
              </a:pPr>
              <a:t>16/02/2019</a:t>
            </a:fld>
            <a:endParaRPr lang="it-IT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F80A6C02-CAC8-4E26-AF68-31C0114A722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6633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6E9E218D-0BFA-4BCB-A8B7-8304CEE2C868}" type="datetimeFigureOut">
              <a:rPr lang="it-IT"/>
              <a:pPr>
                <a:defRPr/>
              </a:pPr>
              <a:t>16/02/2019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47DA5887-5FB0-4F54-8AE9-1683E26BD9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9911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09623555-8567-4A60-9CB2-48DB089F9925}" type="datetimeFigureOut">
              <a:rPr lang="it-IT"/>
              <a:pPr>
                <a:defRPr/>
              </a:pPr>
              <a:t>16/02/2019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EFE5F6C9-8B65-4599-9013-49BE26B547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4292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2" y="1488458"/>
            <a:ext cx="3008313" cy="1923119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3350" y="836202"/>
            <a:ext cx="4699371" cy="5156297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282" y="3411578"/>
            <a:ext cx="3008313" cy="1920868"/>
          </a:xfrm>
        </p:spPr>
        <p:txBody>
          <a:bodyPr/>
          <a:lstStyle>
            <a:lvl1pPr marL="0" indent="0">
              <a:buNone/>
              <a:defRPr sz="1400"/>
            </a:lvl1pPr>
            <a:lvl2pPr marL="457137" indent="0">
              <a:buNone/>
              <a:defRPr sz="1200"/>
            </a:lvl2pPr>
            <a:lvl3pPr marL="914274" indent="0">
              <a:buNone/>
              <a:defRPr sz="1000"/>
            </a:lvl3pPr>
            <a:lvl4pPr marL="1371411" indent="0">
              <a:buNone/>
              <a:defRPr sz="1000"/>
            </a:lvl4pPr>
            <a:lvl5pPr marL="1828545" indent="0">
              <a:buNone/>
              <a:defRPr sz="1000"/>
            </a:lvl5pPr>
            <a:lvl6pPr marL="2285682" indent="0">
              <a:buNone/>
              <a:defRPr sz="1000"/>
            </a:lvl6pPr>
            <a:lvl7pPr marL="2742819" indent="0">
              <a:buNone/>
              <a:defRPr sz="1000"/>
            </a:lvl7pPr>
            <a:lvl8pPr marL="3199956" indent="0">
              <a:buNone/>
              <a:defRPr sz="1000"/>
            </a:lvl8pPr>
            <a:lvl9pPr marL="3657093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CFBD5015-5082-4B40-AA34-ED4FBC2B9A6C}" type="datetimeFigureOut">
              <a:rPr lang="it-IT"/>
              <a:pPr>
                <a:defRPr/>
              </a:pPr>
              <a:t>16/02/2019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6A710A65-0B2E-4D04-B28B-09455D92B24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7940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tap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0677"/>
            <a:ext cx="2781300" cy="81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673979"/>
            <a:ext cx="8041440" cy="720532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 rot="-60000">
            <a:off x="2130554" y="594910"/>
            <a:ext cx="4873751" cy="3660987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37" indent="0">
              <a:buNone/>
              <a:defRPr sz="2800"/>
            </a:lvl2pPr>
            <a:lvl3pPr marL="914274" indent="0">
              <a:buNone/>
              <a:defRPr sz="2400"/>
            </a:lvl3pPr>
            <a:lvl4pPr marL="1371411" indent="0">
              <a:buNone/>
              <a:defRPr sz="2000"/>
            </a:lvl4pPr>
            <a:lvl5pPr marL="1828545" indent="0">
              <a:buNone/>
              <a:defRPr sz="2000"/>
            </a:lvl5pPr>
            <a:lvl6pPr marL="2285682" indent="0">
              <a:buNone/>
              <a:defRPr sz="2000"/>
            </a:lvl6pPr>
            <a:lvl7pPr marL="2742819" indent="0">
              <a:buNone/>
              <a:defRPr sz="2000"/>
            </a:lvl7pPr>
            <a:lvl8pPr marL="3199956" indent="0">
              <a:buNone/>
              <a:defRPr sz="2000"/>
            </a:lvl8pPr>
            <a:lvl9pPr marL="3657093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21168"/>
            <a:ext cx="6705600" cy="603685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137" indent="0">
              <a:buNone/>
              <a:defRPr sz="1200"/>
            </a:lvl2pPr>
            <a:lvl3pPr marL="914274" indent="0">
              <a:buNone/>
              <a:defRPr sz="1000"/>
            </a:lvl3pPr>
            <a:lvl4pPr marL="1371411" indent="0">
              <a:buNone/>
              <a:defRPr sz="1000"/>
            </a:lvl4pPr>
            <a:lvl5pPr marL="1828545" indent="0">
              <a:buNone/>
              <a:defRPr sz="1000"/>
            </a:lvl5pPr>
            <a:lvl6pPr marL="2285682" indent="0">
              <a:buNone/>
              <a:defRPr sz="1000"/>
            </a:lvl6pPr>
            <a:lvl7pPr marL="2742819" indent="0">
              <a:buNone/>
              <a:defRPr sz="1000"/>
            </a:lvl7pPr>
            <a:lvl8pPr marL="3199956" indent="0">
              <a:buNone/>
              <a:defRPr sz="1000"/>
            </a:lvl8pPr>
            <a:lvl9pPr marL="3657093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DC22E99D-664D-4FB4-8E3F-BAC17A61F098}" type="datetimeFigureOut">
              <a:rPr lang="it-IT"/>
              <a:pPr>
                <a:defRPr/>
              </a:pPr>
              <a:t>16/02/2019</a:t>
            </a:fld>
            <a:endParaRPr lang="it-IT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FB7BED62-92EA-4EF1-93DA-1040B18E54C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342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FC751BDA-D04C-4F01-B17B-AD7DBD37C10B}" type="datetimeFigureOut">
              <a:rPr lang="it-IT"/>
              <a:pPr>
                <a:defRPr/>
              </a:pPr>
              <a:t>16/02/2019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A272FD56-05E9-4035-81FD-A4659C0A74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6873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550788"/>
            <a:ext cx="1963321" cy="547458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1280" y="838976"/>
            <a:ext cx="5907840" cy="5186401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CC5F9931-27D9-4F4C-8DD9-3365EB09EA4D}" type="datetimeFigureOut">
              <a:rPr lang="it-IT"/>
              <a:pPr>
                <a:defRPr/>
              </a:pPr>
              <a:t>16/02/2019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51EF234C-C993-44A0-82BE-43F7FED40AD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15047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Diapositiva titol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 rot="10800000">
            <a:off x="0" y="5650739"/>
            <a:ext cx="9144000" cy="63183"/>
            <a:chOff x="507492" y="1501519"/>
            <a:chExt cx="8129016" cy="6312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0" y="1144060"/>
            <a:ext cx="9144000" cy="63183"/>
            <a:chOff x="507492" y="1501519"/>
            <a:chExt cx="8129016" cy="6312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0" y="5783474"/>
            <a:ext cx="9144000" cy="1080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080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675" y="2294218"/>
            <a:ext cx="4300538" cy="2221746"/>
          </a:xfrm>
        </p:spPr>
        <p:txBody>
          <a:bodyPr anchor="ctr">
            <a:normAutofit/>
          </a:bodyPr>
          <a:lstStyle>
            <a:lvl1pPr algn="l">
              <a:defRPr sz="3300" cap="all" baseline="0"/>
            </a:lvl1pPr>
          </a:lstStyle>
          <a:p>
            <a:r>
              <a:rPr lang="it-IT"/>
              <a:t>Fare clic per modificare lo stile del titolo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8675" y="4515963"/>
            <a:ext cx="4300538" cy="95645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35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4411" y="0"/>
            <a:ext cx="1310643" cy="2294216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235799" y="1311869"/>
            <a:ext cx="3908203" cy="4212501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it-IT"/>
              <a:t>Fare clic sull'icona per inserire un'immagine</a:t>
            </a:r>
            <a:endParaRPr/>
          </a:p>
        </p:txBody>
      </p:sp>
      <p:sp>
        <p:nvSpPr>
          <p:cNvPr id="19" name="Instructional Text"/>
          <p:cNvSpPr/>
          <p:nvPr/>
        </p:nvSpPr>
        <p:spPr>
          <a:xfrm>
            <a:off x="9258300" y="0"/>
            <a:ext cx="971550" cy="686435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685800">
              <a:buNone/>
            </a:pPr>
            <a:r>
              <a:rPr sz="900" b="1" i="1">
                <a:latin typeface="Arial"/>
                <a:ea typeface="+mn-ea"/>
                <a:cs typeface="Arial"/>
              </a:rPr>
              <a:t>NOTA:</a:t>
            </a:r>
          </a:p>
          <a:p>
            <a:pPr algn="l" defTabSz="685800">
              <a:buNone/>
            </a:pPr>
            <a:r>
              <a:rPr sz="900" b="0" i="1">
                <a:latin typeface="Arial"/>
                <a:ea typeface="+mn-ea"/>
                <a:cs typeface="Arial"/>
              </a:rPr>
              <a:t>Per modificare l'immagine su questa diapositiva, selezionarla ed eliminarla. Fare quindi clic sull'icona delle Immagini nel segnaposto per inserire l'immagine personale.</a:t>
            </a:r>
          </a:p>
        </p:txBody>
      </p:sp>
    </p:spTree>
    <p:extLst>
      <p:ext uri="{BB962C8B-B14F-4D97-AF65-F5344CB8AC3E}">
        <p14:creationId xmlns:p14="http://schemas.microsoft.com/office/powerpoint/2010/main" val="319653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A8754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A8754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517" y="1578800"/>
            <a:ext cx="3980402" cy="4530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12430" y="1578800"/>
            <a:ext cx="3980402" cy="4530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A8754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nsch\Desktop\O14ThemesHandoffs\WorkingFiles\FinalHanoff\Sketchbook\Cover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2000"/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</p:spPr>
      </p:pic>
      <p:grpSp>
        <p:nvGrpSpPr>
          <p:cNvPr id="5" name="Group 15"/>
          <p:cNvGrpSpPr>
            <a:grpSpLocks/>
          </p:cNvGrpSpPr>
          <p:nvPr/>
        </p:nvGrpSpPr>
        <p:grpSpPr bwMode="auto">
          <a:xfrm rot="-1066324">
            <a:off x="617539" y="3926345"/>
            <a:ext cx="2509837" cy="2529640"/>
            <a:chOff x="494947" y="417279"/>
            <a:chExt cx="2417578" cy="2421351"/>
          </a:xfrm>
        </p:grpSpPr>
        <p:sp>
          <p:nvSpPr>
            <p:cNvPr id="6" name="Freeform 11"/>
            <p:cNvSpPr/>
            <p:nvPr/>
          </p:nvSpPr>
          <p:spPr>
            <a:xfrm>
              <a:off x="494947" y="494484"/>
              <a:ext cx="2328384" cy="2344146"/>
            </a:xfrm>
            <a:custGeom>
              <a:avLst/>
              <a:gdLst>
                <a:gd name="connsiteX0" fmla="*/ 94077 w 2328384"/>
                <a:gd name="connsiteY0" fmla="*/ 0 h 2344146"/>
                <a:gd name="connsiteX1" fmla="*/ 0 w 2328384"/>
                <a:gd name="connsiteY1" fmla="*/ 2344146 h 2344146"/>
                <a:gd name="connsiteX2" fmla="*/ 2328384 w 2328384"/>
                <a:gd name="connsiteY2" fmla="*/ 2250067 h 2344146"/>
                <a:gd name="connsiteX3" fmla="*/ 94077 w 2328384"/>
                <a:gd name="connsiteY3" fmla="*/ 0 h 234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384" h="2344146">
                  <a:moveTo>
                    <a:pt x="94077" y="0"/>
                  </a:moveTo>
                  <a:lnTo>
                    <a:pt x="0" y="2344146"/>
                  </a:lnTo>
                  <a:lnTo>
                    <a:pt x="2328384" y="2250067"/>
                  </a:lnTo>
                  <a:lnTo>
                    <a:pt x="9407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100">
                    <a:alpha val="31000"/>
                  </a:srgbClr>
                </a:gs>
                <a:gs pos="49000">
                  <a:srgbClr val="FEFFFF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50800" dist="12700" dir="5400000" rotWithShape="0">
                <a:srgbClr val="000000">
                  <a:alpha val="37000"/>
                </a:srgbClr>
              </a:outerShdw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74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7" name="Rectangle 10"/>
            <p:cNvSpPr/>
            <p:nvPr/>
          </p:nvSpPr>
          <p:spPr>
            <a:xfrm>
              <a:off x="590646" y="417140"/>
              <a:ext cx="2321242" cy="2320968"/>
            </a:xfrm>
            <a:prstGeom prst="rect">
              <a:avLst/>
            </a:prstGeom>
            <a:gradFill flip="none" rotWithShape="1">
              <a:gsLst>
                <a:gs pos="0">
                  <a:srgbClr val="FAE148"/>
                </a:gs>
                <a:gs pos="100000">
                  <a:srgbClr val="FFEB6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74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8" name="Picture 13" descr="stickie-shadow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456" y="436040"/>
              <a:ext cx="404704" cy="461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4" descr="stickie-shadow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637932" y="2282410"/>
              <a:ext cx="404704" cy="461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7" descr="TitleCar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3346">
            <a:off x="2855914" y="2590021"/>
            <a:ext cx="5773737" cy="385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coverBan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85544"/>
            <a:ext cx="9144000" cy="330506"/>
          </a:xfrm>
          <a:prstGeom prst="rect">
            <a:avLst/>
          </a:prstGeom>
          <a:effectLst>
            <a:outerShdw blurRad="63500" dist="38100" dir="5400000" algn="t" rotWithShape="0">
              <a:prstClr val="black">
                <a:alpha val="59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339809" y="3018586"/>
            <a:ext cx="4847038" cy="1601202"/>
          </a:xfrm>
        </p:spPr>
        <p:txBody>
          <a:bodyPr anchor="b"/>
          <a:lstStyle>
            <a:lvl1pPr>
              <a:defRPr sz="4800">
                <a:solidFill>
                  <a:srgbClr val="000100"/>
                </a:solidFill>
                <a:effectLst>
                  <a:outerShdw blurRad="63500" sx="102000" sy="102000" algn="ctr" rotWithShape="0">
                    <a:srgbClr val="FFFFFF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200499" y="4771331"/>
            <a:ext cx="4836456" cy="1041809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100"/>
                </a:solidFill>
              </a:defRPr>
            </a:lvl1pPr>
            <a:lvl2pPr marL="457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 rot="20520000">
            <a:off x="963613" y="5065636"/>
            <a:ext cx="1968500" cy="535483"/>
          </a:xfrm>
        </p:spPr>
        <p:txBody>
          <a:bodyPr anchor="t"/>
          <a:lstStyle>
            <a:lvl1pPr algn="ctr" defTabSz="9144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rgbClr val="A63212"/>
                </a:solidFill>
                <a:ea typeface="+mn-ea"/>
              </a:defRPr>
            </a:lvl1pPr>
          </a:lstStyle>
          <a:p>
            <a:pPr>
              <a:defRPr/>
            </a:pPr>
            <a:fld id="{B89F61AE-3085-4DFA-BFD0-B8CE790D3C4D}" type="datetimeFigureOut">
              <a:rPr lang="it-IT"/>
              <a:pPr>
                <a:defRPr/>
              </a:pPr>
              <a:t>16/02/2019</a:t>
            </a:fld>
            <a:endParaRPr lang="it-IT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 rot="20520000">
            <a:off x="647701" y="4139268"/>
            <a:ext cx="2085975" cy="835798"/>
          </a:xfrm>
        </p:spPr>
        <p:txBody>
          <a:bodyPr/>
          <a:lstStyle>
            <a:lvl1pPr algn="l" defTabSz="9144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rgbClr val="4E66B2">
                    <a:lumMod val="50000"/>
                  </a:srgbClr>
                </a:solidFill>
                <a:ea typeface="+mn-ea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 rot="20520000">
            <a:off x="1981200" y="5515315"/>
            <a:ext cx="738188" cy="425844"/>
          </a:xfrm>
        </p:spPr>
        <p:txBody>
          <a:bodyPr/>
          <a:lstStyle>
            <a:lvl1pPr algn="r"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A63212">
                    <a:lumMod val="75000"/>
                  </a:srgbClr>
                </a:solidFill>
                <a:ea typeface="+mn-ea"/>
              </a:defRPr>
            </a:lvl1pPr>
          </a:lstStyle>
          <a:p>
            <a:pPr>
              <a:defRPr/>
            </a:pPr>
            <a:fld id="{3547D0D5-1201-4BF6-A5DD-0F2444FBAB9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2048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C465502C-9ED4-4FCD-B7B9-8459AE5B6EA4}" type="datetimeFigureOut">
              <a:rPr lang="it-IT"/>
              <a:pPr>
                <a:defRPr/>
              </a:pPr>
              <a:t>16/02/2019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E81E3951-4B76-44B4-99E1-AA424223111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2290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3" y="1499382"/>
            <a:ext cx="8041438" cy="2099201"/>
          </a:xfrm>
        </p:spPr>
        <p:txBody>
          <a:bodyPr anchor="b"/>
          <a:lstStyle>
            <a:lvl1pPr algn="ctr">
              <a:defRPr sz="48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3757880"/>
            <a:ext cx="7467602" cy="1501576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61E62F26-8F2A-4AD9-BFBA-CEDB7F5802B1}" type="datetimeFigureOut">
              <a:rPr lang="it-IT"/>
              <a:pPr>
                <a:defRPr/>
              </a:pPr>
              <a:t>16/02/2019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504C85EB-213E-40F8-A21E-FF8593119AA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4460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41248" y="2040999"/>
            <a:ext cx="3657600" cy="3953867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40999"/>
            <a:ext cx="3657600" cy="3953867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02AF2244-0652-49E4-9754-EEBCE7874E66}" type="datetimeFigureOut">
              <a:rPr lang="it-IT"/>
              <a:pPr>
                <a:defRPr/>
              </a:pPr>
              <a:t>16/02/2019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CA28F71F-EB35-4541-9B15-522FD037E67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224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904" y="1905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AEA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952" y="4269104"/>
            <a:ext cx="9140952" cy="25908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84592" y="70267"/>
            <a:ext cx="5275580" cy="9861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A8754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68273" y="1360169"/>
            <a:ext cx="5374005" cy="47212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11119" y="6383845"/>
            <a:ext cx="2928112" cy="343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517" y="6383845"/>
            <a:ext cx="2104580" cy="343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8252" y="6383845"/>
            <a:ext cx="2104580" cy="343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Interior-Overlay.png"/>
          <p:cNvPicPr>
            <a:picLocks noChangeAspect="1"/>
          </p:cNvPicPr>
          <p:nvPr/>
        </p:nvPicPr>
        <p:blipFill>
          <a:blip r:embed="rId14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550864" y="436968"/>
            <a:ext cx="8042275" cy="144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  <a:endParaRPr lang="en-US" altLang="it-IT"/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2040237"/>
            <a:ext cx="7467600" cy="3954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0863" y="6154081"/>
            <a:ext cx="2133600" cy="365463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 defTabSz="914274"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prstClr val="black">
                    <a:lumMod val="50000"/>
                    <a:lumOff val="50000"/>
                  </a:prstClr>
                </a:solidFill>
                <a:latin typeface="Rage Italic" pitchFamily="66" charset="0"/>
                <a:ea typeface="ＭＳ Ｐゴシック" charset="-128"/>
                <a:cs typeface="Rage Italic" pitchFamily="66" charset="0"/>
              </a:defRPr>
            </a:lvl1pPr>
          </a:lstStyle>
          <a:p>
            <a:pPr>
              <a:defRPr/>
            </a:pPr>
            <a:fld id="{9F1619CF-EF72-42C8-B23A-A002E076D770}" type="datetimeFigureOut">
              <a:rPr lang="it-IT"/>
              <a:pPr>
                <a:defRPr/>
              </a:pPr>
              <a:t>16/02/2019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54081"/>
            <a:ext cx="2895600" cy="365463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 defTabSz="914274"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prstClr val="black">
                    <a:lumMod val="50000"/>
                    <a:lumOff val="50000"/>
                  </a:prstClr>
                </a:solidFill>
                <a:latin typeface="Rage Italic" pitchFamily="66" charset="0"/>
                <a:ea typeface="ＭＳ Ｐゴシック" charset="-128"/>
                <a:cs typeface="Rage Italic" pitchFamily="66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538" y="6154081"/>
            <a:ext cx="2133600" cy="365463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 defTabSz="914274"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prstClr val="black">
                    <a:lumMod val="50000"/>
                    <a:lumOff val="50000"/>
                  </a:prstClr>
                </a:solidFill>
                <a:latin typeface="Rage Italic" pitchFamily="66" charset="0"/>
                <a:ea typeface="ＭＳ Ｐゴシック" charset="-128"/>
                <a:cs typeface="Rage Italic" pitchFamily="66" charset="0"/>
              </a:defRPr>
            </a:lvl1pPr>
          </a:lstStyle>
          <a:p>
            <a:pPr>
              <a:defRPr/>
            </a:pPr>
            <a:fld id="{B8938A9C-A811-4CE5-9C8B-9A47394D4C1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8676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800" kern="1200">
          <a:solidFill>
            <a:srgbClr val="262626"/>
          </a:solidFill>
          <a:latin typeface="+mj-lt"/>
          <a:ea typeface="+mj-ea"/>
          <a:cs typeface="+mj-cs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800">
          <a:solidFill>
            <a:srgbClr val="262626"/>
          </a:solidFill>
          <a:latin typeface="Cambria" pitchFamily="18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800">
          <a:solidFill>
            <a:srgbClr val="262626"/>
          </a:solidFill>
          <a:latin typeface="Cambria" pitchFamily="18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800">
          <a:solidFill>
            <a:srgbClr val="262626"/>
          </a:solidFill>
          <a:latin typeface="Cambria" pitchFamily="18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800">
          <a:solidFill>
            <a:srgbClr val="262626"/>
          </a:solidFill>
          <a:latin typeface="Cambria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7013" indent="-227013" algn="l" defTabSz="4556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Rage Italic" pitchFamily="66" charset="0"/>
        <a:buChar char="0"/>
        <a:defRPr sz="2400" kern="1200">
          <a:solidFill>
            <a:srgbClr val="404040"/>
          </a:solidFill>
          <a:latin typeface="+mn-lt"/>
          <a:ea typeface="+mn-ea"/>
          <a:cs typeface="+mn-cs"/>
        </a:defRPr>
      </a:lvl1pPr>
      <a:lvl2pPr marL="557213" indent="-227013" algn="l" defTabSz="4556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Rage Italic" pitchFamily="66" charset="0"/>
        <a:buChar char="0"/>
        <a:defRPr sz="22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defTabSz="4556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Rage Italic" pitchFamily="66" charset="0"/>
        <a:buChar char="0"/>
        <a:defRPr sz="20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defTabSz="4556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Rage Italic" pitchFamily="66" charset="0"/>
        <a:buChar char="0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416050" indent="-182563" algn="l" defTabSz="4556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45692" indent="-182856" algn="l" defTabSz="457137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19973" indent="-182856" algn="l" defTabSz="457137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254" indent="-182856" algn="l" defTabSz="457137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538" indent="-182856" algn="l" defTabSz="457137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7" algn="l" defTabSz="457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4" algn="l" defTabSz="457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1" algn="l" defTabSz="457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45" algn="l" defTabSz="457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82" algn="l" defTabSz="457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19" algn="l" defTabSz="457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56" algn="l" defTabSz="457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93" algn="l" defTabSz="457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39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3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30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40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43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video" Target="../media/media1.MP4"/><Relationship Id="rId16" Type="http://schemas.openxmlformats.org/officeDocument/2006/relationships/image" Target="../media/image25.png"/><Relationship Id="rId20" Type="http://schemas.openxmlformats.org/officeDocument/2006/relationships/image" Target="../media/image41.png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42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video" Target="../media/media2.mp4"/><Relationship Id="rId16" Type="http://schemas.openxmlformats.org/officeDocument/2006/relationships/image" Target="../media/image25.png"/><Relationship Id="rId20" Type="http://schemas.openxmlformats.org/officeDocument/2006/relationships/image" Target="../media/image43.png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41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46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45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48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47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49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410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400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420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430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440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28.emf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microsoft.com/office/2007/relationships/media" Target="../media/media4.mp4"/><Relationship Id="rId21" Type="http://schemas.openxmlformats.org/officeDocument/2006/relationships/image" Target="../media/image44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video" Target="../media/media3.mp4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microsoft.com/office/2007/relationships/media" Target="../media/media3.mp4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2.png"/><Relationship Id="rId23" Type="http://schemas.openxmlformats.org/officeDocument/2006/relationships/image" Target="../media/image41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video" Target="../media/media4.mp4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51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54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video" Target="../media/media5.mp4"/><Relationship Id="rId16" Type="http://schemas.openxmlformats.org/officeDocument/2006/relationships/image" Target="../media/image25.png"/><Relationship Id="rId20" Type="http://schemas.openxmlformats.org/officeDocument/2006/relationships/image" Target="../media/image53.png"/><Relationship Id="rId1" Type="http://schemas.microsoft.com/office/2007/relationships/media" Target="../media/media5.mp4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52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32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31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3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9.emf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35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36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38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37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ctrTitle"/>
          </p:nvPr>
        </p:nvSpPr>
        <p:spPr>
          <a:xfrm>
            <a:off x="323529" y="2663904"/>
            <a:ext cx="4805685" cy="1664768"/>
          </a:xfrm>
        </p:spPr>
        <p:txBody>
          <a:bodyPr anchor="ctr">
            <a:normAutofit/>
          </a:bodyPr>
          <a:lstStyle/>
          <a:p>
            <a:r>
              <a:rPr lang="it-IT" sz="3600" noProof="1"/>
              <a:t>ALGEBRA LINEARE</a:t>
            </a:r>
            <a:br>
              <a:rPr lang="it-IT" sz="3600" noProof="1"/>
            </a:br>
            <a:endParaRPr lang="it-IT" sz="2400" noProof="1"/>
          </a:p>
        </p:txBody>
      </p:sp>
      <p:sp>
        <p:nvSpPr>
          <p:cNvPr id="7" name="Sottotitolo 6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noProof="1"/>
              <a:t>Prof. Roberto Capone</a:t>
            </a:r>
          </a:p>
          <a:p>
            <a:r>
              <a:rPr lang="it-IT" noProof="1"/>
              <a:t>A.A. 2018/19</a:t>
            </a:r>
          </a:p>
          <a:p>
            <a:r>
              <a:rPr lang="it-IT" noProof="1"/>
              <a:t>Corso di Studi in Ingegneria Meccanica/Gestionale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7817">
            <a:off x="2353946" y="1038307"/>
            <a:ext cx="1927225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Risultati immagini per quadriche">
            <a:extLst>
              <a:ext uri="{FF2B5EF4-FFF2-40B4-BE49-F238E27FC236}">
                <a16:creationId xmlns:a16="http://schemas.microsoft.com/office/drawing/2014/main" id="{B064BF72-EBBB-4E8C-BB37-AEFB82215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348387"/>
            <a:ext cx="4953000" cy="233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31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6071234" y="6187059"/>
            <a:ext cx="415277" cy="2522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02592" y="6202298"/>
            <a:ext cx="140969" cy="3428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10680" y="6269354"/>
            <a:ext cx="133350" cy="838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37457" y="6505575"/>
            <a:ext cx="142493" cy="952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743830" y="6421754"/>
            <a:ext cx="171450" cy="4000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284601" y="5851778"/>
            <a:ext cx="1325880" cy="238760"/>
          </a:xfrm>
          <a:custGeom>
            <a:avLst/>
            <a:gdLst/>
            <a:ahLst/>
            <a:cxnLst/>
            <a:rect l="l" t="t" r="r" b="b"/>
            <a:pathLst>
              <a:path w="1325879" h="238760">
                <a:moveTo>
                  <a:pt x="1325880" y="67055"/>
                </a:moveTo>
                <a:lnTo>
                  <a:pt x="1208532" y="38099"/>
                </a:lnTo>
                <a:lnTo>
                  <a:pt x="1092708" y="19049"/>
                </a:lnTo>
                <a:lnTo>
                  <a:pt x="957834" y="9905"/>
                </a:lnTo>
                <a:lnTo>
                  <a:pt x="822198" y="0"/>
                </a:lnTo>
                <a:lnTo>
                  <a:pt x="590550" y="19049"/>
                </a:lnTo>
                <a:lnTo>
                  <a:pt x="368808" y="57149"/>
                </a:lnTo>
                <a:lnTo>
                  <a:pt x="174498" y="124205"/>
                </a:lnTo>
                <a:lnTo>
                  <a:pt x="0" y="209549"/>
                </a:lnTo>
                <a:lnTo>
                  <a:pt x="30480" y="238505"/>
                </a:lnTo>
                <a:lnTo>
                  <a:pt x="193548" y="152399"/>
                </a:lnTo>
                <a:lnTo>
                  <a:pt x="387858" y="86105"/>
                </a:lnTo>
                <a:lnTo>
                  <a:pt x="600456" y="48005"/>
                </a:lnTo>
                <a:lnTo>
                  <a:pt x="822198" y="28955"/>
                </a:lnTo>
                <a:lnTo>
                  <a:pt x="947928" y="38099"/>
                </a:lnTo>
                <a:lnTo>
                  <a:pt x="1082802" y="48005"/>
                </a:lnTo>
                <a:lnTo>
                  <a:pt x="1198626" y="67055"/>
                </a:lnTo>
                <a:lnTo>
                  <a:pt x="1314450" y="95249"/>
                </a:lnTo>
                <a:lnTo>
                  <a:pt x="1325880" y="670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966085" y="6118478"/>
            <a:ext cx="271780" cy="731520"/>
          </a:xfrm>
          <a:custGeom>
            <a:avLst/>
            <a:gdLst/>
            <a:ahLst/>
            <a:cxnLst/>
            <a:rect l="l" t="t" r="r" b="b"/>
            <a:pathLst>
              <a:path w="271780" h="731520">
                <a:moveTo>
                  <a:pt x="271272" y="28955"/>
                </a:moveTo>
                <a:lnTo>
                  <a:pt x="242316" y="0"/>
                </a:lnTo>
                <a:lnTo>
                  <a:pt x="136398" y="95249"/>
                </a:lnTo>
                <a:lnTo>
                  <a:pt x="67818" y="190499"/>
                </a:lnTo>
                <a:lnTo>
                  <a:pt x="20574" y="303275"/>
                </a:lnTo>
                <a:lnTo>
                  <a:pt x="0" y="417575"/>
                </a:lnTo>
                <a:lnTo>
                  <a:pt x="9144" y="502919"/>
                </a:lnTo>
                <a:lnTo>
                  <a:pt x="39624" y="579119"/>
                </a:lnTo>
                <a:lnTo>
                  <a:pt x="48768" y="597407"/>
                </a:lnTo>
                <a:lnTo>
                  <a:pt x="48768" y="417575"/>
                </a:lnTo>
                <a:lnTo>
                  <a:pt x="67818" y="303275"/>
                </a:lnTo>
                <a:lnTo>
                  <a:pt x="105918" y="208025"/>
                </a:lnTo>
                <a:lnTo>
                  <a:pt x="183642" y="114299"/>
                </a:lnTo>
                <a:lnTo>
                  <a:pt x="271272" y="28955"/>
                </a:lnTo>
                <a:close/>
              </a:path>
              <a:path w="271780" h="731520">
                <a:moveTo>
                  <a:pt x="193548" y="731519"/>
                </a:moveTo>
                <a:lnTo>
                  <a:pt x="136398" y="655319"/>
                </a:lnTo>
                <a:lnTo>
                  <a:pt x="86868" y="579119"/>
                </a:lnTo>
                <a:lnTo>
                  <a:pt x="58674" y="502919"/>
                </a:lnTo>
                <a:lnTo>
                  <a:pt x="48768" y="417575"/>
                </a:lnTo>
                <a:lnTo>
                  <a:pt x="48768" y="597407"/>
                </a:lnTo>
                <a:lnTo>
                  <a:pt x="77724" y="655319"/>
                </a:lnTo>
                <a:lnTo>
                  <a:pt x="136398" y="731519"/>
                </a:lnTo>
                <a:lnTo>
                  <a:pt x="193548" y="7315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686680" y="5956934"/>
            <a:ext cx="571500" cy="8930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821304" y="5832728"/>
            <a:ext cx="763905" cy="1017269"/>
          </a:xfrm>
          <a:custGeom>
            <a:avLst/>
            <a:gdLst/>
            <a:ahLst/>
            <a:cxnLst/>
            <a:rect l="l" t="t" r="r" b="b"/>
            <a:pathLst>
              <a:path w="763904" h="1017270">
                <a:moveTo>
                  <a:pt x="763524" y="19049"/>
                </a:moveTo>
                <a:lnTo>
                  <a:pt x="725424" y="0"/>
                </a:lnTo>
                <a:lnTo>
                  <a:pt x="569976" y="57149"/>
                </a:lnTo>
                <a:lnTo>
                  <a:pt x="435102" y="124205"/>
                </a:lnTo>
                <a:lnTo>
                  <a:pt x="309371" y="200405"/>
                </a:lnTo>
                <a:lnTo>
                  <a:pt x="203453" y="285749"/>
                </a:lnTo>
                <a:lnTo>
                  <a:pt x="115823" y="380999"/>
                </a:lnTo>
                <a:lnTo>
                  <a:pt x="58673" y="483869"/>
                </a:lnTo>
                <a:lnTo>
                  <a:pt x="9143" y="589026"/>
                </a:lnTo>
                <a:lnTo>
                  <a:pt x="0" y="703326"/>
                </a:lnTo>
                <a:lnTo>
                  <a:pt x="9143" y="788669"/>
                </a:lnTo>
                <a:lnTo>
                  <a:pt x="28193" y="864869"/>
                </a:lnTo>
                <a:lnTo>
                  <a:pt x="28193" y="703326"/>
                </a:lnTo>
                <a:lnTo>
                  <a:pt x="38099" y="589026"/>
                </a:lnTo>
                <a:lnTo>
                  <a:pt x="87629" y="483869"/>
                </a:lnTo>
                <a:lnTo>
                  <a:pt x="144779" y="390905"/>
                </a:lnTo>
                <a:lnTo>
                  <a:pt x="231647" y="295655"/>
                </a:lnTo>
                <a:lnTo>
                  <a:pt x="338327" y="209549"/>
                </a:lnTo>
                <a:lnTo>
                  <a:pt x="463295" y="133349"/>
                </a:lnTo>
                <a:lnTo>
                  <a:pt x="609600" y="76199"/>
                </a:lnTo>
                <a:lnTo>
                  <a:pt x="763524" y="19049"/>
                </a:lnTo>
                <a:close/>
              </a:path>
              <a:path w="763904" h="1017270">
                <a:moveTo>
                  <a:pt x="153924" y="1017269"/>
                </a:moveTo>
                <a:lnTo>
                  <a:pt x="106679" y="941069"/>
                </a:lnTo>
                <a:lnTo>
                  <a:pt x="68580" y="864869"/>
                </a:lnTo>
                <a:lnTo>
                  <a:pt x="38099" y="788669"/>
                </a:lnTo>
                <a:lnTo>
                  <a:pt x="28193" y="703326"/>
                </a:lnTo>
                <a:lnTo>
                  <a:pt x="28193" y="864869"/>
                </a:lnTo>
                <a:lnTo>
                  <a:pt x="68580" y="941069"/>
                </a:lnTo>
                <a:lnTo>
                  <a:pt x="115824" y="1017269"/>
                </a:lnTo>
                <a:lnTo>
                  <a:pt x="153924" y="10172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329790" y="6363080"/>
            <a:ext cx="114300" cy="853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473058" y="5802248"/>
            <a:ext cx="227075" cy="5417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036432" y="5755004"/>
            <a:ext cx="131825" cy="14249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058012" y="5640704"/>
            <a:ext cx="1138555" cy="684530"/>
          </a:xfrm>
          <a:custGeom>
            <a:avLst/>
            <a:gdLst/>
            <a:ahLst/>
            <a:cxnLst/>
            <a:rect l="l" t="t" r="r" b="b"/>
            <a:pathLst>
              <a:path w="1138554" h="684529">
                <a:moveTo>
                  <a:pt x="930401" y="76200"/>
                </a:moveTo>
                <a:lnTo>
                  <a:pt x="758951" y="19050"/>
                </a:lnTo>
                <a:lnTo>
                  <a:pt x="663701" y="9144"/>
                </a:lnTo>
                <a:lnTo>
                  <a:pt x="569975" y="0"/>
                </a:lnTo>
                <a:lnTo>
                  <a:pt x="455675" y="9144"/>
                </a:lnTo>
                <a:lnTo>
                  <a:pt x="351281" y="28194"/>
                </a:lnTo>
                <a:lnTo>
                  <a:pt x="256031" y="57150"/>
                </a:lnTo>
                <a:lnTo>
                  <a:pt x="169925" y="104394"/>
                </a:lnTo>
                <a:lnTo>
                  <a:pt x="95249" y="152400"/>
                </a:lnTo>
                <a:lnTo>
                  <a:pt x="48005" y="209550"/>
                </a:lnTo>
                <a:lnTo>
                  <a:pt x="9905" y="275844"/>
                </a:lnTo>
                <a:lnTo>
                  <a:pt x="0" y="342900"/>
                </a:lnTo>
                <a:lnTo>
                  <a:pt x="9905" y="407670"/>
                </a:lnTo>
                <a:lnTo>
                  <a:pt x="38099" y="457291"/>
                </a:lnTo>
                <a:lnTo>
                  <a:pt x="38099" y="342900"/>
                </a:lnTo>
                <a:lnTo>
                  <a:pt x="48005" y="275844"/>
                </a:lnTo>
                <a:lnTo>
                  <a:pt x="76199" y="218694"/>
                </a:lnTo>
                <a:lnTo>
                  <a:pt x="133349" y="161544"/>
                </a:lnTo>
                <a:lnTo>
                  <a:pt x="188975" y="114300"/>
                </a:lnTo>
                <a:lnTo>
                  <a:pt x="275081" y="76200"/>
                </a:lnTo>
                <a:lnTo>
                  <a:pt x="360425" y="47244"/>
                </a:lnTo>
                <a:lnTo>
                  <a:pt x="465581" y="28194"/>
                </a:lnTo>
                <a:lnTo>
                  <a:pt x="569975" y="19050"/>
                </a:lnTo>
                <a:lnTo>
                  <a:pt x="663701" y="28194"/>
                </a:lnTo>
                <a:lnTo>
                  <a:pt x="758951" y="47243"/>
                </a:lnTo>
                <a:lnTo>
                  <a:pt x="845057" y="76200"/>
                </a:lnTo>
                <a:lnTo>
                  <a:pt x="921257" y="104393"/>
                </a:lnTo>
                <a:lnTo>
                  <a:pt x="930401" y="76200"/>
                </a:lnTo>
                <a:close/>
              </a:path>
              <a:path w="1138554" h="684529">
                <a:moveTo>
                  <a:pt x="1100327" y="458632"/>
                </a:moveTo>
                <a:lnTo>
                  <a:pt x="1100327" y="342900"/>
                </a:lnTo>
                <a:lnTo>
                  <a:pt x="1091183" y="407670"/>
                </a:lnTo>
                <a:lnTo>
                  <a:pt x="1062227" y="464820"/>
                </a:lnTo>
                <a:lnTo>
                  <a:pt x="1005077" y="521970"/>
                </a:lnTo>
                <a:lnTo>
                  <a:pt x="949451" y="569976"/>
                </a:lnTo>
                <a:lnTo>
                  <a:pt x="864107" y="608076"/>
                </a:lnTo>
                <a:lnTo>
                  <a:pt x="778001" y="636270"/>
                </a:lnTo>
                <a:lnTo>
                  <a:pt x="673607" y="655320"/>
                </a:lnTo>
                <a:lnTo>
                  <a:pt x="569975" y="665226"/>
                </a:lnTo>
                <a:lnTo>
                  <a:pt x="465581" y="655320"/>
                </a:lnTo>
                <a:lnTo>
                  <a:pt x="360425" y="636270"/>
                </a:lnTo>
                <a:lnTo>
                  <a:pt x="275081" y="608076"/>
                </a:lnTo>
                <a:lnTo>
                  <a:pt x="188975" y="569976"/>
                </a:lnTo>
                <a:lnTo>
                  <a:pt x="133349" y="521970"/>
                </a:lnTo>
                <a:lnTo>
                  <a:pt x="76199" y="464820"/>
                </a:lnTo>
                <a:lnTo>
                  <a:pt x="48005" y="407670"/>
                </a:lnTo>
                <a:lnTo>
                  <a:pt x="38099" y="342900"/>
                </a:lnTo>
                <a:lnTo>
                  <a:pt x="38099" y="457291"/>
                </a:lnTo>
                <a:lnTo>
                  <a:pt x="95249" y="531876"/>
                </a:lnTo>
                <a:lnTo>
                  <a:pt x="169925" y="589026"/>
                </a:lnTo>
                <a:lnTo>
                  <a:pt x="256031" y="627126"/>
                </a:lnTo>
                <a:lnTo>
                  <a:pt x="351281" y="655320"/>
                </a:lnTo>
                <a:lnTo>
                  <a:pt x="455675" y="674370"/>
                </a:lnTo>
                <a:lnTo>
                  <a:pt x="569975" y="684276"/>
                </a:lnTo>
                <a:lnTo>
                  <a:pt x="682751" y="674370"/>
                </a:lnTo>
                <a:lnTo>
                  <a:pt x="787907" y="655320"/>
                </a:lnTo>
                <a:lnTo>
                  <a:pt x="892301" y="627126"/>
                </a:lnTo>
                <a:lnTo>
                  <a:pt x="968501" y="589026"/>
                </a:lnTo>
                <a:lnTo>
                  <a:pt x="1043177" y="531876"/>
                </a:lnTo>
                <a:lnTo>
                  <a:pt x="1091183" y="474726"/>
                </a:lnTo>
                <a:lnTo>
                  <a:pt x="1100327" y="458632"/>
                </a:lnTo>
                <a:close/>
              </a:path>
              <a:path w="1138554" h="684529">
                <a:moveTo>
                  <a:pt x="1138427" y="342900"/>
                </a:moveTo>
                <a:lnTo>
                  <a:pt x="1138427" y="323850"/>
                </a:lnTo>
                <a:lnTo>
                  <a:pt x="1129283" y="304800"/>
                </a:lnTo>
                <a:lnTo>
                  <a:pt x="1091183" y="313944"/>
                </a:lnTo>
                <a:lnTo>
                  <a:pt x="1100327" y="332994"/>
                </a:lnTo>
                <a:lnTo>
                  <a:pt x="1100327" y="458632"/>
                </a:lnTo>
                <a:lnTo>
                  <a:pt x="1129283" y="407670"/>
                </a:lnTo>
                <a:lnTo>
                  <a:pt x="1138427" y="3429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246988" y="5545454"/>
            <a:ext cx="579894" cy="10439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086981" y="5649848"/>
            <a:ext cx="104381" cy="76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802243" y="5126354"/>
            <a:ext cx="189737" cy="762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715362" y="4802504"/>
            <a:ext cx="133350" cy="1905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963012" y="4868798"/>
            <a:ext cx="95250" cy="24764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421992" y="4830698"/>
            <a:ext cx="255270" cy="29565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904" y="1054227"/>
            <a:ext cx="1116330" cy="0"/>
          </a:xfrm>
          <a:custGeom>
            <a:avLst/>
            <a:gdLst/>
            <a:ahLst/>
            <a:cxnLst/>
            <a:rect l="l" t="t" r="r" b="b"/>
            <a:pathLst>
              <a:path w="1116330">
                <a:moveTo>
                  <a:pt x="0" y="0"/>
                </a:moveTo>
                <a:lnTo>
                  <a:pt x="111633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145905" y="1905"/>
            <a:ext cx="0" cy="1052830"/>
          </a:xfrm>
          <a:custGeom>
            <a:avLst/>
            <a:gdLst/>
            <a:ahLst/>
            <a:cxnLst/>
            <a:rect l="l" t="t" r="r" b="b"/>
            <a:pathLst>
              <a:path h="1052830">
                <a:moveTo>
                  <a:pt x="0" y="0"/>
                </a:moveTo>
                <a:lnTo>
                  <a:pt x="0" y="1052322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9048" y="1054227"/>
            <a:ext cx="0" cy="5805805"/>
          </a:xfrm>
          <a:custGeom>
            <a:avLst/>
            <a:gdLst/>
            <a:ahLst/>
            <a:cxnLst/>
            <a:rect l="l" t="t" r="r" b="b"/>
            <a:pathLst>
              <a:path h="5805805">
                <a:moveTo>
                  <a:pt x="0" y="0"/>
                </a:moveTo>
                <a:lnTo>
                  <a:pt x="0" y="5805678"/>
                </a:lnTo>
              </a:path>
            </a:pathLst>
          </a:custGeom>
          <a:ln w="142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904" y="1905"/>
            <a:ext cx="0" cy="1052830"/>
          </a:xfrm>
          <a:custGeom>
            <a:avLst/>
            <a:gdLst/>
            <a:ahLst/>
            <a:cxnLst/>
            <a:rect l="l" t="t" r="r" b="b"/>
            <a:pathLst>
              <a:path h="1052830">
                <a:moveTo>
                  <a:pt x="0" y="0"/>
                </a:moveTo>
                <a:lnTo>
                  <a:pt x="0" y="1052322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118235" y="1905"/>
            <a:ext cx="8027670" cy="0"/>
          </a:xfrm>
          <a:custGeom>
            <a:avLst/>
            <a:gdLst/>
            <a:ahLst/>
            <a:cxnLst/>
            <a:rect l="l" t="t" r="r" b="b"/>
            <a:pathLst>
              <a:path w="8027670">
                <a:moveTo>
                  <a:pt x="0" y="0"/>
                </a:moveTo>
                <a:lnTo>
                  <a:pt x="8027670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904" y="1905"/>
            <a:ext cx="1116330" cy="0"/>
          </a:xfrm>
          <a:custGeom>
            <a:avLst/>
            <a:gdLst/>
            <a:ahLst/>
            <a:cxnLst/>
            <a:rect l="l" t="t" r="r" b="b"/>
            <a:pathLst>
              <a:path w="1116330">
                <a:moveTo>
                  <a:pt x="0" y="0"/>
                </a:moveTo>
                <a:lnTo>
                  <a:pt x="1116330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9138760" y="1054227"/>
            <a:ext cx="0" cy="5805805"/>
          </a:xfrm>
          <a:custGeom>
            <a:avLst/>
            <a:gdLst/>
            <a:ahLst/>
            <a:cxnLst/>
            <a:rect l="l" t="t" r="r" b="b"/>
            <a:pathLst>
              <a:path h="5805805">
                <a:moveTo>
                  <a:pt x="0" y="0"/>
                </a:moveTo>
                <a:lnTo>
                  <a:pt x="0" y="5805678"/>
                </a:lnTo>
              </a:path>
            </a:pathLst>
          </a:custGeom>
          <a:ln w="142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118235" y="1054227"/>
            <a:ext cx="8027670" cy="0"/>
          </a:xfrm>
          <a:custGeom>
            <a:avLst/>
            <a:gdLst/>
            <a:ahLst/>
            <a:cxnLst/>
            <a:rect l="l" t="t" r="r" b="b"/>
            <a:pathLst>
              <a:path w="8027670">
                <a:moveTo>
                  <a:pt x="0" y="0"/>
                </a:moveTo>
                <a:lnTo>
                  <a:pt x="802767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>
            <a:spLocks noGrp="1"/>
          </p:cNvSpPr>
          <p:nvPr>
            <p:ph type="title"/>
          </p:nvPr>
        </p:nvSpPr>
        <p:spPr>
          <a:xfrm>
            <a:off x="1284592" y="160654"/>
            <a:ext cx="548322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pc="-5" dirty="0"/>
              <a:t>Le Matrici</a:t>
            </a:r>
            <a:endParaRPr spc="-5" dirty="0"/>
          </a:p>
        </p:txBody>
      </p:sp>
      <p:sp>
        <p:nvSpPr>
          <p:cNvPr id="68" name="object 68"/>
          <p:cNvSpPr txBox="1"/>
          <p:nvPr/>
        </p:nvSpPr>
        <p:spPr>
          <a:xfrm>
            <a:off x="1284592" y="665099"/>
            <a:ext cx="14693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CC9A00"/>
                </a:solidFill>
                <a:latin typeface="Trebuchet MS"/>
                <a:cs typeface="Trebuchet MS"/>
              </a:rPr>
              <a:t>Generalità</a:t>
            </a:r>
            <a:endParaRPr sz="2400" dirty="0">
              <a:latin typeface="Trebuchet MS"/>
              <a:cs typeface="Trebuchet M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tangolo 1">
                <a:extLst>
                  <a:ext uri="{FF2B5EF4-FFF2-40B4-BE49-F238E27FC236}">
                    <a16:creationId xmlns:a16="http://schemas.microsoft.com/office/drawing/2014/main" id="{FF9BB816-8BED-469B-BB51-00B0F9E80A13}"/>
                  </a:ext>
                </a:extLst>
              </p:cNvPr>
              <p:cNvSpPr/>
              <p:nvPr/>
            </p:nvSpPr>
            <p:spPr>
              <a:xfrm>
                <a:off x="560068" y="1972471"/>
                <a:ext cx="7861923" cy="4524315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Per ogni terna di matrici A, B, C per le quali i prodotti indicati esistono,</a:t>
                </a:r>
              </a:p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si ha:</a:t>
                </a:r>
              </a:p>
              <a:p>
                <a:endParaRPr lang="it-IT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buAutoNum type="arabicPeriod"/>
                </a:pPr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Proprietà associativa: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(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𝐴𝐵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)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𝐶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= 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𝐴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(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𝐵𝐶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it-IT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2. Proprietà distributive rispetto alla somma: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𝐴</m:t>
                      </m:r>
                      <m:r>
                        <a:rPr lang="it-IT" i="1" dirty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(</m:t>
                      </m:r>
                      <m:r>
                        <a:rPr lang="it-IT" i="1" dirty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𝐵</m:t>
                      </m:r>
                      <m:r>
                        <a:rPr lang="it-IT" i="1" dirty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+ </m:t>
                      </m:r>
                      <m:r>
                        <a:rPr lang="it-IT" i="1" dirty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𝐶</m:t>
                      </m:r>
                      <m:r>
                        <a:rPr lang="it-IT" i="1" dirty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) = </m:t>
                      </m:r>
                      <m:r>
                        <a:rPr lang="it-IT" i="1" dirty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𝐴𝐵</m:t>
                      </m:r>
                      <m:r>
                        <a:rPr lang="it-IT" i="1" dirty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+ 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𝐴𝐶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  (</m:t>
                      </m:r>
                      <m:r>
                        <a:rPr lang="it-IT" i="1" dirty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𝐴</m:t>
                      </m:r>
                      <m:r>
                        <a:rPr lang="it-IT" i="1" dirty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+ </m:t>
                      </m:r>
                      <m:r>
                        <a:rPr lang="it-IT" i="1" dirty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𝐵</m:t>
                      </m:r>
                      <m:r>
                        <a:rPr lang="it-IT" i="1" dirty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)</m:t>
                      </m:r>
                      <m:r>
                        <a:rPr lang="it-IT" i="1" dirty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𝐶</m:t>
                      </m:r>
                      <m:r>
                        <a:rPr lang="it-IT" i="1" dirty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= 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𝐴𝐶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+ 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𝐵𝐶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it-IT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it-IT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Inoltre il prodotto si comporta in modo naturale rispetto alla moltiplicazione per uno scalare:</a:t>
                </a:r>
              </a:p>
              <a:p>
                <a:endParaRPr lang="it-IT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3. Date due matrici A e B e un numero reale h si ha sempre: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h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(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𝐴𝐵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) = (</m:t>
                      </m:r>
                      <m:r>
                        <a:rPr lang="it-IT" i="1" dirty="0" err="1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h𝐴</m:t>
                      </m:r>
                      <m:r>
                        <a:rPr lang="it-IT" i="1" dirty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)</m:t>
                      </m:r>
                      <m:r>
                        <a:rPr lang="it-IT" i="1" dirty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𝐵</m:t>
                      </m:r>
                      <m:r>
                        <a:rPr lang="it-IT" i="1" dirty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= </m:t>
                      </m:r>
                      <m:r>
                        <a:rPr lang="it-IT" i="1" dirty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𝐴</m:t>
                      </m:r>
                      <m:r>
                        <a:rPr lang="it-IT" i="1" dirty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(</m:t>
                      </m:r>
                      <m:r>
                        <a:rPr lang="it-IT" i="1" dirty="0" err="1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h𝐵</m:t>
                      </m:r>
                      <m:r>
                        <a:rPr lang="it-IT" i="1" dirty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it-IT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NB: non vale la proprietà commutativa</a:t>
                </a:r>
              </a:p>
            </p:txBody>
          </p:sp>
        </mc:Choice>
        <mc:Fallback xmlns="">
          <p:sp>
            <p:nvSpPr>
              <p:cNvPr id="2" name="Rettangolo 1">
                <a:extLst>
                  <a:ext uri="{FF2B5EF4-FFF2-40B4-BE49-F238E27FC236}">
                    <a16:creationId xmlns:a16="http://schemas.microsoft.com/office/drawing/2014/main" id="{FF9BB816-8BED-469B-BB51-00B0F9E80A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068" y="1972471"/>
                <a:ext cx="7861923" cy="4524315"/>
              </a:xfrm>
              <a:prstGeom prst="rect">
                <a:avLst/>
              </a:prstGeom>
              <a:blipFill>
                <a:blip r:embed="rId17"/>
                <a:stretch>
                  <a:fillRect l="-619" t="-806" b="-941"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94B50F43-6911-40A3-84BF-6B27001BBFFC}"/>
              </a:ext>
            </a:extLst>
          </p:cNvPr>
          <p:cNvSpPr txBox="1"/>
          <p:nvPr/>
        </p:nvSpPr>
        <p:spPr>
          <a:xfrm>
            <a:off x="478649" y="1298575"/>
            <a:ext cx="4436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Cambria" panose="02040503050406030204" pitchFamily="18" charset="0"/>
                <a:ea typeface="Cambria" panose="02040503050406030204" pitchFamily="18" charset="0"/>
              </a:rPr>
              <a:t>Prodotto di matrici (righe per colonne)</a:t>
            </a:r>
          </a:p>
        </p:txBody>
      </p:sp>
    </p:spTree>
    <p:extLst>
      <p:ext uri="{BB962C8B-B14F-4D97-AF65-F5344CB8AC3E}">
        <p14:creationId xmlns:p14="http://schemas.microsoft.com/office/powerpoint/2010/main" val="77584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6071234" y="6187059"/>
            <a:ext cx="415277" cy="2522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02592" y="6202298"/>
            <a:ext cx="140969" cy="3428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10680" y="6269354"/>
            <a:ext cx="133350" cy="838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37457" y="6505575"/>
            <a:ext cx="142493" cy="952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743830" y="6421754"/>
            <a:ext cx="171450" cy="4000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284601" y="5851778"/>
            <a:ext cx="1325880" cy="238760"/>
          </a:xfrm>
          <a:custGeom>
            <a:avLst/>
            <a:gdLst/>
            <a:ahLst/>
            <a:cxnLst/>
            <a:rect l="l" t="t" r="r" b="b"/>
            <a:pathLst>
              <a:path w="1325879" h="238760">
                <a:moveTo>
                  <a:pt x="1325880" y="67055"/>
                </a:moveTo>
                <a:lnTo>
                  <a:pt x="1208532" y="38099"/>
                </a:lnTo>
                <a:lnTo>
                  <a:pt x="1092708" y="19049"/>
                </a:lnTo>
                <a:lnTo>
                  <a:pt x="957834" y="9905"/>
                </a:lnTo>
                <a:lnTo>
                  <a:pt x="822198" y="0"/>
                </a:lnTo>
                <a:lnTo>
                  <a:pt x="590550" y="19049"/>
                </a:lnTo>
                <a:lnTo>
                  <a:pt x="368808" y="57149"/>
                </a:lnTo>
                <a:lnTo>
                  <a:pt x="174498" y="124205"/>
                </a:lnTo>
                <a:lnTo>
                  <a:pt x="0" y="209549"/>
                </a:lnTo>
                <a:lnTo>
                  <a:pt x="30480" y="238505"/>
                </a:lnTo>
                <a:lnTo>
                  <a:pt x="193548" y="152399"/>
                </a:lnTo>
                <a:lnTo>
                  <a:pt x="387858" y="86105"/>
                </a:lnTo>
                <a:lnTo>
                  <a:pt x="600456" y="48005"/>
                </a:lnTo>
                <a:lnTo>
                  <a:pt x="822198" y="28955"/>
                </a:lnTo>
                <a:lnTo>
                  <a:pt x="947928" y="38099"/>
                </a:lnTo>
                <a:lnTo>
                  <a:pt x="1082802" y="48005"/>
                </a:lnTo>
                <a:lnTo>
                  <a:pt x="1198626" y="67055"/>
                </a:lnTo>
                <a:lnTo>
                  <a:pt x="1314450" y="95249"/>
                </a:lnTo>
                <a:lnTo>
                  <a:pt x="1325880" y="670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966085" y="6118478"/>
            <a:ext cx="271780" cy="731520"/>
          </a:xfrm>
          <a:custGeom>
            <a:avLst/>
            <a:gdLst/>
            <a:ahLst/>
            <a:cxnLst/>
            <a:rect l="l" t="t" r="r" b="b"/>
            <a:pathLst>
              <a:path w="271780" h="731520">
                <a:moveTo>
                  <a:pt x="271272" y="28955"/>
                </a:moveTo>
                <a:lnTo>
                  <a:pt x="242316" y="0"/>
                </a:lnTo>
                <a:lnTo>
                  <a:pt x="136398" y="95249"/>
                </a:lnTo>
                <a:lnTo>
                  <a:pt x="67818" y="190499"/>
                </a:lnTo>
                <a:lnTo>
                  <a:pt x="20574" y="303275"/>
                </a:lnTo>
                <a:lnTo>
                  <a:pt x="0" y="417575"/>
                </a:lnTo>
                <a:lnTo>
                  <a:pt x="9144" y="502919"/>
                </a:lnTo>
                <a:lnTo>
                  <a:pt x="39624" y="579119"/>
                </a:lnTo>
                <a:lnTo>
                  <a:pt x="48768" y="597407"/>
                </a:lnTo>
                <a:lnTo>
                  <a:pt x="48768" y="417575"/>
                </a:lnTo>
                <a:lnTo>
                  <a:pt x="67818" y="303275"/>
                </a:lnTo>
                <a:lnTo>
                  <a:pt x="105918" y="208025"/>
                </a:lnTo>
                <a:lnTo>
                  <a:pt x="183642" y="114299"/>
                </a:lnTo>
                <a:lnTo>
                  <a:pt x="271272" y="28955"/>
                </a:lnTo>
                <a:close/>
              </a:path>
              <a:path w="271780" h="731520">
                <a:moveTo>
                  <a:pt x="193548" y="731519"/>
                </a:moveTo>
                <a:lnTo>
                  <a:pt x="136398" y="655319"/>
                </a:lnTo>
                <a:lnTo>
                  <a:pt x="86868" y="579119"/>
                </a:lnTo>
                <a:lnTo>
                  <a:pt x="58674" y="502919"/>
                </a:lnTo>
                <a:lnTo>
                  <a:pt x="48768" y="417575"/>
                </a:lnTo>
                <a:lnTo>
                  <a:pt x="48768" y="597407"/>
                </a:lnTo>
                <a:lnTo>
                  <a:pt x="77724" y="655319"/>
                </a:lnTo>
                <a:lnTo>
                  <a:pt x="136398" y="731519"/>
                </a:lnTo>
                <a:lnTo>
                  <a:pt x="193548" y="7315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686680" y="5956934"/>
            <a:ext cx="571500" cy="8930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821304" y="5832728"/>
            <a:ext cx="763905" cy="1017269"/>
          </a:xfrm>
          <a:custGeom>
            <a:avLst/>
            <a:gdLst/>
            <a:ahLst/>
            <a:cxnLst/>
            <a:rect l="l" t="t" r="r" b="b"/>
            <a:pathLst>
              <a:path w="763904" h="1017270">
                <a:moveTo>
                  <a:pt x="763524" y="19049"/>
                </a:moveTo>
                <a:lnTo>
                  <a:pt x="725424" y="0"/>
                </a:lnTo>
                <a:lnTo>
                  <a:pt x="569976" y="57149"/>
                </a:lnTo>
                <a:lnTo>
                  <a:pt x="435102" y="124205"/>
                </a:lnTo>
                <a:lnTo>
                  <a:pt x="309371" y="200405"/>
                </a:lnTo>
                <a:lnTo>
                  <a:pt x="203453" y="285749"/>
                </a:lnTo>
                <a:lnTo>
                  <a:pt x="115823" y="380999"/>
                </a:lnTo>
                <a:lnTo>
                  <a:pt x="58673" y="483869"/>
                </a:lnTo>
                <a:lnTo>
                  <a:pt x="9143" y="589026"/>
                </a:lnTo>
                <a:lnTo>
                  <a:pt x="0" y="703326"/>
                </a:lnTo>
                <a:lnTo>
                  <a:pt x="9143" y="788669"/>
                </a:lnTo>
                <a:lnTo>
                  <a:pt x="28193" y="864869"/>
                </a:lnTo>
                <a:lnTo>
                  <a:pt x="28193" y="703326"/>
                </a:lnTo>
                <a:lnTo>
                  <a:pt x="38099" y="589026"/>
                </a:lnTo>
                <a:lnTo>
                  <a:pt x="87629" y="483869"/>
                </a:lnTo>
                <a:lnTo>
                  <a:pt x="144779" y="390905"/>
                </a:lnTo>
                <a:lnTo>
                  <a:pt x="231647" y="295655"/>
                </a:lnTo>
                <a:lnTo>
                  <a:pt x="338327" y="209549"/>
                </a:lnTo>
                <a:lnTo>
                  <a:pt x="463295" y="133349"/>
                </a:lnTo>
                <a:lnTo>
                  <a:pt x="609600" y="76199"/>
                </a:lnTo>
                <a:lnTo>
                  <a:pt x="763524" y="19049"/>
                </a:lnTo>
                <a:close/>
              </a:path>
              <a:path w="763904" h="1017270">
                <a:moveTo>
                  <a:pt x="153924" y="1017269"/>
                </a:moveTo>
                <a:lnTo>
                  <a:pt x="106679" y="941069"/>
                </a:lnTo>
                <a:lnTo>
                  <a:pt x="68580" y="864869"/>
                </a:lnTo>
                <a:lnTo>
                  <a:pt x="38099" y="788669"/>
                </a:lnTo>
                <a:lnTo>
                  <a:pt x="28193" y="703326"/>
                </a:lnTo>
                <a:lnTo>
                  <a:pt x="28193" y="864869"/>
                </a:lnTo>
                <a:lnTo>
                  <a:pt x="68580" y="941069"/>
                </a:lnTo>
                <a:lnTo>
                  <a:pt x="115824" y="1017269"/>
                </a:lnTo>
                <a:lnTo>
                  <a:pt x="153924" y="10172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329790" y="6363080"/>
            <a:ext cx="114300" cy="853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473058" y="5802248"/>
            <a:ext cx="227075" cy="5417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036432" y="5755004"/>
            <a:ext cx="131825" cy="14249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058012" y="5640704"/>
            <a:ext cx="1138555" cy="684530"/>
          </a:xfrm>
          <a:custGeom>
            <a:avLst/>
            <a:gdLst/>
            <a:ahLst/>
            <a:cxnLst/>
            <a:rect l="l" t="t" r="r" b="b"/>
            <a:pathLst>
              <a:path w="1138554" h="684529">
                <a:moveTo>
                  <a:pt x="930401" y="76200"/>
                </a:moveTo>
                <a:lnTo>
                  <a:pt x="758951" y="19050"/>
                </a:lnTo>
                <a:lnTo>
                  <a:pt x="663701" y="9144"/>
                </a:lnTo>
                <a:lnTo>
                  <a:pt x="569975" y="0"/>
                </a:lnTo>
                <a:lnTo>
                  <a:pt x="455675" y="9144"/>
                </a:lnTo>
                <a:lnTo>
                  <a:pt x="351281" y="28194"/>
                </a:lnTo>
                <a:lnTo>
                  <a:pt x="256031" y="57150"/>
                </a:lnTo>
                <a:lnTo>
                  <a:pt x="169925" y="104394"/>
                </a:lnTo>
                <a:lnTo>
                  <a:pt x="95249" y="152400"/>
                </a:lnTo>
                <a:lnTo>
                  <a:pt x="48005" y="209550"/>
                </a:lnTo>
                <a:lnTo>
                  <a:pt x="9905" y="275844"/>
                </a:lnTo>
                <a:lnTo>
                  <a:pt x="0" y="342900"/>
                </a:lnTo>
                <a:lnTo>
                  <a:pt x="9905" y="407670"/>
                </a:lnTo>
                <a:lnTo>
                  <a:pt x="38099" y="457291"/>
                </a:lnTo>
                <a:lnTo>
                  <a:pt x="38099" y="342900"/>
                </a:lnTo>
                <a:lnTo>
                  <a:pt x="48005" y="275844"/>
                </a:lnTo>
                <a:lnTo>
                  <a:pt x="76199" y="218694"/>
                </a:lnTo>
                <a:lnTo>
                  <a:pt x="133349" y="161544"/>
                </a:lnTo>
                <a:lnTo>
                  <a:pt x="188975" y="114300"/>
                </a:lnTo>
                <a:lnTo>
                  <a:pt x="275081" y="76200"/>
                </a:lnTo>
                <a:lnTo>
                  <a:pt x="360425" y="47244"/>
                </a:lnTo>
                <a:lnTo>
                  <a:pt x="465581" y="28194"/>
                </a:lnTo>
                <a:lnTo>
                  <a:pt x="569975" y="19050"/>
                </a:lnTo>
                <a:lnTo>
                  <a:pt x="663701" y="28194"/>
                </a:lnTo>
                <a:lnTo>
                  <a:pt x="758951" y="47243"/>
                </a:lnTo>
                <a:lnTo>
                  <a:pt x="845057" y="76200"/>
                </a:lnTo>
                <a:lnTo>
                  <a:pt x="921257" y="104393"/>
                </a:lnTo>
                <a:lnTo>
                  <a:pt x="930401" y="76200"/>
                </a:lnTo>
                <a:close/>
              </a:path>
              <a:path w="1138554" h="684529">
                <a:moveTo>
                  <a:pt x="1100327" y="458632"/>
                </a:moveTo>
                <a:lnTo>
                  <a:pt x="1100327" y="342900"/>
                </a:lnTo>
                <a:lnTo>
                  <a:pt x="1091183" y="407670"/>
                </a:lnTo>
                <a:lnTo>
                  <a:pt x="1062227" y="464820"/>
                </a:lnTo>
                <a:lnTo>
                  <a:pt x="1005077" y="521970"/>
                </a:lnTo>
                <a:lnTo>
                  <a:pt x="949451" y="569976"/>
                </a:lnTo>
                <a:lnTo>
                  <a:pt x="864107" y="608076"/>
                </a:lnTo>
                <a:lnTo>
                  <a:pt x="778001" y="636270"/>
                </a:lnTo>
                <a:lnTo>
                  <a:pt x="673607" y="655320"/>
                </a:lnTo>
                <a:lnTo>
                  <a:pt x="569975" y="665226"/>
                </a:lnTo>
                <a:lnTo>
                  <a:pt x="465581" y="655320"/>
                </a:lnTo>
                <a:lnTo>
                  <a:pt x="360425" y="636270"/>
                </a:lnTo>
                <a:lnTo>
                  <a:pt x="275081" y="608076"/>
                </a:lnTo>
                <a:lnTo>
                  <a:pt x="188975" y="569976"/>
                </a:lnTo>
                <a:lnTo>
                  <a:pt x="133349" y="521970"/>
                </a:lnTo>
                <a:lnTo>
                  <a:pt x="76199" y="464820"/>
                </a:lnTo>
                <a:lnTo>
                  <a:pt x="48005" y="407670"/>
                </a:lnTo>
                <a:lnTo>
                  <a:pt x="38099" y="342900"/>
                </a:lnTo>
                <a:lnTo>
                  <a:pt x="38099" y="457291"/>
                </a:lnTo>
                <a:lnTo>
                  <a:pt x="95249" y="531876"/>
                </a:lnTo>
                <a:lnTo>
                  <a:pt x="169925" y="589026"/>
                </a:lnTo>
                <a:lnTo>
                  <a:pt x="256031" y="627126"/>
                </a:lnTo>
                <a:lnTo>
                  <a:pt x="351281" y="655320"/>
                </a:lnTo>
                <a:lnTo>
                  <a:pt x="455675" y="674370"/>
                </a:lnTo>
                <a:lnTo>
                  <a:pt x="569975" y="684276"/>
                </a:lnTo>
                <a:lnTo>
                  <a:pt x="682751" y="674370"/>
                </a:lnTo>
                <a:lnTo>
                  <a:pt x="787907" y="655320"/>
                </a:lnTo>
                <a:lnTo>
                  <a:pt x="892301" y="627126"/>
                </a:lnTo>
                <a:lnTo>
                  <a:pt x="968501" y="589026"/>
                </a:lnTo>
                <a:lnTo>
                  <a:pt x="1043177" y="531876"/>
                </a:lnTo>
                <a:lnTo>
                  <a:pt x="1091183" y="474726"/>
                </a:lnTo>
                <a:lnTo>
                  <a:pt x="1100327" y="458632"/>
                </a:lnTo>
                <a:close/>
              </a:path>
              <a:path w="1138554" h="684529">
                <a:moveTo>
                  <a:pt x="1138427" y="342900"/>
                </a:moveTo>
                <a:lnTo>
                  <a:pt x="1138427" y="323850"/>
                </a:lnTo>
                <a:lnTo>
                  <a:pt x="1129283" y="304800"/>
                </a:lnTo>
                <a:lnTo>
                  <a:pt x="1091183" y="313944"/>
                </a:lnTo>
                <a:lnTo>
                  <a:pt x="1100327" y="332994"/>
                </a:lnTo>
                <a:lnTo>
                  <a:pt x="1100327" y="458632"/>
                </a:lnTo>
                <a:lnTo>
                  <a:pt x="1129283" y="407670"/>
                </a:lnTo>
                <a:lnTo>
                  <a:pt x="1138427" y="3429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246988" y="5545454"/>
            <a:ext cx="579894" cy="10439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086981" y="5649848"/>
            <a:ext cx="104381" cy="76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802243" y="5126354"/>
            <a:ext cx="189737" cy="762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715362" y="4802504"/>
            <a:ext cx="133350" cy="1905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963012" y="4868798"/>
            <a:ext cx="95250" cy="24764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421992" y="4830698"/>
            <a:ext cx="255270" cy="29565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904" y="1054227"/>
            <a:ext cx="1116330" cy="0"/>
          </a:xfrm>
          <a:custGeom>
            <a:avLst/>
            <a:gdLst/>
            <a:ahLst/>
            <a:cxnLst/>
            <a:rect l="l" t="t" r="r" b="b"/>
            <a:pathLst>
              <a:path w="1116330">
                <a:moveTo>
                  <a:pt x="0" y="0"/>
                </a:moveTo>
                <a:lnTo>
                  <a:pt x="111633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145905" y="1905"/>
            <a:ext cx="0" cy="1052830"/>
          </a:xfrm>
          <a:custGeom>
            <a:avLst/>
            <a:gdLst/>
            <a:ahLst/>
            <a:cxnLst/>
            <a:rect l="l" t="t" r="r" b="b"/>
            <a:pathLst>
              <a:path h="1052830">
                <a:moveTo>
                  <a:pt x="0" y="0"/>
                </a:moveTo>
                <a:lnTo>
                  <a:pt x="0" y="1052322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9048" y="1054227"/>
            <a:ext cx="0" cy="5805805"/>
          </a:xfrm>
          <a:custGeom>
            <a:avLst/>
            <a:gdLst/>
            <a:ahLst/>
            <a:cxnLst/>
            <a:rect l="l" t="t" r="r" b="b"/>
            <a:pathLst>
              <a:path h="5805805">
                <a:moveTo>
                  <a:pt x="0" y="0"/>
                </a:moveTo>
                <a:lnTo>
                  <a:pt x="0" y="5805678"/>
                </a:lnTo>
              </a:path>
            </a:pathLst>
          </a:custGeom>
          <a:ln w="142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904" y="1905"/>
            <a:ext cx="0" cy="1052830"/>
          </a:xfrm>
          <a:custGeom>
            <a:avLst/>
            <a:gdLst/>
            <a:ahLst/>
            <a:cxnLst/>
            <a:rect l="l" t="t" r="r" b="b"/>
            <a:pathLst>
              <a:path h="1052830">
                <a:moveTo>
                  <a:pt x="0" y="0"/>
                </a:moveTo>
                <a:lnTo>
                  <a:pt x="0" y="1052322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118235" y="1905"/>
            <a:ext cx="8027670" cy="0"/>
          </a:xfrm>
          <a:custGeom>
            <a:avLst/>
            <a:gdLst/>
            <a:ahLst/>
            <a:cxnLst/>
            <a:rect l="l" t="t" r="r" b="b"/>
            <a:pathLst>
              <a:path w="8027670">
                <a:moveTo>
                  <a:pt x="0" y="0"/>
                </a:moveTo>
                <a:lnTo>
                  <a:pt x="8027670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904" y="1905"/>
            <a:ext cx="1116330" cy="0"/>
          </a:xfrm>
          <a:custGeom>
            <a:avLst/>
            <a:gdLst/>
            <a:ahLst/>
            <a:cxnLst/>
            <a:rect l="l" t="t" r="r" b="b"/>
            <a:pathLst>
              <a:path w="1116330">
                <a:moveTo>
                  <a:pt x="0" y="0"/>
                </a:moveTo>
                <a:lnTo>
                  <a:pt x="1116330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9138760" y="1054227"/>
            <a:ext cx="0" cy="5805805"/>
          </a:xfrm>
          <a:custGeom>
            <a:avLst/>
            <a:gdLst/>
            <a:ahLst/>
            <a:cxnLst/>
            <a:rect l="l" t="t" r="r" b="b"/>
            <a:pathLst>
              <a:path h="5805805">
                <a:moveTo>
                  <a:pt x="0" y="0"/>
                </a:moveTo>
                <a:lnTo>
                  <a:pt x="0" y="5805678"/>
                </a:lnTo>
              </a:path>
            </a:pathLst>
          </a:custGeom>
          <a:ln w="142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118235" y="1054227"/>
            <a:ext cx="8027670" cy="0"/>
          </a:xfrm>
          <a:custGeom>
            <a:avLst/>
            <a:gdLst/>
            <a:ahLst/>
            <a:cxnLst/>
            <a:rect l="l" t="t" r="r" b="b"/>
            <a:pathLst>
              <a:path w="8027670">
                <a:moveTo>
                  <a:pt x="0" y="0"/>
                </a:moveTo>
                <a:lnTo>
                  <a:pt x="802767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>
            <a:spLocks noGrp="1"/>
          </p:cNvSpPr>
          <p:nvPr>
            <p:ph type="title"/>
          </p:nvPr>
        </p:nvSpPr>
        <p:spPr>
          <a:xfrm>
            <a:off x="1284592" y="160654"/>
            <a:ext cx="548322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pc="-5" dirty="0"/>
              <a:t>Le Matrici</a:t>
            </a:r>
            <a:endParaRPr spc="-5" dirty="0"/>
          </a:p>
        </p:txBody>
      </p:sp>
      <p:sp>
        <p:nvSpPr>
          <p:cNvPr id="68" name="object 68"/>
          <p:cNvSpPr txBox="1"/>
          <p:nvPr/>
        </p:nvSpPr>
        <p:spPr>
          <a:xfrm>
            <a:off x="1284592" y="665099"/>
            <a:ext cx="14693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CC9A00"/>
                </a:solidFill>
                <a:latin typeface="Trebuchet MS"/>
                <a:cs typeface="Trebuchet MS"/>
              </a:rPr>
              <a:t>Generalità</a:t>
            </a:r>
            <a:endParaRPr sz="2400" dirty="0">
              <a:latin typeface="Trebuchet MS"/>
              <a:cs typeface="Trebuchet M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tangolo 1">
                <a:extLst>
                  <a:ext uri="{FF2B5EF4-FFF2-40B4-BE49-F238E27FC236}">
                    <a16:creationId xmlns:a16="http://schemas.microsoft.com/office/drawing/2014/main" id="{FF9BB816-8BED-469B-BB51-00B0F9E80A13}"/>
                  </a:ext>
                </a:extLst>
              </p:cNvPr>
              <p:cNvSpPr/>
              <p:nvPr/>
            </p:nvSpPr>
            <p:spPr>
              <a:xfrm>
                <a:off x="294800" y="1972471"/>
                <a:ext cx="8553911" cy="1477328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it-IT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Definizione 1 </a:t>
                </a:r>
              </a:p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Sia A una matrice quadrata, il determinante di A, indicato con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| </m:t>
                    </m:r>
                  </m:oMath>
                </a14:m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o con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i="1" dirty="0" smtClean="0">
                        <a:latin typeface="Cambria Math" panose="02040503050406030204" pitchFamily="18" charset="0"/>
                      </a:rPr>
                      <m:t>det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⁡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è il numero reale definito come segue:</a:t>
                </a:r>
              </a:p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• Se A è di ordine 1, si ha: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| = </m:t>
                    </m:r>
                    <m:sSub>
                      <m:sSubPr>
                        <m:ctrlPr>
                          <a:rPr lang="it-IT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</m:oMath>
                </a14:m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Rettangolo 1">
                <a:extLst>
                  <a:ext uri="{FF2B5EF4-FFF2-40B4-BE49-F238E27FC236}">
                    <a16:creationId xmlns:a16="http://schemas.microsoft.com/office/drawing/2014/main" id="{FF9BB816-8BED-469B-BB51-00B0F9E80A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800" y="1972471"/>
                <a:ext cx="8553911" cy="1477328"/>
              </a:xfrm>
              <a:prstGeom prst="rect">
                <a:avLst/>
              </a:prstGeom>
              <a:blipFill>
                <a:blip r:embed="rId17"/>
                <a:stretch>
                  <a:fillRect l="-498" t="-2459" b="-4918"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94B50F43-6911-40A3-84BF-6B27001BBFFC}"/>
              </a:ext>
            </a:extLst>
          </p:cNvPr>
          <p:cNvSpPr txBox="1"/>
          <p:nvPr/>
        </p:nvSpPr>
        <p:spPr>
          <a:xfrm>
            <a:off x="478649" y="1374775"/>
            <a:ext cx="4436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Cambria" panose="02040503050406030204" pitchFamily="18" charset="0"/>
                <a:ea typeface="Cambria" panose="02040503050406030204" pitchFamily="18" charset="0"/>
              </a:rPr>
              <a:t>Determinante di una matrice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4C9CCC21-41C3-462F-AEF7-1B0B8A84C34D}"/>
                  </a:ext>
                </a:extLst>
              </p:cNvPr>
              <p:cNvSpPr txBox="1"/>
              <p:nvPr/>
            </p:nvSpPr>
            <p:spPr>
              <a:xfrm>
                <a:off x="294799" y="3887823"/>
                <a:ext cx="8571548" cy="1107547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Se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 =</m:t>
                    </m:r>
                    <m:d>
                      <m:dPr>
                        <m:ctrlPr>
                          <a:rPr lang="it-IT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it-IT" i="1" dirty="0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it-IT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dirty="0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it-IT" b="0" i="1" dirty="0" smtClean="0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it-IT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dirty="0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it-IT" b="0" i="1" dirty="0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it-IT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dirty="0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it-IT" b="0" i="1" dirty="0" smtClean="0">
                                      <a:latin typeface="Cambria Math" panose="02040503050406030204" pitchFamily="18" charset="0"/>
                                    </a:rPr>
                                    <m:t>21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it-IT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dirty="0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it-IT" b="0" i="1" dirty="0" smtClean="0">
                                      <a:latin typeface="Cambria Math" panose="02040503050406030204" pitchFamily="18" charset="0"/>
                                    </a:rPr>
                                    <m:t>22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it-IT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si ha: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| = </m:t>
                      </m:r>
                      <m:sSub>
                        <m:sSubPr>
                          <m:ctrlPr>
                            <a:rPr lang="it-IT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sSub>
                        <m:sSubPr>
                          <m:ctrlPr>
                            <a:rPr lang="it-IT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− </m:t>
                      </m:r>
                      <m:sSub>
                        <m:sSubPr>
                          <m:ctrlPr>
                            <a:rPr lang="it-IT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sSub>
                        <m:sSubPr>
                          <m:ctrlPr>
                            <a:rPr lang="it-IT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it-IT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4C9CCC21-41C3-462F-AEF7-1B0B8A84C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799" y="3887823"/>
                <a:ext cx="8571548" cy="1107547"/>
              </a:xfrm>
              <a:prstGeom prst="rect">
                <a:avLst/>
              </a:prstGeom>
              <a:blipFill>
                <a:blip r:embed="rId18"/>
                <a:stretch>
                  <a:fillRect l="-497" b="-3825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EDBF671D-BA11-4721-B109-18355B811C70}"/>
                  </a:ext>
                </a:extLst>
              </p:cNvPr>
              <p:cNvSpPr txBox="1"/>
              <p:nvPr/>
            </p:nvSpPr>
            <p:spPr>
              <a:xfrm>
                <a:off x="312434" y="5413375"/>
                <a:ext cx="8571547" cy="92333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Se A è di ordine n &gt; 2, si ha:</a:t>
                </a:r>
              </a:p>
              <a:p>
                <a:endParaRPr lang="it-IT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it-IT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 dirty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it-IT" i="1" dirty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it-IT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i="1" dirty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sSub>
                        <m:sSubPr>
                          <m:ctrlPr>
                            <a:rPr lang="it-IT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 dirty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i="1" dirty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it-IT" i="1" dirty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i="1" dirty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sSub>
                        <m:sSubPr>
                          <m:ctrlPr>
                            <a:rPr lang="it-IT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 dirty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i="1" dirty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it-IT" i="1" dirty="0">
                          <a:latin typeface="Cambria Math" panose="02040503050406030204" pitchFamily="18" charset="0"/>
                        </a:rPr>
                        <m:t>+…+(−1)</m:t>
                      </m:r>
                      <m:r>
                        <a:rPr lang="it-IT" i="1" dirty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it-IT" i="1" dirty="0">
                          <a:latin typeface="Cambria Math" panose="02040503050406030204" pitchFamily="18" charset="0"/>
                        </a:rPr>
                        <m:t>11 |</m:t>
                      </m:r>
                      <m:r>
                        <a:rPr lang="it-IT" i="1" dirty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i="1" dirty="0">
                          <a:latin typeface="Cambria Math" panose="02040503050406030204" pitchFamily="18" charset="0"/>
                        </a:rPr>
                        <m:t>11| − </m:t>
                      </m:r>
                      <m:r>
                        <a:rPr lang="it-IT" i="1" dirty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it-IT" i="1" dirty="0">
                          <a:latin typeface="Cambria Math" panose="02040503050406030204" pitchFamily="18" charset="0"/>
                        </a:rPr>
                        <m:t>12 |</m:t>
                      </m:r>
                      <m:r>
                        <a:rPr lang="it-IT" i="1" dirty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i="1" dirty="0">
                          <a:latin typeface="Cambria Math" panose="02040503050406030204" pitchFamily="18" charset="0"/>
                        </a:rPr>
                        <m:t>12| + … +</m:t>
                      </m:r>
                      <m:sSup>
                        <m:sSupPr>
                          <m:ctrlPr>
                            <a:rPr lang="it-IT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 dirty="0">
                              <a:latin typeface="Cambria Math" panose="02040503050406030204" pitchFamily="18" charset="0"/>
                            </a:rPr>
                            <m:t>(−1)</m:t>
                          </m:r>
                        </m:e>
                        <m:sup>
                          <m:r>
                            <a:rPr lang="it-IT" i="1" dirty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it-IT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sSub>
                        <m:sSubPr>
                          <m:ctrlPr>
                            <a:rPr lang="it-IT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i="1" dirty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it-IT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it-IT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 dirty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i="1" dirty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it-IT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it-IT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EDBF671D-BA11-4721-B109-18355B811C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34" y="5413375"/>
                <a:ext cx="8571547" cy="923330"/>
              </a:xfrm>
              <a:prstGeom prst="rect">
                <a:avLst/>
              </a:prstGeom>
              <a:blipFill>
                <a:blip r:embed="rId19"/>
                <a:stretch>
                  <a:fillRect l="-497" t="-3268" b="-5229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6519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6071234" y="6187059"/>
            <a:ext cx="415277" cy="2522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02592" y="6202298"/>
            <a:ext cx="140969" cy="3428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10680" y="6269354"/>
            <a:ext cx="133350" cy="838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37457" y="6505575"/>
            <a:ext cx="142493" cy="952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743830" y="6421754"/>
            <a:ext cx="171450" cy="4000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284601" y="5851778"/>
            <a:ext cx="1325880" cy="238760"/>
          </a:xfrm>
          <a:custGeom>
            <a:avLst/>
            <a:gdLst/>
            <a:ahLst/>
            <a:cxnLst/>
            <a:rect l="l" t="t" r="r" b="b"/>
            <a:pathLst>
              <a:path w="1325879" h="238760">
                <a:moveTo>
                  <a:pt x="1325880" y="67055"/>
                </a:moveTo>
                <a:lnTo>
                  <a:pt x="1208532" y="38099"/>
                </a:lnTo>
                <a:lnTo>
                  <a:pt x="1092708" y="19049"/>
                </a:lnTo>
                <a:lnTo>
                  <a:pt x="957834" y="9905"/>
                </a:lnTo>
                <a:lnTo>
                  <a:pt x="822198" y="0"/>
                </a:lnTo>
                <a:lnTo>
                  <a:pt x="590550" y="19049"/>
                </a:lnTo>
                <a:lnTo>
                  <a:pt x="368808" y="57149"/>
                </a:lnTo>
                <a:lnTo>
                  <a:pt x="174498" y="124205"/>
                </a:lnTo>
                <a:lnTo>
                  <a:pt x="0" y="209549"/>
                </a:lnTo>
                <a:lnTo>
                  <a:pt x="30480" y="238505"/>
                </a:lnTo>
                <a:lnTo>
                  <a:pt x="193548" y="152399"/>
                </a:lnTo>
                <a:lnTo>
                  <a:pt x="387858" y="86105"/>
                </a:lnTo>
                <a:lnTo>
                  <a:pt x="600456" y="48005"/>
                </a:lnTo>
                <a:lnTo>
                  <a:pt x="822198" y="28955"/>
                </a:lnTo>
                <a:lnTo>
                  <a:pt x="947928" y="38099"/>
                </a:lnTo>
                <a:lnTo>
                  <a:pt x="1082802" y="48005"/>
                </a:lnTo>
                <a:lnTo>
                  <a:pt x="1198626" y="67055"/>
                </a:lnTo>
                <a:lnTo>
                  <a:pt x="1314450" y="95249"/>
                </a:lnTo>
                <a:lnTo>
                  <a:pt x="1325880" y="670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966085" y="6118478"/>
            <a:ext cx="271780" cy="731520"/>
          </a:xfrm>
          <a:custGeom>
            <a:avLst/>
            <a:gdLst/>
            <a:ahLst/>
            <a:cxnLst/>
            <a:rect l="l" t="t" r="r" b="b"/>
            <a:pathLst>
              <a:path w="271780" h="731520">
                <a:moveTo>
                  <a:pt x="271272" y="28955"/>
                </a:moveTo>
                <a:lnTo>
                  <a:pt x="242316" y="0"/>
                </a:lnTo>
                <a:lnTo>
                  <a:pt x="136398" y="95249"/>
                </a:lnTo>
                <a:lnTo>
                  <a:pt x="67818" y="190499"/>
                </a:lnTo>
                <a:lnTo>
                  <a:pt x="20574" y="303275"/>
                </a:lnTo>
                <a:lnTo>
                  <a:pt x="0" y="417575"/>
                </a:lnTo>
                <a:lnTo>
                  <a:pt x="9144" y="502919"/>
                </a:lnTo>
                <a:lnTo>
                  <a:pt x="39624" y="579119"/>
                </a:lnTo>
                <a:lnTo>
                  <a:pt x="48768" y="597407"/>
                </a:lnTo>
                <a:lnTo>
                  <a:pt x="48768" y="417575"/>
                </a:lnTo>
                <a:lnTo>
                  <a:pt x="67818" y="303275"/>
                </a:lnTo>
                <a:lnTo>
                  <a:pt x="105918" y="208025"/>
                </a:lnTo>
                <a:lnTo>
                  <a:pt x="183642" y="114299"/>
                </a:lnTo>
                <a:lnTo>
                  <a:pt x="271272" y="28955"/>
                </a:lnTo>
                <a:close/>
              </a:path>
              <a:path w="271780" h="731520">
                <a:moveTo>
                  <a:pt x="193548" y="731519"/>
                </a:moveTo>
                <a:lnTo>
                  <a:pt x="136398" y="655319"/>
                </a:lnTo>
                <a:lnTo>
                  <a:pt x="86868" y="579119"/>
                </a:lnTo>
                <a:lnTo>
                  <a:pt x="58674" y="502919"/>
                </a:lnTo>
                <a:lnTo>
                  <a:pt x="48768" y="417575"/>
                </a:lnTo>
                <a:lnTo>
                  <a:pt x="48768" y="597407"/>
                </a:lnTo>
                <a:lnTo>
                  <a:pt x="77724" y="655319"/>
                </a:lnTo>
                <a:lnTo>
                  <a:pt x="136398" y="731519"/>
                </a:lnTo>
                <a:lnTo>
                  <a:pt x="193548" y="7315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686680" y="5956934"/>
            <a:ext cx="571500" cy="89306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821304" y="5832728"/>
            <a:ext cx="763905" cy="1017269"/>
          </a:xfrm>
          <a:custGeom>
            <a:avLst/>
            <a:gdLst/>
            <a:ahLst/>
            <a:cxnLst/>
            <a:rect l="l" t="t" r="r" b="b"/>
            <a:pathLst>
              <a:path w="763904" h="1017270">
                <a:moveTo>
                  <a:pt x="763524" y="19049"/>
                </a:moveTo>
                <a:lnTo>
                  <a:pt x="725424" y="0"/>
                </a:lnTo>
                <a:lnTo>
                  <a:pt x="569976" y="57149"/>
                </a:lnTo>
                <a:lnTo>
                  <a:pt x="435102" y="124205"/>
                </a:lnTo>
                <a:lnTo>
                  <a:pt x="309371" y="200405"/>
                </a:lnTo>
                <a:lnTo>
                  <a:pt x="203453" y="285749"/>
                </a:lnTo>
                <a:lnTo>
                  <a:pt x="115823" y="380999"/>
                </a:lnTo>
                <a:lnTo>
                  <a:pt x="58673" y="483869"/>
                </a:lnTo>
                <a:lnTo>
                  <a:pt x="9143" y="589026"/>
                </a:lnTo>
                <a:lnTo>
                  <a:pt x="0" y="703326"/>
                </a:lnTo>
                <a:lnTo>
                  <a:pt x="9143" y="788669"/>
                </a:lnTo>
                <a:lnTo>
                  <a:pt x="28193" y="864869"/>
                </a:lnTo>
                <a:lnTo>
                  <a:pt x="28193" y="703326"/>
                </a:lnTo>
                <a:lnTo>
                  <a:pt x="38099" y="589026"/>
                </a:lnTo>
                <a:lnTo>
                  <a:pt x="87629" y="483869"/>
                </a:lnTo>
                <a:lnTo>
                  <a:pt x="144779" y="390905"/>
                </a:lnTo>
                <a:lnTo>
                  <a:pt x="231647" y="295655"/>
                </a:lnTo>
                <a:lnTo>
                  <a:pt x="338327" y="209549"/>
                </a:lnTo>
                <a:lnTo>
                  <a:pt x="463295" y="133349"/>
                </a:lnTo>
                <a:lnTo>
                  <a:pt x="609600" y="76199"/>
                </a:lnTo>
                <a:lnTo>
                  <a:pt x="763524" y="19049"/>
                </a:lnTo>
                <a:close/>
              </a:path>
              <a:path w="763904" h="1017270">
                <a:moveTo>
                  <a:pt x="153924" y="1017269"/>
                </a:moveTo>
                <a:lnTo>
                  <a:pt x="106679" y="941069"/>
                </a:lnTo>
                <a:lnTo>
                  <a:pt x="68580" y="864869"/>
                </a:lnTo>
                <a:lnTo>
                  <a:pt x="38099" y="788669"/>
                </a:lnTo>
                <a:lnTo>
                  <a:pt x="28193" y="703326"/>
                </a:lnTo>
                <a:lnTo>
                  <a:pt x="28193" y="864869"/>
                </a:lnTo>
                <a:lnTo>
                  <a:pt x="68580" y="941069"/>
                </a:lnTo>
                <a:lnTo>
                  <a:pt x="115824" y="1017269"/>
                </a:lnTo>
                <a:lnTo>
                  <a:pt x="153924" y="10172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329790" y="6363080"/>
            <a:ext cx="114300" cy="853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473058" y="5802248"/>
            <a:ext cx="227075" cy="54178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036432" y="5755004"/>
            <a:ext cx="131825" cy="14249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058012" y="5640704"/>
            <a:ext cx="1138555" cy="684530"/>
          </a:xfrm>
          <a:custGeom>
            <a:avLst/>
            <a:gdLst/>
            <a:ahLst/>
            <a:cxnLst/>
            <a:rect l="l" t="t" r="r" b="b"/>
            <a:pathLst>
              <a:path w="1138554" h="684529">
                <a:moveTo>
                  <a:pt x="930401" y="76200"/>
                </a:moveTo>
                <a:lnTo>
                  <a:pt x="758951" y="19050"/>
                </a:lnTo>
                <a:lnTo>
                  <a:pt x="663701" y="9144"/>
                </a:lnTo>
                <a:lnTo>
                  <a:pt x="569975" y="0"/>
                </a:lnTo>
                <a:lnTo>
                  <a:pt x="455675" y="9144"/>
                </a:lnTo>
                <a:lnTo>
                  <a:pt x="351281" y="28194"/>
                </a:lnTo>
                <a:lnTo>
                  <a:pt x="256031" y="57150"/>
                </a:lnTo>
                <a:lnTo>
                  <a:pt x="169925" y="104394"/>
                </a:lnTo>
                <a:lnTo>
                  <a:pt x="95249" y="152400"/>
                </a:lnTo>
                <a:lnTo>
                  <a:pt x="48005" y="209550"/>
                </a:lnTo>
                <a:lnTo>
                  <a:pt x="9905" y="275844"/>
                </a:lnTo>
                <a:lnTo>
                  <a:pt x="0" y="342900"/>
                </a:lnTo>
                <a:lnTo>
                  <a:pt x="9905" y="407670"/>
                </a:lnTo>
                <a:lnTo>
                  <a:pt x="38099" y="457291"/>
                </a:lnTo>
                <a:lnTo>
                  <a:pt x="38099" y="342900"/>
                </a:lnTo>
                <a:lnTo>
                  <a:pt x="48005" y="275844"/>
                </a:lnTo>
                <a:lnTo>
                  <a:pt x="76199" y="218694"/>
                </a:lnTo>
                <a:lnTo>
                  <a:pt x="133349" y="161544"/>
                </a:lnTo>
                <a:lnTo>
                  <a:pt x="188975" y="114300"/>
                </a:lnTo>
                <a:lnTo>
                  <a:pt x="275081" y="76200"/>
                </a:lnTo>
                <a:lnTo>
                  <a:pt x="360425" y="47244"/>
                </a:lnTo>
                <a:lnTo>
                  <a:pt x="465581" y="28194"/>
                </a:lnTo>
                <a:lnTo>
                  <a:pt x="569975" y="19050"/>
                </a:lnTo>
                <a:lnTo>
                  <a:pt x="663701" y="28194"/>
                </a:lnTo>
                <a:lnTo>
                  <a:pt x="758951" y="47243"/>
                </a:lnTo>
                <a:lnTo>
                  <a:pt x="845057" y="76200"/>
                </a:lnTo>
                <a:lnTo>
                  <a:pt x="921257" y="104393"/>
                </a:lnTo>
                <a:lnTo>
                  <a:pt x="930401" y="76200"/>
                </a:lnTo>
                <a:close/>
              </a:path>
              <a:path w="1138554" h="684529">
                <a:moveTo>
                  <a:pt x="1100327" y="458632"/>
                </a:moveTo>
                <a:lnTo>
                  <a:pt x="1100327" y="342900"/>
                </a:lnTo>
                <a:lnTo>
                  <a:pt x="1091183" y="407670"/>
                </a:lnTo>
                <a:lnTo>
                  <a:pt x="1062227" y="464820"/>
                </a:lnTo>
                <a:lnTo>
                  <a:pt x="1005077" y="521970"/>
                </a:lnTo>
                <a:lnTo>
                  <a:pt x="949451" y="569976"/>
                </a:lnTo>
                <a:lnTo>
                  <a:pt x="864107" y="608076"/>
                </a:lnTo>
                <a:lnTo>
                  <a:pt x="778001" y="636270"/>
                </a:lnTo>
                <a:lnTo>
                  <a:pt x="673607" y="655320"/>
                </a:lnTo>
                <a:lnTo>
                  <a:pt x="569975" y="665226"/>
                </a:lnTo>
                <a:lnTo>
                  <a:pt x="465581" y="655320"/>
                </a:lnTo>
                <a:lnTo>
                  <a:pt x="360425" y="636270"/>
                </a:lnTo>
                <a:lnTo>
                  <a:pt x="275081" y="608076"/>
                </a:lnTo>
                <a:lnTo>
                  <a:pt x="188975" y="569976"/>
                </a:lnTo>
                <a:lnTo>
                  <a:pt x="133349" y="521970"/>
                </a:lnTo>
                <a:lnTo>
                  <a:pt x="76199" y="464820"/>
                </a:lnTo>
                <a:lnTo>
                  <a:pt x="48005" y="407670"/>
                </a:lnTo>
                <a:lnTo>
                  <a:pt x="38099" y="342900"/>
                </a:lnTo>
                <a:lnTo>
                  <a:pt x="38099" y="457291"/>
                </a:lnTo>
                <a:lnTo>
                  <a:pt x="95249" y="531876"/>
                </a:lnTo>
                <a:lnTo>
                  <a:pt x="169925" y="589026"/>
                </a:lnTo>
                <a:lnTo>
                  <a:pt x="256031" y="627126"/>
                </a:lnTo>
                <a:lnTo>
                  <a:pt x="351281" y="655320"/>
                </a:lnTo>
                <a:lnTo>
                  <a:pt x="455675" y="674370"/>
                </a:lnTo>
                <a:lnTo>
                  <a:pt x="569975" y="684276"/>
                </a:lnTo>
                <a:lnTo>
                  <a:pt x="682751" y="674370"/>
                </a:lnTo>
                <a:lnTo>
                  <a:pt x="787907" y="655320"/>
                </a:lnTo>
                <a:lnTo>
                  <a:pt x="892301" y="627126"/>
                </a:lnTo>
                <a:lnTo>
                  <a:pt x="968501" y="589026"/>
                </a:lnTo>
                <a:lnTo>
                  <a:pt x="1043177" y="531876"/>
                </a:lnTo>
                <a:lnTo>
                  <a:pt x="1091183" y="474726"/>
                </a:lnTo>
                <a:lnTo>
                  <a:pt x="1100327" y="458632"/>
                </a:lnTo>
                <a:close/>
              </a:path>
              <a:path w="1138554" h="684529">
                <a:moveTo>
                  <a:pt x="1138427" y="342900"/>
                </a:moveTo>
                <a:lnTo>
                  <a:pt x="1138427" y="323850"/>
                </a:lnTo>
                <a:lnTo>
                  <a:pt x="1129283" y="304800"/>
                </a:lnTo>
                <a:lnTo>
                  <a:pt x="1091183" y="313944"/>
                </a:lnTo>
                <a:lnTo>
                  <a:pt x="1100327" y="332994"/>
                </a:lnTo>
                <a:lnTo>
                  <a:pt x="1100327" y="458632"/>
                </a:lnTo>
                <a:lnTo>
                  <a:pt x="1129283" y="407670"/>
                </a:lnTo>
                <a:lnTo>
                  <a:pt x="1138427" y="3429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246988" y="5545454"/>
            <a:ext cx="579894" cy="10439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086981" y="5649848"/>
            <a:ext cx="104381" cy="761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802243" y="5126354"/>
            <a:ext cx="189737" cy="762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715362" y="4802504"/>
            <a:ext cx="133350" cy="1905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963012" y="4868798"/>
            <a:ext cx="95250" cy="24764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421992" y="4830698"/>
            <a:ext cx="255270" cy="29565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904" y="1054227"/>
            <a:ext cx="1116330" cy="0"/>
          </a:xfrm>
          <a:custGeom>
            <a:avLst/>
            <a:gdLst/>
            <a:ahLst/>
            <a:cxnLst/>
            <a:rect l="l" t="t" r="r" b="b"/>
            <a:pathLst>
              <a:path w="1116330">
                <a:moveTo>
                  <a:pt x="0" y="0"/>
                </a:moveTo>
                <a:lnTo>
                  <a:pt x="111633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145905" y="1905"/>
            <a:ext cx="0" cy="1052830"/>
          </a:xfrm>
          <a:custGeom>
            <a:avLst/>
            <a:gdLst/>
            <a:ahLst/>
            <a:cxnLst/>
            <a:rect l="l" t="t" r="r" b="b"/>
            <a:pathLst>
              <a:path h="1052830">
                <a:moveTo>
                  <a:pt x="0" y="0"/>
                </a:moveTo>
                <a:lnTo>
                  <a:pt x="0" y="1052322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9048" y="1054227"/>
            <a:ext cx="0" cy="5805805"/>
          </a:xfrm>
          <a:custGeom>
            <a:avLst/>
            <a:gdLst/>
            <a:ahLst/>
            <a:cxnLst/>
            <a:rect l="l" t="t" r="r" b="b"/>
            <a:pathLst>
              <a:path h="5805805">
                <a:moveTo>
                  <a:pt x="0" y="0"/>
                </a:moveTo>
                <a:lnTo>
                  <a:pt x="0" y="5805678"/>
                </a:lnTo>
              </a:path>
            </a:pathLst>
          </a:custGeom>
          <a:ln w="142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904" y="1905"/>
            <a:ext cx="0" cy="1052830"/>
          </a:xfrm>
          <a:custGeom>
            <a:avLst/>
            <a:gdLst/>
            <a:ahLst/>
            <a:cxnLst/>
            <a:rect l="l" t="t" r="r" b="b"/>
            <a:pathLst>
              <a:path h="1052830">
                <a:moveTo>
                  <a:pt x="0" y="0"/>
                </a:moveTo>
                <a:lnTo>
                  <a:pt x="0" y="1052322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118235" y="1905"/>
            <a:ext cx="8027670" cy="0"/>
          </a:xfrm>
          <a:custGeom>
            <a:avLst/>
            <a:gdLst/>
            <a:ahLst/>
            <a:cxnLst/>
            <a:rect l="l" t="t" r="r" b="b"/>
            <a:pathLst>
              <a:path w="8027670">
                <a:moveTo>
                  <a:pt x="0" y="0"/>
                </a:moveTo>
                <a:lnTo>
                  <a:pt x="8027670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904" y="1905"/>
            <a:ext cx="1116330" cy="0"/>
          </a:xfrm>
          <a:custGeom>
            <a:avLst/>
            <a:gdLst/>
            <a:ahLst/>
            <a:cxnLst/>
            <a:rect l="l" t="t" r="r" b="b"/>
            <a:pathLst>
              <a:path w="1116330">
                <a:moveTo>
                  <a:pt x="0" y="0"/>
                </a:moveTo>
                <a:lnTo>
                  <a:pt x="1116330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9138760" y="1054227"/>
            <a:ext cx="0" cy="5805805"/>
          </a:xfrm>
          <a:custGeom>
            <a:avLst/>
            <a:gdLst/>
            <a:ahLst/>
            <a:cxnLst/>
            <a:rect l="l" t="t" r="r" b="b"/>
            <a:pathLst>
              <a:path h="5805805">
                <a:moveTo>
                  <a:pt x="0" y="0"/>
                </a:moveTo>
                <a:lnTo>
                  <a:pt x="0" y="5805678"/>
                </a:lnTo>
              </a:path>
            </a:pathLst>
          </a:custGeom>
          <a:ln w="142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118235" y="1054227"/>
            <a:ext cx="8027670" cy="0"/>
          </a:xfrm>
          <a:custGeom>
            <a:avLst/>
            <a:gdLst/>
            <a:ahLst/>
            <a:cxnLst/>
            <a:rect l="l" t="t" r="r" b="b"/>
            <a:pathLst>
              <a:path w="8027670">
                <a:moveTo>
                  <a:pt x="0" y="0"/>
                </a:moveTo>
                <a:lnTo>
                  <a:pt x="802767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>
            <a:spLocks noGrp="1"/>
          </p:cNvSpPr>
          <p:nvPr>
            <p:ph type="title"/>
          </p:nvPr>
        </p:nvSpPr>
        <p:spPr>
          <a:xfrm>
            <a:off x="1284592" y="160654"/>
            <a:ext cx="548322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pc="-5" dirty="0"/>
              <a:t>Le Matrici</a:t>
            </a:r>
            <a:endParaRPr spc="-5" dirty="0"/>
          </a:p>
        </p:txBody>
      </p:sp>
      <p:sp>
        <p:nvSpPr>
          <p:cNvPr id="68" name="object 68"/>
          <p:cNvSpPr txBox="1"/>
          <p:nvPr/>
        </p:nvSpPr>
        <p:spPr>
          <a:xfrm>
            <a:off x="1284592" y="665099"/>
            <a:ext cx="14693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CC9A00"/>
                </a:solidFill>
                <a:latin typeface="Trebuchet MS"/>
                <a:cs typeface="Trebuchet MS"/>
              </a:rPr>
              <a:t>Generalità</a:t>
            </a:r>
            <a:endParaRPr sz="2400" dirty="0">
              <a:latin typeface="Trebuchet MS"/>
              <a:cs typeface="Trebuchet M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tangolo 1">
                <a:extLst>
                  <a:ext uri="{FF2B5EF4-FFF2-40B4-BE49-F238E27FC236}">
                    <a16:creationId xmlns:a16="http://schemas.microsoft.com/office/drawing/2014/main" id="{FF9BB816-8BED-469B-BB51-00B0F9E80A13}"/>
                  </a:ext>
                </a:extLst>
              </p:cNvPr>
              <p:cNvSpPr/>
              <p:nvPr/>
            </p:nvSpPr>
            <p:spPr>
              <a:xfrm>
                <a:off x="294800" y="1972471"/>
                <a:ext cx="8553911" cy="646331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Per le matrici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3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it-IT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(e solo per matrici </a:t>
                </a:r>
                <a14:m>
                  <m:oMath xmlns:m="http://schemas.openxmlformats.org/officeDocument/2006/math">
                    <m:r>
                      <a:rPr lang="it-IT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𝟑</m:t>
                    </m:r>
                    <m:r>
                      <a:rPr lang="it-IT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it-IT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it-IT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)  </a:t>
                </a:r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è possibile ricorrere ad una regola molto meccanica che prende il nome di regola di </a:t>
                </a:r>
                <a:r>
                  <a:rPr lang="it-IT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Sarrus</a:t>
                </a:r>
                <a:endParaRPr lang="it-IT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ttangolo 1">
                <a:extLst>
                  <a:ext uri="{FF2B5EF4-FFF2-40B4-BE49-F238E27FC236}">
                    <a16:creationId xmlns:a16="http://schemas.microsoft.com/office/drawing/2014/main" id="{FF9BB816-8BED-469B-BB51-00B0F9E80A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800" y="1972471"/>
                <a:ext cx="8553911" cy="646331"/>
              </a:xfrm>
              <a:prstGeom prst="rect">
                <a:avLst/>
              </a:prstGeom>
              <a:blipFill>
                <a:blip r:embed="rId19"/>
                <a:stretch>
                  <a:fillRect l="-498" t="-5556" b="-12037"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94B50F43-6911-40A3-84BF-6B27001BBFFC}"/>
              </a:ext>
            </a:extLst>
          </p:cNvPr>
          <p:cNvSpPr txBox="1"/>
          <p:nvPr/>
        </p:nvSpPr>
        <p:spPr>
          <a:xfrm>
            <a:off x="478649" y="1374775"/>
            <a:ext cx="5123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Cambria" panose="02040503050406030204" pitchFamily="18" charset="0"/>
                <a:ea typeface="Cambria" panose="02040503050406030204" pitchFamily="18" charset="0"/>
              </a:rPr>
              <a:t>Determinante di una matrice – regola di </a:t>
            </a:r>
            <a:r>
              <a:rPr lang="it-IT" b="1" dirty="0" err="1">
                <a:latin typeface="Cambria" panose="02040503050406030204" pitchFamily="18" charset="0"/>
                <a:ea typeface="Cambria" panose="02040503050406030204" pitchFamily="18" charset="0"/>
              </a:rPr>
              <a:t>Sarrus</a:t>
            </a:r>
            <a:endParaRPr lang="it-IT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IMG_0091">
            <a:hlinkClick r:id="" action="ppaction://media"/>
            <a:extLst>
              <a:ext uri="{FF2B5EF4-FFF2-40B4-BE49-F238E27FC236}">
                <a16:creationId xmlns:a16="http://schemas.microsoft.com/office/drawing/2014/main" id="{26AC7B10-EA46-4C29-B2A6-39D5376649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681656" y="3064872"/>
            <a:ext cx="2756517" cy="206738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06B21A1-A0E4-419B-A347-AD61C195E43A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8770" r="6829" b="11228"/>
          <a:stretch/>
        </p:blipFill>
        <p:spPr>
          <a:xfrm>
            <a:off x="1768602" y="3331068"/>
            <a:ext cx="1897814" cy="174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15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6071234" y="6187059"/>
            <a:ext cx="415277" cy="2522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02592" y="6202298"/>
            <a:ext cx="140969" cy="3428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10680" y="6269354"/>
            <a:ext cx="133350" cy="838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37457" y="6505575"/>
            <a:ext cx="142493" cy="952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743830" y="6421754"/>
            <a:ext cx="171450" cy="4000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284601" y="5851778"/>
            <a:ext cx="1325880" cy="238760"/>
          </a:xfrm>
          <a:custGeom>
            <a:avLst/>
            <a:gdLst/>
            <a:ahLst/>
            <a:cxnLst/>
            <a:rect l="l" t="t" r="r" b="b"/>
            <a:pathLst>
              <a:path w="1325879" h="238760">
                <a:moveTo>
                  <a:pt x="1325880" y="67055"/>
                </a:moveTo>
                <a:lnTo>
                  <a:pt x="1208532" y="38099"/>
                </a:lnTo>
                <a:lnTo>
                  <a:pt x="1092708" y="19049"/>
                </a:lnTo>
                <a:lnTo>
                  <a:pt x="957834" y="9905"/>
                </a:lnTo>
                <a:lnTo>
                  <a:pt x="822198" y="0"/>
                </a:lnTo>
                <a:lnTo>
                  <a:pt x="590550" y="19049"/>
                </a:lnTo>
                <a:lnTo>
                  <a:pt x="368808" y="57149"/>
                </a:lnTo>
                <a:lnTo>
                  <a:pt x="174498" y="124205"/>
                </a:lnTo>
                <a:lnTo>
                  <a:pt x="0" y="209549"/>
                </a:lnTo>
                <a:lnTo>
                  <a:pt x="30480" y="238505"/>
                </a:lnTo>
                <a:lnTo>
                  <a:pt x="193548" y="152399"/>
                </a:lnTo>
                <a:lnTo>
                  <a:pt x="387858" y="86105"/>
                </a:lnTo>
                <a:lnTo>
                  <a:pt x="600456" y="48005"/>
                </a:lnTo>
                <a:lnTo>
                  <a:pt x="822198" y="28955"/>
                </a:lnTo>
                <a:lnTo>
                  <a:pt x="947928" y="38099"/>
                </a:lnTo>
                <a:lnTo>
                  <a:pt x="1082802" y="48005"/>
                </a:lnTo>
                <a:lnTo>
                  <a:pt x="1198626" y="67055"/>
                </a:lnTo>
                <a:lnTo>
                  <a:pt x="1314450" y="95249"/>
                </a:lnTo>
                <a:lnTo>
                  <a:pt x="1325880" y="670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966085" y="6118478"/>
            <a:ext cx="271780" cy="731520"/>
          </a:xfrm>
          <a:custGeom>
            <a:avLst/>
            <a:gdLst/>
            <a:ahLst/>
            <a:cxnLst/>
            <a:rect l="l" t="t" r="r" b="b"/>
            <a:pathLst>
              <a:path w="271780" h="731520">
                <a:moveTo>
                  <a:pt x="271272" y="28955"/>
                </a:moveTo>
                <a:lnTo>
                  <a:pt x="242316" y="0"/>
                </a:lnTo>
                <a:lnTo>
                  <a:pt x="136398" y="95249"/>
                </a:lnTo>
                <a:lnTo>
                  <a:pt x="67818" y="190499"/>
                </a:lnTo>
                <a:lnTo>
                  <a:pt x="20574" y="303275"/>
                </a:lnTo>
                <a:lnTo>
                  <a:pt x="0" y="417575"/>
                </a:lnTo>
                <a:lnTo>
                  <a:pt x="9144" y="502919"/>
                </a:lnTo>
                <a:lnTo>
                  <a:pt x="39624" y="579119"/>
                </a:lnTo>
                <a:lnTo>
                  <a:pt x="48768" y="597407"/>
                </a:lnTo>
                <a:lnTo>
                  <a:pt x="48768" y="417575"/>
                </a:lnTo>
                <a:lnTo>
                  <a:pt x="67818" y="303275"/>
                </a:lnTo>
                <a:lnTo>
                  <a:pt x="105918" y="208025"/>
                </a:lnTo>
                <a:lnTo>
                  <a:pt x="183642" y="114299"/>
                </a:lnTo>
                <a:lnTo>
                  <a:pt x="271272" y="28955"/>
                </a:lnTo>
                <a:close/>
              </a:path>
              <a:path w="271780" h="731520">
                <a:moveTo>
                  <a:pt x="193548" y="731519"/>
                </a:moveTo>
                <a:lnTo>
                  <a:pt x="136398" y="655319"/>
                </a:lnTo>
                <a:lnTo>
                  <a:pt x="86868" y="579119"/>
                </a:lnTo>
                <a:lnTo>
                  <a:pt x="58674" y="502919"/>
                </a:lnTo>
                <a:lnTo>
                  <a:pt x="48768" y="417575"/>
                </a:lnTo>
                <a:lnTo>
                  <a:pt x="48768" y="597407"/>
                </a:lnTo>
                <a:lnTo>
                  <a:pt x="77724" y="655319"/>
                </a:lnTo>
                <a:lnTo>
                  <a:pt x="136398" y="731519"/>
                </a:lnTo>
                <a:lnTo>
                  <a:pt x="193548" y="7315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686680" y="5956934"/>
            <a:ext cx="571500" cy="8930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821304" y="5832728"/>
            <a:ext cx="763905" cy="1017269"/>
          </a:xfrm>
          <a:custGeom>
            <a:avLst/>
            <a:gdLst/>
            <a:ahLst/>
            <a:cxnLst/>
            <a:rect l="l" t="t" r="r" b="b"/>
            <a:pathLst>
              <a:path w="763904" h="1017270">
                <a:moveTo>
                  <a:pt x="763524" y="19049"/>
                </a:moveTo>
                <a:lnTo>
                  <a:pt x="725424" y="0"/>
                </a:lnTo>
                <a:lnTo>
                  <a:pt x="569976" y="57149"/>
                </a:lnTo>
                <a:lnTo>
                  <a:pt x="435102" y="124205"/>
                </a:lnTo>
                <a:lnTo>
                  <a:pt x="309371" y="200405"/>
                </a:lnTo>
                <a:lnTo>
                  <a:pt x="203453" y="285749"/>
                </a:lnTo>
                <a:lnTo>
                  <a:pt x="115823" y="380999"/>
                </a:lnTo>
                <a:lnTo>
                  <a:pt x="58673" y="483869"/>
                </a:lnTo>
                <a:lnTo>
                  <a:pt x="9143" y="589026"/>
                </a:lnTo>
                <a:lnTo>
                  <a:pt x="0" y="703326"/>
                </a:lnTo>
                <a:lnTo>
                  <a:pt x="9143" y="788669"/>
                </a:lnTo>
                <a:lnTo>
                  <a:pt x="28193" y="864869"/>
                </a:lnTo>
                <a:lnTo>
                  <a:pt x="28193" y="703326"/>
                </a:lnTo>
                <a:lnTo>
                  <a:pt x="38099" y="589026"/>
                </a:lnTo>
                <a:lnTo>
                  <a:pt x="87629" y="483869"/>
                </a:lnTo>
                <a:lnTo>
                  <a:pt x="144779" y="390905"/>
                </a:lnTo>
                <a:lnTo>
                  <a:pt x="231647" y="295655"/>
                </a:lnTo>
                <a:lnTo>
                  <a:pt x="338327" y="209549"/>
                </a:lnTo>
                <a:lnTo>
                  <a:pt x="463295" y="133349"/>
                </a:lnTo>
                <a:lnTo>
                  <a:pt x="609600" y="76199"/>
                </a:lnTo>
                <a:lnTo>
                  <a:pt x="763524" y="19049"/>
                </a:lnTo>
                <a:close/>
              </a:path>
              <a:path w="763904" h="1017270">
                <a:moveTo>
                  <a:pt x="153924" y="1017269"/>
                </a:moveTo>
                <a:lnTo>
                  <a:pt x="106679" y="941069"/>
                </a:lnTo>
                <a:lnTo>
                  <a:pt x="68580" y="864869"/>
                </a:lnTo>
                <a:lnTo>
                  <a:pt x="38099" y="788669"/>
                </a:lnTo>
                <a:lnTo>
                  <a:pt x="28193" y="703326"/>
                </a:lnTo>
                <a:lnTo>
                  <a:pt x="28193" y="864869"/>
                </a:lnTo>
                <a:lnTo>
                  <a:pt x="68580" y="941069"/>
                </a:lnTo>
                <a:lnTo>
                  <a:pt x="115824" y="1017269"/>
                </a:lnTo>
                <a:lnTo>
                  <a:pt x="153924" y="10172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329790" y="6363080"/>
            <a:ext cx="114300" cy="853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473058" y="5802248"/>
            <a:ext cx="227075" cy="5417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036432" y="5755004"/>
            <a:ext cx="131825" cy="14249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058012" y="5640704"/>
            <a:ext cx="1138555" cy="684530"/>
          </a:xfrm>
          <a:custGeom>
            <a:avLst/>
            <a:gdLst/>
            <a:ahLst/>
            <a:cxnLst/>
            <a:rect l="l" t="t" r="r" b="b"/>
            <a:pathLst>
              <a:path w="1138554" h="684529">
                <a:moveTo>
                  <a:pt x="930401" y="76200"/>
                </a:moveTo>
                <a:lnTo>
                  <a:pt x="758951" y="19050"/>
                </a:lnTo>
                <a:lnTo>
                  <a:pt x="663701" y="9144"/>
                </a:lnTo>
                <a:lnTo>
                  <a:pt x="569975" y="0"/>
                </a:lnTo>
                <a:lnTo>
                  <a:pt x="455675" y="9144"/>
                </a:lnTo>
                <a:lnTo>
                  <a:pt x="351281" y="28194"/>
                </a:lnTo>
                <a:lnTo>
                  <a:pt x="256031" y="57150"/>
                </a:lnTo>
                <a:lnTo>
                  <a:pt x="169925" y="104394"/>
                </a:lnTo>
                <a:lnTo>
                  <a:pt x="95249" y="152400"/>
                </a:lnTo>
                <a:lnTo>
                  <a:pt x="48005" y="209550"/>
                </a:lnTo>
                <a:lnTo>
                  <a:pt x="9905" y="275844"/>
                </a:lnTo>
                <a:lnTo>
                  <a:pt x="0" y="342900"/>
                </a:lnTo>
                <a:lnTo>
                  <a:pt x="9905" y="407670"/>
                </a:lnTo>
                <a:lnTo>
                  <a:pt x="38099" y="457291"/>
                </a:lnTo>
                <a:lnTo>
                  <a:pt x="38099" y="342900"/>
                </a:lnTo>
                <a:lnTo>
                  <a:pt x="48005" y="275844"/>
                </a:lnTo>
                <a:lnTo>
                  <a:pt x="76199" y="218694"/>
                </a:lnTo>
                <a:lnTo>
                  <a:pt x="133349" y="161544"/>
                </a:lnTo>
                <a:lnTo>
                  <a:pt x="188975" y="114300"/>
                </a:lnTo>
                <a:lnTo>
                  <a:pt x="275081" y="76200"/>
                </a:lnTo>
                <a:lnTo>
                  <a:pt x="360425" y="47244"/>
                </a:lnTo>
                <a:lnTo>
                  <a:pt x="465581" y="28194"/>
                </a:lnTo>
                <a:lnTo>
                  <a:pt x="569975" y="19050"/>
                </a:lnTo>
                <a:lnTo>
                  <a:pt x="663701" y="28194"/>
                </a:lnTo>
                <a:lnTo>
                  <a:pt x="758951" y="47243"/>
                </a:lnTo>
                <a:lnTo>
                  <a:pt x="845057" y="76200"/>
                </a:lnTo>
                <a:lnTo>
                  <a:pt x="921257" y="104393"/>
                </a:lnTo>
                <a:lnTo>
                  <a:pt x="930401" y="76200"/>
                </a:lnTo>
                <a:close/>
              </a:path>
              <a:path w="1138554" h="684529">
                <a:moveTo>
                  <a:pt x="1100327" y="458632"/>
                </a:moveTo>
                <a:lnTo>
                  <a:pt x="1100327" y="342900"/>
                </a:lnTo>
                <a:lnTo>
                  <a:pt x="1091183" y="407670"/>
                </a:lnTo>
                <a:lnTo>
                  <a:pt x="1062227" y="464820"/>
                </a:lnTo>
                <a:lnTo>
                  <a:pt x="1005077" y="521970"/>
                </a:lnTo>
                <a:lnTo>
                  <a:pt x="949451" y="569976"/>
                </a:lnTo>
                <a:lnTo>
                  <a:pt x="864107" y="608076"/>
                </a:lnTo>
                <a:lnTo>
                  <a:pt x="778001" y="636270"/>
                </a:lnTo>
                <a:lnTo>
                  <a:pt x="673607" y="655320"/>
                </a:lnTo>
                <a:lnTo>
                  <a:pt x="569975" y="665226"/>
                </a:lnTo>
                <a:lnTo>
                  <a:pt x="465581" y="655320"/>
                </a:lnTo>
                <a:lnTo>
                  <a:pt x="360425" y="636270"/>
                </a:lnTo>
                <a:lnTo>
                  <a:pt x="275081" y="608076"/>
                </a:lnTo>
                <a:lnTo>
                  <a:pt x="188975" y="569976"/>
                </a:lnTo>
                <a:lnTo>
                  <a:pt x="133349" y="521970"/>
                </a:lnTo>
                <a:lnTo>
                  <a:pt x="76199" y="464820"/>
                </a:lnTo>
                <a:lnTo>
                  <a:pt x="48005" y="407670"/>
                </a:lnTo>
                <a:lnTo>
                  <a:pt x="38099" y="342900"/>
                </a:lnTo>
                <a:lnTo>
                  <a:pt x="38099" y="457291"/>
                </a:lnTo>
                <a:lnTo>
                  <a:pt x="95249" y="531876"/>
                </a:lnTo>
                <a:lnTo>
                  <a:pt x="169925" y="589026"/>
                </a:lnTo>
                <a:lnTo>
                  <a:pt x="256031" y="627126"/>
                </a:lnTo>
                <a:lnTo>
                  <a:pt x="351281" y="655320"/>
                </a:lnTo>
                <a:lnTo>
                  <a:pt x="455675" y="674370"/>
                </a:lnTo>
                <a:lnTo>
                  <a:pt x="569975" y="684276"/>
                </a:lnTo>
                <a:lnTo>
                  <a:pt x="682751" y="674370"/>
                </a:lnTo>
                <a:lnTo>
                  <a:pt x="787907" y="655320"/>
                </a:lnTo>
                <a:lnTo>
                  <a:pt x="892301" y="627126"/>
                </a:lnTo>
                <a:lnTo>
                  <a:pt x="968501" y="589026"/>
                </a:lnTo>
                <a:lnTo>
                  <a:pt x="1043177" y="531876"/>
                </a:lnTo>
                <a:lnTo>
                  <a:pt x="1091183" y="474726"/>
                </a:lnTo>
                <a:lnTo>
                  <a:pt x="1100327" y="458632"/>
                </a:lnTo>
                <a:close/>
              </a:path>
              <a:path w="1138554" h="684529">
                <a:moveTo>
                  <a:pt x="1138427" y="342900"/>
                </a:moveTo>
                <a:lnTo>
                  <a:pt x="1138427" y="323850"/>
                </a:lnTo>
                <a:lnTo>
                  <a:pt x="1129283" y="304800"/>
                </a:lnTo>
                <a:lnTo>
                  <a:pt x="1091183" y="313944"/>
                </a:lnTo>
                <a:lnTo>
                  <a:pt x="1100327" y="332994"/>
                </a:lnTo>
                <a:lnTo>
                  <a:pt x="1100327" y="458632"/>
                </a:lnTo>
                <a:lnTo>
                  <a:pt x="1129283" y="407670"/>
                </a:lnTo>
                <a:lnTo>
                  <a:pt x="1138427" y="3429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246988" y="5545454"/>
            <a:ext cx="579894" cy="10439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086981" y="5649848"/>
            <a:ext cx="104381" cy="76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802243" y="5126354"/>
            <a:ext cx="189737" cy="762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715362" y="4802504"/>
            <a:ext cx="133350" cy="1905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963012" y="4868798"/>
            <a:ext cx="95250" cy="24764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421992" y="4830698"/>
            <a:ext cx="255270" cy="29565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904" y="1054227"/>
            <a:ext cx="1116330" cy="0"/>
          </a:xfrm>
          <a:custGeom>
            <a:avLst/>
            <a:gdLst/>
            <a:ahLst/>
            <a:cxnLst/>
            <a:rect l="l" t="t" r="r" b="b"/>
            <a:pathLst>
              <a:path w="1116330">
                <a:moveTo>
                  <a:pt x="0" y="0"/>
                </a:moveTo>
                <a:lnTo>
                  <a:pt x="111633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145905" y="1905"/>
            <a:ext cx="0" cy="1052830"/>
          </a:xfrm>
          <a:custGeom>
            <a:avLst/>
            <a:gdLst/>
            <a:ahLst/>
            <a:cxnLst/>
            <a:rect l="l" t="t" r="r" b="b"/>
            <a:pathLst>
              <a:path h="1052830">
                <a:moveTo>
                  <a:pt x="0" y="0"/>
                </a:moveTo>
                <a:lnTo>
                  <a:pt x="0" y="1052322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9048" y="1054227"/>
            <a:ext cx="0" cy="5805805"/>
          </a:xfrm>
          <a:custGeom>
            <a:avLst/>
            <a:gdLst/>
            <a:ahLst/>
            <a:cxnLst/>
            <a:rect l="l" t="t" r="r" b="b"/>
            <a:pathLst>
              <a:path h="5805805">
                <a:moveTo>
                  <a:pt x="0" y="0"/>
                </a:moveTo>
                <a:lnTo>
                  <a:pt x="0" y="5805678"/>
                </a:lnTo>
              </a:path>
            </a:pathLst>
          </a:custGeom>
          <a:ln w="142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904" y="1905"/>
            <a:ext cx="0" cy="1052830"/>
          </a:xfrm>
          <a:custGeom>
            <a:avLst/>
            <a:gdLst/>
            <a:ahLst/>
            <a:cxnLst/>
            <a:rect l="l" t="t" r="r" b="b"/>
            <a:pathLst>
              <a:path h="1052830">
                <a:moveTo>
                  <a:pt x="0" y="0"/>
                </a:moveTo>
                <a:lnTo>
                  <a:pt x="0" y="1052322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118235" y="1905"/>
            <a:ext cx="8027670" cy="0"/>
          </a:xfrm>
          <a:custGeom>
            <a:avLst/>
            <a:gdLst/>
            <a:ahLst/>
            <a:cxnLst/>
            <a:rect l="l" t="t" r="r" b="b"/>
            <a:pathLst>
              <a:path w="8027670">
                <a:moveTo>
                  <a:pt x="0" y="0"/>
                </a:moveTo>
                <a:lnTo>
                  <a:pt x="8027670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904" y="1905"/>
            <a:ext cx="1116330" cy="0"/>
          </a:xfrm>
          <a:custGeom>
            <a:avLst/>
            <a:gdLst/>
            <a:ahLst/>
            <a:cxnLst/>
            <a:rect l="l" t="t" r="r" b="b"/>
            <a:pathLst>
              <a:path w="1116330">
                <a:moveTo>
                  <a:pt x="0" y="0"/>
                </a:moveTo>
                <a:lnTo>
                  <a:pt x="1116330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9138760" y="1054227"/>
            <a:ext cx="0" cy="5805805"/>
          </a:xfrm>
          <a:custGeom>
            <a:avLst/>
            <a:gdLst/>
            <a:ahLst/>
            <a:cxnLst/>
            <a:rect l="l" t="t" r="r" b="b"/>
            <a:pathLst>
              <a:path h="5805805">
                <a:moveTo>
                  <a:pt x="0" y="0"/>
                </a:moveTo>
                <a:lnTo>
                  <a:pt x="0" y="5805678"/>
                </a:lnTo>
              </a:path>
            </a:pathLst>
          </a:custGeom>
          <a:ln w="142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118235" y="1054227"/>
            <a:ext cx="8027670" cy="0"/>
          </a:xfrm>
          <a:custGeom>
            <a:avLst/>
            <a:gdLst/>
            <a:ahLst/>
            <a:cxnLst/>
            <a:rect l="l" t="t" r="r" b="b"/>
            <a:pathLst>
              <a:path w="8027670">
                <a:moveTo>
                  <a:pt x="0" y="0"/>
                </a:moveTo>
                <a:lnTo>
                  <a:pt x="802767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>
            <a:spLocks noGrp="1"/>
          </p:cNvSpPr>
          <p:nvPr>
            <p:ph type="title"/>
          </p:nvPr>
        </p:nvSpPr>
        <p:spPr>
          <a:xfrm>
            <a:off x="1284592" y="160654"/>
            <a:ext cx="548322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pc="-5" dirty="0"/>
              <a:t>Le Matrici</a:t>
            </a:r>
            <a:endParaRPr spc="-5" dirty="0"/>
          </a:p>
        </p:txBody>
      </p:sp>
      <p:sp>
        <p:nvSpPr>
          <p:cNvPr id="68" name="object 68"/>
          <p:cNvSpPr txBox="1"/>
          <p:nvPr/>
        </p:nvSpPr>
        <p:spPr>
          <a:xfrm>
            <a:off x="1284592" y="665099"/>
            <a:ext cx="14693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CC9A00"/>
                </a:solidFill>
                <a:latin typeface="Trebuchet MS"/>
                <a:cs typeface="Trebuchet MS"/>
              </a:rPr>
              <a:t>Generalità</a:t>
            </a:r>
            <a:endParaRPr sz="2400" dirty="0">
              <a:latin typeface="Trebuchet MS"/>
              <a:cs typeface="Trebuchet MS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F9BB816-8BED-469B-BB51-00B0F9E80A13}"/>
              </a:ext>
            </a:extLst>
          </p:cNvPr>
          <p:cNvSpPr/>
          <p:nvPr/>
        </p:nvSpPr>
        <p:spPr>
          <a:xfrm>
            <a:off x="296949" y="2033972"/>
            <a:ext cx="8553911" cy="3139321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it-IT" b="1" dirty="0">
                <a:latin typeface="Cambria" panose="02040503050406030204" pitchFamily="18" charset="0"/>
                <a:ea typeface="Cambria" panose="02040503050406030204" pitchFamily="18" charset="0"/>
              </a:rPr>
              <a:t>Premesse</a:t>
            </a:r>
          </a:p>
          <a:p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Si dice Minore di una matrice, una sottomatrice che si ottiene eliminando dalla matrice stessa eliminando righe e o colonne</a:t>
            </a:r>
          </a:p>
          <a:p>
            <a:endParaRPr lang="it-IT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Data una matrice quadrata, sia a un suo elemento; si dice minore complementare di a la matrice minore che si ottiene considerando le righe e le colonne che non contengono a.</a:t>
            </a:r>
          </a:p>
          <a:p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Si dice complemento algebrico di a il determinante minore complementare di a preso con il proprio segno o con il segno cambiato a seconda che la matrice minore complementare di a sia di classe pari o dispari, ovvero a seconda che la somma degli indici della riga e della colonna che contengono a sia pari o dispari.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4B50F43-6911-40A3-84BF-6B27001BBFFC}"/>
              </a:ext>
            </a:extLst>
          </p:cNvPr>
          <p:cNvSpPr txBox="1"/>
          <p:nvPr/>
        </p:nvSpPr>
        <p:spPr>
          <a:xfrm>
            <a:off x="478648" y="1374775"/>
            <a:ext cx="5592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Cambria" panose="02040503050406030204" pitchFamily="18" charset="0"/>
                <a:ea typeface="Cambria" panose="02040503050406030204" pitchFamily="18" charset="0"/>
              </a:rPr>
              <a:t>Determinante di una matrice – regola di Laplace</a:t>
            </a: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E8D47713-79F4-47A6-94BD-B2048CDFC3EF}"/>
              </a:ext>
            </a:extLst>
          </p:cNvPr>
          <p:cNvSpPr/>
          <p:nvPr/>
        </p:nvSpPr>
        <p:spPr>
          <a:xfrm>
            <a:off x="294801" y="5539369"/>
            <a:ext cx="8553911" cy="92333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È dovuto a Laplace il seguente teorema:</a:t>
            </a:r>
          </a:p>
          <a:p>
            <a:r>
              <a:rPr lang="it-IT" b="1" i="1" dirty="0">
                <a:latin typeface="Cambria" panose="02040503050406030204" pitchFamily="18" charset="0"/>
                <a:ea typeface="Cambria" panose="02040503050406030204" pitchFamily="18" charset="0"/>
              </a:rPr>
              <a:t>Il determinante di una matrice quadrata è uguale alla somma dei prodotti degli elementi di una riga o di una colonna per i rispettivi aggiunti</a:t>
            </a:r>
            <a:endParaRPr lang="it-IT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421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6071234" y="6187059"/>
            <a:ext cx="415277" cy="2522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02592" y="6202298"/>
            <a:ext cx="140969" cy="3428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10680" y="6269354"/>
            <a:ext cx="133350" cy="838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37457" y="6505575"/>
            <a:ext cx="142493" cy="952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743830" y="6421754"/>
            <a:ext cx="171450" cy="4000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284601" y="5851778"/>
            <a:ext cx="1325880" cy="238760"/>
          </a:xfrm>
          <a:custGeom>
            <a:avLst/>
            <a:gdLst/>
            <a:ahLst/>
            <a:cxnLst/>
            <a:rect l="l" t="t" r="r" b="b"/>
            <a:pathLst>
              <a:path w="1325879" h="238760">
                <a:moveTo>
                  <a:pt x="1325880" y="67055"/>
                </a:moveTo>
                <a:lnTo>
                  <a:pt x="1208532" y="38099"/>
                </a:lnTo>
                <a:lnTo>
                  <a:pt x="1092708" y="19049"/>
                </a:lnTo>
                <a:lnTo>
                  <a:pt x="957834" y="9905"/>
                </a:lnTo>
                <a:lnTo>
                  <a:pt x="822198" y="0"/>
                </a:lnTo>
                <a:lnTo>
                  <a:pt x="590550" y="19049"/>
                </a:lnTo>
                <a:lnTo>
                  <a:pt x="368808" y="57149"/>
                </a:lnTo>
                <a:lnTo>
                  <a:pt x="174498" y="124205"/>
                </a:lnTo>
                <a:lnTo>
                  <a:pt x="0" y="209549"/>
                </a:lnTo>
                <a:lnTo>
                  <a:pt x="30480" y="238505"/>
                </a:lnTo>
                <a:lnTo>
                  <a:pt x="193548" y="152399"/>
                </a:lnTo>
                <a:lnTo>
                  <a:pt x="387858" y="86105"/>
                </a:lnTo>
                <a:lnTo>
                  <a:pt x="600456" y="48005"/>
                </a:lnTo>
                <a:lnTo>
                  <a:pt x="822198" y="28955"/>
                </a:lnTo>
                <a:lnTo>
                  <a:pt x="947928" y="38099"/>
                </a:lnTo>
                <a:lnTo>
                  <a:pt x="1082802" y="48005"/>
                </a:lnTo>
                <a:lnTo>
                  <a:pt x="1198626" y="67055"/>
                </a:lnTo>
                <a:lnTo>
                  <a:pt x="1314450" y="95249"/>
                </a:lnTo>
                <a:lnTo>
                  <a:pt x="1325880" y="670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966085" y="6118478"/>
            <a:ext cx="271780" cy="731520"/>
          </a:xfrm>
          <a:custGeom>
            <a:avLst/>
            <a:gdLst/>
            <a:ahLst/>
            <a:cxnLst/>
            <a:rect l="l" t="t" r="r" b="b"/>
            <a:pathLst>
              <a:path w="271780" h="731520">
                <a:moveTo>
                  <a:pt x="271272" y="28955"/>
                </a:moveTo>
                <a:lnTo>
                  <a:pt x="242316" y="0"/>
                </a:lnTo>
                <a:lnTo>
                  <a:pt x="136398" y="95249"/>
                </a:lnTo>
                <a:lnTo>
                  <a:pt x="67818" y="190499"/>
                </a:lnTo>
                <a:lnTo>
                  <a:pt x="20574" y="303275"/>
                </a:lnTo>
                <a:lnTo>
                  <a:pt x="0" y="417575"/>
                </a:lnTo>
                <a:lnTo>
                  <a:pt x="9144" y="502919"/>
                </a:lnTo>
                <a:lnTo>
                  <a:pt x="39624" y="579119"/>
                </a:lnTo>
                <a:lnTo>
                  <a:pt x="48768" y="597407"/>
                </a:lnTo>
                <a:lnTo>
                  <a:pt x="48768" y="417575"/>
                </a:lnTo>
                <a:lnTo>
                  <a:pt x="67818" y="303275"/>
                </a:lnTo>
                <a:lnTo>
                  <a:pt x="105918" y="208025"/>
                </a:lnTo>
                <a:lnTo>
                  <a:pt x="183642" y="114299"/>
                </a:lnTo>
                <a:lnTo>
                  <a:pt x="271272" y="28955"/>
                </a:lnTo>
                <a:close/>
              </a:path>
              <a:path w="271780" h="731520">
                <a:moveTo>
                  <a:pt x="193548" y="731519"/>
                </a:moveTo>
                <a:lnTo>
                  <a:pt x="136398" y="655319"/>
                </a:lnTo>
                <a:lnTo>
                  <a:pt x="86868" y="579119"/>
                </a:lnTo>
                <a:lnTo>
                  <a:pt x="58674" y="502919"/>
                </a:lnTo>
                <a:lnTo>
                  <a:pt x="48768" y="417575"/>
                </a:lnTo>
                <a:lnTo>
                  <a:pt x="48768" y="597407"/>
                </a:lnTo>
                <a:lnTo>
                  <a:pt x="77724" y="655319"/>
                </a:lnTo>
                <a:lnTo>
                  <a:pt x="136398" y="731519"/>
                </a:lnTo>
                <a:lnTo>
                  <a:pt x="193548" y="7315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686680" y="5956934"/>
            <a:ext cx="571500" cy="89306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821304" y="5832728"/>
            <a:ext cx="763905" cy="1017269"/>
          </a:xfrm>
          <a:custGeom>
            <a:avLst/>
            <a:gdLst/>
            <a:ahLst/>
            <a:cxnLst/>
            <a:rect l="l" t="t" r="r" b="b"/>
            <a:pathLst>
              <a:path w="763904" h="1017270">
                <a:moveTo>
                  <a:pt x="763524" y="19049"/>
                </a:moveTo>
                <a:lnTo>
                  <a:pt x="725424" y="0"/>
                </a:lnTo>
                <a:lnTo>
                  <a:pt x="569976" y="57149"/>
                </a:lnTo>
                <a:lnTo>
                  <a:pt x="435102" y="124205"/>
                </a:lnTo>
                <a:lnTo>
                  <a:pt x="309371" y="200405"/>
                </a:lnTo>
                <a:lnTo>
                  <a:pt x="203453" y="285749"/>
                </a:lnTo>
                <a:lnTo>
                  <a:pt x="115823" y="380999"/>
                </a:lnTo>
                <a:lnTo>
                  <a:pt x="58673" y="483869"/>
                </a:lnTo>
                <a:lnTo>
                  <a:pt x="9143" y="589026"/>
                </a:lnTo>
                <a:lnTo>
                  <a:pt x="0" y="703326"/>
                </a:lnTo>
                <a:lnTo>
                  <a:pt x="9143" y="788669"/>
                </a:lnTo>
                <a:lnTo>
                  <a:pt x="28193" y="864869"/>
                </a:lnTo>
                <a:lnTo>
                  <a:pt x="28193" y="703326"/>
                </a:lnTo>
                <a:lnTo>
                  <a:pt x="38099" y="589026"/>
                </a:lnTo>
                <a:lnTo>
                  <a:pt x="87629" y="483869"/>
                </a:lnTo>
                <a:lnTo>
                  <a:pt x="144779" y="390905"/>
                </a:lnTo>
                <a:lnTo>
                  <a:pt x="231647" y="295655"/>
                </a:lnTo>
                <a:lnTo>
                  <a:pt x="338327" y="209549"/>
                </a:lnTo>
                <a:lnTo>
                  <a:pt x="463295" y="133349"/>
                </a:lnTo>
                <a:lnTo>
                  <a:pt x="609600" y="76199"/>
                </a:lnTo>
                <a:lnTo>
                  <a:pt x="763524" y="19049"/>
                </a:lnTo>
                <a:close/>
              </a:path>
              <a:path w="763904" h="1017270">
                <a:moveTo>
                  <a:pt x="153924" y="1017269"/>
                </a:moveTo>
                <a:lnTo>
                  <a:pt x="106679" y="941069"/>
                </a:lnTo>
                <a:lnTo>
                  <a:pt x="68580" y="864869"/>
                </a:lnTo>
                <a:lnTo>
                  <a:pt x="38099" y="788669"/>
                </a:lnTo>
                <a:lnTo>
                  <a:pt x="28193" y="703326"/>
                </a:lnTo>
                <a:lnTo>
                  <a:pt x="28193" y="864869"/>
                </a:lnTo>
                <a:lnTo>
                  <a:pt x="68580" y="941069"/>
                </a:lnTo>
                <a:lnTo>
                  <a:pt x="115824" y="1017269"/>
                </a:lnTo>
                <a:lnTo>
                  <a:pt x="153924" y="10172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329790" y="6363080"/>
            <a:ext cx="114300" cy="853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473058" y="5802248"/>
            <a:ext cx="227075" cy="54178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036432" y="5755004"/>
            <a:ext cx="131825" cy="14249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058012" y="5640704"/>
            <a:ext cx="1138555" cy="684530"/>
          </a:xfrm>
          <a:custGeom>
            <a:avLst/>
            <a:gdLst/>
            <a:ahLst/>
            <a:cxnLst/>
            <a:rect l="l" t="t" r="r" b="b"/>
            <a:pathLst>
              <a:path w="1138554" h="684529">
                <a:moveTo>
                  <a:pt x="930401" y="76200"/>
                </a:moveTo>
                <a:lnTo>
                  <a:pt x="758951" y="19050"/>
                </a:lnTo>
                <a:lnTo>
                  <a:pt x="663701" y="9144"/>
                </a:lnTo>
                <a:lnTo>
                  <a:pt x="569975" y="0"/>
                </a:lnTo>
                <a:lnTo>
                  <a:pt x="455675" y="9144"/>
                </a:lnTo>
                <a:lnTo>
                  <a:pt x="351281" y="28194"/>
                </a:lnTo>
                <a:lnTo>
                  <a:pt x="256031" y="57150"/>
                </a:lnTo>
                <a:lnTo>
                  <a:pt x="169925" y="104394"/>
                </a:lnTo>
                <a:lnTo>
                  <a:pt x="95249" y="152400"/>
                </a:lnTo>
                <a:lnTo>
                  <a:pt x="48005" y="209550"/>
                </a:lnTo>
                <a:lnTo>
                  <a:pt x="9905" y="275844"/>
                </a:lnTo>
                <a:lnTo>
                  <a:pt x="0" y="342900"/>
                </a:lnTo>
                <a:lnTo>
                  <a:pt x="9905" y="407670"/>
                </a:lnTo>
                <a:lnTo>
                  <a:pt x="38099" y="457291"/>
                </a:lnTo>
                <a:lnTo>
                  <a:pt x="38099" y="342900"/>
                </a:lnTo>
                <a:lnTo>
                  <a:pt x="48005" y="275844"/>
                </a:lnTo>
                <a:lnTo>
                  <a:pt x="76199" y="218694"/>
                </a:lnTo>
                <a:lnTo>
                  <a:pt x="133349" y="161544"/>
                </a:lnTo>
                <a:lnTo>
                  <a:pt x="188975" y="114300"/>
                </a:lnTo>
                <a:lnTo>
                  <a:pt x="275081" y="76200"/>
                </a:lnTo>
                <a:lnTo>
                  <a:pt x="360425" y="47244"/>
                </a:lnTo>
                <a:lnTo>
                  <a:pt x="465581" y="28194"/>
                </a:lnTo>
                <a:lnTo>
                  <a:pt x="569975" y="19050"/>
                </a:lnTo>
                <a:lnTo>
                  <a:pt x="663701" y="28194"/>
                </a:lnTo>
                <a:lnTo>
                  <a:pt x="758951" y="47243"/>
                </a:lnTo>
                <a:lnTo>
                  <a:pt x="845057" y="76200"/>
                </a:lnTo>
                <a:lnTo>
                  <a:pt x="921257" y="104393"/>
                </a:lnTo>
                <a:lnTo>
                  <a:pt x="930401" y="76200"/>
                </a:lnTo>
                <a:close/>
              </a:path>
              <a:path w="1138554" h="684529">
                <a:moveTo>
                  <a:pt x="1100327" y="458632"/>
                </a:moveTo>
                <a:lnTo>
                  <a:pt x="1100327" y="342900"/>
                </a:lnTo>
                <a:lnTo>
                  <a:pt x="1091183" y="407670"/>
                </a:lnTo>
                <a:lnTo>
                  <a:pt x="1062227" y="464820"/>
                </a:lnTo>
                <a:lnTo>
                  <a:pt x="1005077" y="521970"/>
                </a:lnTo>
                <a:lnTo>
                  <a:pt x="949451" y="569976"/>
                </a:lnTo>
                <a:lnTo>
                  <a:pt x="864107" y="608076"/>
                </a:lnTo>
                <a:lnTo>
                  <a:pt x="778001" y="636270"/>
                </a:lnTo>
                <a:lnTo>
                  <a:pt x="673607" y="655320"/>
                </a:lnTo>
                <a:lnTo>
                  <a:pt x="569975" y="665226"/>
                </a:lnTo>
                <a:lnTo>
                  <a:pt x="465581" y="655320"/>
                </a:lnTo>
                <a:lnTo>
                  <a:pt x="360425" y="636270"/>
                </a:lnTo>
                <a:lnTo>
                  <a:pt x="275081" y="608076"/>
                </a:lnTo>
                <a:lnTo>
                  <a:pt x="188975" y="569976"/>
                </a:lnTo>
                <a:lnTo>
                  <a:pt x="133349" y="521970"/>
                </a:lnTo>
                <a:lnTo>
                  <a:pt x="76199" y="464820"/>
                </a:lnTo>
                <a:lnTo>
                  <a:pt x="48005" y="407670"/>
                </a:lnTo>
                <a:lnTo>
                  <a:pt x="38099" y="342900"/>
                </a:lnTo>
                <a:lnTo>
                  <a:pt x="38099" y="457291"/>
                </a:lnTo>
                <a:lnTo>
                  <a:pt x="95249" y="531876"/>
                </a:lnTo>
                <a:lnTo>
                  <a:pt x="169925" y="589026"/>
                </a:lnTo>
                <a:lnTo>
                  <a:pt x="256031" y="627126"/>
                </a:lnTo>
                <a:lnTo>
                  <a:pt x="351281" y="655320"/>
                </a:lnTo>
                <a:lnTo>
                  <a:pt x="455675" y="674370"/>
                </a:lnTo>
                <a:lnTo>
                  <a:pt x="569975" y="684276"/>
                </a:lnTo>
                <a:lnTo>
                  <a:pt x="682751" y="674370"/>
                </a:lnTo>
                <a:lnTo>
                  <a:pt x="787907" y="655320"/>
                </a:lnTo>
                <a:lnTo>
                  <a:pt x="892301" y="627126"/>
                </a:lnTo>
                <a:lnTo>
                  <a:pt x="968501" y="589026"/>
                </a:lnTo>
                <a:lnTo>
                  <a:pt x="1043177" y="531876"/>
                </a:lnTo>
                <a:lnTo>
                  <a:pt x="1091183" y="474726"/>
                </a:lnTo>
                <a:lnTo>
                  <a:pt x="1100327" y="458632"/>
                </a:lnTo>
                <a:close/>
              </a:path>
              <a:path w="1138554" h="684529">
                <a:moveTo>
                  <a:pt x="1138427" y="342900"/>
                </a:moveTo>
                <a:lnTo>
                  <a:pt x="1138427" y="323850"/>
                </a:lnTo>
                <a:lnTo>
                  <a:pt x="1129283" y="304800"/>
                </a:lnTo>
                <a:lnTo>
                  <a:pt x="1091183" y="313944"/>
                </a:lnTo>
                <a:lnTo>
                  <a:pt x="1100327" y="332994"/>
                </a:lnTo>
                <a:lnTo>
                  <a:pt x="1100327" y="458632"/>
                </a:lnTo>
                <a:lnTo>
                  <a:pt x="1129283" y="407670"/>
                </a:lnTo>
                <a:lnTo>
                  <a:pt x="1138427" y="3429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246988" y="5545454"/>
            <a:ext cx="579894" cy="10439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086981" y="5649848"/>
            <a:ext cx="104381" cy="761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802243" y="5126354"/>
            <a:ext cx="189737" cy="762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715362" y="4802504"/>
            <a:ext cx="133350" cy="1905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963012" y="4868798"/>
            <a:ext cx="95250" cy="24764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421992" y="4830698"/>
            <a:ext cx="255270" cy="29565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904" y="1054227"/>
            <a:ext cx="1116330" cy="0"/>
          </a:xfrm>
          <a:custGeom>
            <a:avLst/>
            <a:gdLst/>
            <a:ahLst/>
            <a:cxnLst/>
            <a:rect l="l" t="t" r="r" b="b"/>
            <a:pathLst>
              <a:path w="1116330">
                <a:moveTo>
                  <a:pt x="0" y="0"/>
                </a:moveTo>
                <a:lnTo>
                  <a:pt x="111633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145905" y="1905"/>
            <a:ext cx="0" cy="1052830"/>
          </a:xfrm>
          <a:custGeom>
            <a:avLst/>
            <a:gdLst/>
            <a:ahLst/>
            <a:cxnLst/>
            <a:rect l="l" t="t" r="r" b="b"/>
            <a:pathLst>
              <a:path h="1052830">
                <a:moveTo>
                  <a:pt x="0" y="0"/>
                </a:moveTo>
                <a:lnTo>
                  <a:pt x="0" y="1052322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9048" y="1054227"/>
            <a:ext cx="0" cy="5805805"/>
          </a:xfrm>
          <a:custGeom>
            <a:avLst/>
            <a:gdLst/>
            <a:ahLst/>
            <a:cxnLst/>
            <a:rect l="l" t="t" r="r" b="b"/>
            <a:pathLst>
              <a:path h="5805805">
                <a:moveTo>
                  <a:pt x="0" y="0"/>
                </a:moveTo>
                <a:lnTo>
                  <a:pt x="0" y="5805678"/>
                </a:lnTo>
              </a:path>
            </a:pathLst>
          </a:custGeom>
          <a:ln w="142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904" y="1905"/>
            <a:ext cx="0" cy="1052830"/>
          </a:xfrm>
          <a:custGeom>
            <a:avLst/>
            <a:gdLst/>
            <a:ahLst/>
            <a:cxnLst/>
            <a:rect l="l" t="t" r="r" b="b"/>
            <a:pathLst>
              <a:path h="1052830">
                <a:moveTo>
                  <a:pt x="0" y="0"/>
                </a:moveTo>
                <a:lnTo>
                  <a:pt x="0" y="1052322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118235" y="1905"/>
            <a:ext cx="8027670" cy="0"/>
          </a:xfrm>
          <a:custGeom>
            <a:avLst/>
            <a:gdLst/>
            <a:ahLst/>
            <a:cxnLst/>
            <a:rect l="l" t="t" r="r" b="b"/>
            <a:pathLst>
              <a:path w="8027670">
                <a:moveTo>
                  <a:pt x="0" y="0"/>
                </a:moveTo>
                <a:lnTo>
                  <a:pt x="8027670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904" y="1905"/>
            <a:ext cx="1116330" cy="0"/>
          </a:xfrm>
          <a:custGeom>
            <a:avLst/>
            <a:gdLst/>
            <a:ahLst/>
            <a:cxnLst/>
            <a:rect l="l" t="t" r="r" b="b"/>
            <a:pathLst>
              <a:path w="1116330">
                <a:moveTo>
                  <a:pt x="0" y="0"/>
                </a:moveTo>
                <a:lnTo>
                  <a:pt x="1116330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9138760" y="1054227"/>
            <a:ext cx="0" cy="5805805"/>
          </a:xfrm>
          <a:custGeom>
            <a:avLst/>
            <a:gdLst/>
            <a:ahLst/>
            <a:cxnLst/>
            <a:rect l="l" t="t" r="r" b="b"/>
            <a:pathLst>
              <a:path h="5805805">
                <a:moveTo>
                  <a:pt x="0" y="0"/>
                </a:moveTo>
                <a:lnTo>
                  <a:pt x="0" y="5805678"/>
                </a:lnTo>
              </a:path>
            </a:pathLst>
          </a:custGeom>
          <a:ln w="142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118235" y="1054227"/>
            <a:ext cx="8027670" cy="0"/>
          </a:xfrm>
          <a:custGeom>
            <a:avLst/>
            <a:gdLst/>
            <a:ahLst/>
            <a:cxnLst/>
            <a:rect l="l" t="t" r="r" b="b"/>
            <a:pathLst>
              <a:path w="8027670">
                <a:moveTo>
                  <a:pt x="0" y="0"/>
                </a:moveTo>
                <a:lnTo>
                  <a:pt x="802767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>
            <a:spLocks noGrp="1"/>
          </p:cNvSpPr>
          <p:nvPr>
            <p:ph type="title"/>
          </p:nvPr>
        </p:nvSpPr>
        <p:spPr>
          <a:xfrm>
            <a:off x="1284592" y="160654"/>
            <a:ext cx="548322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pc="-5" dirty="0"/>
              <a:t>Le Matrici</a:t>
            </a:r>
            <a:endParaRPr spc="-5" dirty="0"/>
          </a:p>
        </p:txBody>
      </p:sp>
      <p:sp>
        <p:nvSpPr>
          <p:cNvPr id="68" name="object 68"/>
          <p:cNvSpPr txBox="1"/>
          <p:nvPr/>
        </p:nvSpPr>
        <p:spPr>
          <a:xfrm>
            <a:off x="1284592" y="665099"/>
            <a:ext cx="14693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CC9A00"/>
                </a:solidFill>
                <a:latin typeface="Trebuchet MS"/>
                <a:cs typeface="Trebuchet MS"/>
              </a:rPr>
              <a:t>Generalità</a:t>
            </a:r>
            <a:endParaRPr sz="2400" dirty="0">
              <a:latin typeface="Trebuchet MS"/>
              <a:cs typeface="Trebuchet MS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F9BB816-8BED-469B-BB51-00B0F9E80A13}"/>
              </a:ext>
            </a:extLst>
          </p:cNvPr>
          <p:cNvSpPr/>
          <p:nvPr/>
        </p:nvSpPr>
        <p:spPr>
          <a:xfrm>
            <a:off x="294800" y="1972471"/>
            <a:ext cx="8553911" cy="1754326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In pratica il teorema afferma che, per calcolare il determinante, possiamo:</a:t>
            </a:r>
          </a:p>
          <a:p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1) Scegliere una qualunque riga (o colonna).</a:t>
            </a:r>
          </a:p>
          <a:p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2) Moltiplicare ciascun elemento della riga (o colonna) scelta per il determinante della sua matrice aggiunta, con il segno + o - a seconda che la somma degli indici di riga e colonna del dato elemento sia rispettivamente pari o dispari.</a:t>
            </a:r>
          </a:p>
          <a:p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3) Sommare tutti i termini cosi ottenuti.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4B50F43-6911-40A3-84BF-6B27001BBFFC}"/>
              </a:ext>
            </a:extLst>
          </p:cNvPr>
          <p:cNvSpPr txBox="1"/>
          <p:nvPr/>
        </p:nvSpPr>
        <p:spPr>
          <a:xfrm>
            <a:off x="478648" y="1374775"/>
            <a:ext cx="5592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Cambria" panose="02040503050406030204" pitchFamily="18" charset="0"/>
                <a:ea typeface="Cambria" panose="02040503050406030204" pitchFamily="18" charset="0"/>
              </a:rPr>
              <a:t>Determinante di una matrice – regola di Laplace</a:t>
            </a:r>
          </a:p>
        </p:txBody>
      </p:sp>
      <p:pic>
        <p:nvPicPr>
          <p:cNvPr id="4" name="Untitled 3">
            <a:hlinkClick r:id="" action="ppaction://media"/>
            <a:extLst>
              <a:ext uri="{FF2B5EF4-FFF2-40B4-BE49-F238E27FC236}">
                <a16:creationId xmlns:a16="http://schemas.microsoft.com/office/drawing/2014/main" id="{620A1609-8996-4FA5-AE84-3C4131C4A8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971291" y="3970830"/>
            <a:ext cx="3284597" cy="246344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8CD4A8E-0591-4820-A6D3-441B9DAB3C44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9577" t="2600" r="28665" b="7522"/>
          <a:stretch/>
        </p:blipFill>
        <p:spPr>
          <a:xfrm>
            <a:off x="1283088" y="4239435"/>
            <a:ext cx="1276470" cy="198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52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6071234" y="6187059"/>
            <a:ext cx="415277" cy="2522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02592" y="6202298"/>
            <a:ext cx="140969" cy="3428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10680" y="6269354"/>
            <a:ext cx="133350" cy="838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37457" y="6505575"/>
            <a:ext cx="142493" cy="952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743830" y="6421754"/>
            <a:ext cx="171450" cy="4000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284601" y="5851778"/>
            <a:ext cx="1325880" cy="238760"/>
          </a:xfrm>
          <a:custGeom>
            <a:avLst/>
            <a:gdLst/>
            <a:ahLst/>
            <a:cxnLst/>
            <a:rect l="l" t="t" r="r" b="b"/>
            <a:pathLst>
              <a:path w="1325879" h="238760">
                <a:moveTo>
                  <a:pt x="1325880" y="67055"/>
                </a:moveTo>
                <a:lnTo>
                  <a:pt x="1208532" y="38099"/>
                </a:lnTo>
                <a:lnTo>
                  <a:pt x="1092708" y="19049"/>
                </a:lnTo>
                <a:lnTo>
                  <a:pt x="957834" y="9905"/>
                </a:lnTo>
                <a:lnTo>
                  <a:pt x="822198" y="0"/>
                </a:lnTo>
                <a:lnTo>
                  <a:pt x="590550" y="19049"/>
                </a:lnTo>
                <a:lnTo>
                  <a:pt x="368808" y="57149"/>
                </a:lnTo>
                <a:lnTo>
                  <a:pt x="174498" y="124205"/>
                </a:lnTo>
                <a:lnTo>
                  <a:pt x="0" y="209549"/>
                </a:lnTo>
                <a:lnTo>
                  <a:pt x="30480" y="238505"/>
                </a:lnTo>
                <a:lnTo>
                  <a:pt x="193548" y="152399"/>
                </a:lnTo>
                <a:lnTo>
                  <a:pt x="387858" y="86105"/>
                </a:lnTo>
                <a:lnTo>
                  <a:pt x="600456" y="48005"/>
                </a:lnTo>
                <a:lnTo>
                  <a:pt x="822198" y="28955"/>
                </a:lnTo>
                <a:lnTo>
                  <a:pt x="947928" y="38099"/>
                </a:lnTo>
                <a:lnTo>
                  <a:pt x="1082802" y="48005"/>
                </a:lnTo>
                <a:lnTo>
                  <a:pt x="1198626" y="67055"/>
                </a:lnTo>
                <a:lnTo>
                  <a:pt x="1314450" y="95249"/>
                </a:lnTo>
                <a:lnTo>
                  <a:pt x="1325880" y="670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966085" y="6118478"/>
            <a:ext cx="271780" cy="731520"/>
          </a:xfrm>
          <a:custGeom>
            <a:avLst/>
            <a:gdLst/>
            <a:ahLst/>
            <a:cxnLst/>
            <a:rect l="l" t="t" r="r" b="b"/>
            <a:pathLst>
              <a:path w="271780" h="731520">
                <a:moveTo>
                  <a:pt x="271272" y="28955"/>
                </a:moveTo>
                <a:lnTo>
                  <a:pt x="242316" y="0"/>
                </a:lnTo>
                <a:lnTo>
                  <a:pt x="136398" y="95249"/>
                </a:lnTo>
                <a:lnTo>
                  <a:pt x="67818" y="190499"/>
                </a:lnTo>
                <a:lnTo>
                  <a:pt x="20574" y="303275"/>
                </a:lnTo>
                <a:lnTo>
                  <a:pt x="0" y="417575"/>
                </a:lnTo>
                <a:lnTo>
                  <a:pt x="9144" y="502919"/>
                </a:lnTo>
                <a:lnTo>
                  <a:pt x="39624" y="579119"/>
                </a:lnTo>
                <a:lnTo>
                  <a:pt x="48768" y="597407"/>
                </a:lnTo>
                <a:lnTo>
                  <a:pt x="48768" y="417575"/>
                </a:lnTo>
                <a:lnTo>
                  <a:pt x="67818" y="303275"/>
                </a:lnTo>
                <a:lnTo>
                  <a:pt x="105918" y="208025"/>
                </a:lnTo>
                <a:lnTo>
                  <a:pt x="183642" y="114299"/>
                </a:lnTo>
                <a:lnTo>
                  <a:pt x="271272" y="28955"/>
                </a:lnTo>
                <a:close/>
              </a:path>
              <a:path w="271780" h="731520">
                <a:moveTo>
                  <a:pt x="193548" y="731519"/>
                </a:moveTo>
                <a:lnTo>
                  <a:pt x="136398" y="655319"/>
                </a:lnTo>
                <a:lnTo>
                  <a:pt x="86868" y="579119"/>
                </a:lnTo>
                <a:lnTo>
                  <a:pt x="58674" y="502919"/>
                </a:lnTo>
                <a:lnTo>
                  <a:pt x="48768" y="417575"/>
                </a:lnTo>
                <a:lnTo>
                  <a:pt x="48768" y="597407"/>
                </a:lnTo>
                <a:lnTo>
                  <a:pt x="77724" y="655319"/>
                </a:lnTo>
                <a:lnTo>
                  <a:pt x="136398" y="731519"/>
                </a:lnTo>
                <a:lnTo>
                  <a:pt x="193548" y="7315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686680" y="5956934"/>
            <a:ext cx="571500" cy="8930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821304" y="5832728"/>
            <a:ext cx="763905" cy="1017269"/>
          </a:xfrm>
          <a:custGeom>
            <a:avLst/>
            <a:gdLst/>
            <a:ahLst/>
            <a:cxnLst/>
            <a:rect l="l" t="t" r="r" b="b"/>
            <a:pathLst>
              <a:path w="763904" h="1017270">
                <a:moveTo>
                  <a:pt x="763524" y="19049"/>
                </a:moveTo>
                <a:lnTo>
                  <a:pt x="725424" y="0"/>
                </a:lnTo>
                <a:lnTo>
                  <a:pt x="569976" y="57149"/>
                </a:lnTo>
                <a:lnTo>
                  <a:pt x="435102" y="124205"/>
                </a:lnTo>
                <a:lnTo>
                  <a:pt x="309371" y="200405"/>
                </a:lnTo>
                <a:lnTo>
                  <a:pt x="203453" y="285749"/>
                </a:lnTo>
                <a:lnTo>
                  <a:pt x="115823" y="380999"/>
                </a:lnTo>
                <a:lnTo>
                  <a:pt x="58673" y="483869"/>
                </a:lnTo>
                <a:lnTo>
                  <a:pt x="9143" y="589026"/>
                </a:lnTo>
                <a:lnTo>
                  <a:pt x="0" y="703326"/>
                </a:lnTo>
                <a:lnTo>
                  <a:pt x="9143" y="788669"/>
                </a:lnTo>
                <a:lnTo>
                  <a:pt x="28193" y="864869"/>
                </a:lnTo>
                <a:lnTo>
                  <a:pt x="28193" y="703326"/>
                </a:lnTo>
                <a:lnTo>
                  <a:pt x="38099" y="589026"/>
                </a:lnTo>
                <a:lnTo>
                  <a:pt x="87629" y="483869"/>
                </a:lnTo>
                <a:lnTo>
                  <a:pt x="144779" y="390905"/>
                </a:lnTo>
                <a:lnTo>
                  <a:pt x="231647" y="295655"/>
                </a:lnTo>
                <a:lnTo>
                  <a:pt x="338327" y="209549"/>
                </a:lnTo>
                <a:lnTo>
                  <a:pt x="463295" y="133349"/>
                </a:lnTo>
                <a:lnTo>
                  <a:pt x="609600" y="76199"/>
                </a:lnTo>
                <a:lnTo>
                  <a:pt x="763524" y="19049"/>
                </a:lnTo>
                <a:close/>
              </a:path>
              <a:path w="763904" h="1017270">
                <a:moveTo>
                  <a:pt x="153924" y="1017269"/>
                </a:moveTo>
                <a:lnTo>
                  <a:pt x="106679" y="941069"/>
                </a:lnTo>
                <a:lnTo>
                  <a:pt x="68580" y="864869"/>
                </a:lnTo>
                <a:lnTo>
                  <a:pt x="38099" y="788669"/>
                </a:lnTo>
                <a:lnTo>
                  <a:pt x="28193" y="703326"/>
                </a:lnTo>
                <a:lnTo>
                  <a:pt x="28193" y="864869"/>
                </a:lnTo>
                <a:lnTo>
                  <a:pt x="68580" y="941069"/>
                </a:lnTo>
                <a:lnTo>
                  <a:pt x="115824" y="1017269"/>
                </a:lnTo>
                <a:lnTo>
                  <a:pt x="153924" y="10172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329790" y="6363080"/>
            <a:ext cx="114300" cy="853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473058" y="5802248"/>
            <a:ext cx="227075" cy="5417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036432" y="5755004"/>
            <a:ext cx="131825" cy="14249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058012" y="5640704"/>
            <a:ext cx="1138555" cy="684530"/>
          </a:xfrm>
          <a:custGeom>
            <a:avLst/>
            <a:gdLst/>
            <a:ahLst/>
            <a:cxnLst/>
            <a:rect l="l" t="t" r="r" b="b"/>
            <a:pathLst>
              <a:path w="1138554" h="684529">
                <a:moveTo>
                  <a:pt x="930401" y="76200"/>
                </a:moveTo>
                <a:lnTo>
                  <a:pt x="758951" y="19050"/>
                </a:lnTo>
                <a:lnTo>
                  <a:pt x="663701" y="9144"/>
                </a:lnTo>
                <a:lnTo>
                  <a:pt x="569975" y="0"/>
                </a:lnTo>
                <a:lnTo>
                  <a:pt x="455675" y="9144"/>
                </a:lnTo>
                <a:lnTo>
                  <a:pt x="351281" y="28194"/>
                </a:lnTo>
                <a:lnTo>
                  <a:pt x="256031" y="57150"/>
                </a:lnTo>
                <a:lnTo>
                  <a:pt x="169925" y="104394"/>
                </a:lnTo>
                <a:lnTo>
                  <a:pt x="95249" y="152400"/>
                </a:lnTo>
                <a:lnTo>
                  <a:pt x="48005" y="209550"/>
                </a:lnTo>
                <a:lnTo>
                  <a:pt x="9905" y="275844"/>
                </a:lnTo>
                <a:lnTo>
                  <a:pt x="0" y="342900"/>
                </a:lnTo>
                <a:lnTo>
                  <a:pt x="9905" y="407670"/>
                </a:lnTo>
                <a:lnTo>
                  <a:pt x="38099" y="457291"/>
                </a:lnTo>
                <a:lnTo>
                  <a:pt x="38099" y="342900"/>
                </a:lnTo>
                <a:lnTo>
                  <a:pt x="48005" y="275844"/>
                </a:lnTo>
                <a:lnTo>
                  <a:pt x="76199" y="218694"/>
                </a:lnTo>
                <a:lnTo>
                  <a:pt x="133349" y="161544"/>
                </a:lnTo>
                <a:lnTo>
                  <a:pt x="188975" y="114300"/>
                </a:lnTo>
                <a:lnTo>
                  <a:pt x="275081" y="76200"/>
                </a:lnTo>
                <a:lnTo>
                  <a:pt x="360425" y="47244"/>
                </a:lnTo>
                <a:lnTo>
                  <a:pt x="465581" y="28194"/>
                </a:lnTo>
                <a:lnTo>
                  <a:pt x="569975" y="19050"/>
                </a:lnTo>
                <a:lnTo>
                  <a:pt x="663701" y="28194"/>
                </a:lnTo>
                <a:lnTo>
                  <a:pt x="758951" y="47243"/>
                </a:lnTo>
                <a:lnTo>
                  <a:pt x="845057" y="76200"/>
                </a:lnTo>
                <a:lnTo>
                  <a:pt x="921257" y="104393"/>
                </a:lnTo>
                <a:lnTo>
                  <a:pt x="930401" y="76200"/>
                </a:lnTo>
                <a:close/>
              </a:path>
              <a:path w="1138554" h="684529">
                <a:moveTo>
                  <a:pt x="1100327" y="458632"/>
                </a:moveTo>
                <a:lnTo>
                  <a:pt x="1100327" y="342900"/>
                </a:lnTo>
                <a:lnTo>
                  <a:pt x="1091183" y="407670"/>
                </a:lnTo>
                <a:lnTo>
                  <a:pt x="1062227" y="464820"/>
                </a:lnTo>
                <a:lnTo>
                  <a:pt x="1005077" y="521970"/>
                </a:lnTo>
                <a:lnTo>
                  <a:pt x="949451" y="569976"/>
                </a:lnTo>
                <a:lnTo>
                  <a:pt x="864107" y="608076"/>
                </a:lnTo>
                <a:lnTo>
                  <a:pt x="778001" y="636270"/>
                </a:lnTo>
                <a:lnTo>
                  <a:pt x="673607" y="655320"/>
                </a:lnTo>
                <a:lnTo>
                  <a:pt x="569975" y="665226"/>
                </a:lnTo>
                <a:lnTo>
                  <a:pt x="465581" y="655320"/>
                </a:lnTo>
                <a:lnTo>
                  <a:pt x="360425" y="636270"/>
                </a:lnTo>
                <a:lnTo>
                  <a:pt x="275081" y="608076"/>
                </a:lnTo>
                <a:lnTo>
                  <a:pt x="188975" y="569976"/>
                </a:lnTo>
                <a:lnTo>
                  <a:pt x="133349" y="521970"/>
                </a:lnTo>
                <a:lnTo>
                  <a:pt x="76199" y="464820"/>
                </a:lnTo>
                <a:lnTo>
                  <a:pt x="48005" y="407670"/>
                </a:lnTo>
                <a:lnTo>
                  <a:pt x="38099" y="342900"/>
                </a:lnTo>
                <a:lnTo>
                  <a:pt x="38099" y="457291"/>
                </a:lnTo>
                <a:lnTo>
                  <a:pt x="95249" y="531876"/>
                </a:lnTo>
                <a:lnTo>
                  <a:pt x="169925" y="589026"/>
                </a:lnTo>
                <a:lnTo>
                  <a:pt x="256031" y="627126"/>
                </a:lnTo>
                <a:lnTo>
                  <a:pt x="351281" y="655320"/>
                </a:lnTo>
                <a:lnTo>
                  <a:pt x="455675" y="674370"/>
                </a:lnTo>
                <a:lnTo>
                  <a:pt x="569975" y="684276"/>
                </a:lnTo>
                <a:lnTo>
                  <a:pt x="682751" y="674370"/>
                </a:lnTo>
                <a:lnTo>
                  <a:pt x="787907" y="655320"/>
                </a:lnTo>
                <a:lnTo>
                  <a:pt x="892301" y="627126"/>
                </a:lnTo>
                <a:lnTo>
                  <a:pt x="968501" y="589026"/>
                </a:lnTo>
                <a:lnTo>
                  <a:pt x="1043177" y="531876"/>
                </a:lnTo>
                <a:lnTo>
                  <a:pt x="1091183" y="474726"/>
                </a:lnTo>
                <a:lnTo>
                  <a:pt x="1100327" y="458632"/>
                </a:lnTo>
                <a:close/>
              </a:path>
              <a:path w="1138554" h="684529">
                <a:moveTo>
                  <a:pt x="1138427" y="342900"/>
                </a:moveTo>
                <a:lnTo>
                  <a:pt x="1138427" y="323850"/>
                </a:lnTo>
                <a:lnTo>
                  <a:pt x="1129283" y="304800"/>
                </a:lnTo>
                <a:lnTo>
                  <a:pt x="1091183" y="313944"/>
                </a:lnTo>
                <a:lnTo>
                  <a:pt x="1100327" y="332994"/>
                </a:lnTo>
                <a:lnTo>
                  <a:pt x="1100327" y="458632"/>
                </a:lnTo>
                <a:lnTo>
                  <a:pt x="1129283" y="407670"/>
                </a:lnTo>
                <a:lnTo>
                  <a:pt x="1138427" y="3429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246988" y="5545454"/>
            <a:ext cx="579894" cy="10439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086981" y="5649848"/>
            <a:ext cx="104381" cy="76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802243" y="5126354"/>
            <a:ext cx="189737" cy="762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715362" y="4802504"/>
            <a:ext cx="133350" cy="1905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963012" y="4868798"/>
            <a:ext cx="95250" cy="24764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421992" y="4830698"/>
            <a:ext cx="255270" cy="29565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904" y="1054227"/>
            <a:ext cx="1116330" cy="0"/>
          </a:xfrm>
          <a:custGeom>
            <a:avLst/>
            <a:gdLst/>
            <a:ahLst/>
            <a:cxnLst/>
            <a:rect l="l" t="t" r="r" b="b"/>
            <a:pathLst>
              <a:path w="1116330">
                <a:moveTo>
                  <a:pt x="0" y="0"/>
                </a:moveTo>
                <a:lnTo>
                  <a:pt x="111633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145905" y="1905"/>
            <a:ext cx="0" cy="1052830"/>
          </a:xfrm>
          <a:custGeom>
            <a:avLst/>
            <a:gdLst/>
            <a:ahLst/>
            <a:cxnLst/>
            <a:rect l="l" t="t" r="r" b="b"/>
            <a:pathLst>
              <a:path h="1052830">
                <a:moveTo>
                  <a:pt x="0" y="0"/>
                </a:moveTo>
                <a:lnTo>
                  <a:pt x="0" y="1052322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9048" y="1054227"/>
            <a:ext cx="0" cy="5805805"/>
          </a:xfrm>
          <a:custGeom>
            <a:avLst/>
            <a:gdLst/>
            <a:ahLst/>
            <a:cxnLst/>
            <a:rect l="l" t="t" r="r" b="b"/>
            <a:pathLst>
              <a:path h="5805805">
                <a:moveTo>
                  <a:pt x="0" y="0"/>
                </a:moveTo>
                <a:lnTo>
                  <a:pt x="0" y="5805678"/>
                </a:lnTo>
              </a:path>
            </a:pathLst>
          </a:custGeom>
          <a:ln w="142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904" y="1905"/>
            <a:ext cx="0" cy="1052830"/>
          </a:xfrm>
          <a:custGeom>
            <a:avLst/>
            <a:gdLst/>
            <a:ahLst/>
            <a:cxnLst/>
            <a:rect l="l" t="t" r="r" b="b"/>
            <a:pathLst>
              <a:path h="1052830">
                <a:moveTo>
                  <a:pt x="0" y="0"/>
                </a:moveTo>
                <a:lnTo>
                  <a:pt x="0" y="1052322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118235" y="1905"/>
            <a:ext cx="8027670" cy="0"/>
          </a:xfrm>
          <a:custGeom>
            <a:avLst/>
            <a:gdLst/>
            <a:ahLst/>
            <a:cxnLst/>
            <a:rect l="l" t="t" r="r" b="b"/>
            <a:pathLst>
              <a:path w="8027670">
                <a:moveTo>
                  <a:pt x="0" y="0"/>
                </a:moveTo>
                <a:lnTo>
                  <a:pt x="8027670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904" y="1905"/>
            <a:ext cx="1116330" cy="0"/>
          </a:xfrm>
          <a:custGeom>
            <a:avLst/>
            <a:gdLst/>
            <a:ahLst/>
            <a:cxnLst/>
            <a:rect l="l" t="t" r="r" b="b"/>
            <a:pathLst>
              <a:path w="1116330">
                <a:moveTo>
                  <a:pt x="0" y="0"/>
                </a:moveTo>
                <a:lnTo>
                  <a:pt x="1116330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9138760" y="1054227"/>
            <a:ext cx="0" cy="5805805"/>
          </a:xfrm>
          <a:custGeom>
            <a:avLst/>
            <a:gdLst/>
            <a:ahLst/>
            <a:cxnLst/>
            <a:rect l="l" t="t" r="r" b="b"/>
            <a:pathLst>
              <a:path h="5805805">
                <a:moveTo>
                  <a:pt x="0" y="0"/>
                </a:moveTo>
                <a:lnTo>
                  <a:pt x="0" y="5805678"/>
                </a:lnTo>
              </a:path>
            </a:pathLst>
          </a:custGeom>
          <a:ln w="142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118235" y="1054227"/>
            <a:ext cx="8027670" cy="0"/>
          </a:xfrm>
          <a:custGeom>
            <a:avLst/>
            <a:gdLst/>
            <a:ahLst/>
            <a:cxnLst/>
            <a:rect l="l" t="t" r="r" b="b"/>
            <a:pathLst>
              <a:path w="8027670">
                <a:moveTo>
                  <a:pt x="0" y="0"/>
                </a:moveTo>
                <a:lnTo>
                  <a:pt x="802767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>
            <a:spLocks noGrp="1"/>
          </p:cNvSpPr>
          <p:nvPr>
            <p:ph type="title"/>
          </p:nvPr>
        </p:nvSpPr>
        <p:spPr>
          <a:xfrm>
            <a:off x="1284592" y="160654"/>
            <a:ext cx="548322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pc="-5" dirty="0"/>
              <a:t>Le Matrici</a:t>
            </a:r>
            <a:endParaRPr spc="-5" dirty="0"/>
          </a:p>
        </p:txBody>
      </p:sp>
      <p:sp>
        <p:nvSpPr>
          <p:cNvPr id="68" name="object 68"/>
          <p:cNvSpPr txBox="1"/>
          <p:nvPr/>
        </p:nvSpPr>
        <p:spPr>
          <a:xfrm>
            <a:off x="1284592" y="665099"/>
            <a:ext cx="14693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CC9A00"/>
                </a:solidFill>
                <a:latin typeface="Trebuchet MS"/>
                <a:cs typeface="Trebuchet MS"/>
              </a:rPr>
              <a:t>Generalità</a:t>
            </a:r>
            <a:endParaRPr sz="2400" dirty="0">
              <a:latin typeface="Trebuchet MS"/>
              <a:cs typeface="Trebuchet M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tangolo 1">
                <a:extLst>
                  <a:ext uri="{FF2B5EF4-FFF2-40B4-BE49-F238E27FC236}">
                    <a16:creationId xmlns:a16="http://schemas.microsoft.com/office/drawing/2014/main" id="{FF9BB816-8BED-469B-BB51-00B0F9E80A13}"/>
                  </a:ext>
                </a:extLst>
              </p:cNvPr>
              <p:cNvSpPr/>
              <p:nvPr/>
            </p:nvSpPr>
            <p:spPr>
              <a:xfrm>
                <a:off x="365535" y="1927253"/>
                <a:ext cx="8553911" cy="2308324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Per ogni matrice quadrata A, si ha: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it-IT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it-IT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it-IT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it-IT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Dim</a:t>
                </a:r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Per matrici di ordine due l’affermazione e immediata. Supponiamo ora che</a:t>
                </a:r>
              </a:p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la matrice abbia ordine 3, e calcoliamo il determinante con lo sviluppo lungo la prima riga. Osserviamo che tale sviluppo coincide con lo sviluppo del determinante di At lungo la prima colonna (spiegare perché) e dunque, per il teorema di Laplace,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it-IT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e>
                    </m:d>
                  </m:oMath>
                </a14:m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Ora e chiaro come continuare se l'ordine e 4; 5 : : :</a:t>
                </a:r>
              </a:p>
            </p:txBody>
          </p:sp>
        </mc:Choice>
        <mc:Fallback xmlns="">
          <p:sp>
            <p:nvSpPr>
              <p:cNvPr id="2" name="Rettangolo 1">
                <a:extLst>
                  <a:ext uri="{FF2B5EF4-FFF2-40B4-BE49-F238E27FC236}">
                    <a16:creationId xmlns:a16="http://schemas.microsoft.com/office/drawing/2014/main" id="{FF9BB816-8BED-469B-BB51-00B0F9E80A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35" y="1927253"/>
                <a:ext cx="8553911" cy="2308324"/>
              </a:xfrm>
              <a:prstGeom prst="rect">
                <a:avLst/>
              </a:prstGeom>
              <a:blipFill>
                <a:blip r:embed="rId17"/>
                <a:stretch>
                  <a:fillRect l="-569" t="-1312" b="-2625"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94B50F43-6911-40A3-84BF-6B27001BBFFC}"/>
              </a:ext>
            </a:extLst>
          </p:cNvPr>
          <p:cNvSpPr txBox="1"/>
          <p:nvPr/>
        </p:nvSpPr>
        <p:spPr>
          <a:xfrm>
            <a:off x="478648" y="1374775"/>
            <a:ext cx="5592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Cambria" panose="02040503050406030204" pitchFamily="18" charset="0"/>
                <a:ea typeface="Cambria" panose="02040503050406030204" pitchFamily="18" charset="0"/>
              </a:rPr>
              <a:t>Proprietà dei determinanti</a:t>
            </a: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0CA91373-B225-42A3-AD84-D3035F2CB178}"/>
              </a:ext>
            </a:extLst>
          </p:cNvPr>
          <p:cNvSpPr/>
          <p:nvPr/>
        </p:nvSpPr>
        <p:spPr>
          <a:xfrm>
            <a:off x="365535" y="4422775"/>
            <a:ext cx="8553912" cy="1200329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Il determinante di una matrice quadrata A, avente tutti gli elementi di una riga o di una colonna nulli, è nullo</a:t>
            </a:r>
          </a:p>
          <a:p>
            <a:endParaRPr lang="it-IT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Basta sviluppare il determinante lungo la riga (o colonna) nulla.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81D2D833-18DD-4A8F-9100-DE7CBD41B220}"/>
                  </a:ext>
                </a:extLst>
              </p:cNvPr>
              <p:cNvSpPr txBox="1"/>
              <p:nvPr/>
            </p:nvSpPr>
            <p:spPr>
              <a:xfrm>
                <a:off x="365535" y="5870575"/>
                <a:ext cx="8553911" cy="646331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Date due matrici quadrate A e B di ordine n arbitrario si ha sempre (formula di </a:t>
                </a:r>
                <a:r>
                  <a:rPr lang="it-IT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Binet</a:t>
                </a:r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):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i="1" dirty="0" smtClean="0">
                          <a:latin typeface="Cambria Math" panose="02040503050406030204" pitchFamily="18" charset="0"/>
                        </a:rPr>
                        <m:t>det</m:t>
                      </m:r>
                      <m:r>
                        <a:rPr lang="it-IT" i="1" dirty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it-IT" i="1" dirty="0">
                          <a:latin typeface="Cambria Math" panose="02040503050406030204" pitchFamily="18" charset="0"/>
                        </a:rPr>
                        <m:t>𝐴𝐵</m:t>
                      </m:r>
                      <m:r>
                        <a:rPr lang="it-IT" i="1" dirty="0">
                          <a:latin typeface="Cambria Math" panose="02040503050406030204" pitchFamily="18" charset="0"/>
                        </a:rPr>
                        <m:t>) = </m:t>
                      </m:r>
                      <m:r>
                        <a:rPr lang="it-IT" i="1" dirty="0" err="1" smtClean="0">
                          <a:latin typeface="Cambria Math" panose="02040503050406030204" pitchFamily="18" charset="0"/>
                        </a:rPr>
                        <m:t>𝑑𝑒𝑡𝐴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i="1" dirty="0" err="1">
                          <a:latin typeface="Cambria Math" panose="02040503050406030204" pitchFamily="18" charset="0"/>
                        </a:rPr>
                        <m:t>𝑑𝑒𝑡𝐵</m:t>
                      </m:r>
                      <m:r>
                        <a:rPr lang="it-IT" i="1" dirty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it-IT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81D2D833-18DD-4A8F-9100-DE7CBD41B2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35" y="5870575"/>
                <a:ext cx="8553911" cy="646331"/>
              </a:xfrm>
              <a:prstGeom prst="rect">
                <a:avLst/>
              </a:prstGeom>
              <a:blipFill>
                <a:blip r:embed="rId18"/>
                <a:stretch>
                  <a:fillRect l="-569" t="-4630" r="-925" b="-7407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630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6071234" y="6187059"/>
            <a:ext cx="415277" cy="2522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02592" y="6202298"/>
            <a:ext cx="140969" cy="3428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10680" y="6269354"/>
            <a:ext cx="133350" cy="838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37457" y="6505575"/>
            <a:ext cx="142493" cy="952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743830" y="6421754"/>
            <a:ext cx="171450" cy="4000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284601" y="5851778"/>
            <a:ext cx="1325880" cy="238760"/>
          </a:xfrm>
          <a:custGeom>
            <a:avLst/>
            <a:gdLst/>
            <a:ahLst/>
            <a:cxnLst/>
            <a:rect l="l" t="t" r="r" b="b"/>
            <a:pathLst>
              <a:path w="1325879" h="238760">
                <a:moveTo>
                  <a:pt x="1325880" y="67055"/>
                </a:moveTo>
                <a:lnTo>
                  <a:pt x="1208532" y="38099"/>
                </a:lnTo>
                <a:lnTo>
                  <a:pt x="1092708" y="19049"/>
                </a:lnTo>
                <a:lnTo>
                  <a:pt x="957834" y="9905"/>
                </a:lnTo>
                <a:lnTo>
                  <a:pt x="822198" y="0"/>
                </a:lnTo>
                <a:lnTo>
                  <a:pt x="590550" y="19049"/>
                </a:lnTo>
                <a:lnTo>
                  <a:pt x="368808" y="57149"/>
                </a:lnTo>
                <a:lnTo>
                  <a:pt x="174498" y="124205"/>
                </a:lnTo>
                <a:lnTo>
                  <a:pt x="0" y="209549"/>
                </a:lnTo>
                <a:lnTo>
                  <a:pt x="30480" y="238505"/>
                </a:lnTo>
                <a:lnTo>
                  <a:pt x="193548" y="152399"/>
                </a:lnTo>
                <a:lnTo>
                  <a:pt x="387858" y="86105"/>
                </a:lnTo>
                <a:lnTo>
                  <a:pt x="600456" y="48005"/>
                </a:lnTo>
                <a:lnTo>
                  <a:pt x="822198" y="28955"/>
                </a:lnTo>
                <a:lnTo>
                  <a:pt x="947928" y="38099"/>
                </a:lnTo>
                <a:lnTo>
                  <a:pt x="1082802" y="48005"/>
                </a:lnTo>
                <a:lnTo>
                  <a:pt x="1198626" y="67055"/>
                </a:lnTo>
                <a:lnTo>
                  <a:pt x="1314450" y="95249"/>
                </a:lnTo>
                <a:lnTo>
                  <a:pt x="1325880" y="670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966085" y="6118478"/>
            <a:ext cx="271780" cy="731520"/>
          </a:xfrm>
          <a:custGeom>
            <a:avLst/>
            <a:gdLst/>
            <a:ahLst/>
            <a:cxnLst/>
            <a:rect l="l" t="t" r="r" b="b"/>
            <a:pathLst>
              <a:path w="271780" h="731520">
                <a:moveTo>
                  <a:pt x="271272" y="28955"/>
                </a:moveTo>
                <a:lnTo>
                  <a:pt x="242316" y="0"/>
                </a:lnTo>
                <a:lnTo>
                  <a:pt x="136398" y="95249"/>
                </a:lnTo>
                <a:lnTo>
                  <a:pt x="67818" y="190499"/>
                </a:lnTo>
                <a:lnTo>
                  <a:pt x="20574" y="303275"/>
                </a:lnTo>
                <a:lnTo>
                  <a:pt x="0" y="417575"/>
                </a:lnTo>
                <a:lnTo>
                  <a:pt x="9144" y="502919"/>
                </a:lnTo>
                <a:lnTo>
                  <a:pt x="39624" y="579119"/>
                </a:lnTo>
                <a:lnTo>
                  <a:pt x="48768" y="597407"/>
                </a:lnTo>
                <a:lnTo>
                  <a:pt x="48768" y="417575"/>
                </a:lnTo>
                <a:lnTo>
                  <a:pt x="67818" y="303275"/>
                </a:lnTo>
                <a:lnTo>
                  <a:pt x="105918" y="208025"/>
                </a:lnTo>
                <a:lnTo>
                  <a:pt x="183642" y="114299"/>
                </a:lnTo>
                <a:lnTo>
                  <a:pt x="271272" y="28955"/>
                </a:lnTo>
                <a:close/>
              </a:path>
              <a:path w="271780" h="731520">
                <a:moveTo>
                  <a:pt x="193548" y="731519"/>
                </a:moveTo>
                <a:lnTo>
                  <a:pt x="136398" y="655319"/>
                </a:lnTo>
                <a:lnTo>
                  <a:pt x="86868" y="579119"/>
                </a:lnTo>
                <a:lnTo>
                  <a:pt x="58674" y="502919"/>
                </a:lnTo>
                <a:lnTo>
                  <a:pt x="48768" y="417575"/>
                </a:lnTo>
                <a:lnTo>
                  <a:pt x="48768" y="597407"/>
                </a:lnTo>
                <a:lnTo>
                  <a:pt x="77724" y="655319"/>
                </a:lnTo>
                <a:lnTo>
                  <a:pt x="136398" y="731519"/>
                </a:lnTo>
                <a:lnTo>
                  <a:pt x="193548" y="7315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686680" y="5956934"/>
            <a:ext cx="571500" cy="8930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821304" y="5832728"/>
            <a:ext cx="763905" cy="1017269"/>
          </a:xfrm>
          <a:custGeom>
            <a:avLst/>
            <a:gdLst/>
            <a:ahLst/>
            <a:cxnLst/>
            <a:rect l="l" t="t" r="r" b="b"/>
            <a:pathLst>
              <a:path w="763904" h="1017270">
                <a:moveTo>
                  <a:pt x="763524" y="19049"/>
                </a:moveTo>
                <a:lnTo>
                  <a:pt x="725424" y="0"/>
                </a:lnTo>
                <a:lnTo>
                  <a:pt x="569976" y="57149"/>
                </a:lnTo>
                <a:lnTo>
                  <a:pt x="435102" y="124205"/>
                </a:lnTo>
                <a:lnTo>
                  <a:pt x="309371" y="200405"/>
                </a:lnTo>
                <a:lnTo>
                  <a:pt x="203453" y="285749"/>
                </a:lnTo>
                <a:lnTo>
                  <a:pt x="115823" y="380999"/>
                </a:lnTo>
                <a:lnTo>
                  <a:pt x="58673" y="483869"/>
                </a:lnTo>
                <a:lnTo>
                  <a:pt x="9143" y="589026"/>
                </a:lnTo>
                <a:lnTo>
                  <a:pt x="0" y="703326"/>
                </a:lnTo>
                <a:lnTo>
                  <a:pt x="9143" y="788669"/>
                </a:lnTo>
                <a:lnTo>
                  <a:pt x="28193" y="864869"/>
                </a:lnTo>
                <a:lnTo>
                  <a:pt x="28193" y="703326"/>
                </a:lnTo>
                <a:lnTo>
                  <a:pt x="38099" y="589026"/>
                </a:lnTo>
                <a:lnTo>
                  <a:pt x="87629" y="483869"/>
                </a:lnTo>
                <a:lnTo>
                  <a:pt x="144779" y="390905"/>
                </a:lnTo>
                <a:lnTo>
                  <a:pt x="231647" y="295655"/>
                </a:lnTo>
                <a:lnTo>
                  <a:pt x="338327" y="209549"/>
                </a:lnTo>
                <a:lnTo>
                  <a:pt x="463295" y="133349"/>
                </a:lnTo>
                <a:lnTo>
                  <a:pt x="609600" y="76199"/>
                </a:lnTo>
                <a:lnTo>
                  <a:pt x="763524" y="19049"/>
                </a:lnTo>
                <a:close/>
              </a:path>
              <a:path w="763904" h="1017270">
                <a:moveTo>
                  <a:pt x="153924" y="1017269"/>
                </a:moveTo>
                <a:lnTo>
                  <a:pt x="106679" y="941069"/>
                </a:lnTo>
                <a:lnTo>
                  <a:pt x="68580" y="864869"/>
                </a:lnTo>
                <a:lnTo>
                  <a:pt x="38099" y="788669"/>
                </a:lnTo>
                <a:lnTo>
                  <a:pt x="28193" y="703326"/>
                </a:lnTo>
                <a:lnTo>
                  <a:pt x="28193" y="864869"/>
                </a:lnTo>
                <a:lnTo>
                  <a:pt x="68580" y="941069"/>
                </a:lnTo>
                <a:lnTo>
                  <a:pt x="115824" y="1017269"/>
                </a:lnTo>
                <a:lnTo>
                  <a:pt x="153924" y="10172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329790" y="6363080"/>
            <a:ext cx="114300" cy="853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473058" y="5802248"/>
            <a:ext cx="227075" cy="5417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036432" y="5755004"/>
            <a:ext cx="131825" cy="14249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058012" y="5640704"/>
            <a:ext cx="1138555" cy="684530"/>
          </a:xfrm>
          <a:custGeom>
            <a:avLst/>
            <a:gdLst/>
            <a:ahLst/>
            <a:cxnLst/>
            <a:rect l="l" t="t" r="r" b="b"/>
            <a:pathLst>
              <a:path w="1138554" h="684529">
                <a:moveTo>
                  <a:pt x="930401" y="76200"/>
                </a:moveTo>
                <a:lnTo>
                  <a:pt x="758951" y="19050"/>
                </a:lnTo>
                <a:lnTo>
                  <a:pt x="663701" y="9144"/>
                </a:lnTo>
                <a:lnTo>
                  <a:pt x="569975" y="0"/>
                </a:lnTo>
                <a:lnTo>
                  <a:pt x="455675" y="9144"/>
                </a:lnTo>
                <a:lnTo>
                  <a:pt x="351281" y="28194"/>
                </a:lnTo>
                <a:lnTo>
                  <a:pt x="256031" y="57150"/>
                </a:lnTo>
                <a:lnTo>
                  <a:pt x="169925" y="104394"/>
                </a:lnTo>
                <a:lnTo>
                  <a:pt x="95249" y="152400"/>
                </a:lnTo>
                <a:lnTo>
                  <a:pt x="48005" y="209550"/>
                </a:lnTo>
                <a:lnTo>
                  <a:pt x="9905" y="275844"/>
                </a:lnTo>
                <a:lnTo>
                  <a:pt x="0" y="342900"/>
                </a:lnTo>
                <a:lnTo>
                  <a:pt x="9905" y="407670"/>
                </a:lnTo>
                <a:lnTo>
                  <a:pt x="38099" y="457291"/>
                </a:lnTo>
                <a:lnTo>
                  <a:pt x="38099" y="342900"/>
                </a:lnTo>
                <a:lnTo>
                  <a:pt x="48005" y="275844"/>
                </a:lnTo>
                <a:lnTo>
                  <a:pt x="76199" y="218694"/>
                </a:lnTo>
                <a:lnTo>
                  <a:pt x="133349" y="161544"/>
                </a:lnTo>
                <a:lnTo>
                  <a:pt x="188975" y="114300"/>
                </a:lnTo>
                <a:lnTo>
                  <a:pt x="275081" y="76200"/>
                </a:lnTo>
                <a:lnTo>
                  <a:pt x="360425" y="47244"/>
                </a:lnTo>
                <a:lnTo>
                  <a:pt x="465581" y="28194"/>
                </a:lnTo>
                <a:lnTo>
                  <a:pt x="569975" y="19050"/>
                </a:lnTo>
                <a:lnTo>
                  <a:pt x="663701" y="28194"/>
                </a:lnTo>
                <a:lnTo>
                  <a:pt x="758951" y="47243"/>
                </a:lnTo>
                <a:lnTo>
                  <a:pt x="845057" y="76200"/>
                </a:lnTo>
                <a:lnTo>
                  <a:pt x="921257" y="104393"/>
                </a:lnTo>
                <a:lnTo>
                  <a:pt x="930401" y="76200"/>
                </a:lnTo>
                <a:close/>
              </a:path>
              <a:path w="1138554" h="684529">
                <a:moveTo>
                  <a:pt x="1100327" y="458632"/>
                </a:moveTo>
                <a:lnTo>
                  <a:pt x="1100327" y="342900"/>
                </a:lnTo>
                <a:lnTo>
                  <a:pt x="1091183" y="407670"/>
                </a:lnTo>
                <a:lnTo>
                  <a:pt x="1062227" y="464820"/>
                </a:lnTo>
                <a:lnTo>
                  <a:pt x="1005077" y="521970"/>
                </a:lnTo>
                <a:lnTo>
                  <a:pt x="949451" y="569976"/>
                </a:lnTo>
                <a:lnTo>
                  <a:pt x="864107" y="608076"/>
                </a:lnTo>
                <a:lnTo>
                  <a:pt x="778001" y="636270"/>
                </a:lnTo>
                <a:lnTo>
                  <a:pt x="673607" y="655320"/>
                </a:lnTo>
                <a:lnTo>
                  <a:pt x="569975" y="665226"/>
                </a:lnTo>
                <a:lnTo>
                  <a:pt x="465581" y="655320"/>
                </a:lnTo>
                <a:lnTo>
                  <a:pt x="360425" y="636270"/>
                </a:lnTo>
                <a:lnTo>
                  <a:pt x="275081" y="608076"/>
                </a:lnTo>
                <a:lnTo>
                  <a:pt x="188975" y="569976"/>
                </a:lnTo>
                <a:lnTo>
                  <a:pt x="133349" y="521970"/>
                </a:lnTo>
                <a:lnTo>
                  <a:pt x="76199" y="464820"/>
                </a:lnTo>
                <a:lnTo>
                  <a:pt x="48005" y="407670"/>
                </a:lnTo>
                <a:lnTo>
                  <a:pt x="38099" y="342900"/>
                </a:lnTo>
                <a:lnTo>
                  <a:pt x="38099" y="457291"/>
                </a:lnTo>
                <a:lnTo>
                  <a:pt x="95249" y="531876"/>
                </a:lnTo>
                <a:lnTo>
                  <a:pt x="169925" y="589026"/>
                </a:lnTo>
                <a:lnTo>
                  <a:pt x="256031" y="627126"/>
                </a:lnTo>
                <a:lnTo>
                  <a:pt x="351281" y="655320"/>
                </a:lnTo>
                <a:lnTo>
                  <a:pt x="455675" y="674370"/>
                </a:lnTo>
                <a:lnTo>
                  <a:pt x="569975" y="684276"/>
                </a:lnTo>
                <a:lnTo>
                  <a:pt x="682751" y="674370"/>
                </a:lnTo>
                <a:lnTo>
                  <a:pt x="787907" y="655320"/>
                </a:lnTo>
                <a:lnTo>
                  <a:pt x="892301" y="627126"/>
                </a:lnTo>
                <a:lnTo>
                  <a:pt x="968501" y="589026"/>
                </a:lnTo>
                <a:lnTo>
                  <a:pt x="1043177" y="531876"/>
                </a:lnTo>
                <a:lnTo>
                  <a:pt x="1091183" y="474726"/>
                </a:lnTo>
                <a:lnTo>
                  <a:pt x="1100327" y="458632"/>
                </a:lnTo>
                <a:close/>
              </a:path>
              <a:path w="1138554" h="684529">
                <a:moveTo>
                  <a:pt x="1138427" y="342900"/>
                </a:moveTo>
                <a:lnTo>
                  <a:pt x="1138427" y="323850"/>
                </a:lnTo>
                <a:lnTo>
                  <a:pt x="1129283" y="304800"/>
                </a:lnTo>
                <a:lnTo>
                  <a:pt x="1091183" y="313944"/>
                </a:lnTo>
                <a:lnTo>
                  <a:pt x="1100327" y="332994"/>
                </a:lnTo>
                <a:lnTo>
                  <a:pt x="1100327" y="458632"/>
                </a:lnTo>
                <a:lnTo>
                  <a:pt x="1129283" y="407670"/>
                </a:lnTo>
                <a:lnTo>
                  <a:pt x="1138427" y="3429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246988" y="5545454"/>
            <a:ext cx="579894" cy="10439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086981" y="5649848"/>
            <a:ext cx="104381" cy="76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802243" y="5126354"/>
            <a:ext cx="189737" cy="762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715362" y="4802504"/>
            <a:ext cx="133350" cy="1905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963012" y="4868798"/>
            <a:ext cx="95250" cy="24764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421992" y="4830698"/>
            <a:ext cx="255270" cy="29565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904" y="1054227"/>
            <a:ext cx="1116330" cy="0"/>
          </a:xfrm>
          <a:custGeom>
            <a:avLst/>
            <a:gdLst/>
            <a:ahLst/>
            <a:cxnLst/>
            <a:rect l="l" t="t" r="r" b="b"/>
            <a:pathLst>
              <a:path w="1116330">
                <a:moveTo>
                  <a:pt x="0" y="0"/>
                </a:moveTo>
                <a:lnTo>
                  <a:pt x="111633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145905" y="1905"/>
            <a:ext cx="0" cy="1052830"/>
          </a:xfrm>
          <a:custGeom>
            <a:avLst/>
            <a:gdLst/>
            <a:ahLst/>
            <a:cxnLst/>
            <a:rect l="l" t="t" r="r" b="b"/>
            <a:pathLst>
              <a:path h="1052830">
                <a:moveTo>
                  <a:pt x="0" y="0"/>
                </a:moveTo>
                <a:lnTo>
                  <a:pt x="0" y="1052322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9048" y="1054227"/>
            <a:ext cx="0" cy="5805805"/>
          </a:xfrm>
          <a:custGeom>
            <a:avLst/>
            <a:gdLst/>
            <a:ahLst/>
            <a:cxnLst/>
            <a:rect l="l" t="t" r="r" b="b"/>
            <a:pathLst>
              <a:path h="5805805">
                <a:moveTo>
                  <a:pt x="0" y="0"/>
                </a:moveTo>
                <a:lnTo>
                  <a:pt x="0" y="5805678"/>
                </a:lnTo>
              </a:path>
            </a:pathLst>
          </a:custGeom>
          <a:ln w="142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904" y="1905"/>
            <a:ext cx="0" cy="1052830"/>
          </a:xfrm>
          <a:custGeom>
            <a:avLst/>
            <a:gdLst/>
            <a:ahLst/>
            <a:cxnLst/>
            <a:rect l="l" t="t" r="r" b="b"/>
            <a:pathLst>
              <a:path h="1052830">
                <a:moveTo>
                  <a:pt x="0" y="0"/>
                </a:moveTo>
                <a:lnTo>
                  <a:pt x="0" y="1052322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118235" y="1905"/>
            <a:ext cx="8027670" cy="0"/>
          </a:xfrm>
          <a:custGeom>
            <a:avLst/>
            <a:gdLst/>
            <a:ahLst/>
            <a:cxnLst/>
            <a:rect l="l" t="t" r="r" b="b"/>
            <a:pathLst>
              <a:path w="8027670">
                <a:moveTo>
                  <a:pt x="0" y="0"/>
                </a:moveTo>
                <a:lnTo>
                  <a:pt x="8027670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904" y="1905"/>
            <a:ext cx="1116330" cy="0"/>
          </a:xfrm>
          <a:custGeom>
            <a:avLst/>
            <a:gdLst/>
            <a:ahLst/>
            <a:cxnLst/>
            <a:rect l="l" t="t" r="r" b="b"/>
            <a:pathLst>
              <a:path w="1116330">
                <a:moveTo>
                  <a:pt x="0" y="0"/>
                </a:moveTo>
                <a:lnTo>
                  <a:pt x="1116330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9138760" y="1054227"/>
            <a:ext cx="0" cy="5805805"/>
          </a:xfrm>
          <a:custGeom>
            <a:avLst/>
            <a:gdLst/>
            <a:ahLst/>
            <a:cxnLst/>
            <a:rect l="l" t="t" r="r" b="b"/>
            <a:pathLst>
              <a:path h="5805805">
                <a:moveTo>
                  <a:pt x="0" y="0"/>
                </a:moveTo>
                <a:lnTo>
                  <a:pt x="0" y="5805678"/>
                </a:lnTo>
              </a:path>
            </a:pathLst>
          </a:custGeom>
          <a:ln w="142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118235" y="1054227"/>
            <a:ext cx="8027670" cy="0"/>
          </a:xfrm>
          <a:custGeom>
            <a:avLst/>
            <a:gdLst/>
            <a:ahLst/>
            <a:cxnLst/>
            <a:rect l="l" t="t" r="r" b="b"/>
            <a:pathLst>
              <a:path w="8027670">
                <a:moveTo>
                  <a:pt x="0" y="0"/>
                </a:moveTo>
                <a:lnTo>
                  <a:pt x="802767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>
            <a:spLocks noGrp="1"/>
          </p:cNvSpPr>
          <p:nvPr>
            <p:ph type="title"/>
          </p:nvPr>
        </p:nvSpPr>
        <p:spPr>
          <a:xfrm>
            <a:off x="1284592" y="160654"/>
            <a:ext cx="548322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pc="-5" dirty="0"/>
              <a:t>Le Matrici</a:t>
            </a:r>
            <a:endParaRPr spc="-5" dirty="0"/>
          </a:p>
        </p:txBody>
      </p:sp>
      <p:sp>
        <p:nvSpPr>
          <p:cNvPr id="68" name="object 68"/>
          <p:cNvSpPr txBox="1"/>
          <p:nvPr/>
        </p:nvSpPr>
        <p:spPr>
          <a:xfrm>
            <a:off x="1284592" y="665099"/>
            <a:ext cx="14693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CC9A00"/>
                </a:solidFill>
                <a:latin typeface="Trebuchet MS"/>
                <a:cs typeface="Trebuchet MS"/>
              </a:rPr>
              <a:t>Generalità</a:t>
            </a:r>
            <a:endParaRPr sz="2400" dirty="0">
              <a:latin typeface="Trebuchet MS"/>
              <a:cs typeface="Trebuchet M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tangolo 1">
                <a:extLst>
                  <a:ext uri="{FF2B5EF4-FFF2-40B4-BE49-F238E27FC236}">
                    <a16:creationId xmlns:a16="http://schemas.microsoft.com/office/drawing/2014/main" id="{FF9BB816-8BED-469B-BB51-00B0F9E80A13}"/>
                  </a:ext>
                </a:extLst>
              </p:cNvPr>
              <p:cNvSpPr/>
              <p:nvPr/>
            </p:nvSpPr>
            <p:spPr>
              <a:xfrm>
                <a:off x="365535" y="1927253"/>
                <a:ext cx="8553911" cy="923330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è una matrice quadrata che si ottiene dalla matrice quadrata A scambiando tra loro due righe o due colonne si ha: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it-IT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it-IT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ttangolo 1">
                <a:extLst>
                  <a:ext uri="{FF2B5EF4-FFF2-40B4-BE49-F238E27FC236}">
                    <a16:creationId xmlns:a16="http://schemas.microsoft.com/office/drawing/2014/main" id="{FF9BB816-8BED-469B-BB51-00B0F9E80A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35" y="1927253"/>
                <a:ext cx="8553911" cy="923330"/>
              </a:xfrm>
              <a:prstGeom prst="rect">
                <a:avLst/>
              </a:prstGeom>
              <a:blipFill>
                <a:blip r:embed="rId17"/>
                <a:stretch>
                  <a:fillRect l="-569" t="-3247"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94B50F43-6911-40A3-84BF-6B27001BBFFC}"/>
              </a:ext>
            </a:extLst>
          </p:cNvPr>
          <p:cNvSpPr txBox="1"/>
          <p:nvPr/>
        </p:nvSpPr>
        <p:spPr>
          <a:xfrm>
            <a:off x="478648" y="1374775"/>
            <a:ext cx="5592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Cambria" panose="02040503050406030204" pitchFamily="18" charset="0"/>
                <a:ea typeface="Cambria" panose="02040503050406030204" pitchFamily="18" charset="0"/>
              </a:rPr>
              <a:t>Proprietà dei determinanti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ttangolo 33">
                <a:extLst>
                  <a:ext uri="{FF2B5EF4-FFF2-40B4-BE49-F238E27FC236}">
                    <a16:creationId xmlns:a16="http://schemas.microsoft.com/office/drawing/2014/main" id="{0CA91373-B225-42A3-AD84-D3035F2CB178}"/>
                  </a:ext>
                </a:extLst>
              </p:cNvPr>
              <p:cNvSpPr/>
              <p:nvPr/>
            </p:nvSpPr>
            <p:spPr>
              <a:xfrm>
                <a:off x="365535" y="3100125"/>
                <a:ext cx="8553912" cy="646331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Se in una matrice quadrata due righe o due colonne sono uguali, si ha: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it-IT" i="1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Rettangolo 33">
                <a:extLst>
                  <a:ext uri="{FF2B5EF4-FFF2-40B4-BE49-F238E27FC236}">
                    <a16:creationId xmlns:a16="http://schemas.microsoft.com/office/drawing/2014/main" id="{0CA91373-B225-42A3-AD84-D3035F2CB1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35" y="3100125"/>
                <a:ext cx="8553912" cy="646331"/>
              </a:xfrm>
              <a:prstGeom prst="rect">
                <a:avLst/>
              </a:prstGeom>
              <a:blipFill>
                <a:blip r:embed="rId18"/>
                <a:stretch>
                  <a:fillRect l="-569" t="-5556"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ttangolo 37">
                <a:extLst>
                  <a:ext uri="{FF2B5EF4-FFF2-40B4-BE49-F238E27FC236}">
                    <a16:creationId xmlns:a16="http://schemas.microsoft.com/office/drawing/2014/main" id="{E7BF1A41-F654-4D74-BB0C-DA5FA9555100}"/>
                  </a:ext>
                </a:extLst>
              </p:cNvPr>
              <p:cNvSpPr/>
              <p:nvPr/>
            </p:nvSpPr>
            <p:spPr>
              <a:xfrm>
                <a:off x="354099" y="4020960"/>
                <a:ext cx="8553912" cy="1200329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Se A è una matrice quadrata e 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è una matrice quadrata che si ottiene da A sostituendo agli elementi di una riga o di una colonna di A i loro prodotti per un fattore k qualsiasi, si ha: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it-IT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d>
                        <m:dPr>
                          <m:begChr m:val="|"/>
                          <m:endChr m:val="|"/>
                          <m:ctrlPr>
                            <a:rPr lang="it-IT" i="1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𝐴</m:t>
                          </m:r>
                        </m:e>
                      </m:d>
                    </m:oMath>
                  </m:oMathPara>
                </a14:m>
                <a:endParaRPr lang="it-IT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Rettangolo 37">
                <a:extLst>
                  <a:ext uri="{FF2B5EF4-FFF2-40B4-BE49-F238E27FC236}">
                    <a16:creationId xmlns:a16="http://schemas.microsoft.com/office/drawing/2014/main" id="{E7BF1A41-F654-4D74-BB0C-DA5FA95551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99" y="4020960"/>
                <a:ext cx="8553912" cy="1200329"/>
              </a:xfrm>
              <a:prstGeom prst="rect">
                <a:avLst/>
              </a:prstGeom>
              <a:blipFill>
                <a:blip r:embed="rId19"/>
                <a:stretch>
                  <a:fillRect l="-498" t="-3015"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tangolo 40">
                <a:extLst>
                  <a:ext uri="{FF2B5EF4-FFF2-40B4-BE49-F238E27FC236}">
                    <a16:creationId xmlns:a16="http://schemas.microsoft.com/office/drawing/2014/main" id="{666E675B-EAC3-4F68-86D1-6603017F36AF}"/>
                  </a:ext>
                </a:extLst>
              </p:cNvPr>
              <p:cNvSpPr/>
              <p:nvPr/>
            </p:nvSpPr>
            <p:spPr>
              <a:xfrm>
                <a:off x="365535" y="5631292"/>
                <a:ext cx="8553912" cy="923330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Se A è una matrice quadrata avente due righe o due colonne tra di loro proporzionali, si ha: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it-IT" i="1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Rettangolo 40">
                <a:extLst>
                  <a:ext uri="{FF2B5EF4-FFF2-40B4-BE49-F238E27FC236}">
                    <a16:creationId xmlns:a16="http://schemas.microsoft.com/office/drawing/2014/main" id="{666E675B-EAC3-4F68-86D1-6603017F36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35" y="5631292"/>
                <a:ext cx="8553912" cy="923330"/>
              </a:xfrm>
              <a:prstGeom prst="rect">
                <a:avLst/>
              </a:prstGeom>
              <a:blipFill>
                <a:blip r:embed="rId20"/>
                <a:stretch>
                  <a:fillRect l="-569" t="-3922"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054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6071234" y="6187059"/>
            <a:ext cx="415277" cy="2522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02592" y="6202298"/>
            <a:ext cx="140969" cy="3428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10680" y="6269354"/>
            <a:ext cx="133350" cy="838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37457" y="6505575"/>
            <a:ext cx="142493" cy="952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743830" y="6421754"/>
            <a:ext cx="171450" cy="4000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284601" y="5851778"/>
            <a:ext cx="1325880" cy="238760"/>
          </a:xfrm>
          <a:custGeom>
            <a:avLst/>
            <a:gdLst/>
            <a:ahLst/>
            <a:cxnLst/>
            <a:rect l="l" t="t" r="r" b="b"/>
            <a:pathLst>
              <a:path w="1325879" h="238760">
                <a:moveTo>
                  <a:pt x="1325880" y="67055"/>
                </a:moveTo>
                <a:lnTo>
                  <a:pt x="1208532" y="38099"/>
                </a:lnTo>
                <a:lnTo>
                  <a:pt x="1092708" y="19049"/>
                </a:lnTo>
                <a:lnTo>
                  <a:pt x="957834" y="9905"/>
                </a:lnTo>
                <a:lnTo>
                  <a:pt x="822198" y="0"/>
                </a:lnTo>
                <a:lnTo>
                  <a:pt x="590550" y="19049"/>
                </a:lnTo>
                <a:lnTo>
                  <a:pt x="368808" y="57149"/>
                </a:lnTo>
                <a:lnTo>
                  <a:pt x="174498" y="124205"/>
                </a:lnTo>
                <a:lnTo>
                  <a:pt x="0" y="209549"/>
                </a:lnTo>
                <a:lnTo>
                  <a:pt x="30480" y="238505"/>
                </a:lnTo>
                <a:lnTo>
                  <a:pt x="193548" y="152399"/>
                </a:lnTo>
                <a:lnTo>
                  <a:pt x="387858" y="86105"/>
                </a:lnTo>
                <a:lnTo>
                  <a:pt x="600456" y="48005"/>
                </a:lnTo>
                <a:lnTo>
                  <a:pt x="822198" y="28955"/>
                </a:lnTo>
                <a:lnTo>
                  <a:pt x="947928" y="38099"/>
                </a:lnTo>
                <a:lnTo>
                  <a:pt x="1082802" y="48005"/>
                </a:lnTo>
                <a:lnTo>
                  <a:pt x="1198626" y="67055"/>
                </a:lnTo>
                <a:lnTo>
                  <a:pt x="1314450" y="95249"/>
                </a:lnTo>
                <a:lnTo>
                  <a:pt x="1325880" y="670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966085" y="6118478"/>
            <a:ext cx="271780" cy="731520"/>
          </a:xfrm>
          <a:custGeom>
            <a:avLst/>
            <a:gdLst/>
            <a:ahLst/>
            <a:cxnLst/>
            <a:rect l="l" t="t" r="r" b="b"/>
            <a:pathLst>
              <a:path w="271780" h="731520">
                <a:moveTo>
                  <a:pt x="271272" y="28955"/>
                </a:moveTo>
                <a:lnTo>
                  <a:pt x="242316" y="0"/>
                </a:lnTo>
                <a:lnTo>
                  <a:pt x="136398" y="95249"/>
                </a:lnTo>
                <a:lnTo>
                  <a:pt x="67818" y="190499"/>
                </a:lnTo>
                <a:lnTo>
                  <a:pt x="20574" y="303275"/>
                </a:lnTo>
                <a:lnTo>
                  <a:pt x="0" y="417575"/>
                </a:lnTo>
                <a:lnTo>
                  <a:pt x="9144" y="502919"/>
                </a:lnTo>
                <a:lnTo>
                  <a:pt x="39624" y="579119"/>
                </a:lnTo>
                <a:lnTo>
                  <a:pt x="48768" y="597407"/>
                </a:lnTo>
                <a:lnTo>
                  <a:pt x="48768" y="417575"/>
                </a:lnTo>
                <a:lnTo>
                  <a:pt x="67818" y="303275"/>
                </a:lnTo>
                <a:lnTo>
                  <a:pt x="105918" y="208025"/>
                </a:lnTo>
                <a:lnTo>
                  <a:pt x="183642" y="114299"/>
                </a:lnTo>
                <a:lnTo>
                  <a:pt x="271272" y="28955"/>
                </a:lnTo>
                <a:close/>
              </a:path>
              <a:path w="271780" h="731520">
                <a:moveTo>
                  <a:pt x="193548" y="731519"/>
                </a:moveTo>
                <a:lnTo>
                  <a:pt x="136398" y="655319"/>
                </a:lnTo>
                <a:lnTo>
                  <a:pt x="86868" y="579119"/>
                </a:lnTo>
                <a:lnTo>
                  <a:pt x="58674" y="502919"/>
                </a:lnTo>
                <a:lnTo>
                  <a:pt x="48768" y="417575"/>
                </a:lnTo>
                <a:lnTo>
                  <a:pt x="48768" y="597407"/>
                </a:lnTo>
                <a:lnTo>
                  <a:pt x="77724" y="655319"/>
                </a:lnTo>
                <a:lnTo>
                  <a:pt x="136398" y="731519"/>
                </a:lnTo>
                <a:lnTo>
                  <a:pt x="193548" y="7315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686680" y="5956934"/>
            <a:ext cx="571500" cy="8930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821304" y="5832728"/>
            <a:ext cx="763905" cy="1017269"/>
          </a:xfrm>
          <a:custGeom>
            <a:avLst/>
            <a:gdLst/>
            <a:ahLst/>
            <a:cxnLst/>
            <a:rect l="l" t="t" r="r" b="b"/>
            <a:pathLst>
              <a:path w="763904" h="1017270">
                <a:moveTo>
                  <a:pt x="763524" y="19049"/>
                </a:moveTo>
                <a:lnTo>
                  <a:pt x="725424" y="0"/>
                </a:lnTo>
                <a:lnTo>
                  <a:pt x="569976" y="57149"/>
                </a:lnTo>
                <a:lnTo>
                  <a:pt x="435102" y="124205"/>
                </a:lnTo>
                <a:lnTo>
                  <a:pt x="309371" y="200405"/>
                </a:lnTo>
                <a:lnTo>
                  <a:pt x="203453" y="285749"/>
                </a:lnTo>
                <a:lnTo>
                  <a:pt x="115823" y="380999"/>
                </a:lnTo>
                <a:lnTo>
                  <a:pt x="58673" y="483869"/>
                </a:lnTo>
                <a:lnTo>
                  <a:pt x="9143" y="589026"/>
                </a:lnTo>
                <a:lnTo>
                  <a:pt x="0" y="703326"/>
                </a:lnTo>
                <a:lnTo>
                  <a:pt x="9143" y="788669"/>
                </a:lnTo>
                <a:lnTo>
                  <a:pt x="28193" y="864869"/>
                </a:lnTo>
                <a:lnTo>
                  <a:pt x="28193" y="703326"/>
                </a:lnTo>
                <a:lnTo>
                  <a:pt x="38099" y="589026"/>
                </a:lnTo>
                <a:lnTo>
                  <a:pt x="87629" y="483869"/>
                </a:lnTo>
                <a:lnTo>
                  <a:pt x="144779" y="390905"/>
                </a:lnTo>
                <a:lnTo>
                  <a:pt x="231647" y="295655"/>
                </a:lnTo>
                <a:lnTo>
                  <a:pt x="338327" y="209549"/>
                </a:lnTo>
                <a:lnTo>
                  <a:pt x="463295" y="133349"/>
                </a:lnTo>
                <a:lnTo>
                  <a:pt x="609600" y="76199"/>
                </a:lnTo>
                <a:lnTo>
                  <a:pt x="763524" y="19049"/>
                </a:lnTo>
                <a:close/>
              </a:path>
              <a:path w="763904" h="1017270">
                <a:moveTo>
                  <a:pt x="153924" y="1017269"/>
                </a:moveTo>
                <a:lnTo>
                  <a:pt x="106679" y="941069"/>
                </a:lnTo>
                <a:lnTo>
                  <a:pt x="68580" y="864869"/>
                </a:lnTo>
                <a:lnTo>
                  <a:pt x="38099" y="788669"/>
                </a:lnTo>
                <a:lnTo>
                  <a:pt x="28193" y="703326"/>
                </a:lnTo>
                <a:lnTo>
                  <a:pt x="28193" y="864869"/>
                </a:lnTo>
                <a:lnTo>
                  <a:pt x="68580" y="941069"/>
                </a:lnTo>
                <a:lnTo>
                  <a:pt x="115824" y="1017269"/>
                </a:lnTo>
                <a:lnTo>
                  <a:pt x="153924" y="10172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329790" y="6363080"/>
            <a:ext cx="114300" cy="853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473058" y="5802248"/>
            <a:ext cx="227075" cy="5417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036432" y="5755004"/>
            <a:ext cx="131825" cy="14249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058012" y="5640704"/>
            <a:ext cx="1138555" cy="684530"/>
          </a:xfrm>
          <a:custGeom>
            <a:avLst/>
            <a:gdLst/>
            <a:ahLst/>
            <a:cxnLst/>
            <a:rect l="l" t="t" r="r" b="b"/>
            <a:pathLst>
              <a:path w="1138554" h="684529">
                <a:moveTo>
                  <a:pt x="930401" y="76200"/>
                </a:moveTo>
                <a:lnTo>
                  <a:pt x="758951" y="19050"/>
                </a:lnTo>
                <a:lnTo>
                  <a:pt x="663701" y="9144"/>
                </a:lnTo>
                <a:lnTo>
                  <a:pt x="569975" y="0"/>
                </a:lnTo>
                <a:lnTo>
                  <a:pt x="455675" y="9144"/>
                </a:lnTo>
                <a:lnTo>
                  <a:pt x="351281" y="28194"/>
                </a:lnTo>
                <a:lnTo>
                  <a:pt x="256031" y="57150"/>
                </a:lnTo>
                <a:lnTo>
                  <a:pt x="169925" y="104394"/>
                </a:lnTo>
                <a:lnTo>
                  <a:pt x="95249" y="152400"/>
                </a:lnTo>
                <a:lnTo>
                  <a:pt x="48005" y="209550"/>
                </a:lnTo>
                <a:lnTo>
                  <a:pt x="9905" y="275844"/>
                </a:lnTo>
                <a:lnTo>
                  <a:pt x="0" y="342900"/>
                </a:lnTo>
                <a:lnTo>
                  <a:pt x="9905" y="407670"/>
                </a:lnTo>
                <a:lnTo>
                  <a:pt x="38099" y="457291"/>
                </a:lnTo>
                <a:lnTo>
                  <a:pt x="38099" y="342900"/>
                </a:lnTo>
                <a:lnTo>
                  <a:pt x="48005" y="275844"/>
                </a:lnTo>
                <a:lnTo>
                  <a:pt x="76199" y="218694"/>
                </a:lnTo>
                <a:lnTo>
                  <a:pt x="133349" y="161544"/>
                </a:lnTo>
                <a:lnTo>
                  <a:pt x="188975" y="114300"/>
                </a:lnTo>
                <a:lnTo>
                  <a:pt x="275081" y="76200"/>
                </a:lnTo>
                <a:lnTo>
                  <a:pt x="360425" y="47244"/>
                </a:lnTo>
                <a:lnTo>
                  <a:pt x="465581" y="28194"/>
                </a:lnTo>
                <a:lnTo>
                  <a:pt x="569975" y="19050"/>
                </a:lnTo>
                <a:lnTo>
                  <a:pt x="663701" y="28194"/>
                </a:lnTo>
                <a:lnTo>
                  <a:pt x="758951" y="47243"/>
                </a:lnTo>
                <a:lnTo>
                  <a:pt x="845057" y="76200"/>
                </a:lnTo>
                <a:lnTo>
                  <a:pt x="921257" y="104393"/>
                </a:lnTo>
                <a:lnTo>
                  <a:pt x="930401" y="76200"/>
                </a:lnTo>
                <a:close/>
              </a:path>
              <a:path w="1138554" h="684529">
                <a:moveTo>
                  <a:pt x="1100327" y="458632"/>
                </a:moveTo>
                <a:lnTo>
                  <a:pt x="1100327" y="342900"/>
                </a:lnTo>
                <a:lnTo>
                  <a:pt x="1091183" y="407670"/>
                </a:lnTo>
                <a:lnTo>
                  <a:pt x="1062227" y="464820"/>
                </a:lnTo>
                <a:lnTo>
                  <a:pt x="1005077" y="521970"/>
                </a:lnTo>
                <a:lnTo>
                  <a:pt x="949451" y="569976"/>
                </a:lnTo>
                <a:lnTo>
                  <a:pt x="864107" y="608076"/>
                </a:lnTo>
                <a:lnTo>
                  <a:pt x="778001" y="636270"/>
                </a:lnTo>
                <a:lnTo>
                  <a:pt x="673607" y="655320"/>
                </a:lnTo>
                <a:lnTo>
                  <a:pt x="569975" y="665226"/>
                </a:lnTo>
                <a:lnTo>
                  <a:pt x="465581" y="655320"/>
                </a:lnTo>
                <a:lnTo>
                  <a:pt x="360425" y="636270"/>
                </a:lnTo>
                <a:lnTo>
                  <a:pt x="275081" y="608076"/>
                </a:lnTo>
                <a:lnTo>
                  <a:pt x="188975" y="569976"/>
                </a:lnTo>
                <a:lnTo>
                  <a:pt x="133349" y="521970"/>
                </a:lnTo>
                <a:lnTo>
                  <a:pt x="76199" y="464820"/>
                </a:lnTo>
                <a:lnTo>
                  <a:pt x="48005" y="407670"/>
                </a:lnTo>
                <a:lnTo>
                  <a:pt x="38099" y="342900"/>
                </a:lnTo>
                <a:lnTo>
                  <a:pt x="38099" y="457291"/>
                </a:lnTo>
                <a:lnTo>
                  <a:pt x="95249" y="531876"/>
                </a:lnTo>
                <a:lnTo>
                  <a:pt x="169925" y="589026"/>
                </a:lnTo>
                <a:lnTo>
                  <a:pt x="256031" y="627126"/>
                </a:lnTo>
                <a:lnTo>
                  <a:pt x="351281" y="655320"/>
                </a:lnTo>
                <a:lnTo>
                  <a:pt x="455675" y="674370"/>
                </a:lnTo>
                <a:lnTo>
                  <a:pt x="569975" y="684276"/>
                </a:lnTo>
                <a:lnTo>
                  <a:pt x="682751" y="674370"/>
                </a:lnTo>
                <a:lnTo>
                  <a:pt x="787907" y="655320"/>
                </a:lnTo>
                <a:lnTo>
                  <a:pt x="892301" y="627126"/>
                </a:lnTo>
                <a:lnTo>
                  <a:pt x="968501" y="589026"/>
                </a:lnTo>
                <a:lnTo>
                  <a:pt x="1043177" y="531876"/>
                </a:lnTo>
                <a:lnTo>
                  <a:pt x="1091183" y="474726"/>
                </a:lnTo>
                <a:lnTo>
                  <a:pt x="1100327" y="458632"/>
                </a:lnTo>
                <a:close/>
              </a:path>
              <a:path w="1138554" h="684529">
                <a:moveTo>
                  <a:pt x="1138427" y="342900"/>
                </a:moveTo>
                <a:lnTo>
                  <a:pt x="1138427" y="323850"/>
                </a:lnTo>
                <a:lnTo>
                  <a:pt x="1129283" y="304800"/>
                </a:lnTo>
                <a:lnTo>
                  <a:pt x="1091183" y="313944"/>
                </a:lnTo>
                <a:lnTo>
                  <a:pt x="1100327" y="332994"/>
                </a:lnTo>
                <a:lnTo>
                  <a:pt x="1100327" y="458632"/>
                </a:lnTo>
                <a:lnTo>
                  <a:pt x="1129283" y="407670"/>
                </a:lnTo>
                <a:lnTo>
                  <a:pt x="1138427" y="3429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246988" y="5545454"/>
            <a:ext cx="579894" cy="10439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086981" y="5649848"/>
            <a:ext cx="104381" cy="76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802243" y="5126354"/>
            <a:ext cx="189737" cy="762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715362" y="4802504"/>
            <a:ext cx="133350" cy="1905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963012" y="4868798"/>
            <a:ext cx="95250" cy="24764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421992" y="4830698"/>
            <a:ext cx="255270" cy="29565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904" y="1054227"/>
            <a:ext cx="1116330" cy="0"/>
          </a:xfrm>
          <a:custGeom>
            <a:avLst/>
            <a:gdLst/>
            <a:ahLst/>
            <a:cxnLst/>
            <a:rect l="l" t="t" r="r" b="b"/>
            <a:pathLst>
              <a:path w="1116330">
                <a:moveTo>
                  <a:pt x="0" y="0"/>
                </a:moveTo>
                <a:lnTo>
                  <a:pt x="111633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145905" y="1905"/>
            <a:ext cx="0" cy="1052830"/>
          </a:xfrm>
          <a:custGeom>
            <a:avLst/>
            <a:gdLst/>
            <a:ahLst/>
            <a:cxnLst/>
            <a:rect l="l" t="t" r="r" b="b"/>
            <a:pathLst>
              <a:path h="1052830">
                <a:moveTo>
                  <a:pt x="0" y="0"/>
                </a:moveTo>
                <a:lnTo>
                  <a:pt x="0" y="1052322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9048" y="1054227"/>
            <a:ext cx="0" cy="5805805"/>
          </a:xfrm>
          <a:custGeom>
            <a:avLst/>
            <a:gdLst/>
            <a:ahLst/>
            <a:cxnLst/>
            <a:rect l="l" t="t" r="r" b="b"/>
            <a:pathLst>
              <a:path h="5805805">
                <a:moveTo>
                  <a:pt x="0" y="0"/>
                </a:moveTo>
                <a:lnTo>
                  <a:pt x="0" y="5805678"/>
                </a:lnTo>
              </a:path>
            </a:pathLst>
          </a:custGeom>
          <a:ln w="142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904" y="1905"/>
            <a:ext cx="0" cy="1052830"/>
          </a:xfrm>
          <a:custGeom>
            <a:avLst/>
            <a:gdLst/>
            <a:ahLst/>
            <a:cxnLst/>
            <a:rect l="l" t="t" r="r" b="b"/>
            <a:pathLst>
              <a:path h="1052830">
                <a:moveTo>
                  <a:pt x="0" y="0"/>
                </a:moveTo>
                <a:lnTo>
                  <a:pt x="0" y="1052322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118235" y="1905"/>
            <a:ext cx="8027670" cy="0"/>
          </a:xfrm>
          <a:custGeom>
            <a:avLst/>
            <a:gdLst/>
            <a:ahLst/>
            <a:cxnLst/>
            <a:rect l="l" t="t" r="r" b="b"/>
            <a:pathLst>
              <a:path w="8027670">
                <a:moveTo>
                  <a:pt x="0" y="0"/>
                </a:moveTo>
                <a:lnTo>
                  <a:pt x="8027670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904" y="1905"/>
            <a:ext cx="1116330" cy="0"/>
          </a:xfrm>
          <a:custGeom>
            <a:avLst/>
            <a:gdLst/>
            <a:ahLst/>
            <a:cxnLst/>
            <a:rect l="l" t="t" r="r" b="b"/>
            <a:pathLst>
              <a:path w="1116330">
                <a:moveTo>
                  <a:pt x="0" y="0"/>
                </a:moveTo>
                <a:lnTo>
                  <a:pt x="1116330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9138760" y="1054227"/>
            <a:ext cx="0" cy="5805805"/>
          </a:xfrm>
          <a:custGeom>
            <a:avLst/>
            <a:gdLst/>
            <a:ahLst/>
            <a:cxnLst/>
            <a:rect l="l" t="t" r="r" b="b"/>
            <a:pathLst>
              <a:path h="5805805">
                <a:moveTo>
                  <a:pt x="0" y="0"/>
                </a:moveTo>
                <a:lnTo>
                  <a:pt x="0" y="5805678"/>
                </a:lnTo>
              </a:path>
            </a:pathLst>
          </a:custGeom>
          <a:ln w="142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118235" y="1054227"/>
            <a:ext cx="8027670" cy="0"/>
          </a:xfrm>
          <a:custGeom>
            <a:avLst/>
            <a:gdLst/>
            <a:ahLst/>
            <a:cxnLst/>
            <a:rect l="l" t="t" r="r" b="b"/>
            <a:pathLst>
              <a:path w="8027670">
                <a:moveTo>
                  <a:pt x="0" y="0"/>
                </a:moveTo>
                <a:lnTo>
                  <a:pt x="802767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>
            <a:spLocks noGrp="1"/>
          </p:cNvSpPr>
          <p:nvPr>
            <p:ph type="title"/>
          </p:nvPr>
        </p:nvSpPr>
        <p:spPr>
          <a:xfrm>
            <a:off x="1284592" y="160654"/>
            <a:ext cx="548322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pc="-5" dirty="0"/>
              <a:t>Le Matrici</a:t>
            </a:r>
            <a:endParaRPr spc="-5" dirty="0"/>
          </a:p>
        </p:txBody>
      </p:sp>
      <p:sp>
        <p:nvSpPr>
          <p:cNvPr id="68" name="object 68"/>
          <p:cNvSpPr txBox="1"/>
          <p:nvPr/>
        </p:nvSpPr>
        <p:spPr>
          <a:xfrm>
            <a:off x="1284592" y="665099"/>
            <a:ext cx="14693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CC9A00"/>
                </a:solidFill>
                <a:latin typeface="Trebuchet MS"/>
                <a:cs typeface="Trebuchet MS"/>
              </a:rPr>
              <a:t>Generalità</a:t>
            </a:r>
            <a:endParaRPr sz="2400" dirty="0">
              <a:latin typeface="Trebuchet MS"/>
              <a:cs typeface="Trebuchet M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tangolo 1">
                <a:extLst>
                  <a:ext uri="{FF2B5EF4-FFF2-40B4-BE49-F238E27FC236}">
                    <a16:creationId xmlns:a16="http://schemas.microsoft.com/office/drawing/2014/main" id="{FF9BB816-8BED-469B-BB51-00B0F9E80A13}"/>
                  </a:ext>
                </a:extLst>
              </p:cNvPr>
              <p:cNvSpPr/>
              <p:nvPr/>
            </p:nvSpPr>
            <p:spPr>
              <a:xfrm>
                <a:off x="560068" y="1972471"/>
                <a:ext cx="7861923" cy="1200329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Il numero reale 1 ha la seguente proprietà di neutralità rispetto al prodotto: per ogni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𝑎</m:t>
                    </m:r>
                    <m:r>
                      <a:rPr lang="it-IT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it-IT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𝑅</m:t>
                    </m:r>
                    <m:r>
                      <a:rPr lang="it-IT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si ha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𝑎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∙1 = </m:t>
                      </m:r>
                      <m:r>
                        <a:rPr lang="it-IT" i="1" dirty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it-IT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Si dice anche che 1 è l'elemento neutro rispetto al prodotto (di numeri).</a:t>
                </a:r>
              </a:p>
            </p:txBody>
          </p:sp>
        </mc:Choice>
        <mc:Fallback xmlns="">
          <p:sp>
            <p:nvSpPr>
              <p:cNvPr id="2" name="Rettangolo 1">
                <a:extLst>
                  <a:ext uri="{FF2B5EF4-FFF2-40B4-BE49-F238E27FC236}">
                    <a16:creationId xmlns:a16="http://schemas.microsoft.com/office/drawing/2014/main" id="{FF9BB816-8BED-469B-BB51-00B0F9E80A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068" y="1972471"/>
                <a:ext cx="7861923" cy="1200329"/>
              </a:xfrm>
              <a:prstGeom prst="rect">
                <a:avLst/>
              </a:prstGeom>
              <a:blipFill>
                <a:blip r:embed="rId17"/>
                <a:stretch>
                  <a:fillRect l="-619" t="-3030" b="-6566"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94B50F43-6911-40A3-84BF-6B27001BBFFC}"/>
              </a:ext>
            </a:extLst>
          </p:cNvPr>
          <p:cNvSpPr txBox="1"/>
          <p:nvPr/>
        </p:nvSpPr>
        <p:spPr>
          <a:xfrm>
            <a:off x="478649" y="1374775"/>
            <a:ext cx="4436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Cambria" panose="02040503050406030204" pitchFamily="18" charset="0"/>
                <a:ea typeface="Cambria" panose="02040503050406030204" pitchFamily="18" charset="0"/>
              </a:rPr>
              <a:t>Matrice identità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33D30E2D-3976-457C-844D-49F296C9D329}"/>
                  </a:ext>
                </a:extLst>
              </p:cNvPr>
              <p:cNvSpPr txBox="1"/>
              <p:nvPr/>
            </p:nvSpPr>
            <p:spPr>
              <a:xfrm>
                <a:off x="560068" y="3493126"/>
                <a:ext cx="7912989" cy="646331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Definiamo matrice identità di ordine n la matrice quadrata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it-IT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denotata con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che ha tutti 1 sulla diagonale principale e zero altrove.</a:t>
                </a: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33D30E2D-3976-457C-844D-49F296C9D3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068" y="3493126"/>
                <a:ext cx="7912989" cy="646331"/>
              </a:xfrm>
              <a:prstGeom prst="rect">
                <a:avLst/>
              </a:prstGeom>
              <a:blipFill>
                <a:blip r:embed="rId18"/>
                <a:stretch>
                  <a:fillRect l="-615" t="-4630" b="-12037"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0B29B596-39B6-4B40-A324-7501EF639CD1}"/>
                  </a:ext>
                </a:extLst>
              </p:cNvPr>
              <p:cNvSpPr txBox="1"/>
              <p:nvPr/>
            </p:nvSpPr>
            <p:spPr>
              <a:xfrm>
                <a:off x="560067" y="5094063"/>
                <a:ext cx="7912989" cy="1477328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Diremo che la matrice quadrata A di ordine n è invertibile se esiste una seconda matrice B di ordine n tale che: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𝐴𝐵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𝐵𝐴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it-IT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Quando esiste, tale matrice si denota con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 (dimostreremo che è unica). La matrice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è detta l'inversa di A.</a:t>
                </a: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0B29B596-39B6-4B40-A324-7501EF639C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067" y="5094063"/>
                <a:ext cx="7912989" cy="1477328"/>
              </a:xfrm>
              <a:prstGeom prst="rect">
                <a:avLst/>
              </a:prstGeom>
              <a:blipFill>
                <a:blip r:embed="rId19"/>
                <a:stretch>
                  <a:fillRect l="-615" t="-2459" r="-1000" b="-4918"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31F74075-EA5F-47C5-878C-4F74B9F2160C}"/>
              </a:ext>
            </a:extLst>
          </p:cNvPr>
          <p:cNvSpPr txBox="1"/>
          <p:nvPr/>
        </p:nvSpPr>
        <p:spPr>
          <a:xfrm>
            <a:off x="466738" y="4452222"/>
            <a:ext cx="4436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Cambria" panose="02040503050406030204" pitchFamily="18" charset="0"/>
                <a:ea typeface="Cambria" panose="02040503050406030204" pitchFamily="18" charset="0"/>
              </a:rPr>
              <a:t>Matrice inversa</a:t>
            </a:r>
          </a:p>
        </p:txBody>
      </p:sp>
    </p:spTree>
    <p:extLst>
      <p:ext uri="{BB962C8B-B14F-4D97-AF65-F5344CB8AC3E}">
        <p14:creationId xmlns:p14="http://schemas.microsoft.com/office/powerpoint/2010/main" val="2163804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6071234" y="6187059"/>
            <a:ext cx="415277" cy="2522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02592" y="6202298"/>
            <a:ext cx="140969" cy="3428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10680" y="6269354"/>
            <a:ext cx="133350" cy="838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37457" y="6505575"/>
            <a:ext cx="142493" cy="952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743830" y="6421754"/>
            <a:ext cx="171450" cy="4000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284601" y="5851778"/>
            <a:ext cx="1325880" cy="238760"/>
          </a:xfrm>
          <a:custGeom>
            <a:avLst/>
            <a:gdLst/>
            <a:ahLst/>
            <a:cxnLst/>
            <a:rect l="l" t="t" r="r" b="b"/>
            <a:pathLst>
              <a:path w="1325879" h="238760">
                <a:moveTo>
                  <a:pt x="1325880" y="67055"/>
                </a:moveTo>
                <a:lnTo>
                  <a:pt x="1208532" y="38099"/>
                </a:lnTo>
                <a:lnTo>
                  <a:pt x="1092708" y="19049"/>
                </a:lnTo>
                <a:lnTo>
                  <a:pt x="957834" y="9905"/>
                </a:lnTo>
                <a:lnTo>
                  <a:pt x="822198" y="0"/>
                </a:lnTo>
                <a:lnTo>
                  <a:pt x="590550" y="19049"/>
                </a:lnTo>
                <a:lnTo>
                  <a:pt x="368808" y="57149"/>
                </a:lnTo>
                <a:lnTo>
                  <a:pt x="174498" y="124205"/>
                </a:lnTo>
                <a:lnTo>
                  <a:pt x="0" y="209549"/>
                </a:lnTo>
                <a:lnTo>
                  <a:pt x="30480" y="238505"/>
                </a:lnTo>
                <a:lnTo>
                  <a:pt x="193548" y="152399"/>
                </a:lnTo>
                <a:lnTo>
                  <a:pt x="387858" y="86105"/>
                </a:lnTo>
                <a:lnTo>
                  <a:pt x="600456" y="48005"/>
                </a:lnTo>
                <a:lnTo>
                  <a:pt x="822198" y="28955"/>
                </a:lnTo>
                <a:lnTo>
                  <a:pt x="947928" y="38099"/>
                </a:lnTo>
                <a:lnTo>
                  <a:pt x="1082802" y="48005"/>
                </a:lnTo>
                <a:lnTo>
                  <a:pt x="1198626" y="67055"/>
                </a:lnTo>
                <a:lnTo>
                  <a:pt x="1314450" y="95249"/>
                </a:lnTo>
                <a:lnTo>
                  <a:pt x="1325880" y="670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966085" y="6118478"/>
            <a:ext cx="271780" cy="731520"/>
          </a:xfrm>
          <a:custGeom>
            <a:avLst/>
            <a:gdLst/>
            <a:ahLst/>
            <a:cxnLst/>
            <a:rect l="l" t="t" r="r" b="b"/>
            <a:pathLst>
              <a:path w="271780" h="731520">
                <a:moveTo>
                  <a:pt x="271272" y="28955"/>
                </a:moveTo>
                <a:lnTo>
                  <a:pt x="242316" y="0"/>
                </a:lnTo>
                <a:lnTo>
                  <a:pt x="136398" y="95249"/>
                </a:lnTo>
                <a:lnTo>
                  <a:pt x="67818" y="190499"/>
                </a:lnTo>
                <a:lnTo>
                  <a:pt x="20574" y="303275"/>
                </a:lnTo>
                <a:lnTo>
                  <a:pt x="0" y="417575"/>
                </a:lnTo>
                <a:lnTo>
                  <a:pt x="9144" y="502919"/>
                </a:lnTo>
                <a:lnTo>
                  <a:pt x="39624" y="579119"/>
                </a:lnTo>
                <a:lnTo>
                  <a:pt x="48768" y="597407"/>
                </a:lnTo>
                <a:lnTo>
                  <a:pt x="48768" y="417575"/>
                </a:lnTo>
                <a:lnTo>
                  <a:pt x="67818" y="303275"/>
                </a:lnTo>
                <a:lnTo>
                  <a:pt x="105918" y="208025"/>
                </a:lnTo>
                <a:lnTo>
                  <a:pt x="183642" y="114299"/>
                </a:lnTo>
                <a:lnTo>
                  <a:pt x="271272" y="28955"/>
                </a:lnTo>
                <a:close/>
              </a:path>
              <a:path w="271780" h="731520">
                <a:moveTo>
                  <a:pt x="193548" y="731519"/>
                </a:moveTo>
                <a:lnTo>
                  <a:pt x="136398" y="655319"/>
                </a:lnTo>
                <a:lnTo>
                  <a:pt x="86868" y="579119"/>
                </a:lnTo>
                <a:lnTo>
                  <a:pt x="58674" y="502919"/>
                </a:lnTo>
                <a:lnTo>
                  <a:pt x="48768" y="417575"/>
                </a:lnTo>
                <a:lnTo>
                  <a:pt x="48768" y="597407"/>
                </a:lnTo>
                <a:lnTo>
                  <a:pt x="77724" y="655319"/>
                </a:lnTo>
                <a:lnTo>
                  <a:pt x="136398" y="731519"/>
                </a:lnTo>
                <a:lnTo>
                  <a:pt x="193548" y="7315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686680" y="5956934"/>
            <a:ext cx="571500" cy="8930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821304" y="5832728"/>
            <a:ext cx="763905" cy="1017269"/>
          </a:xfrm>
          <a:custGeom>
            <a:avLst/>
            <a:gdLst/>
            <a:ahLst/>
            <a:cxnLst/>
            <a:rect l="l" t="t" r="r" b="b"/>
            <a:pathLst>
              <a:path w="763904" h="1017270">
                <a:moveTo>
                  <a:pt x="763524" y="19049"/>
                </a:moveTo>
                <a:lnTo>
                  <a:pt x="725424" y="0"/>
                </a:lnTo>
                <a:lnTo>
                  <a:pt x="569976" y="57149"/>
                </a:lnTo>
                <a:lnTo>
                  <a:pt x="435102" y="124205"/>
                </a:lnTo>
                <a:lnTo>
                  <a:pt x="309371" y="200405"/>
                </a:lnTo>
                <a:lnTo>
                  <a:pt x="203453" y="285749"/>
                </a:lnTo>
                <a:lnTo>
                  <a:pt x="115823" y="380999"/>
                </a:lnTo>
                <a:lnTo>
                  <a:pt x="58673" y="483869"/>
                </a:lnTo>
                <a:lnTo>
                  <a:pt x="9143" y="589026"/>
                </a:lnTo>
                <a:lnTo>
                  <a:pt x="0" y="703326"/>
                </a:lnTo>
                <a:lnTo>
                  <a:pt x="9143" y="788669"/>
                </a:lnTo>
                <a:lnTo>
                  <a:pt x="28193" y="864869"/>
                </a:lnTo>
                <a:lnTo>
                  <a:pt x="28193" y="703326"/>
                </a:lnTo>
                <a:lnTo>
                  <a:pt x="38099" y="589026"/>
                </a:lnTo>
                <a:lnTo>
                  <a:pt x="87629" y="483869"/>
                </a:lnTo>
                <a:lnTo>
                  <a:pt x="144779" y="390905"/>
                </a:lnTo>
                <a:lnTo>
                  <a:pt x="231647" y="295655"/>
                </a:lnTo>
                <a:lnTo>
                  <a:pt x="338327" y="209549"/>
                </a:lnTo>
                <a:lnTo>
                  <a:pt x="463295" y="133349"/>
                </a:lnTo>
                <a:lnTo>
                  <a:pt x="609600" y="76199"/>
                </a:lnTo>
                <a:lnTo>
                  <a:pt x="763524" y="19049"/>
                </a:lnTo>
                <a:close/>
              </a:path>
              <a:path w="763904" h="1017270">
                <a:moveTo>
                  <a:pt x="153924" y="1017269"/>
                </a:moveTo>
                <a:lnTo>
                  <a:pt x="106679" y="941069"/>
                </a:lnTo>
                <a:lnTo>
                  <a:pt x="68580" y="864869"/>
                </a:lnTo>
                <a:lnTo>
                  <a:pt x="38099" y="788669"/>
                </a:lnTo>
                <a:lnTo>
                  <a:pt x="28193" y="703326"/>
                </a:lnTo>
                <a:lnTo>
                  <a:pt x="28193" y="864869"/>
                </a:lnTo>
                <a:lnTo>
                  <a:pt x="68580" y="941069"/>
                </a:lnTo>
                <a:lnTo>
                  <a:pt x="115824" y="1017269"/>
                </a:lnTo>
                <a:lnTo>
                  <a:pt x="153924" y="10172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329790" y="6363080"/>
            <a:ext cx="114300" cy="853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473058" y="5802248"/>
            <a:ext cx="227075" cy="5417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036432" y="5755004"/>
            <a:ext cx="131825" cy="14249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058012" y="5640704"/>
            <a:ext cx="1138555" cy="684530"/>
          </a:xfrm>
          <a:custGeom>
            <a:avLst/>
            <a:gdLst/>
            <a:ahLst/>
            <a:cxnLst/>
            <a:rect l="l" t="t" r="r" b="b"/>
            <a:pathLst>
              <a:path w="1138554" h="684529">
                <a:moveTo>
                  <a:pt x="930401" y="76200"/>
                </a:moveTo>
                <a:lnTo>
                  <a:pt x="758951" y="19050"/>
                </a:lnTo>
                <a:lnTo>
                  <a:pt x="663701" y="9144"/>
                </a:lnTo>
                <a:lnTo>
                  <a:pt x="569975" y="0"/>
                </a:lnTo>
                <a:lnTo>
                  <a:pt x="455675" y="9144"/>
                </a:lnTo>
                <a:lnTo>
                  <a:pt x="351281" y="28194"/>
                </a:lnTo>
                <a:lnTo>
                  <a:pt x="256031" y="57150"/>
                </a:lnTo>
                <a:lnTo>
                  <a:pt x="169925" y="104394"/>
                </a:lnTo>
                <a:lnTo>
                  <a:pt x="95249" y="152400"/>
                </a:lnTo>
                <a:lnTo>
                  <a:pt x="48005" y="209550"/>
                </a:lnTo>
                <a:lnTo>
                  <a:pt x="9905" y="275844"/>
                </a:lnTo>
                <a:lnTo>
                  <a:pt x="0" y="342900"/>
                </a:lnTo>
                <a:lnTo>
                  <a:pt x="9905" y="407670"/>
                </a:lnTo>
                <a:lnTo>
                  <a:pt x="38099" y="457291"/>
                </a:lnTo>
                <a:lnTo>
                  <a:pt x="38099" y="342900"/>
                </a:lnTo>
                <a:lnTo>
                  <a:pt x="48005" y="275844"/>
                </a:lnTo>
                <a:lnTo>
                  <a:pt x="76199" y="218694"/>
                </a:lnTo>
                <a:lnTo>
                  <a:pt x="133349" y="161544"/>
                </a:lnTo>
                <a:lnTo>
                  <a:pt x="188975" y="114300"/>
                </a:lnTo>
                <a:lnTo>
                  <a:pt x="275081" y="76200"/>
                </a:lnTo>
                <a:lnTo>
                  <a:pt x="360425" y="47244"/>
                </a:lnTo>
                <a:lnTo>
                  <a:pt x="465581" y="28194"/>
                </a:lnTo>
                <a:lnTo>
                  <a:pt x="569975" y="19050"/>
                </a:lnTo>
                <a:lnTo>
                  <a:pt x="663701" y="28194"/>
                </a:lnTo>
                <a:lnTo>
                  <a:pt x="758951" y="47243"/>
                </a:lnTo>
                <a:lnTo>
                  <a:pt x="845057" y="76200"/>
                </a:lnTo>
                <a:lnTo>
                  <a:pt x="921257" y="104393"/>
                </a:lnTo>
                <a:lnTo>
                  <a:pt x="930401" y="76200"/>
                </a:lnTo>
                <a:close/>
              </a:path>
              <a:path w="1138554" h="684529">
                <a:moveTo>
                  <a:pt x="1100327" y="458632"/>
                </a:moveTo>
                <a:lnTo>
                  <a:pt x="1100327" y="342900"/>
                </a:lnTo>
                <a:lnTo>
                  <a:pt x="1091183" y="407670"/>
                </a:lnTo>
                <a:lnTo>
                  <a:pt x="1062227" y="464820"/>
                </a:lnTo>
                <a:lnTo>
                  <a:pt x="1005077" y="521970"/>
                </a:lnTo>
                <a:lnTo>
                  <a:pt x="949451" y="569976"/>
                </a:lnTo>
                <a:lnTo>
                  <a:pt x="864107" y="608076"/>
                </a:lnTo>
                <a:lnTo>
                  <a:pt x="778001" y="636270"/>
                </a:lnTo>
                <a:lnTo>
                  <a:pt x="673607" y="655320"/>
                </a:lnTo>
                <a:lnTo>
                  <a:pt x="569975" y="665226"/>
                </a:lnTo>
                <a:lnTo>
                  <a:pt x="465581" y="655320"/>
                </a:lnTo>
                <a:lnTo>
                  <a:pt x="360425" y="636270"/>
                </a:lnTo>
                <a:lnTo>
                  <a:pt x="275081" y="608076"/>
                </a:lnTo>
                <a:lnTo>
                  <a:pt x="188975" y="569976"/>
                </a:lnTo>
                <a:lnTo>
                  <a:pt x="133349" y="521970"/>
                </a:lnTo>
                <a:lnTo>
                  <a:pt x="76199" y="464820"/>
                </a:lnTo>
                <a:lnTo>
                  <a:pt x="48005" y="407670"/>
                </a:lnTo>
                <a:lnTo>
                  <a:pt x="38099" y="342900"/>
                </a:lnTo>
                <a:lnTo>
                  <a:pt x="38099" y="457291"/>
                </a:lnTo>
                <a:lnTo>
                  <a:pt x="95249" y="531876"/>
                </a:lnTo>
                <a:lnTo>
                  <a:pt x="169925" y="589026"/>
                </a:lnTo>
                <a:lnTo>
                  <a:pt x="256031" y="627126"/>
                </a:lnTo>
                <a:lnTo>
                  <a:pt x="351281" y="655320"/>
                </a:lnTo>
                <a:lnTo>
                  <a:pt x="455675" y="674370"/>
                </a:lnTo>
                <a:lnTo>
                  <a:pt x="569975" y="684276"/>
                </a:lnTo>
                <a:lnTo>
                  <a:pt x="682751" y="674370"/>
                </a:lnTo>
                <a:lnTo>
                  <a:pt x="787907" y="655320"/>
                </a:lnTo>
                <a:lnTo>
                  <a:pt x="892301" y="627126"/>
                </a:lnTo>
                <a:lnTo>
                  <a:pt x="968501" y="589026"/>
                </a:lnTo>
                <a:lnTo>
                  <a:pt x="1043177" y="531876"/>
                </a:lnTo>
                <a:lnTo>
                  <a:pt x="1091183" y="474726"/>
                </a:lnTo>
                <a:lnTo>
                  <a:pt x="1100327" y="458632"/>
                </a:lnTo>
                <a:close/>
              </a:path>
              <a:path w="1138554" h="684529">
                <a:moveTo>
                  <a:pt x="1138427" y="342900"/>
                </a:moveTo>
                <a:lnTo>
                  <a:pt x="1138427" y="323850"/>
                </a:lnTo>
                <a:lnTo>
                  <a:pt x="1129283" y="304800"/>
                </a:lnTo>
                <a:lnTo>
                  <a:pt x="1091183" y="313944"/>
                </a:lnTo>
                <a:lnTo>
                  <a:pt x="1100327" y="332994"/>
                </a:lnTo>
                <a:lnTo>
                  <a:pt x="1100327" y="458632"/>
                </a:lnTo>
                <a:lnTo>
                  <a:pt x="1129283" y="407670"/>
                </a:lnTo>
                <a:lnTo>
                  <a:pt x="1138427" y="3429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246988" y="5545454"/>
            <a:ext cx="579894" cy="10439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086981" y="5649848"/>
            <a:ext cx="104381" cy="76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802243" y="5126354"/>
            <a:ext cx="189737" cy="762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715362" y="4802504"/>
            <a:ext cx="133350" cy="1905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963012" y="4868798"/>
            <a:ext cx="95250" cy="24764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421992" y="4830698"/>
            <a:ext cx="255270" cy="29565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904" y="1054227"/>
            <a:ext cx="1116330" cy="0"/>
          </a:xfrm>
          <a:custGeom>
            <a:avLst/>
            <a:gdLst/>
            <a:ahLst/>
            <a:cxnLst/>
            <a:rect l="l" t="t" r="r" b="b"/>
            <a:pathLst>
              <a:path w="1116330">
                <a:moveTo>
                  <a:pt x="0" y="0"/>
                </a:moveTo>
                <a:lnTo>
                  <a:pt x="111633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145905" y="1905"/>
            <a:ext cx="0" cy="1052830"/>
          </a:xfrm>
          <a:custGeom>
            <a:avLst/>
            <a:gdLst/>
            <a:ahLst/>
            <a:cxnLst/>
            <a:rect l="l" t="t" r="r" b="b"/>
            <a:pathLst>
              <a:path h="1052830">
                <a:moveTo>
                  <a:pt x="0" y="0"/>
                </a:moveTo>
                <a:lnTo>
                  <a:pt x="0" y="1052322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9048" y="1054227"/>
            <a:ext cx="0" cy="5805805"/>
          </a:xfrm>
          <a:custGeom>
            <a:avLst/>
            <a:gdLst/>
            <a:ahLst/>
            <a:cxnLst/>
            <a:rect l="l" t="t" r="r" b="b"/>
            <a:pathLst>
              <a:path h="5805805">
                <a:moveTo>
                  <a:pt x="0" y="0"/>
                </a:moveTo>
                <a:lnTo>
                  <a:pt x="0" y="5805678"/>
                </a:lnTo>
              </a:path>
            </a:pathLst>
          </a:custGeom>
          <a:ln w="142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904" y="1905"/>
            <a:ext cx="0" cy="1052830"/>
          </a:xfrm>
          <a:custGeom>
            <a:avLst/>
            <a:gdLst/>
            <a:ahLst/>
            <a:cxnLst/>
            <a:rect l="l" t="t" r="r" b="b"/>
            <a:pathLst>
              <a:path h="1052830">
                <a:moveTo>
                  <a:pt x="0" y="0"/>
                </a:moveTo>
                <a:lnTo>
                  <a:pt x="0" y="1052322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118235" y="1905"/>
            <a:ext cx="8027670" cy="0"/>
          </a:xfrm>
          <a:custGeom>
            <a:avLst/>
            <a:gdLst/>
            <a:ahLst/>
            <a:cxnLst/>
            <a:rect l="l" t="t" r="r" b="b"/>
            <a:pathLst>
              <a:path w="8027670">
                <a:moveTo>
                  <a:pt x="0" y="0"/>
                </a:moveTo>
                <a:lnTo>
                  <a:pt x="8027670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904" y="1905"/>
            <a:ext cx="1116330" cy="0"/>
          </a:xfrm>
          <a:custGeom>
            <a:avLst/>
            <a:gdLst/>
            <a:ahLst/>
            <a:cxnLst/>
            <a:rect l="l" t="t" r="r" b="b"/>
            <a:pathLst>
              <a:path w="1116330">
                <a:moveTo>
                  <a:pt x="0" y="0"/>
                </a:moveTo>
                <a:lnTo>
                  <a:pt x="1116330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9138760" y="1054227"/>
            <a:ext cx="0" cy="5805805"/>
          </a:xfrm>
          <a:custGeom>
            <a:avLst/>
            <a:gdLst/>
            <a:ahLst/>
            <a:cxnLst/>
            <a:rect l="l" t="t" r="r" b="b"/>
            <a:pathLst>
              <a:path h="5805805">
                <a:moveTo>
                  <a:pt x="0" y="0"/>
                </a:moveTo>
                <a:lnTo>
                  <a:pt x="0" y="5805678"/>
                </a:lnTo>
              </a:path>
            </a:pathLst>
          </a:custGeom>
          <a:ln w="142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118235" y="1054227"/>
            <a:ext cx="8027670" cy="0"/>
          </a:xfrm>
          <a:custGeom>
            <a:avLst/>
            <a:gdLst/>
            <a:ahLst/>
            <a:cxnLst/>
            <a:rect l="l" t="t" r="r" b="b"/>
            <a:pathLst>
              <a:path w="8027670">
                <a:moveTo>
                  <a:pt x="0" y="0"/>
                </a:moveTo>
                <a:lnTo>
                  <a:pt x="802767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>
            <a:spLocks noGrp="1"/>
          </p:cNvSpPr>
          <p:nvPr>
            <p:ph type="title"/>
          </p:nvPr>
        </p:nvSpPr>
        <p:spPr>
          <a:xfrm>
            <a:off x="1284592" y="160654"/>
            <a:ext cx="548322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pc="-5" dirty="0"/>
              <a:t>Le Matrici</a:t>
            </a:r>
            <a:endParaRPr spc="-5" dirty="0"/>
          </a:p>
        </p:txBody>
      </p:sp>
      <p:sp>
        <p:nvSpPr>
          <p:cNvPr id="68" name="object 68"/>
          <p:cNvSpPr txBox="1"/>
          <p:nvPr/>
        </p:nvSpPr>
        <p:spPr>
          <a:xfrm>
            <a:off x="1284592" y="665099"/>
            <a:ext cx="14693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CC9A00"/>
                </a:solidFill>
                <a:latin typeface="Trebuchet MS"/>
                <a:cs typeface="Trebuchet MS"/>
              </a:rPr>
              <a:t>Generalità</a:t>
            </a:r>
            <a:endParaRPr sz="2400" dirty="0">
              <a:latin typeface="Trebuchet MS"/>
              <a:cs typeface="Trebuchet M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tangolo 1">
                <a:extLst>
                  <a:ext uri="{FF2B5EF4-FFF2-40B4-BE49-F238E27FC236}">
                    <a16:creationId xmlns:a16="http://schemas.microsoft.com/office/drawing/2014/main" id="{FF9BB816-8BED-469B-BB51-00B0F9E80A13}"/>
                  </a:ext>
                </a:extLst>
              </p:cNvPr>
              <p:cNvSpPr/>
              <p:nvPr/>
            </p:nvSpPr>
            <p:spPr>
              <a:xfrm>
                <a:off x="560068" y="1972471"/>
                <a:ext cx="7861923" cy="2188228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it-IT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Teorema</a:t>
                </a:r>
              </a:p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La matrice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𝐴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it-IT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𝑑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è invertibile se e solo se il suo determinante è diverso da zero. In tal caso l’inversa è data dalla matrice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𝑑𝑒𝑡𝐴</m:t>
                          </m:r>
                        </m:den>
                      </m:f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it-IT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−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−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ttangolo 1">
                <a:extLst>
                  <a:ext uri="{FF2B5EF4-FFF2-40B4-BE49-F238E27FC236}">
                    <a16:creationId xmlns:a16="http://schemas.microsoft.com/office/drawing/2014/main" id="{FF9BB816-8BED-469B-BB51-00B0F9E80A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068" y="1972471"/>
                <a:ext cx="7861923" cy="2188228"/>
              </a:xfrm>
              <a:prstGeom prst="rect">
                <a:avLst/>
              </a:prstGeom>
              <a:blipFill>
                <a:blip r:embed="rId17"/>
                <a:stretch>
                  <a:fillRect l="-619" t="-1662"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94B50F43-6911-40A3-84BF-6B27001BBFFC}"/>
              </a:ext>
            </a:extLst>
          </p:cNvPr>
          <p:cNvSpPr txBox="1"/>
          <p:nvPr/>
        </p:nvSpPr>
        <p:spPr>
          <a:xfrm>
            <a:off x="478649" y="1374775"/>
            <a:ext cx="4436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Cambria" panose="02040503050406030204" pitchFamily="18" charset="0"/>
                <a:ea typeface="Cambria" panose="02040503050406030204" pitchFamily="18" charset="0"/>
              </a:rPr>
              <a:t>Un criterio di invertibilità</a:t>
            </a:r>
          </a:p>
        </p:txBody>
      </p:sp>
    </p:spTree>
    <p:extLst>
      <p:ext uri="{BB962C8B-B14F-4D97-AF65-F5344CB8AC3E}">
        <p14:creationId xmlns:p14="http://schemas.microsoft.com/office/powerpoint/2010/main" val="976763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6071234" y="6187059"/>
            <a:ext cx="415277" cy="2522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02592" y="6202298"/>
            <a:ext cx="140969" cy="3428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10680" y="6269354"/>
            <a:ext cx="133350" cy="838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37457" y="6505575"/>
            <a:ext cx="142493" cy="952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743830" y="6421754"/>
            <a:ext cx="171450" cy="4000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284601" y="5851778"/>
            <a:ext cx="1325880" cy="238760"/>
          </a:xfrm>
          <a:custGeom>
            <a:avLst/>
            <a:gdLst/>
            <a:ahLst/>
            <a:cxnLst/>
            <a:rect l="l" t="t" r="r" b="b"/>
            <a:pathLst>
              <a:path w="1325879" h="238760">
                <a:moveTo>
                  <a:pt x="1325880" y="67055"/>
                </a:moveTo>
                <a:lnTo>
                  <a:pt x="1208532" y="38099"/>
                </a:lnTo>
                <a:lnTo>
                  <a:pt x="1092708" y="19049"/>
                </a:lnTo>
                <a:lnTo>
                  <a:pt x="957834" y="9905"/>
                </a:lnTo>
                <a:lnTo>
                  <a:pt x="822198" y="0"/>
                </a:lnTo>
                <a:lnTo>
                  <a:pt x="590550" y="19049"/>
                </a:lnTo>
                <a:lnTo>
                  <a:pt x="368808" y="57149"/>
                </a:lnTo>
                <a:lnTo>
                  <a:pt x="174498" y="124205"/>
                </a:lnTo>
                <a:lnTo>
                  <a:pt x="0" y="209549"/>
                </a:lnTo>
                <a:lnTo>
                  <a:pt x="30480" y="238505"/>
                </a:lnTo>
                <a:lnTo>
                  <a:pt x="193548" y="152399"/>
                </a:lnTo>
                <a:lnTo>
                  <a:pt x="387858" y="86105"/>
                </a:lnTo>
                <a:lnTo>
                  <a:pt x="600456" y="48005"/>
                </a:lnTo>
                <a:lnTo>
                  <a:pt x="822198" y="28955"/>
                </a:lnTo>
                <a:lnTo>
                  <a:pt x="947928" y="38099"/>
                </a:lnTo>
                <a:lnTo>
                  <a:pt x="1082802" y="48005"/>
                </a:lnTo>
                <a:lnTo>
                  <a:pt x="1198626" y="67055"/>
                </a:lnTo>
                <a:lnTo>
                  <a:pt x="1314450" y="95249"/>
                </a:lnTo>
                <a:lnTo>
                  <a:pt x="1325880" y="670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966085" y="6118478"/>
            <a:ext cx="271780" cy="731520"/>
          </a:xfrm>
          <a:custGeom>
            <a:avLst/>
            <a:gdLst/>
            <a:ahLst/>
            <a:cxnLst/>
            <a:rect l="l" t="t" r="r" b="b"/>
            <a:pathLst>
              <a:path w="271780" h="731520">
                <a:moveTo>
                  <a:pt x="271272" y="28955"/>
                </a:moveTo>
                <a:lnTo>
                  <a:pt x="242316" y="0"/>
                </a:lnTo>
                <a:lnTo>
                  <a:pt x="136398" y="95249"/>
                </a:lnTo>
                <a:lnTo>
                  <a:pt x="67818" y="190499"/>
                </a:lnTo>
                <a:lnTo>
                  <a:pt x="20574" y="303275"/>
                </a:lnTo>
                <a:lnTo>
                  <a:pt x="0" y="417575"/>
                </a:lnTo>
                <a:lnTo>
                  <a:pt x="9144" y="502919"/>
                </a:lnTo>
                <a:lnTo>
                  <a:pt x="39624" y="579119"/>
                </a:lnTo>
                <a:lnTo>
                  <a:pt x="48768" y="597407"/>
                </a:lnTo>
                <a:lnTo>
                  <a:pt x="48768" y="417575"/>
                </a:lnTo>
                <a:lnTo>
                  <a:pt x="67818" y="303275"/>
                </a:lnTo>
                <a:lnTo>
                  <a:pt x="105918" y="208025"/>
                </a:lnTo>
                <a:lnTo>
                  <a:pt x="183642" y="114299"/>
                </a:lnTo>
                <a:lnTo>
                  <a:pt x="271272" y="28955"/>
                </a:lnTo>
                <a:close/>
              </a:path>
              <a:path w="271780" h="731520">
                <a:moveTo>
                  <a:pt x="193548" y="731519"/>
                </a:moveTo>
                <a:lnTo>
                  <a:pt x="136398" y="655319"/>
                </a:lnTo>
                <a:lnTo>
                  <a:pt x="86868" y="579119"/>
                </a:lnTo>
                <a:lnTo>
                  <a:pt x="58674" y="502919"/>
                </a:lnTo>
                <a:lnTo>
                  <a:pt x="48768" y="417575"/>
                </a:lnTo>
                <a:lnTo>
                  <a:pt x="48768" y="597407"/>
                </a:lnTo>
                <a:lnTo>
                  <a:pt x="77724" y="655319"/>
                </a:lnTo>
                <a:lnTo>
                  <a:pt x="136398" y="731519"/>
                </a:lnTo>
                <a:lnTo>
                  <a:pt x="193548" y="7315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686680" y="5956934"/>
            <a:ext cx="571500" cy="8930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821304" y="5832728"/>
            <a:ext cx="763905" cy="1017269"/>
          </a:xfrm>
          <a:custGeom>
            <a:avLst/>
            <a:gdLst/>
            <a:ahLst/>
            <a:cxnLst/>
            <a:rect l="l" t="t" r="r" b="b"/>
            <a:pathLst>
              <a:path w="763904" h="1017270">
                <a:moveTo>
                  <a:pt x="763524" y="19049"/>
                </a:moveTo>
                <a:lnTo>
                  <a:pt x="725424" y="0"/>
                </a:lnTo>
                <a:lnTo>
                  <a:pt x="569976" y="57149"/>
                </a:lnTo>
                <a:lnTo>
                  <a:pt x="435102" y="124205"/>
                </a:lnTo>
                <a:lnTo>
                  <a:pt x="309371" y="200405"/>
                </a:lnTo>
                <a:lnTo>
                  <a:pt x="203453" y="285749"/>
                </a:lnTo>
                <a:lnTo>
                  <a:pt x="115823" y="380999"/>
                </a:lnTo>
                <a:lnTo>
                  <a:pt x="58673" y="483869"/>
                </a:lnTo>
                <a:lnTo>
                  <a:pt x="9143" y="589026"/>
                </a:lnTo>
                <a:lnTo>
                  <a:pt x="0" y="703326"/>
                </a:lnTo>
                <a:lnTo>
                  <a:pt x="9143" y="788669"/>
                </a:lnTo>
                <a:lnTo>
                  <a:pt x="28193" y="864869"/>
                </a:lnTo>
                <a:lnTo>
                  <a:pt x="28193" y="703326"/>
                </a:lnTo>
                <a:lnTo>
                  <a:pt x="38099" y="589026"/>
                </a:lnTo>
                <a:lnTo>
                  <a:pt x="87629" y="483869"/>
                </a:lnTo>
                <a:lnTo>
                  <a:pt x="144779" y="390905"/>
                </a:lnTo>
                <a:lnTo>
                  <a:pt x="231647" y="295655"/>
                </a:lnTo>
                <a:lnTo>
                  <a:pt x="338327" y="209549"/>
                </a:lnTo>
                <a:lnTo>
                  <a:pt x="463295" y="133349"/>
                </a:lnTo>
                <a:lnTo>
                  <a:pt x="609600" y="76199"/>
                </a:lnTo>
                <a:lnTo>
                  <a:pt x="763524" y="19049"/>
                </a:lnTo>
                <a:close/>
              </a:path>
              <a:path w="763904" h="1017270">
                <a:moveTo>
                  <a:pt x="153924" y="1017269"/>
                </a:moveTo>
                <a:lnTo>
                  <a:pt x="106679" y="941069"/>
                </a:lnTo>
                <a:lnTo>
                  <a:pt x="68580" y="864869"/>
                </a:lnTo>
                <a:lnTo>
                  <a:pt x="38099" y="788669"/>
                </a:lnTo>
                <a:lnTo>
                  <a:pt x="28193" y="703326"/>
                </a:lnTo>
                <a:lnTo>
                  <a:pt x="28193" y="864869"/>
                </a:lnTo>
                <a:lnTo>
                  <a:pt x="68580" y="941069"/>
                </a:lnTo>
                <a:lnTo>
                  <a:pt x="115824" y="1017269"/>
                </a:lnTo>
                <a:lnTo>
                  <a:pt x="153924" y="10172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329790" y="6363080"/>
            <a:ext cx="114300" cy="853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473058" y="5802248"/>
            <a:ext cx="227075" cy="5417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036432" y="5755004"/>
            <a:ext cx="131825" cy="14249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058012" y="5640704"/>
            <a:ext cx="1138555" cy="684530"/>
          </a:xfrm>
          <a:custGeom>
            <a:avLst/>
            <a:gdLst/>
            <a:ahLst/>
            <a:cxnLst/>
            <a:rect l="l" t="t" r="r" b="b"/>
            <a:pathLst>
              <a:path w="1138554" h="684529">
                <a:moveTo>
                  <a:pt x="930401" y="76200"/>
                </a:moveTo>
                <a:lnTo>
                  <a:pt x="758951" y="19050"/>
                </a:lnTo>
                <a:lnTo>
                  <a:pt x="663701" y="9144"/>
                </a:lnTo>
                <a:lnTo>
                  <a:pt x="569975" y="0"/>
                </a:lnTo>
                <a:lnTo>
                  <a:pt x="455675" y="9144"/>
                </a:lnTo>
                <a:lnTo>
                  <a:pt x="351281" y="28194"/>
                </a:lnTo>
                <a:lnTo>
                  <a:pt x="256031" y="57150"/>
                </a:lnTo>
                <a:lnTo>
                  <a:pt x="169925" y="104394"/>
                </a:lnTo>
                <a:lnTo>
                  <a:pt x="95249" y="152400"/>
                </a:lnTo>
                <a:lnTo>
                  <a:pt x="48005" y="209550"/>
                </a:lnTo>
                <a:lnTo>
                  <a:pt x="9905" y="275844"/>
                </a:lnTo>
                <a:lnTo>
                  <a:pt x="0" y="342900"/>
                </a:lnTo>
                <a:lnTo>
                  <a:pt x="9905" y="407670"/>
                </a:lnTo>
                <a:lnTo>
                  <a:pt x="38099" y="457291"/>
                </a:lnTo>
                <a:lnTo>
                  <a:pt x="38099" y="342900"/>
                </a:lnTo>
                <a:lnTo>
                  <a:pt x="48005" y="275844"/>
                </a:lnTo>
                <a:lnTo>
                  <a:pt x="76199" y="218694"/>
                </a:lnTo>
                <a:lnTo>
                  <a:pt x="133349" y="161544"/>
                </a:lnTo>
                <a:lnTo>
                  <a:pt x="188975" y="114300"/>
                </a:lnTo>
                <a:lnTo>
                  <a:pt x="275081" y="76200"/>
                </a:lnTo>
                <a:lnTo>
                  <a:pt x="360425" y="47244"/>
                </a:lnTo>
                <a:lnTo>
                  <a:pt x="465581" y="28194"/>
                </a:lnTo>
                <a:lnTo>
                  <a:pt x="569975" y="19050"/>
                </a:lnTo>
                <a:lnTo>
                  <a:pt x="663701" y="28194"/>
                </a:lnTo>
                <a:lnTo>
                  <a:pt x="758951" y="47243"/>
                </a:lnTo>
                <a:lnTo>
                  <a:pt x="845057" y="76200"/>
                </a:lnTo>
                <a:lnTo>
                  <a:pt x="921257" y="104393"/>
                </a:lnTo>
                <a:lnTo>
                  <a:pt x="930401" y="76200"/>
                </a:lnTo>
                <a:close/>
              </a:path>
              <a:path w="1138554" h="684529">
                <a:moveTo>
                  <a:pt x="1100327" y="458632"/>
                </a:moveTo>
                <a:lnTo>
                  <a:pt x="1100327" y="342900"/>
                </a:lnTo>
                <a:lnTo>
                  <a:pt x="1091183" y="407670"/>
                </a:lnTo>
                <a:lnTo>
                  <a:pt x="1062227" y="464820"/>
                </a:lnTo>
                <a:lnTo>
                  <a:pt x="1005077" y="521970"/>
                </a:lnTo>
                <a:lnTo>
                  <a:pt x="949451" y="569976"/>
                </a:lnTo>
                <a:lnTo>
                  <a:pt x="864107" y="608076"/>
                </a:lnTo>
                <a:lnTo>
                  <a:pt x="778001" y="636270"/>
                </a:lnTo>
                <a:lnTo>
                  <a:pt x="673607" y="655320"/>
                </a:lnTo>
                <a:lnTo>
                  <a:pt x="569975" y="665226"/>
                </a:lnTo>
                <a:lnTo>
                  <a:pt x="465581" y="655320"/>
                </a:lnTo>
                <a:lnTo>
                  <a:pt x="360425" y="636270"/>
                </a:lnTo>
                <a:lnTo>
                  <a:pt x="275081" y="608076"/>
                </a:lnTo>
                <a:lnTo>
                  <a:pt x="188975" y="569976"/>
                </a:lnTo>
                <a:lnTo>
                  <a:pt x="133349" y="521970"/>
                </a:lnTo>
                <a:lnTo>
                  <a:pt x="76199" y="464820"/>
                </a:lnTo>
                <a:lnTo>
                  <a:pt x="48005" y="407670"/>
                </a:lnTo>
                <a:lnTo>
                  <a:pt x="38099" y="342900"/>
                </a:lnTo>
                <a:lnTo>
                  <a:pt x="38099" y="457291"/>
                </a:lnTo>
                <a:lnTo>
                  <a:pt x="95249" y="531876"/>
                </a:lnTo>
                <a:lnTo>
                  <a:pt x="169925" y="589026"/>
                </a:lnTo>
                <a:lnTo>
                  <a:pt x="256031" y="627126"/>
                </a:lnTo>
                <a:lnTo>
                  <a:pt x="351281" y="655320"/>
                </a:lnTo>
                <a:lnTo>
                  <a:pt x="455675" y="674370"/>
                </a:lnTo>
                <a:lnTo>
                  <a:pt x="569975" y="684276"/>
                </a:lnTo>
                <a:lnTo>
                  <a:pt x="682751" y="674370"/>
                </a:lnTo>
                <a:lnTo>
                  <a:pt x="787907" y="655320"/>
                </a:lnTo>
                <a:lnTo>
                  <a:pt x="892301" y="627126"/>
                </a:lnTo>
                <a:lnTo>
                  <a:pt x="968501" y="589026"/>
                </a:lnTo>
                <a:lnTo>
                  <a:pt x="1043177" y="531876"/>
                </a:lnTo>
                <a:lnTo>
                  <a:pt x="1091183" y="474726"/>
                </a:lnTo>
                <a:lnTo>
                  <a:pt x="1100327" y="458632"/>
                </a:lnTo>
                <a:close/>
              </a:path>
              <a:path w="1138554" h="684529">
                <a:moveTo>
                  <a:pt x="1138427" y="342900"/>
                </a:moveTo>
                <a:lnTo>
                  <a:pt x="1138427" y="323850"/>
                </a:lnTo>
                <a:lnTo>
                  <a:pt x="1129283" y="304800"/>
                </a:lnTo>
                <a:lnTo>
                  <a:pt x="1091183" y="313944"/>
                </a:lnTo>
                <a:lnTo>
                  <a:pt x="1100327" y="332994"/>
                </a:lnTo>
                <a:lnTo>
                  <a:pt x="1100327" y="458632"/>
                </a:lnTo>
                <a:lnTo>
                  <a:pt x="1129283" y="407670"/>
                </a:lnTo>
                <a:lnTo>
                  <a:pt x="1138427" y="3429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246988" y="5545454"/>
            <a:ext cx="579894" cy="10439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086981" y="5649848"/>
            <a:ext cx="104381" cy="76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802243" y="5126354"/>
            <a:ext cx="189737" cy="762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715362" y="4802504"/>
            <a:ext cx="133350" cy="1905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963012" y="4868798"/>
            <a:ext cx="95250" cy="24764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421992" y="4830698"/>
            <a:ext cx="255270" cy="29565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904" y="1054227"/>
            <a:ext cx="1116330" cy="0"/>
          </a:xfrm>
          <a:custGeom>
            <a:avLst/>
            <a:gdLst/>
            <a:ahLst/>
            <a:cxnLst/>
            <a:rect l="l" t="t" r="r" b="b"/>
            <a:pathLst>
              <a:path w="1116330">
                <a:moveTo>
                  <a:pt x="0" y="0"/>
                </a:moveTo>
                <a:lnTo>
                  <a:pt x="111633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145905" y="1905"/>
            <a:ext cx="0" cy="1052830"/>
          </a:xfrm>
          <a:custGeom>
            <a:avLst/>
            <a:gdLst/>
            <a:ahLst/>
            <a:cxnLst/>
            <a:rect l="l" t="t" r="r" b="b"/>
            <a:pathLst>
              <a:path h="1052830">
                <a:moveTo>
                  <a:pt x="0" y="0"/>
                </a:moveTo>
                <a:lnTo>
                  <a:pt x="0" y="1052322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9048" y="1054227"/>
            <a:ext cx="0" cy="5805805"/>
          </a:xfrm>
          <a:custGeom>
            <a:avLst/>
            <a:gdLst/>
            <a:ahLst/>
            <a:cxnLst/>
            <a:rect l="l" t="t" r="r" b="b"/>
            <a:pathLst>
              <a:path h="5805805">
                <a:moveTo>
                  <a:pt x="0" y="0"/>
                </a:moveTo>
                <a:lnTo>
                  <a:pt x="0" y="5805678"/>
                </a:lnTo>
              </a:path>
            </a:pathLst>
          </a:custGeom>
          <a:ln w="142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904" y="1905"/>
            <a:ext cx="0" cy="1052830"/>
          </a:xfrm>
          <a:custGeom>
            <a:avLst/>
            <a:gdLst/>
            <a:ahLst/>
            <a:cxnLst/>
            <a:rect l="l" t="t" r="r" b="b"/>
            <a:pathLst>
              <a:path h="1052830">
                <a:moveTo>
                  <a:pt x="0" y="0"/>
                </a:moveTo>
                <a:lnTo>
                  <a:pt x="0" y="1052322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118235" y="1905"/>
            <a:ext cx="8027670" cy="0"/>
          </a:xfrm>
          <a:custGeom>
            <a:avLst/>
            <a:gdLst/>
            <a:ahLst/>
            <a:cxnLst/>
            <a:rect l="l" t="t" r="r" b="b"/>
            <a:pathLst>
              <a:path w="8027670">
                <a:moveTo>
                  <a:pt x="0" y="0"/>
                </a:moveTo>
                <a:lnTo>
                  <a:pt x="8027670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904" y="1905"/>
            <a:ext cx="1116330" cy="0"/>
          </a:xfrm>
          <a:custGeom>
            <a:avLst/>
            <a:gdLst/>
            <a:ahLst/>
            <a:cxnLst/>
            <a:rect l="l" t="t" r="r" b="b"/>
            <a:pathLst>
              <a:path w="1116330">
                <a:moveTo>
                  <a:pt x="0" y="0"/>
                </a:moveTo>
                <a:lnTo>
                  <a:pt x="1116330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9138760" y="1054227"/>
            <a:ext cx="0" cy="5805805"/>
          </a:xfrm>
          <a:custGeom>
            <a:avLst/>
            <a:gdLst/>
            <a:ahLst/>
            <a:cxnLst/>
            <a:rect l="l" t="t" r="r" b="b"/>
            <a:pathLst>
              <a:path h="5805805">
                <a:moveTo>
                  <a:pt x="0" y="0"/>
                </a:moveTo>
                <a:lnTo>
                  <a:pt x="0" y="5805678"/>
                </a:lnTo>
              </a:path>
            </a:pathLst>
          </a:custGeom>
          <a:ln w="142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118235" y="1054227"/>
            <a:ext cx="8027670" cy="0"/>
          </a:xfrm>
          <a:custGeom>
            <a:avLst/>
            <a:gdLst/>
            <a:ahLst/>
            <a:cxnLst/>
            <a:rect l="l" t="t" r="r" b="b"/>
            <a:pathLst>
              <a:path w="8027670">
                <a:moveTo>
                  <a:pt x="0" y="0"/>
                </a:moveTo>
                <a:lnTo>
                  <a:pt x="802767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>
            <a:spLocks noGrp="1"/>
          </p:cNvSpPr>
          <p:nvPr>
            <p:ph type="title"/>
          </p:nvPr>
        </p:nvSpPr>
        <p:spPr>
          <a:xfrm>
            <a:off x="1284592" y="160654"/>
            <a:ext cx="548322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pc="-5" dirty="0"/>
              <a:t>Le Matrici</a:t>
            </a:r>
            <a:endParaRPr spc="-5" dirty="0"/>
          </a:p>
        </p:txBody>
      </p:sp>
      <p:sp>
        <p:nvSpPr>
          <p:cNvPr id="68" name="object 68"/>
          <p:cNvSpPr txBox="1"/>
          <p:nvPr/>
        </p:nvSpPr>
        <p:spPr>
          <a:xfrm>
            <a:off x="1284592" y="665099"/>
            <a:ext cx="14693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CC9A00"/>
                </a:solidFill>
                <a:latin typeface="Trebuchet MS"/>
                <a:cs typeface="Trebuchet MS"/>
              </a:rPr>
              <a:t>Generalità</a:t>
            </a:r>
            <a:endParaRPr sz="2400" dirty="0">
              <a:latin typeface="Trebuchet MS"/>
              <a:cs typeface="Trebuchet M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4B50F43-6911-40A3-84BF-6B27001BBFFC}"/>
              </a:ext>
            </a:extLst>
          </p:cNvPr>
          <p:cNvSpPr txBox="1"/>
          <p:nvPr/>
        </p:nvSpPr>
        <p:spPr>
          <a:xfrm>
            <a:off x="152020" y="1180943"/>
            <a:ext cx="493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Cambria" panose="02040503050406030204" pitchFamily="18" charset="0"/>
                <a:ea typeface="Cambria" panose="02040503050406030204" pitchFamily="18" charset="0"/>
              </a:rPr>
              <a:t>Un criterio di invertibilità - dimostrazione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15E72A5D-ABB0-466A-B93C-CA938FA87BAA}"/>
                  </a:ext>
                </a:extLst>
              </p:cNvPr>
              <p:cNvSpPr txBox="1"/>
              <p:nvPr/>
            </p:nvSpPr>
            <p:spPr>
              <a:xfrm>
                <a:off x="170678" y="1547777"/>
                <a:ext cx="8839959" cy="5235216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Dobbiamo dimostrare due cose:</a:t>
                </a:r>
              </a:p>
              <a:p>
                <a:pPr marL="342900" indent="-342900">
                  <a:buAutoNum type="alphaLcParenR"/>
                </a:pPr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Se A è invertibile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𝑑𝑒𝑡𝐴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endParaRPr lang="it-IT" b="0" dirty="0">
                  <a:latin typeface="Cambria" panose="02040503050406030204" pitchFamily="18" charset="0"/>
                  <a:ea typeface="Cambria Math" panose="02040503050406030204" pitchFamily="18" charset="0"/>
                </a:endParaRPr>
              </a:p>
              <a:p>
                <a:pPr marL="342900" indent="-342900">
                  <a:buAutoNum type="alphaLcParenR"/>
                </a:pPr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Se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𝑑𝑒𝑡𝐴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 </m:t>
                    </m:r>
                  </m:oMath>
                </a14:m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allora A è invertibile.</a:t>
                </a:r>
              </a:p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Riguardo alla prima implicazione abbiamo per ipotesi che A è invertibile e dobbiamo dimostrare che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𝑑𝑒𝑡𝐴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  <m: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it-IT" dirty="0">
                    <a:latin typeface="Cambria" panose="02040503050406030204" pitchFamily="18" charset="0"/>
                    <a:ea typeface="Cambria Math" panose="02040503050406030204" pitchFamily="18" charset="0"/>
                  </a:rPr>
                  <a:t> Per ipotesi, esiste dunque una matrice B tale che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</m:t>
                    </m:r>
                    <m:r>
                      <a:rPr lang="it-IT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it-IT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it-IT" dirty="0">
                    <a:latin typeface="Cambria" panose="02040503050406030204" pitchFamily="18" charset="0"/>
                    <a:ea typeface="Cambria Math" panose="02040503050406030204" pitchFamily="18" charset="0"/>
                  </a:rPr>
                  <a:t>. Applichiamo la formula di </a:t>
                </a:r>
                <a:r>
                  <a:rPr lang="it-IT" dirty="0" err="1">
                    <a:latin typeface="Cambria" panose="02040503050406030204" pitchFamily="18" charset="0"/>
                    <a:ea typeface="Cambria Math" panose="02040503050406030204" pitchFamily="18" charset="0"/>
                  </a:rPr>
                  <a:t>Binet</a:t>
                </a:r>
                <a:r>
                  <a:rPr lang="it-IT" dirty="0">
                    <a:latin typeface="Cambria" panose="02040503050406030204" pitchFamily="18" charset="0"/>
                    <a:ea typeface="Cambria Math" panose="02040503050406030204" pitchFamily="18" charset="0"/>
                  </a:rPr>
                  <a:t>:</a:t>
                </a:r>
              </a:p>
              <a:p>
                <a:r>
                  <a:rPr lang="it-IT" dirty="0">
                    <a:latin typeface="Cambria" panose="02040503050406030204" pitchFamily="18" charset="0"/>
                    <a:ea typeface="Cambria Math" panose="02040503050406030204" pitchFamily="18" charset="0"/>
                  </a:rPr>
                  <a:t>Poiché il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𝑑𝑒𝑡𝐼</m:t>
                    </m:r>
                    <m:r>
                      <a:rPr lang="it-IT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it-IT" dirty="0">
                    <a:latin typeface="Cambria" panose="02040503050406030204" pitchFamily="18" charset="0"/>
                    <a:ea typeface="Cambria Math" panose="02040503050406030204" pitchFamily="18" charset="0"/>
                  </a:rPr>
                  <a:t>, otteniamo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1=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𝑑𝑒𝑡𝐼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det</m:t>
                          </m:r>
                        </m:fName>
                        <m:e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𝐴𝐵</m:t>
                              </m:r>
                            </m:e>
                          </m:d>
                        </m:e>
                      </m:func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𝑑𝑒𝑡𝐴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𝑑𝑒𝑡𝐵</m:t>
                      </m:r>
                    </m:oMath>
                  </m:oMathPara>
                </a14:m>
                <a:endParaRPr lang="it-IT" dirty="0">
                  <a:latin typeface="Cambria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it-IT" dirty="0">
                    <a:latin typeface="Cambria" panose="02040503050406030204" pitchFamily="18" charset="0"/>
                    <a:ea typeface="Cambria Math" panose="02040503050406030204" pitchFamily="18" charset="0"/>
                  </a:rPr>
                  <a:t>Ora </a:t>
                </a:r>
                <a:r>
                  <a:rPr lang="it-IT" dirty="0" err="1">
                    <a:latin typeface="Cambria" panose="02040503050406030204" pitchFamily="18" charset="0"/>
                    <a:ea typeface="Cambria Math" panose="02040503050406030204" pitchFamily="18" charset="0"/>
                  </a:rPr>
                  <a:t>detA</a:t>
                </a:r>
                <a:r>
                  <a:rPr lang="it-IT" dirty="0">
                    <a:latin typeface="Cambria" panose="02040503050406030204" pitchFamily="18" charset="0"/>
                    <a:ea typeface="Cambria Math" panose="02040503050406030204" pitchFamily="18" charset="0"/>
                  </a:rPr>
                  <a:t> e </a:t>
                </a:r>
                <a:r>
                  <a:rPr lang="it-IT" dirty="0" err="1">
                    <a:latin typeface="Cambria" panose="02040503050406030204" pitchFamily="18" charset="0"/>
                    <a:ea typeface="Cambria Math" panose="02040503050406030204" pitchFamily="18" charset="0"/>
                  </a:rPr>
                  <a:t>detB</a:t>
                </a:r>
                <a:r>
                  <a:rPr lang="it-IT" dirty="0">
                    <a:latin typeface="Cambria" panose="02040503050406030204" pitchFamily="18" charset="0"/>
                    <a:ea typeface="Cambria Math" panose="02040503050406030204" pitchFamily="18" charset="0"/>
                  </a:rPr>
                  <a:t> sono due numeri reali che hanno per prodotto 1, necessariamente ciascuno di essi è diverso da zero, in particolare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𝑑𝑒𝑡𝐴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endParaRPr lang="it-IT" dirty="0">
                  <a:latin typeface="Cambria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it-IT" dirty="0">
                    <a:latin typeface="Cambria" panose="02040503050406030204" pitchFamily="18" charset="0"/>
                    <a:ea typeface="Cambria Math" panose="02040503050406030204" pitchFamily="18" charset="0"/>
                  </a:rPr>
                  <a:t>b) Per ipotesi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𝑑𝑒𝑡𝐴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it-IT" dirty="0">
                    <a:latin typeface="Cambria" panose="02040503050406030204" pitchFamily="18" charset="0"/>
                    <a:ea typeface="Cambria Math" panose="02040503050406030204" pitchFamily="18" charset="0"/>
                  </a:rPr>
                  <a:t> e dobbiamo dimostrare che esiste una matrice B tale che AB=BA=I</a:t>
                </a:r>
              </a:p>
              <a:p>
                <a:r>
                  <a:rPr lang="it-IT" dirty="0">
                    <a:latin typeface="Cambria" panose="02040503050406030204" pitchFamily="18" charset="0"/>
                    <a:ea typeface="Cambria Math" panose="02040503050406030204" pitchFamily="18" charset="0"/>
                  </a:rPr>
                  <a:t>Sia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  <m:r>
                      <a:rPr lang="it-IT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it-IT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it-IT" i="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𝑏</m:t>
                              </m:r>
                            </m:e>
                          </m:mr>
                          <m:m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𝑑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 e poniamo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  <m:r>
                      <a:rPr lang="it-IT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it-IT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𝑑𝑒𝑡𝐴</m:t>
                        </m:r>
                      </m:den>
                    </m:f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it-IT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it-IT" i="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𝑑</m:t>
                              </m:r>
                            </m:e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−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𝑏</m:t>
                              </m:r>
                            </m:e>
                          </m:mr>
                          <m:m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−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𝑎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it-IT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Per le proprietà del prodotto di matrici, abbiamo: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𝐴𝐵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𝑑𝑒𝑡𝐴</m:t>
                          </m:r>
                        </m:den>
                      </m:f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it-IT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it-IT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it-IT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𝑑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it-IT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it-IT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−</m:t>
                                </m:r>
                                <m:r>
                                  <a:rPr lang="it-IT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−</m:t>
                                </m:r>
                                <m:r>
                                  <a:rPr lang="it-IT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it-IT" i="1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</m:m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it-IT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Dunque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; </m:t>
                    </m:r>
                  </m:oMath>
                </a14:m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 modo analogo si verifica che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𝐵𝐴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e di conseguenza A è invertibile, con inversa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it-IT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it-IT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15E72A5D-ABB0-466A-B93C-CA938FA87B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78" y="1547777"/>
                <a:ext cx="8839959" cy="5235216"/>
              </a:xfrm>
              <a:prstGeom prst="rect">
                <a:avLst/>
              </a:prstGeom>
              <a:blipFill>
                <a:blip r:embed="rId17"/>
                <a:stretch>
                  <a:fillRect l="-551" t="-697" b="-697"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0356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6071234" y="6187059"/>
            <a:ext cx="415277" cy="2522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02592" y="6202298"/>
            <a:ext cx="140969" cy="3428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10680" y="6269354"/>
            <a:ext cx="133350" cy="838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37457" y="6505575"/>
            <a:ext cx="142493" cy="952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743830" y="6421754"/>
            <a:ext cx="171450" cy="4000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284601" y="5851778"/>
            <a:ext cx="1325880" cy="238760"/>
          </a:xfrm>
          <a:custGeom>
            <a:avLst/>
            <a:gdLst/>
            <a:ahLst/>
            <a:cxnLst/>
            <a:rect l="l" t="t" r="r" b="b"/>
            <a:pathLst>
              <a:path w="1325879" h="238760">
                <a:moveTo>
                  <a:pt x="1325880" y="67055"/>
                </a:moveTo>
                <a:lnTo>
                  <a:pt x="1208532" y="38099"/>
                </a:lnTo>
                <a:lnTo>
                  <a:pt x="1092708" y="19049"/>
                </a:lnTo>
                <a:lnTo>
                  <a:pt x="957834" y="9905"/>
                </a:lnTo>
                <a:lnTo>
                  <a:pt x="822198" y="0"/>
                </a:lnTo>
                <a:lnTo>
                  <a:pt x="590550" y="19049"/>
                </a:lnTo>
                <a:lnTo>
                  <a:pt x="368808" y="57149"/>
                </a:lnTo>
                <a:lnTo>
                  <a:pt x="174498" y="124205"/>
                </a:lnTo>
                <a:lnTo>
                  <a:pt x="0" y="209549"/>
                </a:lnTo>
                <a:lnTo>
                  <a:pt x="30480" y="238505"/>
                </a:lnTo>
                <a:lnTo>
                  <a:pt x="193548" y="152399"/>
                </a:lnTo>
                <a:lnTo>
                  <a:pt x="387858" y="86105"/>
                </a:lnTo>
                <a:lnTo>
                  <a:pt x="600456" y="48005"/>
                </a:lnTo>
                <a:lnTo>
                  <a:pt x="822198" y="28955"/>
                </a:lnTo>
                <a:lnTo>
                  <a:pt x="947928" y="38099"/>
                </a:lnTo>
                <a:lnTo>
                  <a:pt x="1082802" y="48005"/>
                </a:lnTo>
                <a:lnTo>
                  <a:pt x="1198626" y="67055"/>
                </a:lnTo>
                <a:lnTo>
                  <a:pt x="1314450" y="95249"/>
                </a:lnTo>
                <a:lnTo>
                  <a:pt x="1325880" y="670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966085" y="6118478"/>
            <a:ext cx="271780" cy="731520"/>
          </a:xfrm>
          <a:custGeom>
            <a:avLst/>
            <a:gdLst/>
            <a:ahLst/>
            <a:cxnLst/>
            <a:rect l="l" t="t" r="r" b="b"/>
            <a:pathLst>
              <a:path w="271780" h="731520">
                <a:moveTo>
                  <a:pt x="271272" y="28955"/>
                </a:moveTo>
                <a:lnTo>
                  <a:pt x="242316" y="0"/>
                </a:lnTo>
                <a:lnTo>
                  <a:pt x="136398" y="95249"/>
                </a:lnTo>
                <a:lnTo>
                  <a:pt x="67818" y="190499"/>
                </a:lnTo>
                <a:lnTo>
                  <a:pt x="20574" y="303275"/>
                </a:lnTo>
                <a:lnTo>
                  <a:pt x="0" y="417575"/>
                </a:lnTo>
                <a:lnTo>
                  <a:pt x="9144" y="502919"/>
                </a:lnTo>
                <a:lnTo>
                  <a:pt x="39624" y="579119"/>
                </a:lnTo>
                <a:lnTo>
                  <a:pt x="48768" y="597407"/>
                </a:lnTo>
                <a:lnTo>
                  <a:pt x="48768" y="417575"/>
                </a:lnTo>
                <a:lnTo>
                  <a:pt x="67818" y="303275"/>
                </a:lnTo>
                <a:lnTo>
                  <a:pt x="105918" y="208025"/>
                </a:lnTo>
                <a:lnTo>
                  <a:pt x="183642" y="114299"/>
                </a:lnTo>
                <a:lnTo>
                  <a:pt x="271272" y="28955"/>
                </a:lnTo>
                <a:close/>
              </a:path>
              <a:path w="271780" h="731520">
                <a:moveTo>
                  <a:pt x="193548" y="731519"/>
                </a:moveTo>
                <a:lnTo>
                  <a:pt x="136398" y="655319"/>
                </a:lnTo>
                <a:lnTo>
                  <a:pt x="86868" y="579119"/>
                </a:lnTo>
                <a:lnTo>
                  <a:pt x="58674" y="502919"/>
                </a:lnTo>
                <a:lnTo>
                  <a:pt x="48768" y="417575"/>
                </a:lnTo>
                <a:lnTo>
                  <a:pt x="48768" y="597407"/>
                </a:lnTo>
                <a:lnTo>
                  <a:pt x="77724" y="655319"/>
                </a:lnTo>
                <a:lnTo>
                  <a:pt x="136398" y="731519"/>
                </a:lnTo>
                <a:lnTo>
                  <a:pt x="193548" y="7315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686680" y="5956934"/>
            <a:ext cx="571500" cy="8930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821304" y="5832728"/>
            <a:ext cx="763905" cy="1017269"/>
          </a:xfrm>
          <a:custGeom>
            <a:avLst/>
            <a:gdLst/>
            <a:ahLst/>
            <a:cxnLst/>
            <a:rect l="l" t="t" r="r" b="b"/>
            <a:pathLst>
              <a:path w="763904" h="1017270">
                <a:moveTo>
                  <a:pt x="763524" y="19049"/>
                </a:moveTo>
                <a:lnTo>
                  <a:pt x="725424" y="0"/>
                </a:lnTo>
                <a:lnTo>
                  <a:pt x="569976" y="57149"/>
                </a:lnTo>
                <a:lnTo>
                  <a:pt x="435102" y="124205"/>
                </a:lnTo>
                <a:lnTo>
                  <a:pt x="309371" y="200405"/>
                </a:lnTo>
                <a:lnTo>
                  <a:pt x="203453" y="285749"/>
                </a:lnTo>
                <a:lnTo>
                  <a:pt x="115823" y="380999"/>
                </a:lnTo>
                <a:lnTo>
                  <a:pt x="58673" y="483869"/>
                </a:lnTo>
                <a:lnTo>
                  <a:pt x="9143" y="589026"/>
                </a:lnTo>
                <a:lnTo>
                  <a:pt x="0" y="703326"/>
                </a:lnTo>
                <a:lnTo>
                  <a:pt x="9143" y="788669"/>
                </a:lnTo>
                <a:lnTo>
                  <a:pt x="28193" y="864869"/>
                </a:lnTo>
                <a:lnTo>
                  <a:pt x="28193" y="703326"/>
                </a:lnTo>
                <a:lnTo>
                  <a:pt x="38099" y="589026"/>
                </a:lnTo>
                <a:lnTo>
                  <a:pt x="87629" y="483869"/>
                </a:lnTo>
                <a:lnTo>
                  <a:pt x="144779" y="390905"/>
                </a:lnTo>
                <a:lnTo>
                  <a:pt x="231647" y="295655"/>
                </a:lnTo>
                <a:lnTo>
                  <a:pt x="338327" y="209549"/>
                </a:lnTo>
                <a:lnTo>
                  <a:pt x="463295" y="133349"/>
                </a:lnTo>
                <a:lnTo>
                  <a:pt x="609600" y="76199"/>
                </a:lnTo>
                <a:lnTo>
                  <a:pt x="763524" y="19049"/>
                </a:lnTo>
                <a:close/>
              </a:path>
              <a:path w="763904" h="1017270">
                <a:moveTo>
                  <a:pt x="153924" y="1017269"/>
                </a:moveTo>
                <a:lnTo>
                  <a:pt x="106679" y="941069"/>
                </a:lnTo>
                <a:lnTo>
                  <a:pt x="68580" y="864869"/>
                </a:lnTo>
                <a:lnTo>
                  <a:pt x="38099" y="788669"/>
                </a:lnTo>
                <a:lnTo>
                  <a:pt x="28193" y="703326"/>
                </a:lnTo>
                <a:lnTo>
                  <a:pt x="28193" y="864869"/>
                </a:lnTo>
                <a:lnTo>
                  <a:pt x="68580" y="941069"/>
                </a:lnTo>
                <a:lnTo>
                  <a:pt x="115824" y="1017269"/>
                </a:lnTo>
                <a:lnTo>
                  <a:pt x="153924" y="10172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329790" y="6363080"/>
            <a:ext cx="114300" cy="853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473058" y="5802248"/>
            <a:ext cx="227075" cy="5417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036432" y="5755004"/>
            <a:ext cx="131825" cy="14249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058012" y="5640704"/>
            <a:ext cx="1138555" cy="684530"/>
          </a:xfrm>
          <a:custGeom>
            <a:avLst/>
            <a:gdLst/>
            <a:ahLst/>
            <a:cxnLst/>
            <a:rect l="l" t="t" r="r" b="b"/>
            <a:pathLst>
              <a:path w="1138554" h="684529">
                <a:moveTo>
                  <a:pt x="930401" y="76200"/>
                </a:moveTo>
                <a:lnTo>
                  <a:pt x="758951" y="19050"/>
                </a:lnTo>
                <a:lnTo>
                  <a:pt x="663701" y="9144"/>
                </a:lnTo>
                <a:lnTo>
                  <a:pt x="569975" y="0"/>
                </a:lnTo>
                <a:lnTo>
                  <a:pt x="455675" y="9144"/>
                </a:lnTo>
                <a:lnTo>
                  <a:pt x="351281" y="28194"/>
                </a:lnTo>
                <a:lnTo>
                  <a:pt x="256031" y="57150"/>
                </a:lnTo>
                <a:lnTo>
                  <a:pt x="169925" y="104394"/>
                </a:lnTo>
                <a:lnTo>
                  <a:pt x="95249" y="152400"/>
                </a:lnTo>
                <a:lnTo>
                  <a:pt x="48005" y="209550"/>
                </a:lnTo>
                <a:lnTo>
                  <a:pt x="9905" y="275844"/>
                </a:lnTo>
                <a:lnTo>
                  <a:pt x="0" y="342900"/>
                </a:lnTo>
                <a:lnTo>
                  <a:pt x="9905" y="407670"/>
                </a:lnTo>
                <a:lnTo>
                  <a:pt x="38099" y="457291"/>
                </a:lnTo>
                <a:lnTo>
                  <a:pt x="38099" y="342900"/>
                </a:lnTo>
                <a:lnTo>
                  <a:pt x="48005" y="275844"/>
                </a:lnTo>
                <a:lnTo>
                  <a:pt x="76199" y="218694"/>
                </a:lnTo>
                <a:lnTo>
                  <a:pt x="133349" y="161544"/>
                </a:lnTo>
                <a:lnTo>
                  <a:pt x="188975" y="114300"/>
                </a:lnTo>
                <a:lnTo>
                  <a:pt x="275081" y="76200"/>
                </a:lnTo>
                <a:lnTo>
                  <a:pt x="360425" y="47244"/>
                </a:lnTo>
                <a:lnTo>
                  <a:pt x="465581" y="28194"/>
                </a:lnTo>
                <a:lnTo>
                  <a:pt x="569975" y="19050"/>
                </a:lnTo>
                <a:lnTo>
                  <a:pt x="663701" y="28194"/>
                </a:lnTo>
                <a:lnTo>
                  <a:pt x="758951" y="47243"/>
                </a:lnTo>
                <a:lnTo>
                  <a:pt x="845057" y="76200"/>
                </a:lnTo>
                <a:lnTo>
                  <a:pt x="921257" y="104393"/>
                </a:lnTo>
                <a:lnTo>
                  <a:pt x="930401" y="76200"/>
                </a:lnTo>
                <a:close/>
              </a:path>
              <a:path w="1138554" h="684529">
                <a:moveTo>
                  <a:pt x="1100327" y="458632"/>
                </a:moveTo>
                <a:lnTo>
                  <a:pt x="1100327" y="342900"/>
                </a:lnTo>
                <a:lnTo>
                  <a:pt x="1091183" y="407670"/>
                </a:lnTo>
                <a:lnTo>
                  <a:pt x="1062227" y="464820"/>
                </a:lnTo>
                <a:lnTo>
                  <a:pt x="1005077" y="521970"/>
                </a:lnTo>
                <a:lnTo>
                  <a:pt x="949451" y="569976"/>
                </a:lnTo>
                <a:lnTo>
                  <a:pt x="864107" y="608076"/>
                </a:lnTo>
                <a:lnTo>
                  <a:pt x="778001" y="636270"/>
                </a:lnTo>
                <a:lnTo>
                  <a:pt x="673607" y="655320"/>
                </a:lnTo>
                <a:lnTo>
                  <a:pt x="569975" y="665226"/>
                </a:lnTo>
                <a:lnTo>
                  <a:pt x="465581" y="655320"/>
                </a:lnTo>
                <a:lnTo>
                  <a:pt x="360425" y="636270"/>
                </a:lnTo>
                <a:lnTo>
                  <a:pt x="275081" y="608076"/>
                </a:lnTo>
                <a:lnTo>
                  <a:pt x="188975" y="569976"/>
                </a:lnTo>
                <a:lnTo>
                  <a:pt x="133349" y="521970"/>
                </a:lnTo>
                <a:lnTo>
                  <a:pt x="76199" y="464820"/>
                </a:lnTo>
                <a:lnTo>
                  <a:pt x="48005" y="407670"/>
                </a:lnTo>
                <a:lnTo>
                  <a:pt x="38099" y="342900"/>
                </a:lnTo>
                <a:lnTo>
                  <a:pt x="38099" y="457291"/>
                </a:lnTo>
                <a:lnTo>
                  <a:pt x="95249" y="531876"/>
                </a:lnTo>
                <a:lnTo>
                  <a:pt x="169925" y="589026"/>
                </a:lnTo>
                <a:lnTo>
                  <a:pt x="256031" y="627126"/>
                </a:lnTo>
                <a:lnTo>
                  <a:pt x="351281" y="655320"/>
                </a:lnTo>
                <a:lnTo>
                  <a:pt x="455675" y="674370"/>
                </a:lnTo>
                <a:lnTo>
                  <a:pt x="569975" y="684276"/>
                </a:lnTo>
                <a:lnTo>
                  <a:pt x="682751" y="674370"/>
                </a:lnTo>
                <a:lnTo>
                  <a:pt x="787907" y="655320"/>
                </a:lnTo>
                <a:lnTo>
                  <a:pt x="892301" y="627126"/>
                </a:lnTo>
                <a:lnTo>
                  <a:pt x="968501" y="589026"/>
                </a:lnTo>
                <a:lnTo>
                  <a:pt x="1043177" y="531876"/>
                </a:lnTo>
                <a:lnTo>
                  <a:pt x="1091183" y="474726"/>
                </a:lnTo>
                <a:lnTo>
                  <a:pt x="1100327" y="458632"/>
                </a:lnTo>
                <a:close/>
              </a:path>
              <a:path w="1138554" h="684529">
                <a:moveTo>
                  <a:pt x="1138427" y="342900"/>
                </a:moveTo>
                <a:lnTo>
                  <a:pt x="1138427" y="323850"/>
                </a:lnTo>
                <a:lnTo>
                  <a:pt x="1129283" y="304800"/>
                </a:lnTo>
                <a:lnTo>
                  <a:pt x="1091183" y="313944"/>
                </a:lnTo>
                <a:lnTo>
                  <a:pt x="1100327" y="332994"/>
                </a:lnTo>
                <a:lnTo>
                  <a:pt x="1100327" y="458632"/>
                </a:lnTo>
                <a:lnTo>
                  <a:pt x="1129283" y="407670"/>
                </a:lnTo>
                <a:lnTo>
                  <a:pt x="1138427" y="3429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246988" y="5545454"/>
            <a:ext cx="579894" cy="10439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086981" y="5649848"/>
            <a:ext cx="104381" cy="76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802243" y="5126354"/>
            <a:ext cx="189737" cy="762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715362" y="4802504"/>
            <a:ext cx="133350" cy="1905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963012" y="4868798"/>
            <a:ext cx="95250" cy="24764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421992" y="4830698"/>
            <a:ext cx="255270" cy="29565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904" y="1054227"/>
            <a:ext cx="1116330" cy="0"/>
          </a:xfrm>
          <a:custGeom>
            <a:avLst/>
            <a:gdLst/>
            <a:ahLst/>
            <a:cxnLst/>
            <a:rect l="l" t="t" r="r" b="b"/>
            <a:pathLst>
              <a:path w="1116330">
                <a:moveTo>
                  <a:pt x="0" y="0"/>
                </a:moveTo>
                <a:lnTo>
                  <a:pt x="111633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145905" y="1905"/>
            <a:ext cx="0" cy="1052830"/>
          </a:xfrm>
          <a:custGeom>
            <a:avLst/>
            <a:gdLst/>
            <a:ahLst/>
            <a:cxnLst/>
            <a:rect l="l" t="t" r="r" b="b"/>
            <a:pathLst>
              <a:path h="1052830">
                <a:moveTo>
                  <a:pt x="0" y="0"/>
                </a:moveTo>
                <a:lnTo>
                  <a:pt x="0" y="1052322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9048" y="1054227"/>
            <a:ext cx="0" cy="5805805"/>
          </a:xfrm>
          <a:custGeom>
            <a:avLst/>
            <a:gdLst/>
            <a:ahLst/>
            <a:cxnLst/>
            <a:rect l="l" t="t" r="r" b="b"/>
            <a:pathLst>
              <a:path h="5805805">
                <a:moveTo>
                  <a:pt x="0" y="0"/>
                </a:moveTo>
                <a:lnTo>
                  <a:pt x="0" y="5805678"/>
                </a:lnTo>
              </a:path>
            </a:pathLst>
          </a:custGeom>
          <a:ln w="142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904" y="1905"/>
            <a:ext cx="0" cy="1052830"/>
          </a:xfrm>
          <a:custGeom>
            <a:avLst/>
            <a:gdLst/>
            <a:ahLst/>
            <a:cxnLst/>
            <a:rect l="l" t="t" r="r" b="b"/>
            <a:pathLst>
              <a:path h="1052830">
                <a:moveTo>
                  <a:pt x="0" y="0"/>
                </a:moveTo>
                <a:lnTo>
                  <a:pt x="0" y="1052322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118235" y="1905"/>
            <a:ext cx="8027670" cy="0"/>
          </a:xfrm>
          <a:custGeom>
            <a:avLst/>
            <a:gdLst/>
            <a:ahLst/>
            <a:cxnLst/>
            <a:rect l="l" t="t" r="r" b="b"/>
            <a:pathLst>
              <a:path w="8027670">
                <a:moveTo>
                  <a:pt x="0" y="0"/>
                </a:moveTo>
                <a:lnTo>
                  <a:pt x="8027670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904" y="1905"/>
            <a:ext cx="1116330" cy="0"/>
          </a:xfrm>
          <a:custGeom>
            <a:avLst/>
            <a:gdLst/>
            <a:ahLst/>
            <a:cxnLst/>
            <a:rect l="l" t="t" r="r" b="b"/>
            <a:pathLst>
              <a:path w="1116330">
                <a:moveTo>
                  <a:pt x="0" y="0"/>
                </a:moveTo>
                <a:lnTo>
                  <a:pt x="1116330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9138760" y="1054227"/>
            <a:ext cx="0" cy="5805805"/>
          </a:xfrm>
          <a:custGeom>
            <a:avLst/>
            <a:gdLst/>
            <a:ahLst/>
            <a:cxnLst/>
            <a:rect l="l" t="t" r="r" b="b"/>
            <a:pathLst>
              <a:path h="5805805">
                <a:moveTo>
                  <a:pt x="0" y="0"/>
                </a:moveTo>
                <a:lnTo>
                  <a:pt x="0" y="5805678"/>
                </a:lnTo>
              </a:path>
            </a:pathLst>
          </a:custGeom>
          <a:ln w="142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118235" y="1054227"/>
            <a:ext cx="8027670" cy="0"/>
          </a:xfrm>
          <a:custGeom>
            <a:avLst/>
            <a:gdLst/>
            <a:ahLst/>
            <a:cxnLst/>
            <a:rect l="l" t="t" r="r" b="b"/>
            <a:pathLst>
              <a:path w="8027670">
                <a:moveTo>
                  <a:pt x="0" y="0"/>
                </a:moveTo>
                <a:lnTo>
                  <a:pt x="802767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>
            <a:spLocks noGrp="1"/>
          </p:cNvSpPr>
          <p:nvPr>
            <p:ph type="title"/>
          </p:nvPr>
        </p:nvSpPr>
        <p:spPr>
          <a:xfrm>
            <a:off x="1284592" y="160654"/>
            <a:ext cx="548322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pc="-5" dirty="0"/>
              <a:t>Le Matrici</a:t>
            </a:r>
            <a:endParaRPr spc="-5" dirty="0"/>
          </a:p>
        </p:txBody>
      </p:sp>
      <p:sp>
        <p:nvSpPr>
          <p:cNvPr id="68" name="object 68"/>
          <p:cNvSpPr txBox="1"/>
          <p:nvPr/>
        </p:nvSpPr>
        <p:spPr>
          <a:xfrm>
            <a:off x="1284592" y="665099"/>
            <a:ext cx="14693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CC9A00"/>
                </a:solidFill>
                <a:latin typeface="Trebuchet MS"/>
                <a:cs typeface="Trebuchet MS"/>
              </a:rPr>
              <a:t>Generalità</a:t>
            </a:r>
            <a:endParaRPr sz="2400" dirty="0">
              <a:latin typeface="Trebuchet MS"/>
              <a:cs typeface="Trebuchet M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object 69"/>
              <p:cNvSpPr txBox="1"/>
              <p:nvPr/>
            </p:nvSpPr>
            <p:spPr>
              <a:xfrm>
                <a:off x="541401" y="1270635"/>
                <a:ext cx="8065134" cy="1766959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rgbClr val="3366FF"/>
                </a:solidFill>
              </a:ln>
            </p:spPr>
            <p:txBody>
              <a:bodyPr vert="horz" wrap="square" lIns="0" tIns="43815" rIns="0" bIns="0" rtlCol="0">
                <a:spAutoFit/>
              </a:bodyPr>
              <a:lstStyle/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Una matrice a p righe e q colonne (brevemente, di tipo </a:t>
                </a:r>
                <a:r>
                  <a:rPr lang="it-IT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pxq</a:t>
                </a:r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) è una tabella di numeri reali disposti su p righe e q colonne, cioè:</a:t>
                </a:r>
              </a:p>
              <a:p>
                <a:endParaRPr lang="it-IT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it-IT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it-IT" i="1" smtClean="0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it-IT" i="1" smtClean="0">
                                    <a:latin typeface="Cambria Math" panose="02040503050406030204" pitchFamily="18" charset="0"/>
                                    <a:cs typeface="Times New Roman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it-IT" i="1" smtClean="0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  <m:t>1</m:t>
                                    </m:r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  <m:t>𝑞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it-IT" i="1" smtClean="0">
                                    <a:latin typeface="Cambria Math" panose="02040503050406030204" pitchFamily="18" charset="0"/>
                                    <a:cs typeface="Times New Roman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it-IT" i="1" smtClean="0">
                                    <a:latin typeface="Cambria Math" panose="02040503050406030204" pitchFamily="18" charset="0"/>
                                    <a:cs typeface="Times New Roman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it-IT" i="1" smtClean="0">
                                    <a:latin typeface="Cambria Math" panose="02040503050406030204" pitchFamily="18" charset="0"/>
                                    <a:cs typeface="Times New Roman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it-IT" i="1" smtClean="0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  <m:t>𝑝</m:t>
                                    </m:r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it-IT" i="1" smtClean="0">
                                    <a:latin typeface="Cambria Math" panose="02040503050406030204" pitchFamily="18" charset="0"/>
                                    <a:cs typeface="Times New Roman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it-IT" i="1" smtClean="0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  <m:t>𝑝𝑞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dirty="0">
                  <a:latin typeface="Cambria" panose="02040503050406030204" pitchFamily="18" charset="0"/>
                  <a:ea typeface="Cambria" panose="02040503050406030204" pitchFamily="18" charset="0"/>
                  <a:cs typeface="Times New Roman"/>
                </a:endParaRPr>
              </a:p>
            </p:txBody>
          </p:sp>
        </mc:Choice>
        <mc:Fallback xmlns="">
          <p:sp>
            <p:nvSpPr>
              <p:cNvPr id="69" name="object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401" y="1270635"/>
                <a:ext cx="8065134" cy="1766959"/>
              </a:xfrm>
              <a:prstGeom prst="rect">
                <a:avLst/>
              </a:prstGeom>
              <a:blipFill>
                <a:blip r:embed="rId17"/>
                <a:stretch>
                  <a:fillRect l="-1736" t="-1712" r="-2113"/>
                </a:stretch>
              </a:blipFill>
              <a:ln w="9525">
                <a:solidFill>
                  <a:srgbClr val="3366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object 70"/>
              <p:cNvSpPr txBox="1"/>
              <p:nvPr/>
            </p:nvSpPr>
            <p:spPr>
              <a:xfrm>
                <a:off x="677807" y="3345123"/>
                <a:ext cx="7788386" cy="544252"/>
              </a:xfrm>
              <a:prstGeom prst="rect">
                <a:avLst/>
              </a:prstGeom>
              <a:ln w="9525">
                <a:solidFill>
                  <a:srgbClr val="3366FF"/>
                </a:solidFill>
              </a:ln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it-IT" sz="17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/>
                  </a:rPr>
                  <a:t>L’elemento di posto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it-IT" sz="1700" i="1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a:rPr lang="it-IT" sz="1700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𝑖</m:t>
                        </m:r>
                        <m:r>
                          <a:rPr lang="it-IT" sz="1700" b="0" i="1" smtClean="0">
                            <a:latin typeface="Cambria Math" panose="02040503050406030204" pitchFamily="18" charset="0"/>
                            <a:cs typeface="Times New Roman"/>
                          </a:rPr>
                          <m:t>, </m:t>
                        </m:r>
                        <m:r>
                          <a:rPr lang="it-IT" sz="1700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𝑗</m:t>
                        </m:r>
                      </m:e>
                    </m:d>
                  </m:oMath>
                </a14:m>
                <a:r>
                  <a:rPr lang="it-IT" sz="17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/>
                  </a:rPr>
                  <a:t> è l’elemento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700" i="1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it-IT" sz="1700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𝑎</m:t>
                        </m:r>
                      </m:e>
                      <m:sub>
                        <m:r>
                          <a:rPr lang="it-IT" sz="1700" b="0" i="1" smtClean="0">
                            <a:latin typeface="Cambria Math" panose="02040503050406030204" pitchFamily="18" charset="0"/>
                            <a:cs typeface="Times New Roman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it-IT" sz="17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/>
                  </a:rPr>
                  <a:t> che compare sulla riga i-esima e la colonna j-esima della matrice.</a:t>
                </a:r>
                <a:endParaRPr sz="1700" dirty="0">
                  <a:latin typeface="Cambria" panose="02040503050406030204" pitchFamily="18" charset="0"/>
                  <a:ea typeface="Cambria" panose="02040503050406030204" pitchFamily="18" charset="0"/>
                  <a:cs typeface="Times New Roman"/>
                </a:endParaRPr>
              </a:p>
            </p:txBody>
          </p:sp>
        </mc:Choice>
        <mc:Fallback xmlns="">
          <p:sp>
            <p:nvSpPr>
              <p:cNvPr id="70" name="object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807" y="3345123"/>
                <a:ext cx="7788386" cy="544252"/>
              </a:xfrm>
              <a:prstGeom prst="rect">
                <a:avLst/>
              </a:prstGeom>
              <a:blipFill>
                <a:blip r:embed="rId18"/>
                <a:stretch>
                  <a:fillRect l="-1563" t="-10989" r="-1016" b="-20879"/>
                </a:stretch>
              </a:blipFill>
              <a:ln w="9525">
                <a:solidFill>
                  <a:srgbClr val="3366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262B54C7-4C81-48BE-9638-7AB2B6B947A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3219" y="4214357"/>
            <a:ext cx="8464832" cy="223597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6071234" y="6187059"/>
            <a:ext cx="415277" cy="2522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02592" y="6202298"/>
            <a:ext cx="140969" cy="3428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10680" y="6269354"/>
            <a:ext cx="133350" cy="838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37457" y="6505575"/>
            <a:ext cx="142493" cy="9525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743830" y="6421754"/>
            <a:ext cx="171450" cy="40005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284601" y="5851778"/>
            <a:ext cx="1325880" cy="238760"/>
          </a:xfrm>
          <a:custGeom>
            <a:avLst/>
            <a:gdLst/>
            <a:ahLst/>
            <a:cxnLst/>
            <a:rect l="l" t="t" r="r" b="b"/>
            <a:pathLst>
              <a:path w="1325879" h="238760">
                <a:moveTo>
                  <a:pt x="1325880" y="67055"/>
                </a:moveTo>
                <a:lnTo>
                  <a:pt x="1208532" y="38099"/>
                </a:lnTo>
                <a:lnTo>
                  <a:pt x="1092708" y="19049"/>
                </a:lnTo>
                <a:lnTo>
                  <a:pt x="957834" y="9905"/>
                </a:lnTo>
                <a:lnTo>
                  <a:pt x="822198" y="0"/>
                </a:lnTo>
                <a:lnTo>
                  <a:pt x="590550" y="19049"/>
                </a:lnTo>
                <a:lnTo>
                  <a:pt x="368808" y="57149"/>
                </a:lnTo>
                <a:lnTo>
                  <a:pt x="174498" y="124205"/>
                </a:lnTo>
                <a:lnTo>
                  <a:pt x="0" y="209549"/>
                </a:lnTo>
                <a:lnTo>
                  <a:pt x="30480" y="238505"/>
                </a:lnTo>
                <a:lnTo>
                  <a:pt x="193548" y="152399"/>
                </a:lnTo>
                <a:lnTo>
                  <a:pt x="387858" y="86105"/>
                </a:lnTo>
                <a:lnTo>
                  <a:pt x="600456" y="48005"/>
                </a:lnTo>
                <a:lnTo>
                  <a:pt x="822198" y="28955"/>
                </a:lnTo>
                <a:lnTo>
                  <a:pt x="947928" y="38099"/>
                </a:lnTo>
                <a:lnTo>
                  <a:pt x="1082802" y="48005"/>
                </a:lnTo>
                <a:lnTo>
                  <a:pt x="1198626" y="67055"/>
                </a:lnTo>
                <a:lnTo>
                  <a:pt x="1314450" y="95249"/>
                </a:lnTo>
                <a:lnTo>
                  <a:pt x="1325880" y="670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966085" y="6118478"/>
            <a:ext cx="271780" cy="731520"/>
          </a:xfrm>
          <a:custGeom>
            <a:avLst/>
            <a:gdLst/>
            <a:ahLst/>
            <a:cxnLst/>
            <a:rect l="l" t="t" r="r" b="b"/>
            <a:pathLst>
              <a:path w="271780" h="731520">
                <a:moveTo>
                  <a:pt x="271272" y="28955"/>
                </a:moveTo>
                <a:lnTo>
                  <a:pt x="242316" y="0"/>
                </a:lnTo>
                <a:lnTo>
                  <a:pt x="136398" y="95249"/>
                </a:lnTo>
                <a:lnTo>
                  <a:pt x="67818" y="190499"/>
                </a:lnTo>
                <a:lnTo>
                  <a:pt x="20574" y="303275"/>
                </a:lnTo>
                <a:lnTo>
                  <a:pt x="0" y="417575"/>
                </a:lnTo>
                <a:lnTo>
                  <a:pt x="9144" y="502919"/>
                </a:lnTo>
                <a:lnTo>
                  <a:pt x="39624" y="579119"/>
                </a:lnTo>
                <a:lnTo>
                  <a:pt x="48768" y="597407"/>
                </a:lnTo>
                <a:lnTo>
                  <a:pt x="48768" y="417575"/>
                </a:lnTo>
                <a:lnTo>
                  <a:pt x="67818" y="303275"/>
                </a:lnTo>
                <a:lnTo>
                  <a:pt x="105918" y="208025"/>
                </a:lnTo>
                <a:lnTo>
                  <a:pt x="183642" y="114299"/>
                </a:lnTo>
                <a:lnTo>
                  <a:pt x="271272" y="28955"/>
                </a:lnTo>
                <a:close/>
              </a:path>
              <a:path w="271780" h="731520">
                <a:moveTo>
                  <a:pt x="193548" y="731519"/>
                </a:moveTo>
                <a:lnTo>
                  <a:pt x="136398" y="655319"/>
                </a:lnTo>
                <a:lnTo>
                  <a:pt x="86868" y="579119"/>
                </a:lnTo>
                <a:lnTo>
                  <a:pt x="58674" y="502919"/>
                </a:lnTo>
                <a:lnTo>
                  <a:pt x="48768" y="417575"/>
                </a:lnTo>
                <a:lnTo>
                  <a:pt x="48768" y="597407"/>
                </a:lnTo>
                <a:lnTo>
                  <a:pt x="77724" y="655319"/>
                </a:lnTo>
                <a:lnTo>
                  <a:pt x="136398" y="731519"/>
                </a:lnTo>
                <a:lnTo>
                  <a:pt x="193548" y="7315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686680" y="5956934"/>
            <a:ext cx="571500" cy="89306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821304" y="5832728"/>
            <a:ext cx="763905" cy="1017269"/>
          </a:xfrm>
          <a:custGeom>
            <a:avLst/>
            <a:gdLst/>
            <a:ahLst/>
            <a:cxnLst/>
            <a:rect l="l" t="t" r="r" b="b"/>
            <a:pathLst>
              <a:path w="763904" h="1017270">
                <a:moveTo>
                  <a:pt x="763524" y="19049"/>
                </a:moveTo>
                <a:lnTo>
                  <a:pt x="725424" y="0"/>
                </a:lnTo>
                <a:lnTo>
                  <a:pt x="569976" y="57149"/>
                </a:lnTo>
                <a:lnTo>
                  <a:pt x="435102" y="124205"/>
                </a:lnTo>
                <a:lnTo>
                  <a:pt x="309371" y="200405"/>
                </a:lnTo>
                <a:lnTo>
                  <a:pt x="203453" y="285749"/>
                </a:lnTo>
                <a:lnTo>
                  <a:pt x="115823" y="380999"/>
                </a:lnTo>
                <a:lnTo>
                  <a:pt x="58673" y="483869"/>
                </a:lnTo>
                <a:lnTo>
                  <a:pt x="9143" y="589026"/>
                </a:lnTo>
                <a:lnTo>
                  <a:pt x="0" y="703326"/>
                </a:lnTo>
                <a:lnTo>
                  <a:pt x="9143" y="788669"/>
                </a:lnTo>
                <a:lnTo>
                  <a:pt x="28193" y="864869"/>
                </a:lnTo>
                <a:lnTo>
                  <a:pt x="28193" y="703326"/>
                </a:lnTo>
                <a:lnTo>
                  <a:pt x="38099" y="589026"/>
                </a:lnTo>
                <a:lnTo>
                  <a:pt x="87629" y="483869"/>
                </a:lnTo>
                <a:lnTo>
                  <a:pt x="144779" y="390905"/>
                </a:lnTo>
                <a:lnTo>
                  <a:pt x="231647" y="295655"/>
                </a:lnTo>
                <a:lnTo>
                  <a:pt x="338327" y="209549"/>
                </a:lnTo>
                <a:lnTo>
                  <a:pt x="463295" y="133349"/>
                </a:lnTo>
                <a:lnTo>
                  <a:pt x="609600" y="76199"/>
                </a:lnTo>
                <a:lnTo>
                  <a:pt x="763524" y="19049"/>
                </a:lnTo>
                <a:close/>
              </a:path>
              <a:path w="763904" h="1017270">
                <a:moveTo>
                  <a:pt x="153924" y="1017269"/>
                </a:moveTo>
                <a:lnTo>
                  <a:pt x="106679" y="941069"/>
                </a:lnTo>
                <a:lnTo>
                  <a:pt x="68580" y="864869"/>
                </a:lnTo>
                <a:lnTo>
                  <a:pt x="38099" y="788669"/>
                </a:lnTo>
                <a:lnTo>
                  <a:pt x="28193" y="703326"/>
                </a:lnTo>
                <a:lnTo>
                  <a:pt x="28193" y="864869"/>
                </a:lnTo>
                <a:lnTo>
                  <a:pt x="68580" y="941069"/>
                </a:lnTo>
                <a:lnTo>
                  <a:pt x="115824" y="1017269"/>
                </a:lnTo>
                <a:lnTo>
                  <a:pt x="153924" y="10172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329790" y="6363080"/>
            <a:ext cx="114300" cy="8534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473058" y="5802248"/>
            <a:ext cx="227075" cy="54178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036432" y="5755004"/>
            <a:ext cx="131825" cy="14249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058012" y="5640704"/>
            <a:ext cx="1138555" cy="684530"/>
          </a:xfrm>
          <a:custGeom>
            <a:avLst/>
            <a:gdLst/>
            <a:ahLst/>
            <a:cxnLst/>
            <a:rect l="l" t="t" r="r" b="b"/>
            <a:pathLst>
              <a:path w="1138554" h="684529">
                <a:moveTo>
                  <a:pt x="930401" y="76200"/>
                </a:moveTo>
                <a:lnTo>
                  <a:pt x="758951" y="19050"/>
                </a:lnTo>
                <a:lnTo>
                  <a:pt x="663701" y="9144"/>
                </a:lnTo>
                <a:lnTo>
                  <a:pt x="569975" y="0"/>
                </a:lnTo>
                <a:lnTo>
                  <a:pt x="455675" y="9144"/>
                </a:lnTo>
                <a:lnTo>
                  <a:pt x="351281" y="28194"/>
                </a:lnTo>
                <a:lnTo>
                  <a:pt x="256031" y="57150"/>
                </a:lnTo>
                <a:lnTo>
                  <a:pt x="169925" y="104394"/>
                </a:lnTo>
                <a:lnTo>
                  <a:pt x="95249" y="152400"/>
                </a:lnTo>
                <a:lnTo>
                  <a:pt x="48005" y="209550"/>
                </a:lnTo>
                <a:lnTo>
                  <a:pt x="9905" y="275844"/>
                </a:lnTo>
                <a:lnTo>
                  <a:pt x="0" y="342900"/>
                </a:lnTo>
                <a:lnTo>
                  <a:pt x="9905" y="407670"/>
                </a:lnTo>
                <a:lnTo>
                  <a:pt x="38099" y="457291"/>
                </a:lnTo>
                <a:lnTo>
                  <a:pt x="38099" y="342900"/>
                </a:lnTo>
                <a:lnTo>
                  <a:pt x="48005" y="275844"/>
                </a:lnTo>
                <a:lnTo>
                  <a:pt x="76199" y="218694"/>
                </a:lnTo>
                <a:lnTo>
                  <a:pt x="133349" y="161544"/>
                </a:lnTo>
                <a:lnTo>
                  <a:pt x="188975" y="114300"/>
                </a:lnTo>
                <a:lnTo>
                  <a:pt x="275081" y="76200"/>
                </a:lnTo>
                <a:lnTo>
                  <a:pt x="360425" y="47244"/>
                </a:lnTo>
                <a:lnTo>
                  <a:pt x="465581" y="28194"/>
                </a:lnTo>
                <a:lnTo>
                  <a:pt x="569975" y="19050"/>
                </a:lnTo>
                <a:lnTo>
                  <a:pt x="663701" y="28194"/>
                </a:lnTo>
                <a:lnTo>
                  <a:pt x="758951" y="47243"/>
                </a:lnTo>
                <a:lnTo>
                  <a:pt x="845057" y="76200"/>
                </a:lnTo>
                <a:lnTo>
                  <a:pt x="921257" y="104393"/>
                </a:lnTo>
                <a:lnTo>
                  <a:pt x="930401" y="76200"/>
                </a:lnTo>
                <a:close/>
              </a:path>
              <a:path w="1138554" h="684529">
                <a:moveTo>
                  <a:pt x="1100327" y="458632"/>
                </a:moveTo>
                <a:lnTo>
                  <a:pt x="1100327" y="342900"/>
                </a:lnTo>
                <a:lnTo>
                  <a:pt x="1091183" y="407670"/>
                </a:lnTo>
                <a:lnTo>
                  <a:pt x="1062227" y="464820"/>
                </a:lnTo>
                <a:lnTo>
                  <a:pt x="1005077" y="521970"/>
                </a:lnTo>
                <a:lnTo>
                  <a:pt x="949451" y="569976"/>
                </a:lnTo>
                <a:lnTo>
                  <a:pt x="864107" y="608076"/>
                </a:lnTo>
                <a:lnTo>
                  <a:pt x="778001" y="636270"/>
                </a:lnTo>
                <a:lnTo>
                  <a:pt x="673607" y="655320"/>
                </a:lnTo>
                <a:lnTo>
                  <a:pt x="569975" y="665226"/>
                </a:lnTo>
                <a:lnTo>
                  <a:pt x="465581" y="655320"/>
                </a:lnTo>
                <a:lnTo>
                  <a:pt x="360425" y="636270"/>
                </a:lnTo>
                <a:lnTo>
                  <a:pt x="275081" y="608076"/>
                </a:lnTo>
                <a:lnTo>
                  <a:pt x="188975" y="569976"/>
                </a:lnTo>
                <a:lnTo>
                  <a:pt x="133349" y="521970"/>
                </a:lnTo>
                <a:lnTo>
                  <a:pt x="76199" y="464820"/>
                </a:lnTo>
                <a:lnTo>
                  <a:pt x="48005" y="407670"/>
                </a:lnTo>
                <a:lnTo>
                  <a:pt x="38099" y="342900"/>
                </a:lnTo>
                <a:lnTo>
                  <a:pt x="38099" y="457291"/>
                </a:lnTo>
                <a:lnTo>
                  <a:pt x="95249" y="531876"/>
                </a:lnTo>
                <a:lnTo>
                  <a:pt x="169925" y="589026"/>
                </a:lnTo>
                <a:lnTo>
                  <a:pt x="256031" y="627126"/>
                </a:lnTo>
                <a:lnTo>
                  <a:pt x="351281" y="655320"/>
                </a:lnTo>
                <a:lnTo>
                  <a:pt x="455675" y="674370"/>
                </a:lnTo>
                <a:lnTo>
                  <a:pt x="569975" y="684276"/>
                </a:lnTo>
                <a:lnTo>
                  <a:pt x="682751" y="674370"/>
                </a:lnTo>
                <a:lnTo>
                  <a:pt x="787907" y="655320"/>
                </a:lnTo>
                <a:lnTo>
                  <a:pt x="892301" y="627126"/>
                </a:lnTo>
                <a:lnTo>
                  <a:pt x="968501" y="589026"/>
                </a:lnTo>
                <a:lnTo>
                  <a:pt x="1043177" y="531876"/>
                </a:lnTo>
                <a:lnTo>
                  <a:pt x="1091183" y="474726"/>
                </a:lnTo>
                <a:lnTo>
                  <a:pt x="1100327" y="458632"/>
                </a:lnTo>
                <a:close/>
              </a:path>
              <a:path w="1138554" h="684529">
                <a:moveTo>
                  <a:pt x="1138427" y="342900"/>
                </a:moveTo>
                <a:lnTo>
                  <a:pt x="1138427" y="323850"/>
                </a:lnTo>
                <a:lnTo>
                  <a:pt x="1129283" y="304800"/>
                </a:lnTo>
                <a:lnTo>
                  <a:pt x="1091183" y="313944"/>
                </a:lnTo>
                <a:lnTo>
                  <a:pt x="1100327" y="332994"/>
                </a:lnTo>
                <a:lnTo>
                  <a:pt x="1100327" y="458632"/>
                </a:lnTo>
                <a:lnTo>
                  <a:pt x="1129283" y="407670"/>
                </a:lnTo>
                <a:lnTo>
                  <a:pt x="1138427" y="3429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246988" y="5545454"/>
            <a:ext cx="579894" cy="10439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086981" y="5649848"/>
            <a:ext cx="104381" cy="761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802243" y="5126354"/>
            <a:ext cx="189737" cy="762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715362" y="4802504"/>
            <a:ext cx="133350" cy="1905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963012" y="4868798"/>
            <a:ext cx="95250" cy="24764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421992" y="4830698"/>
            <a:ext cx="255270" cy="29565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904" y="1054227"/>
            <a:ext cx="1116330" cy="0"/>
          </a:xfrm>
          <a:custGeom>
            <a:avLst/>
            <a:gdLst/>
            <a:ahLst/>
            <a:cxnLst/>
            <a:rect l="l" t="t" r="r" b="b"/>
            <a:pathLst>
              <a:path w="1116330">
                <a:moveTo>
                  <a:pt x="0" y="0"/>
                </a:moveTo>
                <a:lnTo>
                  <a:pt x="111633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145905" y="1905"/>
            <a:ext cx="0" cy="1052830"/>
          </a:xfrm>
          <a:custGeom>
            <a:avLst/>
            <a:gdLst/>
            <a:ahLst/>
            <a:cxnLst/>
            <a:rect l="l" t="t" r="r" b="b"/>
            <a:pathLst>
              <a:path h="1052830">
                <a:moveTo>
                  <a:pt x="0" y="0"/>
                </a:moveTo>
                <a:lnTo>
                  <a:pt x="0" y="1052322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9048" y="1054227"/>
            <a:ext cx="0" cy="5805805"/>
          </a:xfrm>
          <a:custGeom>
            <a:avLst/>
            <a:gdLst/>
            <a:ahLst/>
            <a:cxnLst/>
            <a:rect l="l" t="t" r="r" b="b"/>
            <a:pathLst>
              <a:path h="5805805">
                <a:moveTo>
                  <a:pt x="0" y="0"/>
                </a:moveTo>
                <a:lnTo>
                  <a:pt x="0" y="5805678"/>
                </a:lnTo>
              </a:path>
            </a:pathLst>
          </a:custGeom>
          <a:ln w="142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904" y="1905"/>
            <a:ext cx="0" cy="1052830"/>
          </a:xfrm>
          <a:custGeom>
            <a:avLst/>
            <a:gdLst/>
            <a:ahLst/>
            <a:cxnLst/>
            <a:rect l="l" t="t" r="r" b="b"/>
            <a:pathLst>
              <a:path h="1052830">
                <a:moveTo>
                  <a:pt x="0" y="0"/>
                </a:moveTo>
                <a:lnTo>
                  <a:pt x="0" y="1052322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118235" y="1905"/>
            <a:ext cx="8027670" cy="0"/>
          </a:xfrm>
          <a:custGeom>
            <a:avLst/>
            <a:gdLst/>
            <a:ahLst/>
            <a:cxnLst/>
            <a:rect l="l" t="t" r="r" b="b"/>
            <a:pathLst>
              <a:path w="8027670">
                <a:moveTo>
                  <a:pt x="0" y="0"/>
                </a:moveTo>
                <a:lnTo>
                  <a:pt x="8027670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904" y="1905"/>
            <a:ext cx="1116330" cy="0"/>
          </a:xfrm>
          <a:custGeom>
            <a:avLst/>
            <a:gdLst/>
            <a:ahLst/>
            <a:cxnLst/>
            <a:rect l="l" t="t" r="r" b="b"/>
            <a:pathLst>
              <a:path w="1116330">
                <a:moveTo>
                  <a:pt x="0" y="0"/>
                </a:moveTo>
                <a:lnTo>
                  <a:pt x="1116330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9138760" y="1054227"/>
            <a:ext cx="0" cy="5805805"/>
          </a:xfrm>
          <a:custGeom>
            <a:avLst/>
            <a:gdLst/>
            <a:ahLst/>
            <a:cxnLst/>
            <a:rect l="l" t="t" r="r" b="b"/>
            <a:pathLst>
              <a:path h="5805805">
                <a:moveTo>
                  <a:pt x="0" y="0"/>
                </a:moveTo>
                <a:lnTo>
                  <a:pt x="0" y="5805678"/>
                </a:lnTo>
              </a:path>
            </a:pathLst>
          </a:custGeom>
          <a:ln w="142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118235" y="1054227"/>
            <a:ext cx="8027670" cy="0"/>
          </a:xfrm>
          <a:custGeom>
            <a:avLst/>
            <a:gdLst/>
            <a:ahLst/>
            <a:cxnLst/>
            <a:rect l="l" t="t" r="r" b="b"/>
            <a:pathLst>
              <a:path w="8027670">
                <a:moveTo>
                  <a:pt x="0" y="0"/>
                </a:moveTo>
                <a:lnTo>
                  <a:pt x="802767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>
            <a:spLocks noGrp="1"/>
          </p:cNvSpPr>
          <p:nvPr>
            <p:ph type="title"/>
          </p:nvPr>
        </p:nvSpPr>
        <p:spPr>
          <a:xfrm>
            <a:off x="1284592" y="160654"/>
            <a:ext cx="548322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pc="-5" dirty="0"/>
              <a:t>Le Matrici</a:t>
            </a:r>
            <a:endParaRPr spc="-5" dirty="0"/>
          </a:p>
        </p:txBody>
      </p:sp>
      <p:sp>
        <p:nvSpPr>
          <p:cNvPr id="68" name="object 68"/>
          <p:cNvSpPr txBox="1"/>
          <p:nvPr/>
        </p:nvSpPr>
        <p:spPr>
          <a:xfrm>
            <a:off x="1284592" y="665099"/>
            <a:ext cx="14693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CC9A00"/>
                </a:solidFill>
                <a:latin typeface="Trebuchet MS"/>
                <a:cs typeface="Trebuchet MS"/>
              </a:rPr>
              <a:t>Generalità</a:t>
            </a:r>
            <a:endParaRPr sz="2400" dirty="0">
              <a:latin typeface="Trebuchet MS"/>
              <a:cs typeface="Trebuchet M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4B50F43-6911-40A3-84BF-6B27001BBFFC}"/>
              </a:ext>
            </a:extLst>
          </p:cNvPr>
          <p:cNvSpPr txBox="1"/>
          <p:nvPr/>
        </p:nvSpPr>
        <p:spPr>
          <a:xfrm>
            <a:off x="408073" y="1442967"/>
            <a:ext cx="493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Cambria" panose="02040503050406030204" pitchFamily="18" charset="0"/>
                <a:ea typeface="Cambria" panose="02040503050406030204" pitchFamily="18" charset="0"/>
              </a:rPr>
              <a:t>Calcolo dell’inversa di una matrice - esempi</a:t>
            </a:r>
          </a:p>
        </p:txBody>
      </p:sp>
      <p:pic>
        <p:nvPicPr>
          <p:cNvPr id="1026" name="Picture 2" descr="Risultati immagini per omino che indica">
            <a:extLst>
              <a:ext uri="{FF2B5EF4-FFF2-40B4-BE49-F238E27FC236}">
                <a16:creationId xmlns:a16="http://schemas.microsoft.com/office/drawing/2014/main" id="{8225EE87-04CA-405E-B025-B00C8F2688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732" b="9463"/>
          <a:stretch/>
        </p:blipFill>
        <p:spPr bwMode="auto">
          <a:xfrm>
            <a:off x="903923" y="2021645"/>
            <a:ext cx="2144071" cy="200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DF987AE1-C28B-4FC7-8655-30B56A106A68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-1" r="1937" b="9338"/>
          <a:stretch/>
        </p:blipFill>
        <p:spPr>
          <a:xfrm>
            <a:off x="901774" y="4186373"/>
            <a:ext cx="2024062" cy="2000686"/>
          </a:xfrm>
          <a:prstGeom prst="rect">
            <a:avLst/>
          </a:prstGeom>
        </p:spPr>
      </p:pic>
      <p:pic>
        <p:nvPicPr>
          <p:cNvPr id="4" name="Untitled 4">
            <a:hlinkClick r:id="" action="ppaction://media"/>
            <a:extLst>
              <a:ext uri="{FF2B5EF4-FFF2-40B4-BE49-F238E27FC236}">
                <a16:creationId xmlns:a16="http://schemas.microsoft.com/office/drawing/2014/main" id="{C38D4850-4BE4-4CBE-82B4-1841481CB9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338043" y="1858567"/>
            <a:ext cx="2872638" cy="2154479"/>
          </a:xfrm>
          <a:prstGeom prst="rect">
            <a:avLst/>
          </a:prstGeom>
        </p:spPr>
      </p:pic>
      <p:pic>
        <p:nvPicPr>
          <p:cNvPr id="6" name="Untitled 5">
            <a:hlinkClick r:id="" action="ppaction://media"/>
            <a:extLst>
              <a:ext uri="{FF2B5EF4-FFF2-40B4-BE49-F238E27FC236}">
                <a16:creationId xmlns:a16="http://schemas.microsoft.com/office/drawing/2014/main" id="{DC52BAC8-9C4B-48FB-9084-F355F71FAA0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338043" y="4438480"/>
            <a:ext cx="2910045" cy="218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8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6071234" y="6187059"/>
            <a:ext cx="415277" cy="2522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02592" y="6202298"/>
            <a:ext cx="140969" cy="3428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10680" y="6269354"/>
            <a:ext cx="133350" cy="838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37457" y="6505575"/>
            <a:ext cx="142493" cy="952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743830" y="6421754"/>
            <a:ext cx="171450" cy="4000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284601" y="5851778"/>
            <a:ext cx="1325880" cy="238760"/>
          </a:xfrm>
          <a:custGeom>
            <a:avLst/>
            <a:gdLst/>
            <a:ahLst/>
            <a:cxnLst/>
            <a:rect l="l" t="t" r="r" b="b"/>
            <a:pathLst>
              <a:path w="1325879" h="238760">
                <a:moveTo>
                  <a:pt x="1325880" y="67055"/>
                </a:moveTo>
                <a:lnTo>
                  <a:pt x="1208532" y="38099"/>
                </a:lnTo>
                <a:lnTo>
                  <a:pt x="1092708" y="19049"/>
                </a:lnTo>
                <a:lnTo>
                  <a:pt x="957834" y="9905"/>
                </a:lnTo>
                <a:lnTo>
                  <a:pt x="822198" y="0"/>
                </a:lnTo>
                <a:lnTo>
                  <a:pt x="590550" y="19049"/>
                </a:lnTo>
                <a:lnTo>
                  <a:pt x="368808" y="57149"/>
                </a:lnTo>
                <a:lnTo>
                  <a:pt x="174498" y="124205"/>
                </a:lnTo>
                <a:lnTo>
                  <a:pt x="0" y="209549"/>
                </a:lnTo>
                <a:lnTo>
                  <a:pt x="30480" y="238505"/>
                </a:lnTo>
                <a:lnTo>
                  <a:pt x="193548" y="152399"/>
                </a:lnTo>
                <a:lnTo>
                  <a:pt x="387858" y="86105"/>
                </a:lnTo>
                <a:lnTo>
                  <a:pt x="600456" y="48005"/>
                </a:lnTo>
                <a:lnTo>
                  <a:pt x="822198" y="28955"/>
                </a:lnTo>
                <a:lnTo>
                  <a:pt x="947928" y="38099"/>
                </a:lnTo>
                <a:lnTo>
                  <a:pt x="1082802" y="48005"/>
                </a:lnTo>
                <a:lnTo>
                  <a:pt x="1198626" y="67055"/>
                </a:lnTo>
                <a:lnTo>
                  <a:pt x="1314450" y="95249"/>
                </a:lnTo>
                <a:lnTo>
                  <a:pt x="1325880" y="670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966085" y="6118478"/>
            <a:ext cx="271780" cy="731520"/>
          </a:xfrm>
          <a:custGeom>
            <a:avLst/>
            <a:gdLst/>
            <a:ahLst/>
            <a:cxnLst/>
            <a:rect l="l" t="t" r="r" b="b"/>
            <a:pathLst>
              <a:path w="271780" h="731520">
                <a:moveTo>
                  <a:pt x="271272" y="28955"/>
                </a:moveTo>
                <a:lnTo>
                  <a:pt x="242316" y="0"/>
                </a:lnTo>
                <a:lnTo>
                  <a:pt x="136398" y="95249"/>
                </a:lnTo>
                <a:lnTo>
                  <a:pt x="67818" y="190499"/>
                </a:lnTo>
                <a:lnTo>
                  <a:pt x="20574" y="303275"/>
                </a:lnTo>
                <a:lnTo>
                  <a:pt x="0" y="417575"/>
                </a:lnTo>
                <a:lnTo>
                  <a:pt x="9144" y="502919"/>
                </a:lnTo>
                <a:lnTo>
                  <a:pt x="39624" y="579119"/>
                </a:lnTo>
                <a:lnTo>
                  <a:pt x="48768" y="597407"/>
                </a:lnTo>
                <a:lnTo>
                  <a:pt x="48768" y="417575"/>
                </a:lnTo>
                <a:lnTo>
                  <a:pt x="67818" y="303275"/>
                </a:lnTo>
                <a:lnTo>
                  <a:pt x="105918" y="208025"/>
                </a:lnTo>
                <a:lnTo>
                  <a:pt x="183642" y="114299"/>
                </a:lnTo>
                <a:lnTo>
                  <a:pt x="271272" y="28955"/>
                </a:lnTo>
                <a:close/>
              </a:path>
              <a:path w="271780" h="731520">
                <a:moveTo>
                  <a:pt x="193548" y="731519"/>
                </a:moveTo>
                <a:lnTo>
                  <a:pt x="136398" y="655319"/>
                </a:lnTo>
                <a:lnTo>
                  <a:pt x="86868" y="579119"/>
                </a:lnTo>
                <a:lnTo>
                  <a:pt x="58674" y="502919"/>
                </a:lnTo>
                <a:lnTo>
                  <a:pt x="48768" y="417575"/>
                </a:lnTo>
                <a:lnTo>
                  <a:pt x="48768" y="597407"/>
                </a:lnTo>
                <a:lnTo>
                  <a:pt x="77724" y="655319"/>
                </a:lnTo>
                <a:lnTo>
                  <a:pt x="136398" y="731519"/>
                </a:lnTo>
                <a:lnTo>
                  <a:pt x="193548" y="7315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686680" y="5956934"/>
            <a:ext cx="571500" cy="8930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821304" y="5832728"/>
            <a:ext cx="763905" cy="1017269"/>
          </a:xfrm>
          <a:custGeom>
            <a:avLst/>
            <a:gdLst/>
            <a:ahLst/>
            <a:cxnLst/>
            <a:rect l="l" t="t" r="r" b="b"/>
            <a:pathLst>
              <a:path w="763904" h="1017270">
                <a:moveTo>
                  <a:pt x="763524" y="19049"/>
                </a:moveTo>
                <a:lnTo>
                  <a:pt x="725424" y="0"/>
                </a:lnTo>
                <a:lnTo>
                  <a:pt x="569976" y="57149"/>
                </a:lnTo>
                <a:lnTo>
                  <a:pt x="435102" y="124205"/>
                </a:lnTo>
                <a:lnTo>
                  <a:pt x="309371" y="200405"/>
                </a:lnTo>
                <a:lnTo>
                  <a:pt x="203453" y="285749"/>
                </a:lnTo>
                <a:lnTo>
                  <a:pt x="115823" y="380999"/>
                </a:lnTo>
                <a:lnTo>
                  <a:pt x="58673" y="483869"/>
                </a:lnTo>
                <a:lnTo>
                  <a:pt x="9143" y="589026"/>
                </a:lnTo>
                <a:lnTo>
                  <a:pt x="0" y="703326"/>
                </a:lnTo>
                <a:lnTo>
                  <a:pt x="9143" y="788669"/>
                </a:lnTo>
                <a:lnTo>
                  <a:pt x="28193" y="864869"/>
                </a:lnTo>
                <a:lnTo>
                  <a:pt x="28193" y="703326"/>
                </a:lnTo>
                <a:lnTo>
                  <a:pt x="38099" y="589026"/>
                </a:lnTo>
                <a:lnTo>
                  <a:pt x="87629" y="483869"/>
                </a:lnTo>
                <a:lnTo>
                  <a:pt x="144779" y="390905"/>
                </a:lnTo>
                <a:lnTo>
                  <a:pt x="231647" y="295655"/>
                </a:lnTo>
                <a:lnTo>
                  <a:pt x="338327" y="209549"/>
                </a:lnTo>
                <a:lnTo>
                  <a:pt x="463295" y="133349"/>
                </a:lnTo>
                <a:lnTo>
                  <a:pt x="609600" y="76199"/>
                </a:lnTo>
                <a:lnTo>
                  <a:pt x="763524" y="19049"/>
                </a:lnTo>
                <a:close/>
              </a:path>
              <a:path w="763904" h="1017270">
                <a:moveTo>
                  <a:pt x="153924" y="1017269"/>
                </a:moveTo>
                <a:lnTo>
                  <a:pt x="106679" y="941069"/>
                </a:lnTo>
                <a:lnTo>
                  <a:pt x="68580" y="864869"/>
                </a:lnTo>
                <a:lnTo>
                  <a:pt x="38099" y="788669"/>
                </a:lnTo>
                <a:lnTo>
                  <a:pt x="28193" y="703326"/>
                </a:lnTo>
                <a:lnTo>
                  <a:pt x="28193" y="864869"/>
                </a:lnTo>
                <a:lnTo>
                  <a:pt x="68580" y="941069"/>
                </a:lnTo>
                <a:lnTo>
                  <a:pt x="115824" y="1017269"/>
                </a:lnTo>
                <a:lnTo>
                  <a:pt x="153924" y="10172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329790" y="6363080"/>
            <a:ext cx="114300" cy="853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473058" y="5802248"/>
            <a:ext cx="227075" cy="5417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036432" y="5755004"/>
            <a:ext cx="131825" cy="14249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058012" y="5640704"/>
            <a:ext cx="1138555" cy="684530"/>
          </a:xfrm>
          <a:custGeom>
            <a:avLst/>
            <a:gdLst/>
            <a:ahLst/>
            <a:cxnLst/>
            <a:rect l="l" t="t" r="r" b="b"/>
            <a:pathLst>
              <a:path w="1138554" h="684529">
                <a:moveTo>
                  <a:pt x="930401" y="76200"/>
                </a:moveTo>
                <a:lnTo>
                  <a:pt x="758951" y="19050"/>
                </a:lnTo>
                <a:lnTo>
                  <a:pt x="663701" y="9144"/>
                </a:lnTo>
                <a:lnTo>
                  <a:pt x="569975" y="0"/>
                </a:lnTo>
                <a:lnTo>
                  <a:pt x="455675" y="9144"/>
                </a:lnTo>
                <a:lnTo>
                  <a:pt x="351281" y="28194"/>
                </a:lnTo>
                <a:lnTo>
                  <a:pt x="256031" y="57150"/>
                </a:lnTo>
                <a:lnTo>
                  <a:pt x="169925" y="104394"/>
                </a:lnTo>
                <a:lnTo>
                  <a:pt x="95249" y="152400"/>
                </a:lnTo>
                <a:lnTo>
                  <a:pt x="48005" y="209550"/>
                </a:lnTo>
                <a:lnTo>
                  <a:pt x="9905" y="275844"/>
                </a:lnTo>
                <a:lnTo>
                  <a:pt x="0" y="342900"/>
                </a:lnTo>
                <a:lnTo>
                  <a:pt x="9905" y="407670"/>
                </a:lnTo>
                <a:lnTo>
                  <a:pt x="38099" y="457291"/>
                </a:lnTo>
                <a:lnTo>
                  <a:pt x="38099" y="342900"/>
                </a:lnTo>
                <a:lnTo>
                  <a:pt x="48005" y="275844"/>
                </a:lnTo>
                <a:lnTo>
                  <a:pt x="76199" y="218694"/>
                </a:lnTo>
                <a:lnTo>
                  <a:pt x="133349" y="161544"/>
                </a:lnTo>
                <a:lnTo>
                  <a:pt x="188975" y="114300"/>
                </a:lnTo>
                <a:lnTo>
                  <a:pt x="275081" y="76200"/>
                </a:lnTo>
                <a:lnTo>
                  <a:pt x="360425" y="47244"/>
                </a:lnTo>
                <a:lnTo>
                  <a:pt x="465581" y="28194"/>
                </a:lnTo>
                <a:lnTo>
                  <a:pt x="569975" y="19050"/>
                </a:lnTo>
                <a:lnTo>
                  <a:pt x="663701" y="28194"/>
                </a:lnTo>
                <a:lnTo>
                  <a:pt x="758951" y="47243"/>
                </a:lnTo>
                <a:lnTo>
                  <a:pt x="845057" y="76200"/>
                </a:lnTo>
                <a:lnTo>
                  <a:pt x="921257" y="104393"/>
                </a:lnTo>
                <a:lnTo>
                  <a:pt x="930401" y="76200"/>
                </a:lnTo>
                <a:close/>
              </a:path>
              <a:path w="1138554" h="684529">
                <a:moveTo>
                  <a:pt x="1100327" y="458632"/>
                </a:moveTo>
                <a:lnTo>
                  <a:pt x="1100327" y="342900"/>
                </a:lnTo>
                <a:lnTo>
                  <a:pt x="1091183" y="407670"/>
                </a:lnTo>
                <a:lnTo>
                  <a:pt x="1062227" y="464820"/>
                </a:lnTo>
                <a:lnTo>
                  <a:pt x="1005077" y="521970"/>
                </a:lnTo>
                <a:lnTo>
                  <a:pt x="949451" y="569976"/>
                </a:lnTo>
                <a:lnTo>
                  <a:pt x="864107" y="608076"/>
                </a:lnTo>
                <a:lnTo>
                  <a:pt x="778001" y="636270"/>
                </a:lnTo>
                <a:lnTo>
                  <a:pt x="673607" y="655320"/>
                </a:lnTo>
                <a:lnTo>
                  <a:pt x="569975" y="665226"/>
                </a:lnTo>
                <a:lnTo>
                  <a:pt x="465581" y="655320"/>
                </a:lnTo>
                <a:lnTo>
                  <a:pt x="360425" y="636270"/>
                </a:lnTo>
                <a:lnTo>
                  <a:pt x="275081" y="608076"/>
                </a:lnTo>
                <a:lnTo>
                  <a:pt x="188975" y="569976"/>
                </a:lnTo>
                <a:lnTo>
                  <a:pt x="133349" y="521970"/>
                </a:lnTo>
                <a:lnTo>
                  <a:pt x="76199" y="464820"/>
                </a:lnTo>
                <a:lnTo>
                  <a:pt x="48005" y="407670"/>
                </a:lnTo>
                <a:lnTo>
                  <a:pt x="38099" y="342900"/>
                </a:lnTo>
                <a:lnTo>
                  <a:pt x="38099" y="457291"/>
                </a:lnTo>
                <a:lnTo>
                  <a:pt x="95249" y="531876"/>
                </a:lnTo>
                <a:lnTo>
                  <a:pt x="169925" y="589026"/>
                </a:lnTo>
                <a:lnTo>
                  <a:pt x="256031" y="627126"/>
                </a:lnTo>
                <a:lnTo>
                  <a:pt x="351281" y="655320"/>
                </a:lnTo>
                <a:lnTo>
                  <a:pt x="455675" y="674370"/>
                </a:lnTo>
                <a:lnTo>
                  <a:pt x="569975" y="684276"/>
                </a:lnTo>
                <a:lnTo>
                  <a:pt x="682751" y="674370"/>
                </a:lnTo>
                <a:lnTo>
                  <a:pt x="787907" y="655320"/>
                </a:lnTo>
                <a:lnTo>
                  <a:pt x="892301" y="627126"/>
                </a:lnTo>
                <a:lnTo>
                  <a:pt x="968501" y="589026"/>
                </a:lnTo>
                <a:lnTo>
                  <a:pt x="1043177" y="531876"/>
                </a:lnTo>
                <a:lnTo>
                  <a:pt x="1091183" y="474726"/>
                </a:lnTo>
                <a:lnTo>
                  <a:pt x="1100327" y="458632"/>
                </a:lnTo>
                <a:close/>
              </a:path>
              <a:path w="1138554" h="684529">
                <a:moveTo>
                  <a:pt x="1138427" y="342900"/>
                </a:moveTo>
                <a:lnTo>
                  <a:pt x="1138427" y="323850"/>
                </a:lnTo>
                <a:lnTo>
                  <a:pt x="1129283" y="304800"/>
                </a:lnTo>
                <a:lnTo>
                  <a:pt x="1091183" y="313944"/>
                </a:lnTo>
                <a:lnTo>
                  <a:pt x="1100327" y="332994"/>
                </a:lnTo>
                <a:lnTo>
                  <a:pt x="1100327" y="458632"/>
                </a:lnTo>
                <a:lnTo>
                  <a:pt x="1129283" y="407670"/>
                </a:lnTo>
                <a:lnTo>
                  <a:pt x="1138427" y="3429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246988" y="5545454"/>
            <a:ext cx="579894" cy="10439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086981" y="5649848"/>
            <a:ext cx="104381" cy="76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802243" y="5126354"/>
            <a:ext cx="189737" cy="762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715362" y="4802504"/>
            <a:ext cx="133350" cy="1905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963012" y="4868798"/>
            <a:ext cx="95250" cy="24764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421992" y="4830698"/>
            <a:ext cx="255270" cy="29565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904" y="1054227"/>
            <a:ext cx="1116330" cy="0"/>
          </a:xfrm>
          <a:custGeom>
            <a:avLst/>
            <a:gdLst/>
            <a:ahLst/>
            <a:cxnLst/>
            <a:rect l="l" t="t" r="r" b="b"/>
            <a:pathLst>
              <a:path w="1116330">
                <a:moveTo>
                  <a:pt x="0" y="0"/>
                </a:moveTo>
                <a:lnTo>
                  <a:pt x="111633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145905" y="1905"/>
            <a:ext cx="0" cy="1052830"/>
          </a:xfrm>
          <a:custGeom>
            <a:avLst/>
            <a:gdLst/>
            <a:ahLst/>
            <a:cxnLst/>
            <a:rect l="l" t="t" r="r" b="b"/>
            <a:pathLst>
              <a:path h="1052830">
                <a:moveTo>
                  <a:pt x="0" y="0"/>
                </a:moveTo>
                <a:lnTo>
                  <a:pt x="0" y="1052322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9048" y="1054227"/>
            <a:ext cx="0" cy="5805805"/>
          </a:xfrm>
          <a:custGeom>
            <a:avLst/>
            <a:gdLst/>
            <a:ahLst/>
            <a:cxnLst/>
            <a:rect l="l" t="t" r="r" b="b"/>
            <a:pathLst>
              <a:path h="5805805">
                <a:moveTo>
                  <a:pt x="0" y="0"/>
                </a:moveTo>
                <a:lnTo>
                  <a:pt x="0" y="5805678"/>
                </a:lnTo>
              </a:path>
            </a:pathLst>
          </a:custGeom>
          <a:ln w="142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904" y="1905"/>
            <a:ext cx="0" cy="1052830"/>
          </a:xfrm>
          <a:custGeom>
            <a:avLst/>
            <a:gdLst/>
            <a:ahLst/>
            <a:cxnLst/>
            <a:rect l="l" t="t" r="r" b="b"/>
            <a:pathLst>
              <a:path h="1052830">
                <a:moveTo>
                  <a:pt x="0" y="0"/>
                </a:moveTo>
                <a:lnTo>
                  <a:pt x="0" y="1052322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118235" y="1905"/>
            <a:ext cx="8027670" cy="0"/>
          </a:xfrm>
          <a:custGeom>
            <a:avLst/>
            <a:gdLst/>
            <a:ahLst/>
            <a:cxnLst/>
            <a:rect l="l" t="t" r="r" b="b"/>
            <a:pathLst>
              <a:path w="8027670">
                <a:moveTo>
                  <a:pt x="0" y="0"/>
                </a:moveTo>
                <a:lnTo>
                  <a:pt x="8027670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904" y="1905"/>
            <a:ext cx="1116330" cy="0"/>
          </a:xfrm>
          <a:custGeom>
            <a:avLst/>
            <a:gdLst/>
            <a:ahLst/>
            <a:cxnLst/>
            <a:rect l="l" t="t" r="r" b="b"/>
            <a:pathLst>
              <a:path w="1116330">
                <a:moveTo>
                  <a:pt x="0" y="0"/>
                </a:moveTo>
                <a:lnTo>
                  <a:pt x="1116330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9138760" y="1054227"/>
            <a:ext cx="0" cy="5805805"/>
          </a:xfrm>
          <a:custGeom>
            <a:avLst/>
            <a:gdLst/>
            <a:ahLst/>
            <a:cxnLst/>
            <a:rect l="l" t="t" r="r" b="b"/>
            <a:pathLst>
              <a:path h="5805805">
                <a:moveTo>
                  <a:pt x="0" y="0"/>
                </a:moveTo>
                <a:lnTo>
                  <a:pt x="0" y="5805678"/>
                </a:lnTo>
              </a:path>
            </a:pathLst>
          </a:custGeom>
          <a:ln w="142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118235" y="1054227"/>
            <a:ext cx="8027670" cy="0"/>
          </a:xfrm>
          <a:custGeom>
            <a:avLst/>
            <a:gdLst/>
            <a:ahLst/>
            <a:cxnLst/>
            <a:rect l="l" t="t" r="r" b="b"/>
            <a:pathLst>
              <a:path w="8027670">
                <a:moveTo>
                  <a:pt x="0" y="0"/>
                </a:moveTo>
                <a:lnTo>
                  <a:pt x="802767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>
            <a:spLocks noGrp="1"/>
          </p:cNvSpPr>
          <p:nvPr>
            <p:ph type="title"/>
          </p:nvPr>
        </p:nvSpPr>
        <p:spPr>
          <a:xfrm>
            <a:off x="1284592" y="160654"/>
            <a:ext cx="548322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pc="-5" dirty="0"/>
              <a:t>Le Matrici</a:t>
            </a:r>
            <a:endParaRPr spc="-5" dirty="0"/>
          </a:p>
        </p:txBody>
      </p:sp>
      <p:sp>
        <p:nvSpPr>
          <p:cNvPr id="68" name="object 68"/>
          <p:cNvSpPr txBox="1"/>
          <p:nvPr/>
        </p:nvSpPr>
        <p:spPr>
          <a:xfrm>
            <a:off x="1284592" y="665099"/>
            <a:ext cx="14693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CC9A00"/>
                </a:solidFill>
                <a:latin typeface="Trebuchet MS"/>
                <a:cs typeface="Trebuchet MS"/>
              </a:rPr>
              <a:t>Generalità</a:t>
            </a:r>
            <a:endParaRPr sz="2400" dirty="0">
              <a:latin typeface="Trebuchet MS"/>
              <a:cs typeface="Trebuchet M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4B50F43-6911-40A3-84BF-6B27001BBFFC}"/>
              </a:ext>
            </a:extLst>
          </p:cNvPr>
          <p:cNvSpPr txBox="1"/>
          <p:nvPr/>
        </p:nvSpPr>
        <p:spPr>
          <a:xfrm>
            <a:off x="408073" y="1442967"/>
            <a:ext cx="5663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Cambria" panose="02040503050406030204" pitchFamily="18" charset="0"/>
                <a:ea typeface="Cambria" panose="02040503050406030204" pitchFamily="18" charset="0"/>
              </a:rPr>
              <a:t>Calcolo del determinante con l'algoritmo di Gauss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E5E1E284-A94E-434A-A160-337E73772453}"/>
                  </a:ext>
                </a:extLst>
              </p:cNvPr>
              <p:cNvSpPr txBox="1"/>
              <p:nvPr/>
            </p:nvSpPr>
            <p:spPr>
              <a:xfrm>
                <a:off x="408073" y="2060575"/>
                <a:ext cx="8160509" cy="452431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Ricordiamo ora le operazioni elementari sulle righe di una matrice, usate nell'algoritmo di Gauss:</a:t>
                </a:r>
              </a:p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1) Scambiare fra loro due righe.</a:t>
                </a:r>
              </a:p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2) Moltiplicare una riga per uno scalare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𝑘</m:t>
                    </m:r>
                    <m:r>
                      <a:rPr lang="it-IT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it-IT" i="1" dirty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0.</m:t>
                    </m:r>
                  </m:oMath>
                </a14:m>
                <a:endParaRPr lang="it-IT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3) Sommare a una data riga un multiplo di un'altra riga.</a:t>
                </a:r>
              </a:p>
              <a:p>
                <a:endParaRPr lang="it-IT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Vogliamo vedere l’effetto di ciascuna di tali operazioni sul determinante della matrice (supposta, ovviamente, quadrata). Dalla proposizione, otteniamo rispettivamente:</a:t>
                </a:r>
              </a:p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1) Il determinante cambia di segno.</a:t>
                </a:r>
              </a:p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2) Il determinante viene moltiplicato per k.</a:t>
                </a:r>
              </a:p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3) Il determinante rimane invariato.</a:t>
                </a:r>
              </a:p>
              <a:p>
                <a:endParaRPr lang="it-IT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Applicando tali operazioni in successione osserviamo che, se il determinante è non nullo all'inizio, tale rimarrà dopo avere effettuato operazioni elementari sulle righe.</a:t>
                </a:r>
              </a:p>
            </p:txBody>
          </p:sp>
        </mc:Choice>
        <mc:Fallback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E5E1E284-A94E-434A-A160-337E737724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073" y="2060575"/>
                <a:ext cx="8160509" cy="4524315"/>
              </a:xfrm>
              <a:prstGeom prst="rect">
                <a:avLst/>
              </a:prstGeom>
              <a:blipFill>
                <a:blip r:embed="rId17"/>
                <a:stretch>
                  <a:fillRect l="-597" t="-672" r="-373" b="-941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107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6071234" y="6187059"/>
            <a:ext cx="415277" cy="2522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02592" y="6202298"/>
            <a:ext cx="140969" cy="3428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10680" y="6269354"/>
            <a:ext cx="133350" cy="838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37457" y="6505575"/>
            <a:ext cx="142493" cy="952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743830" y="6421754"/>
            <a:ext cx="171450" cy="4000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284601" y="5851778"/>
            <a:ext cx="1325880" cy="238760"/>
          </a:xfrm>
          <a:custGeom>
            <a:avLst/>
            <a:gdLst/>
            <a:ahLst/>
            <a:cxnLst/>
            <a:rect l="l" t="t" r="r" b="b"/>
            <a:pathLst>
              <a:path w="1325879" h="238760">
                <a:moveTo>
                  <a:pt x="1325880" y="67055"/>
                </a:moveTo>
                <a:lnTo>
                  <a:pt x="1208532" y="38099"/>
                </a:lnTo>
                <a:lnTo>
                  <a:pt x="1092708" y="19049"/>
                </a:lnTo>
                <a:lnTo>
                  <a:pt x="957834" y="9905"/>
                </a:lnTo>
                <a:lnTo>
                  <a:pt x="822198" y="0"/>
                </a:lnTo>
                <a:lnTo>
                  <a:pt x="590550" y="19049"/>
                </a:lnTo>
                <a:lnTo>
                  <a:pt x="368808" y="57149"/>
                </a:lnTo>
                <a:lnTo>
                  <a:pt x="174498" y="124205"/>
                </a:lnTo>
                <a:lnTo>
                  <a:pt x="0" y="209549"/>
                </a:lnTo>
                <a:lnTo>
                  <a:pt x="30480" y="238505"/>
                </a:lnTo>
                <a:lnTo>
                  <a:pt x="193548" y="152399"/>
                </a:lnTo>
                <a:lnTo>
                  <a:pt x="387858" y="86105"/>
                </a:lnTo>
                <a:lnTo>
                  <a:pt x="600456" y="48005"/>
                </a:lnTo>
                <a:lnTo>
                  <a:pt x="822198" y="28955"/>
                </a:lnTo>
                <a:lnTo>
                  <a:pt x="947928" y="38099"/>
                </a:lnTo>
                <a:lnTo>
                  <a:pt x="1082802" y="48005"/>
                </a:lnTo>
                <a:lnTo>
                  <a:pt x="1198626" y="67055"/>
                </a:lnTo>
                <a:lnTo>
                  <a:pt x="1314450" y="95249"/>
                </a:lnTo>
                <a:lnTo>
                  <a:pt x="1325880" y="670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966085" y="6118478"/>
            <a:ext cx="271780" cy="731520"/>
          </a:xfrm>
          <a:custGeom>
            <a:avLst/>
            <a:gdLst/>
            <a:ahLst/>
            <a:cxnLst/>
            <a:rect l="l" t="t" r="r" b="b"/>
            <a:pathLst>
              <a:path w="271780" h="731520">
                <a:moveTo>
                  <a:pt x="271272" y="28955"/>
                </a:moveTo>
                <a:lnTo>
                  <a:pt x="242316" y="0"/>
                </a:lnTo>
                <a:lnTo>
                  <a:pt x="136398" y="95249"/>
                </a:lnTo>
                <a:lnTo>
                  <a:pt x="67818" y="190499"/>
                </a:lnTo>
                <a:lnTo>
                  <a:pt x="20574" y="303275"/>
                </a:lnTo>
                <a:lnTo>
                  <a:pt x="0" y="417575"/>
                </a:lnTo>
                <a:lnTo>
                  <a:pt x="9144" y="502919"/>
                </a:lnTo>
                <a:lnTo>
                  <a:pt x="39624" y="579119"/>
                </a:lnTo>
                <a:lnTo>
                  <a:pt x="48768" y="597407"/>
                </a:lnTo>
                <a:lnTo>
                  <a:pt x="48768" y="417575"/>
                </a:lnTo>
                <a:lnTo>
                  <a:pt x="67818" y="303275"/>
                </a:lnTo>
                <a:lnTo>
                  <a:pt x="105918" y="208025"/>
                </a:lnTo>
                <a:lnTo>
                  <a:pt x="183642" y="114299"/>
                </a:lnTo>
                <a:lnTo>
                  <a:pt x="271272" y="28955"/>
                </a:lnTo>
                <a:close/>
              </a:path>
              <a:path w="271780" h="731520">
                <a:moveTo>
                  <a:pt x="193548" y="731519"/>
                </a:moveTo>
                <a:lnTo>
                  <a:pt x="136398" y="655319"/>
                </a:lnTo>
                <a:lnTo>
                  <a:pt x="86868" y="579119"/>
                </a:lnTo>
                <a:lnTo>
                  <a:pt x="58674" y="502919"/>
                </a:lnTo>
                <a:lnTo>
                  <a:pt x="48768" y="417575"/>
                </a:lnTo>
                <a:lnTo>
                  <a:pt x="48768" y="597407"/>
                </a:lnTo>
                <a:lnTo>
                  <a:pt x="77724" y="655319"/>
                </a:lnTo>
                <a:lnTo>
                  <a:pt x="136398" y="731519"/>
                </a:lnTo>
                <a:lnTo>
                  <a:pt x="193548" y="7315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686680" y="5956934"/>
            <a:ext cx="571500" cy="89306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821304" y="5832728"/>
            <a:ext cx="763905" cy="1017269"/>
          </a:xfrm>
          <a:custGeom>
            <a:avLst/>
            <a:gdLst/>
            <a:ahLst/>
            <a:cxnLst/>
            <a:rect l="l" t="t" r="r" b="b"/>
            <a:pathLst>
              <a:path w="763904" h="1017270">
                <a:moveTo>
                  <a:pt x="763524" y="19049"/>
                </a:moveTo>
                <a:lnTo>
                  <a:pt x="725424" y="0"/>
                </a:lnTo>
                <a:lnTo>
                  <a:pt x="569976" y="57149"/>
                </a:lnTo>
                <a:lnTo>
                  <a:pt x="435102" y="124205"/>
                </a:lnTo>
                <a:lnTo>
                  <a:pt x="309371" y="200405"/>
                </a:lnTo>
                <a:lnTo>
                  <a:pt x="203453" y="285749"/>
                </a:lnTo>
                <a:lnTo>
                  <a:pt x="115823" y="380999"/>
                </a:lnTo>
                <a:lnTo>
                  <a:pt x="58673" y="483869"/>
                </a:lnTo>
                <a:lnTo>
                  <a:pt x="9143" y="589026"/>
                </a:lnTo>
                <a:lnTo>
                  <a:pt x="0" y="703326"/>
                </a:lnTo>
                <a:lnTo>
                  <a:pt x="9143" y="788669"/>
                </a:lnTo>
                <a:lnTo>
                  <a:pt x="28193" y="864869"/>
                </a:lnTo>
                <a:lnTo>
                  <a:pt x="28193" y="703326"/>
                </a:lnTo>
                <a:lnTo>
                  <a:pt x="38099" y="589026"/>
                </a:lnTo>
                <a:lnTo>
                  <a:pt x="87629" y="483869"/>
                </a:lnTo>
                <a:lnTo>
                  <a:pt x="144779" y="390905"/>
                </a:lnTo>
                <a:lnTo>
                  <a:pt x="231647" y="295655"/>
                </a:lnTo>
                <a:lnTo>
                  <a:pt x="338327" y="209549"/>
                </a:lnTo>
                <a:lnTo>
                  <a:pt x="463295" y="133349"/>
                </a:lnTo>
                <a:lnTo>
                  <a:pt x="609600" y="76199"/>
                </a:lnTo>
                <a:lnTo>
                  <a:pt x="763524" y="19049"/>
                </a:lnTo>
                <a:close/>
              </a:path>
              <a:path w="763904" h="1017270">
                <a:moveTo>
                  <a:pt x="153924" y="1017269"/>
                </a:moveTo>
                <a:lnTo>
                  <a:pt x="106679" y="941069"/>
                </a:lnTo>
                <a:lnTo>
                  <a:pt x="68580" y="864869"/>
                </a:lnTo>
                <a:lnTo>
                  <a:pt x="38099" y="788669"/>
                </a:lnTo>
                <a:lnTo>
                  <a:pt x="28193" y="703326"/>
                </a:lnTo>
                <a:lnTo>
                  <a:pt x="28193" y="864869"/>
                </a:lnTo>
                <a:lnTo>
                  <a:pt x="68580" y="941069"/>
                </a:lnTo>
                <a:lnTo>
                  <a:pt x="115824" y="1017269"/>
                </a:lnTo>
                <a:lnTo>
                  <a:pt x="153924" y="10172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329790" y="6363080"/>
            <a:ext cx="114300" cy="853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473058" y="5802248"/>
            <a:ext cx="227075" cy="54178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036432" y="5755004"/>
            <a:ext cx="131825" cy="14249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058012" y="5640704"/>
            <a:ext cx="1138555" cy="684530"/>
          </a:xfrm>
          <a:custGeom>
            <a:avLst/>
            <a:gdLst/>
            <a:ahLst/>
            <a:cxnLst/>
            <a:rect l="l" t="t" r="r" b="b"/>
            <a:pathLst>
              <a:path w="1138554" h="684529">
                <a:moveTo>
                  <a:pt x="930401" y="76200"/>
                </a:moveTo>
                <a:lnTo>
                  <a:pt x="758951" y="19050"/>
                </a:lnTo>
                <a:lnTo>
                  <a:pt x="663701" y="9144"/>
                </a:lnTo>
                <a:lnTo>
                  <a:pt x="569975" y="0"/>
                </a:lnTo>
                <a:lnTo>
                  <a:pt x="455675" y="9144"/>
                </a:lnTo>
                <a:lnTo>
                  <a:pt x="351281" y="28194"/>
                </a:lnTo>
                <a:lnTo>
                  <a:pt x="256031" y="57150"/>
                </a:lnTo>
                <a:lnTo>
                  <a:pt x="169925" y="104394"/>
                </a:lnTo>
                <a:lnTo>
                  <a:pt x="95249" y="152400"/>
                </a:lnTo>
                <a:lnTo>
                  <a:pt x="48005" y="209550"/>
                </a:lnTo>
                <a:lnTo>
                  <a:pt x="9905" y="275844"/>
                </a:lnTo>
                <a:lnTo>
                  <a:pt x="0" y="342900"/>
                </a:lnTo>
                <a:lnTo>
                  <a:pt x="9905" y="407670"/>
                </a:lnTo>
                <a:lnTo>
                  <a:pt x="38099" y="457291"/>
                </a:lnTo>
                <a:lnTo>
                  <a:pt x="38099" y="342900"/>
                </a:lnTo>
                <a:lnTo>
                  <a:pt x="48005" y="275844"/>
                </a:lnTo>
                <a:lnTo>
                  <a:pt x="76199" y="218694"/>
                </a:lnTo>
                <a:lnTo>
                  <a:pt x="133349" y="161544"/>
                </a:lnTo>
                <a:lnTo>
                  <a:pt x="188975" y="114300"/>
                </a:lnTo>
                <a:lnTo>
                  <a:pt x="275081" y="76200"/>
                </a:lnTo>
                <a:lnTo>
                  <a:pt x="360425" y="47244"/>
                </a:lnTo>
                <a:lnTo>
                  <a:pt x="465581" y="28194"/>
                </a:lnTo>
                <a:lnTo>
                  <a:pt x="569975" y="19050"/>
                </a:lnTo>
                <a:lnTo>
                  <a:pt x="663701" y="28194"/>
                </a:lnTo>
                <a:lnTo>
                  <a:pt x="758951" y="47243"/>
                </a:lnTo>
                <a:lnTo>
                  <a:pt x="845057" y="76200"/>
                </a:lnTo>
                <a:lnTo>
                  <a:pt x="921257" y="104393"/>
                </a:lnTo>
                <a:lnTo>
                  <a:pt x="930401" y="76200"/>
                </a:lnTo>
                <a:close/>
              </a:path>
              <a:path w="1138554" h="684529">
                <a:moveTo>
                  <a:pt x="1100327" y="458632"/>
                </a:moveTo>
                <a:lnTo>
                  <a:pt x="1100327" y="342900"/>
                </a:lnTo>
                <a:lnTo>
                  <a:pt x="1091183" y="407670"/>
                </a:lnTo>
                <a:lnTo>
                  <a:pt x="1062227" y="464820"/>
                </a:lnTo>
                <a:lnTo>
                  <a:pt x="1005077" y="521970"/>
                </a:lnTo>
                <a:lnTo>
                  <a:pt x="949451" y="569976"/>
                </a:lnTo>
                <a:lnTo>
                  <a:pt x="864107" y="608076"/>
                </a:lnTo>
                <a:lnTo>
                  <a:pt x="778001" y="636270"/>
                </a:lnTo>
                <a:lnTo>
                  <a:pt x="673607" y="655320"/>
                </a:lnTo>
                <a:lnTo>
                  <a:pt x="569975" y="665226"/>
                </a:lnTo>
                <a:lnTo>
                  <a:pt x="465581" y="655320"/>
                </a:lnTo>
                <a:lnTo>
                  <a:pt x="360425" y="636270"/>
                </a:lnTo>
                <a:lnTo>
                  <a:pt x="275081" y="608076"/>
                </a:lnTo>
                <a:lnTo>
                  <a:pt x="188975" y="569976"/>
                </a:lnTo>
                <a:lnTo>
                  <a:pt x="133349" y="521970"/>
                </a:lnTo>
                <a:lnTo>
                  <a:pt x="76199" y="464820"/>
                </a:lnTo>
                <a:lnTo>
                  <a:pt x="48005" y="407670"/>
                </a:lnTo>
                <a:lnTo>
                  <a:pt x="38099" y="342900"/>
                </a:lnTo>
                <a:lnTo>
                  <a:pt x="38099" y="457291"/>
                </a:lnTo>
                <a:lnTo>
                  <a:pt x="95249" y="531876"/>
                </a:lnTo>
                <a:lnTo>
                  <a:pt x="169925" y="589026"/>
                </a:lnTo>
                <a:lnTo>
                  <a:pt x="256031" y="627126"/>
                </a:lnTo>
                <a:lnTo>
                  <a:pt x="351281" y="655320"/>
                </a:lnTo>
                <a:lnTo>
                  <a:pt x="455675" y="674370"/>
                </a:lnTo>
                <a:lnTo>
                  <a:pt x="569975" y="684276"/>
                </a:lnTo>
                <a:lnTo>
                  <a:pt x="682751" y="674370"/>
                </a:lnTo>
                <a:lnTo>
                  <a:pt x="787907" y="655320"/>
                </a:lnTo>
                <a:lnTo>
                  <a:pt x="892301" y="627126"/>
                </a:lnTo>
                <a:lnTo>
                  <a:pt x="968501" y="589026"/>
                </a:lnTo>
                <a:lnTo>
                  <a:pt x="1043177" y="531876"/>
                </a:lnTo>
                <a:lnTo>
                  <a:pt x="1091183" y="474726"/>
                </a:lnTo>
                <a:lnTo>
                  <a:pt x="1100327" y="458632"/>
                </a:lnTo>
                <a:close/>
              </a:path>
              <a:path w="1138554" h="684529">
                <a:moveTo>
                  <a:pt x="1138427" y="342900"/>
                </a:moveTo>
                <a:lnTo>
                  <a:pt x="1138427" y="323850"/>
                </a:lnTo>
                <a:lnTo>
                  <a:pt x="1129283" y="304800"/>
                </a:lnTo>
                <a:lnTo>
                  <a:pt x="1091183" y="313944"/>
                </a:lnTo>
                <a:lnTo>
                  <a:pt x="1100327" y="332994"/>
                </a:lnTo>
                <a:lnTo>
                  <a:pt x="1100327" y="458632"/>
                </a:lnTo>
                <a:lnTo>
                  <a:pt x="1129283" y="407670"/>
                </a:lnTo>
                <a:lnTo>
                  <a:pt x="1138427" y="3429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246988" y="5545454"/>
            <a:ext cx="579894" cy="10439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086981" y="5649848"/>
            <a:ext cx="104381" cy="761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802243" y="5126354"/>
            <a:ext cx="189737" cy="762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715362" y="4802504"/>
            <a:ext cx="133350" cy="1905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963012" y="4868798"/>
            <a:ext cx="95250" cy="24764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421992" y="4830698"/>
            <a:ext cx="255270" cy="29565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904" y="1054227"/>
            <a:ext cx="1116330" cy="0"/>
          </a:xfrm>
          <a:custGeom>
            <a:avLst/>
            <a:gdLst/>
            <a:ahLst/>
            <a:cxnLst/>
            <a:rect l="l" t="t" r="r" b="b"/>
            <a:pathLst>
              <a:path w="1116330">
                <a:moveTo>
                  <a:pt x="0" y="0"/>
                </a:moveTo>
                <a:lnTo>
                  <a:pt x="111633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145905" y="1905"/>
            <a:ext cx="0" cy="1052830"/>
          </a:xfrm>
          <a:custGeom>
            <a:avLst/>
            <a:gdLst/>
            <a:ahLst/>
            <a:cxnLst/>
            <a:rect l="l" t="t" r="r" b="b"/>
            <a:pathLst>
              <a:path h="1052830">
                <a:moveTo>
                  <a:pt x="0" y="0"/>
                </a:moveTo>
                <a:lnTo>
                  <a:pt x="0" y="1052322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9048" y="1054227"/>
            <a:ext cx="0" cy="5805805"/>
          </a:xfrm>
          <a:custGeom>
            <a:avLst/>
            <a:gdLst/>
            <a:ahLst/>
            <a:cxnLst/>
            <a:rect l="l" t="t" r="r" b="b"/>
            <a:pathLst>
              <a:path h="5805805">
                <a:moveTo>
                  <a:pt x="0" y="0"/>
                </a:moveTo>
                <a:lnTo>
                  <a:pt x="0" y="5805678"/>
                </a:lnTo>
              </a:path>
            </a:pathLst>
          </a:custGeom>
          <a:ln w="142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904" y="1905"/>
            <a:ext cx="0" cy="1052830"/>
          </a:xfrm>
          <a:custGeom>
            <a:avLst/>
            <a:gdLst/>
            <a:ahLst/>
            <a:cxnLst/>
            <a:rect l="l" t="t" r="r" b="b"/>
            <a:pathLst>
              <a:path h="1052830">
                <a:moveTo>
                  <a:pt x="0" y="0"/>
                </a:moveTo>
                <a:lnTo>
                  <a:pt x="0" y="1052322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118235" y="1905"/>
            <a:ext cx="8027670" cy="0"/>
          </a:xfrm>
          <a:custGeom>
            <a:avLst/>
            <a:gdLst/>
            <a:ahLst/>
            <a:cxnLst/>
            <a:rect l="l" t="t" r="r" b="b"/>
            <a:pathLst>
              <a:path w="8027670">
                <a:moveTo>
                  <a:pt x="0" y="0"/>
                </a:moveTo>
                <a:lnTo>
                  <a:pt x="8027670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904" y="1905"/>
            <a:ext cx="1116330" cy="0"/>
          </a:xfrm>
          <a:custGeom>
            <a:avLst/>
            <a:gdLst/>
            <a:ahLst/>
            <a:cxnLst/>
            <a:rect l="l" t="t" r="r" b="b"/>
            <a:pathLst>
              <a:path w="1116330">
                <a:moveTo>
                  <a:pt x="0" y="0"/>
                </a:moveTo>
                <a:lnTo>
                  <a:pt x="1116330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9138760" y="1054227"/>
            <a:ext cx="0" cy="5805805"/>
          </a:xfrm>
          <a:custGeom>
            <a:avLst/>
            <a:gdLst/>
            <a:ahLst/>
            <a:cxnLst/>
            <a:rect l="l" t="t" r="r" b="b"/>
            <a:pathLst>
              <a:path h="5805805">
                <a:moveTo>
                  <a:pt x="0" y="0"/>
                </a:moveTo>
                <a:lnTo>
                  <a:pt x="0" y="5805678"/>
                </a:lnTo>
              </a:path>
            </a:pathLst>
          </a:custGeom>
          <a:ln w="142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118235" y="1054227"/>
            <a:ext cx="8027670" cy="0"/>
          </a:xfrm>
          <a:custGeom>
            <a:avLst/>
            <a:gdLst/>
            <a:ahLst/>
            <a:cxnLst/>
            <a:rect l="l" t="t" r="r" b="b"/>
            <a:pathLst>
              <a:path w="8027670">
                <a:moveTo>
                  <a:pt x="0" y="0"/>
                </a:moveTo>
                <a:lnTo>
                  <a:pt x="802767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>
            <a:spLocks noGrp="1"/>
          </p:cNvSpPr>
          <p:nvPr>
            <p:ph type="title"/>
          </p:nvPr>
        </p:nvSpPr>
        <p:spPr>
          <a:xfrm>
            <a:off x="1284592" y="160654"/>
            <a:ext cx="548322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pc="-5" dirty="0"/>
              <a:t>Le Matrici</a:t>
            </a:r>
            <a:endParaRPr spc="-5" dirty="0"/>
          </a:p>
        </p:txBody>
      </p:sp>
      <p:sp>
        <p:nvSpPr>
          <p:cNvPr id="68" name="object 68"/>
          <p:cNvSpPr txBox="1"/>
          <p:nvPr/>
        </p:nvSpPr>
        <p:spPr>
          <a:xfrm>
            <a:off x="1284592" y="665099"/>
            <a:ext cx="14693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CC9A00"/>
                </a:solidFill>
                <a:latin typeface="Trebuchet MS"/>
                <a:cs typeface="Trebuchet MS"/>
              </a:rPr>
              <a:t>Generalità</a:t>
            </a:r>
            <a:endParaRPr sz="2400" dirty="0">
              <a:latin typeface="Trebuchet MS"/>
              <a:cs typeface="Trebuchet M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4B50F43-6911-40A3-84BF-6B27001BBFFC}"/>
              </a:ext>
            </a:extLst>
          </p:cNvPr>
          <p:cNvSpPr txBox="1"/>
          <p:nvPr/>
        </p:nvSpPr>
        <p:spPr>
          <a:xfrm>
            <a:off x="408073" y="1442967"/>
            <a:ext cx="5663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Cambria" panose="02040503050406030204" pitchFamily="18" charset="0"/>
                <a:ea typeface="Cambria" panose="02040503050406030204" pitchFamily="18" charset="0"/>
              </a:rPr>
              <a:t>Calcolo del determinante con l'algoritmo di Gauss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E5E1E284-A94E-434A-A160-337E73772453}"/>
                  </a:ext>
                </a:extLst>
              </p:cNvPr>
              <p:cNvSpPr txBox="1"/>
              <p:nvPr/>
            </p:nvSpPr>
            <p:spPr>
              <a:xfrm>
                <a:off x="408073" y="2060575"/>
                <a:ext cx="8160509" cy="122649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Proposizione</a:t>
                </a:r>
              </a:p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Supponiamo di ridurre la matrice quadrata A ad una matrice a scalini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it-IT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it-IT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medi-</a:t>
                </a:r>
              </a:p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ante l'algoritmo di Gauss. Allora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𝑑𝑒𝑡𝐴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 = 0 </m:t>
                    </m:r>
                  </m:oMath>
                </a14:m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se e solo 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i="1" dirty="0" smtClean="0">
                        <a:latin typeface="Cambria Math" panose="02040503050406030204" pitchFamily="18" charset="0"/>
                      </a:rPr>
                      <m:t>det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⁡</m:t>
                    </m:r>
                    <m:acc>
                      <m:accPr>
                        <m:chr m:val="̃"/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it-IT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= 0</m:t>
                    </m:r>
                  </m:oMath>
                </a14:m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In particolare, A e invertibile se e solo se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 e invertibile.</a:t>
                </a:r>
              </a:p>
            </p:txBody>
          </p:sp>
        </mc:Choice>
        <mc:Fallback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E5E1E284-A94E-434A-A160-337E737724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073" y="2060575"/>
                <a:ext cx="8160509" cy="1226490"/>
              </a:xfrm>
              <a:prstGeom prst="rect">
                <a:avLst/>
              </a:prstGeom>
              <a:blipFill>
                <a:blip r:embed="rId19"/>
                <a:stretch>
                  <a:fillRect l="-597" t="-2463" r="-149" b="-6404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magine 1">
            <a:extLst>
              <a:ext uri="{FF2B5EF4-FFF2-40B4-BE49-F238E27FC236}">
                <a16:creationId xmlns:a16="http://schemas.microsoft.com/office/drawing/2014/main" id="{CB7E4F40-130D-4D81-857C-84C560A96EA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741958" y="3870531"/>
            <a:ext cx="2024047" cy="1999661"/>
          </a:xfrm>
          <a:prstGeom prst="rect">
            <a:avLst/>
          </a:prstGeom>
        </p:spPr>
      </p:pic>
      <p:pic>
        <p:nvPicPr>
          <p:cNvPr id="4" name="Untitled 6">
            <a:hlinkClick r:id="" action="ppaction://media"/>
            <a:extLst>
              <a:ext uri="{FF2B5EF4-FFF2-40B4-BE49-F238E27FC236}">
                <a16:creationId xmlns:a16="http://schemas.microsoft.com/office/drawing/2014/main" id="{E1EF13AF-663D-4FA3-8955-5F3F47E297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531029" y="3861324"/>
            <a:ext cx="2666214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9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07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6071234" y="6187059"/>
            <a:ext cx="415277" cy="2522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02592" y="6202298"/>
            <a:ext cx="140969" cy="3428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10680" y="6269354"/>
            <a:ext cx="133350" cy="838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37457" y="6505575"/>
            <a:ext cx="142493" cy="952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743830" y="6421754"/>
            <a:ext cx="171450" cy="4000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284601" y="5851778"/>
            <a:ext cx="1325880" cy="238760"/>
          </a:xfrm>
          <a:custGeom>
            <a:avLst/>
            <a:gdLst/>
            <a:ahLst/>
            <a:cxnLst/>
            <a:rect l="l" t="t" r="r" b="b"/>
            <a:pathLst>
              <a:path w="1325879" h="238760">
                <a:moveTo>
                  <a:pt x="1325880" y="67055"/>
                </a:moveTo>
                <a:lnTo>
                  <a:pt x="1208532" y="38099"/>
                </a:lnTo>
                <a:lnTo>
                  <a:pt x="1092708" y="19049"/>
                </a:lnTo>
                <a:lnTo>
                  <a:pt x="957834" y="9905"/>
                </a:lnTo>
                <a:lnTo>
                  <a:pt x="822198" y="0"/>
                </a:lnTo>
                <a:lnTo>
                  <a:pt x="590550" y="19049"/>
                </a:lnTo>
                <a:lnTo>
                  <a:pt x="368808" y="57149"/>
                </a:lnTo>
                <a:lnTo>
                  <a:pt x="174498" y="124205"/>
                </a:lnTo>
                <a:lnTo>
                  <a:pt x="0" y="209549"/>
                </a:lnTo>
                <a:lnTo>
                  <a:pt x="30480" y="238505"/>
                </a:lnTo>
                <a:lnTo>
                  <a:pt x="193548" y="152399"/>
                </a:lnTo>
                <a:lnTo>
                  <a:pt x="387858" y="86105"/>
                </a:lnTo>
                <a:lnTo>
                  <a:pt x="600456" y="48005"/>
                </a:lnTo>
                <a:lnTo>
                  <a:pt x="822198" y="28955"/>
                </a:lnTo>
                <a:lnTo>
                  <a:pt x="947928" y="38099"/>
                </a:lnTo>
                <a:lnTo>
                  <a:pt x="1082802" y="48005"/>
                </a:lnTo>
                <a:lnTo>
                  <a:pt x="1198626" y="67055"/>
                </a:lnTo>
                <a:lnTo>
                  <a:pt x="1314450" y="95249"/>
                </a:lnTo>
                <a:lnTo>
                  <a:pt x="1325880" y="670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966085" y="6118478"/>
            <a:ext cx="271780" cy="731520"/>
          </a:xfrm>
          <a:custGeom>
            <a:avLst/>
            <a:gdLst/>
            <a:ahLst/>
            <a:cxnLst/>
            <a:rect l="l" t="t" r="r" b="b"/>
            <a:pathLst>
              <a:path w="271780" h="731520">
                <a:moveTo>
                  <a:pt x="271272" y="28955"/>
                </a:moveTo>
                <a:lnTo>
                  <a:pt x="242316" y="0"/>
                </a:lnTo>
                <a:lnTo>
                  <a:pt x="136398" y="95249"/>
                </a:lnTo>
                <a:lnTo>
                  <a:pt x="67818" y="190499"/>
                </a:lnTo>
                <a:lnTo>
                  <a:pt x="20574" y="303275"/>
                </a:lnTo>
                <a:lnTo>
                  <a:pt x="0" y="417575"/>
                </a:lnTo>
                <a:lnTo>
                  <a:pt x="9144" y="502919"/>
                </a:lnTo>
                <a:lnTo>
                  <a:pt x="39624" y="579119"/>
                </a:lnTo>
                <a:lnTo>
                  <a:pt x="48768" y="597407"/>
                </a:lnTo>
                <a:lnTo>
                  <a:pt x="48768" y="417575"/>
                </a:lnTo>
                <a:lnTo>
                  <a:pt x="67818" y="303275"/>
                </a:lnTo>
                <a:lnTo>
                  <a:pt x="105918" y="208025"/>
                </a:lnTo>
                <a:lnTo>
                  <a:pt x="183642" y="114299"/>
                </a:lnTo>
                <a:lnTo>
                  <a:pt x="271272" y="28955"/>
                </a:lnTo>
                <a:close/>
              </a:path>
              <a:path w="271780" h="731520">
                <a:moveTo>
                  <a:pt x="193548" y="731519"/>
                </a:moveTo>
                <a:lnTo>
                  <a:pt x="136398" y="655319"/>
                </a:lnTo>
                <a:lnTo>
                  <a:pt x="86868" y="579119"/>
                </a:lnTo>
                <a:lnTo>
                  <a:pt x="58674" y="502919"/>
                </a:lnTo>
                <a:lnTo>
                  <a:pt x="48768" y="417575"/>
                </a:lnTo>
                <a:lnTo>
                  <a:pt x="48768" y="597407"/>
                </a:lnTo>
                <a:lnTo>
                  <a:pt x="77724" y="655319"/>
                </a:lnTo>
                <a:lnTo>
                  <a:pt x="136398" y="731519"/>
                </a:lnTo>
                <a:lnTo>
                  <a:pt x="193548" y="7315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686680" y="5956934"/>
            <a:ext cx="571500" cy="8930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821304" y="5832728"/>
            <a:ext cx="763905" cy="1017269"/>
          </a:xfrm>
          <a:custGeom>
            <a:avLst/>
            <a:gdLst/>
            <a:ahLst/>
            <a:cxnLst/>
            <a:rect l="l" t="t" r="r" b="b"/>
            <a:pathLst>
              <a:path w="763904" h="1017270">
                <a:moveTo>
                  <a:pt x="763524" y="19049"/>
                </a:moveTo>
                <a:lnTo>
                  <a:pt x="725424" y="0"/>
                </a:lnTo>
                <a:lnTo>
                  <a:pt x="569976" y="57149"/>
                </a:lnTo>
                <a:lnTo>
                  <a:pt x="435102" y="124205"/>
                </a:lnTo>
                <a:lnTo>
                  <a:pt x="309371" y="200405"/>
                </a:lnTo>
                <a:lnTo>
                  <a:pt x="203453" y="285749"/>
                </a:lnTo>
                <a:lnTo>
                  <a:pt x="115823" y="380999"/>
                </a:lnTo>
                <a:lnTo>
                  <a:pt x="58673" y="483869"/>
                </a:lnTo>
                <a:lnTo>
                  <a:pt x="9143" y="589026"/>
                </a:lnTo>
                <a:lnTo>
                  <a:pt x="0" y="703326"/>
                </a:lnTo>
                <a:lnTo>
                  <a:pt x="9143" y="788669"/>
                </a:lnTo>
                <a:lnTo>
                  <a:pt x="28193" y="864869"/>
                </a:lnTo>
                <a:lnTo>
                  <a:pt x="28193" y="703326"/>
                </a:lnTo>
                <a:lnTo>
                  <a:pt x="38099" y="589026"/>
                </a:lnTo>
                <a:lnTo>
                  <a:pt x="87629" y="483869"/>
                </a:lnTo>
                <a:lnTo>
                  <a:pt x="144779" y="390905"/>
                </a:lnTo>
                <a:lnTo>
                  <a:pt x="231647" y="295655"/>
                </a:lnTo>
                <a:lnTo>
                  <a:pt x="338327" y="209549"/>
                </a:lnTo>
                <a:lnTo>
                  <a:pt x="463295" y="133349"/>
                </a:lnTo>
                <a:lnTo>
                  <a:pt x="609600" y="76199"/>
                </a:lnTo>
                <a:lnTo>
                  <a:pt x="763524" y="19049"/>
                </a:lnTo>
                <a:close/>
              </a:path>
              <a:path w="763904" h="1017270">
                <a:moveTo>
                  <a:pt x="153924" y="1017269"/>
                </a:moveTo>
                <a:lnTo>
                  <a:pt x="106679" y="941069"/>
                </a:lnTo>
                <a:lnTo>
                  <a:pt x="68580" y="864869"/>
                </a:lnTo>
                <a:lnTo>
                  <a:pt x="38099" y="788669"/>
                </a:lnTo>
                <a:lnTo>
                  <a:pt x="28193" y="703326"/>
                </a:lnTo>
                <a:lnTo>
                  <a:pt x="28193" y="864869"/>
                </a:lnTo>
                <a:lnTo>
                  <a:pt x="68580" y="941069"/>
                </a:lnTo>
                <a:lnTo>
                  <a:pt x="115824" y="1017269"/>
                </a:lnTo>
                <a:lnTo>
                  <a:pt x="153924" y="10172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329790" y="6363080"/>
            <a:ext cx="114300" cy="853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473058" y="5802248"/>
            <a:ext cx="227075" cy="5417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036432" y="5755004"/>
            <a:ext cx="131825" cy="14249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058012" y="5640704"/>
            <a:ext cx="1138555" cy="684530"/>
          </a:xfrm>
          <a:custGeom>
            <a:avLst/>
            <a:gdLst/>
            <a:ahLst/>
            <a:cxnLst/>
            <a:rect l="l" t="t" r="r" b="b"/>
            <a:pathLst>
              <a:path w="1138554" h="684529">
                <a:moveTo>
                  <a:pt x="930401" y="76200"/>
                </a:moveTo>
                <a:lnTo>
                  <a:pt x="758951" y="19050"/>
                </a:lnTo>
                <a:lnTo>
                  <a:pt x="663701" y="9144"/>
                </a:lnTo>
                <a:lnTo>
                  <a:pt x="569975" y="0"/>
                </a:lnTo>
                <a:lnTo>
                  <a:pt x="455675" y="9144"/>
                </a:lnTo>
                <a:lnTo>
                  <a:pt x="351281" y="28194"/>
                </a:lnTo>
                <a:lnTo>
                  <a:pt x="256031" y="57150"/>
                </a:lnTo>
                <a:lnTo>
                  <a:pt x="169925" y="104394"/>
                </a:lnTo>
                <a:lnTo>
                  <a:pt x="95249" y="152400"/>
                </a:lnTo>
                <a:lnTo>
                  <a:pt x="48005" y="209550"/>
                </a:lnTo>
                <a:lnTo>
                  <a:pt x="9905" y="275844"/>
                </a:lnTo>
                <a:lnTo>
                  <a:pt x="0" y="342900"/>
                </a:lnTo>
                <a:lnTo>
                  <a:pt x="9905" y="407670"/>
                </a:lnTo>
                <a:lnTo>
                  <a:pt x="38099" y="457291"/>
                </a:lnTo>
                <a:lnTo>
                  <a:pt x="38099" y="342900"/>
                </a:lnTo>
                <a:lnTo>
                  <a:pt x="48005" y="275844"/>
                </a:lnTo>
                <a:lnTo>
                  <a:pt x="76199" y="218694"/>
                </a:lnTo>
                <a:lnTo>
                  <a:pt x="133349" y="161544"/>
                </a:lnTo>
                <a:lnTo>
                  <a:pt x="188975" y="114300"/>
                </a:lnTo>
                <a:lnTo>
                  <a:pt x="275081" y="76200"/>
                </a:lnTo>
                <a:lnTo>
                  <a:pt x="360425" y="47244"/>
                </a:lnTo>
                <a:lnTo>
                  <a:pt x="465581" y="28194"/>
                </a:lnTo>
                <a:lnTo>
                  <a:pt x="569975" y="19050"/>
                </a:lnTo>
                <a:lnTo>
                  <a:pt x="663701" y="28194"/>
                </a:lnTo>
                <a:lnTo>
                  <a:pt x="758951" y="47243"/>
                </a:lnTo>
                <a:lnTo>
                  <a:pt x="845057" y="76200"/>
                </a:lnTo>
                <a:lnTo>
                  <a:pt x="921257" y="104393"/>
                </a:lnTo>
                <a:lnTo>
                  <a:pt x="930401" y="76200"/>
                </a:lnTo>
                <a:close/>
              </a:path>
              <a:path w="1138554" h="684529">
                <a:moveTo>
                  <a:pt x="1100327" y="458632"/>
                </a:moveTo>
                <a:lnTo>
                  <a:pt x="1100327" y="342900"/>
                </a:lnTo>
                <a:lnTo>
                  <a:pt x="1091183" y="407670"/>
                </a:lnTo>
                <a:lnTo>
                  <a:pt x="1062227" y="464820"/>
                </a:lnTo>
                <a:lnTo>
                  <a:pt x="1005077" y="521970"/>
                </a:lnTo>
                <a:lnTo>
                  <a:pt x="949451" y="569976"/>
                </a:lnTo>
                <a:lnTo>
                  <a:pt x="864107" y="608076"/>
                </a:lnTo>
                <a:lnTo>
                  <a:pt x="778001" y="636270"/>
                </a:lnTo>
                <a:lnTo>
                  <a:pt x="673607" y="655320"/>
                </a:lnTo>
                <a:lnTo>
                  <a:pt x="569975" y="665226"/>
                </a:lnTo>
                <a:lnTo>
                  <a:pt x="465581" y="655320"/>
                </a:lnTo>
                <a:lnTo>
                  <a:pt x="360425" y="636270"/>
                </a:lnTo>
                <a:lnTo>
                  <a:pt x="275081" y="608076"/>
                </a:lnTo>
                <a:lnTo>
                  <a:pt x="188975" y="569976"/>
                </a:lnTo>
                <a:lnTo>
                  <a:pt x="133349" y="521970"/>
                </a:lnTo>
                <a:lnTo>
                  <a:pt x="76199" y="464820"/>
                </a:lnTo>
                <a:lnTo>
                  <a:pt x="48005" y="407670"/>
                </a:lnTo>
                <a:lnTo>
                  <a:pt x="38099" y="342900"/>
                </a:lnTo>
                <a:lnTo>
                  <a:pt x="38099" y="457291"/>
                </a:lnTo>
                <a:lnTo>
                  <a:pt x="95249" y="531876"/>
                </a:lnTo>
                <a:lnTo>
                  <a:pt x="169925" y="589026"/>
                </a:lnTo>
                <a:lnTo>
                  <a:pt x="256031" y="627126"/>
                </a:lnTo>
                <a:lnTo>
                  <a:pt x="351281" y="655320"/>
                </a:lnTo>
                <a:lnTo>
                  <a:pt x="455675" y="674370"/>
                </a:lnTo>
                <a:lnTo>
                  <a:pt x="569975" y="684276"/>
                </a:lnTo>
                <a:lnTo>
                  <a:pt x="682751" y="674370"/>
                </a:lnTo>
                <a:lnTo>
                  <a:pt x="787907" y="655320"/>
                </a:lnTo>
                <a:lnTo>
                  <a:pt x="892301" y="627126"/>
                </a:lnTo>
                <a:lnTo>
                  <a:pt x="968501" y="589026"/>
                </a:lnTo>
                <a:lnTo>
                  <a:pt x="1043177" y="531876"/>
                </a:lnTo>
                <a:lnTo>
                  <a:pt x="1091183" y="474726"/>
                </a:lnTo>
                <a:lnTo>
                  <a:pt x="1100327" y="458632"/>
                </a:lnTo>
                <a:close/>
              </a:path>
              <a:path w="1138554" h="684529">
                <a:moveTo>
                  <a:pt x="1138427" y="342900"/>
                </a:moveTo>
                <a:lnTo>
                  <a:pt x="1138427" y="323850"/>
                </a:lnTo>
                <a:lnTo>
                  <a:pt x="1129283" y="304800"/>
                </a:lnTo>
                <a:lnTo>
                  <a:pt x="1091183" y="313944"/>
                </a:lnTo>
                <a:lnTo>
                  <a:pt x="1100327" y="332994"/>
                </a:lnTo>
                <a:lnTo>
                  <a:pt x="1100327" y="458632"/>
                </a:lnTo>
                <a:lnTo>
                  <a:pt x="1129283" y="407670"/>
                </a:lnTo>
                <a:lnTo>
                  <a:pt x="1138427" y="3429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246988" y="5545454"/>
            <a:ext cx="579894" cy="10439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086981" y="5649848"/>
            <a:ext cx="104381" cy="76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802243" y="5126354"/>
            <a:ext cx="189737" cy="762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715362" y="4802504"/>
            <a:ext cx="133350" cy="1905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963012" y="4868798"/>
            <a:ext cx="95250" cy="24764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421992" y="4830698"/>
            <a:ext cx="255270" cy="29565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904" y="1054227"/>
            <a:ext cx="1116330" cy="0"/>
          </a:xfrm>
          <a:custGeom>
            <a:avLst/>
            <a:gdLst/>
            <a:ahLst/>
            <a:cxnLst/>
            <a:rect l="l" t="t" r="r" b="b"/>
            <a:pathLst>
              <a:path w="1116330">
                <a:moveTo>
                  <a:pt x="0" y="0"/>
                </a:moveTo>
                <a:lnTo>
                  <a:pt x="111633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145905" y="1905"/>
            <a:ext cx="0" cy="1052830"/>
          </a:xfrm>
          <a:custGeom>
            <a:avLst/>
            <a:gdLst/>
            <a:ahLst/>
            <a:cxnLst/>
            <a:rect l="l" t="t" r="r" b="b"/>
            <a:pathLst>
              <a:path h="1052830">
                <a:moveTo>
                  <a:pt x="0" y="0"/>
                </a:moveTo>
                <a:lnTo>
                  <a:pt x="0" y="1052322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9048" y="1054227"/>
            <a:ext cx="0" cy="5805805"/>
          </a:xfrm>
          <a:custGeom>
            <a:avLst/>
            <a:gdLst/>
            <a:ahLst/>
            <a:cxnLst/>
            <a:rect l="l" t="t" r="r" b="b"/>
            <a:pathLst>
              <a:path h="5805805">
                <a:moveTo>
                  <a:pt x="0" y="0"/>
                </a:moveTo>
                <a:lnTo>
                  <a:pt x="0" y="5805678"/>
                </a:lnTo>
              </a:path>
            </a:pathLst>
          </a:custGeom>
          <a:ln w="142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904" y="1905"/>
            <a:ext cx="0" cy="1052830"/>
          </a:xfrm>
          <a:custGeom>
            <a:avLst/>
            <a:gdLst/>
            <a:ahLst/>
            <a:cxnLst/>
            <a:rect l="l" t="t" r="r" b="b"/>
            <a:pathLst>
              <a:path h="1052830">
                <a:moveTo>
                  <a:pt x="0" y="0"/>
                </a:moveTo>
                <a:lnTo>
                  <a:pt x="0" y="1052322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118235" y="1905"/>
            <a:ext cx="8027670" cy="0"/>
          </a:xfrm>
          <a:custGeom>
            <a:avLst/>
            <a:gdLst/>
            <a:ahLst/>
            <a:cxnLst/>
            <a:rect l="l" t="t" r="r" b="b"/>
            <a:pathLst>
              <a:path w="8027670">
                <a:moveTo>
                  <a:pt x="0" y="0"/>
                </a:moveTo>
                <a:lnTo>
                  <a:pt x="8027670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904" y="1905"/>
            <a:ext cx="1116330" cy="0"/>
          </a:xfrm>
          <a:custGeom>
            <a:avLst/>
            <a:gdLst/>
            <a:ahLst/>
            <a:cxnLst/>
            <a:rect l="l" t="t" r="r" b="b"/>
            <a:pathLst>
              <a:path w="1116330">
                <a:moveTo>
                  <a:pt x="0" y="0"/>
                </a:moveTo>
                <a:lnTo>
                  <a:pt x="1116330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9138760" y="1054227"/>
            <a:ext cx="0" cy="5805805"/>
          </a:xfrm>
          <a:custGeom>
            <a:avLst/>
            <a:gdLst/>
            <a:ahLst/>
            <a:cxnLst/>
            <a:rect l="l" t="t" r="r" b="b"/>
            <a:pathLst>
              <a:path h="5805805">
                <a:moveTo>
                  <a:pt x="0" y="0"/>
                </a:moveTo>
                <a:lnTo>
                  <a:pt x="0" y="5805678"/>
                </a:lnTo>
              </a:path>
            </a:pathLst>
          </a:custGeom>
          <a:ln w="142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118235" y="1054227"/>
            <a:ext cx="8027670" cy="0"/>
          </a:xfrm>
          <a:custGeom>
            <a:avLst/>
            <a:gdLst/>
            <a:ahLst/>
            <a:cxnLst/>
            <a:rect l="l" t="t" r="r" b="b"/>
            <a:pathLst>
              <a:path w="8027670">
                <a:moveTo>
                  <a:pt x="0" y="0"/>
                </a:moveTo>
                <a:lnTo>
                  <a:pt x="802767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>
            <a:spLocks noGrp="1"/>
          </p:cNvSpPr>
          <p:nvPr>
            <p:ph type="title"/>
          </p:nvPr>
        </p:nvSpPr>
        <p:spPr>
          <a:xfrm>
            <a:off x="1284592" y="160654"/>
            <a:ext cx="548322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pc="-5" dirty="0"/>
              <a:t>Le Matrici</a:t>
            </a:r>
            <a:endParaRPr spc="-5" dirty="0"/>
          </a:p>
        </p:txBody>
      </p:sp>
      <p:sp>
        <p:nvSpPr>
          <p:cNvPr id="68" name="object 68"/>
          <p:cNvSpPr txBox="1"/>
          <p:nvPr/>
        </p:nvSpPr>
        <p:spPr>
          <a:xfrm>
            <a:off x="1284592" y="665099"/>
            <a:ext cx="14693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CC9A00"/>
                </a:solidFill>
                <a:latin typeface="Trebuchet MS"/>
                <a:cs typeface="Trebuchet MS"/>
              </a:rPr>
              <a:t>Generalità</a:t>
            </a:r>
            <a:endParaRPr sz="2400" dirty="0">
              <a:latin typeface="Trebuchet MS"/>
              <a:cs typeface="Trebuchet M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object 69"/>
              <p:cNvSpPr txBox="1"/>
              <p:nvPr/>
            </p:nvSpPr>
            <p:spPr>
              <a:xfrm>
                <a:off x="2438401" y="1270635"/>
                <a:ext cx="6363841" cy="875240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rgbClr val="3366FF"/>
                </a:solidFill>
              </a:ln>
            </p:spPr>
            <p:txBody>
              <a:bodyPr vert="horz" wrap="square" lIns="0" tIns="43815" rIns="0" bIns="0" rtlCol="0">
                <a:spAutoFit/>
              </a:bodyPr>
              <a:lstStyle/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Una matrice si dice quadrata se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𝑝</m:t>
                    </m:r>
                    <m:r>
                      <a:rPr lang="it-IT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= </m:t>
                    </m:r>
                    <m:r>
                      <a:rPr lang="it-IT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𝑞</m:t>
                    </m:r>
                  </m:oMath>
                </a14:m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ovvero, se ha lo stesso numero di righe e colonne. Negli esempi precedenti, le prime due matrici sono quadrate, le altre no.</a:t>
                </a:r>
                <a:endParaRPr dirty="0">
                  <a:latin typeface="Cambria" panose="02040503050406030204" pitchFamily="18" charset="0"/>
                  <a:ea typeface="Cambria" panose="02040503050406030204" pitchFamily="18" charset="0"/>
                  <a:cs typeface="Times New Roman"/>
                </a:endParaRPr>
              </a:p>
            </p:txBody>
          </p:sp>
        </mc:Choice>
        <mc:Fallback xmlns="">
          <p:sp>
            <p:nvSpPr>
              <p:cNvPr id="69" name="object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1" y="1270635"/>
                <a:ext cx="6363841" cy="875240"/>
              </a:xfrm>
              <a:prstGeom prst="rect">
                <a:avLst/>
              </a:prstGeom>
              <a:blipFill>
                <a:blip r:embed="rId17"/>
                <a:stretch>
                  <a:fillRect l="-2103" t="-3425" r="-2294" b="-13699"/>
                </a:stretch>
              </a:blipFill>
              <a:ln w="9525">
                <a:solidFill>
                  <a:srgbClr val="3366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object 70"/>
              <p:cNvSpPr txBox="1"/>
              <p:nvPr/>
            </p:nvSpPr>
            <p:spPr>
              <a:xfrm>
                <a:off x="2438396" y="2933490"/>
                <a:ext cx="6363847" cy="830997"/>
              </a:xfrm>
              <a:prstGeom prst="rect">
                <a:avLst/>
              </a:prstGeom>
              <a:ln w="9525">
                <a:solidFill>
                  <a:srgbClr val="3366FF"/>
                </a:solidFill>
              </a:ln>
            </p:spPr>
            <p:txBody>
              <a:bodyPr vert="horz" wrap="square" lIns="0" tIns="0" rIns="0" bIns="0" rtlCol="0">
                <a:spAutoFit/>
              </a:bodyPr>
              <a:lstStyle/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Sia data una matrice A di tipo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it-IT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La matrice trasposta, denotata con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e la matrice che si ottiene scambiando le righe e le colonne di A. La trasposta e di tipo q</a:t>
                </a:r>
                <a14:m>
                  <m:oMath xmlns:m="http://schemas.openxmlformats.org/officeDocument/2006/math">
                    <m:r>
                      <a:rPr lang="it-IT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it-IT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endParaRPr sz="1700" dirty="0">
                  <a:latin typeface="Cambria" panose="02040503050406030204" pitchFamily="18" charset="0"/>
                  <a:ea typeface="Cambria" panose="02040503050406030204" pitchFamily="18" charset="0"/>
                  <a:cs typeface="Times New Roman"/>
                </a:endParaRPr>
              </a:p>
            </p:txBody>
          </p:sp>
        </mc:Choice>
        <mc:Fallback xmlns="">
          <p:sp>
            <p:nvSpPr>
              <p:cNvPr id="70" name="object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6" y="2933490"/>
                <a:ext cx="6363847" cy="830997"/>
              </a:xfrm>
              <a:prstGeom prst="rect">
                <a:avLst/>
              </a:prstGeom>
              <a:blipFill>
                <a:blip r:embed="rId18"/>
                <a:stretch>
                  <a:fillRect l="-2103" t="-9353" r="-2199" b="-14388"/>
                </a:stretch>
              </a:blipFill>
              <a:ln w="9525">
                <a:solidFill>
                  <a:srgbClr val="3366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5BACF521-C382-4B34-A89B-6EE18B9F280F}"/>
              </a:ext>
            </a:extLst>
          </p:cNvPr>
          <p:cNvSpPr txBox="1"/>
          <p:nvPr/>
        </p:nvSpPr>
        <p:spPr>
          <a:xfrm>
            <a:off x="304799" y="1379744"/>
            <a:ext cx="1828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Matrice quadrata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43A57FB-A0CC-4AA4-B4E3-452DCD96AD19}"/>
              </a:ext>
            </a:extLst>
          </p:cNvPr>
          <p:cNvSpPr txBox="1"/>
          <p:nvPr/>
        </p:nvSpPr>
        <p:spPr>
          <a:xfrm>
            <a:off x="304799" y="3162947"/>
            <a:ext cx="182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Matrice trasposta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tangolo 5">
                <a:extLst>
                  <a:ext uri="{FF2B5EF4-FFF2-40B4-BE49-F238E27FC236}">
                    <a16:creationId xmlns:a16="http://schemas.microsoft.com/office/drawing/2014/main" id="{1DD7A9CA-FA4F-4F80-A48C-E5B12DC0981D}"/>
                  </a:ext>
                </a:extLst>
              </p:cNvPr>
              <p:cNvSpPr/>
              <p:nvPr/>
            </p:nvSpPr>
            <p:spPr>
              <a:xfrm>
                <a:off x="2438397" y="4231211"/>
                <a:ext cx="6363846" cy="1754326"/>
              </a:xfrm>
              <a:prstGeom prst="rect">
                <a:avLst/>
              </a:prstGeom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Date due matrici A = (</a:t>
                </a:r>
                <a:r>
                  <a:rPr lang="it-IT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:r>
                  <a:rPr lang="it-IT" sz="11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ij</a:t>
                </a:r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) e B = (</a:t>
                </a:r>
                <a:r>
                  <a:rPr lang="it-IT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lang="it-IT" sz="11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ij</a:t>
                </a:r>
                <a:r>
                  <a:rPr lang="it-IT" sz="11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), entrambe di tipo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it-IT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definiamo la somma A+B come la matrice di entrate </a:t>
                </a:r>
                <a:r>
                  <a:rPr lang="it-IT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:r>
                  <a:rPr lang="it-IT" sz="11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ij</a:t>
                </a:r>
                <a:r>
                  <a:rPr lang="it-IT" sz="11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date da </a:t>
                </a:r>
                <a:r>
                  <a:rPr lang="it-IT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:r>
                  <a:rPr lang="it-IT" sz="11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ij</a:t>
                </a:r>
                <a:r>
                  <a:rPr lang="it-IT" sz="11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:r>
                  <a:rPr lang="it-IT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:r>
                  <a:rPr lang="it-IT" sz="11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ij</a:t>
                </a:r>
                <a:r>
                  <a:rPr lang="it-IT" sz="11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+ </a:t>
                </a:r>
                <a:r>
                  <a:rPr lang="it-IT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lang="it-IT" sz="11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ij</a:t>
                </a:r>
                <a:r>
                  <a:rPr lang="it-IT" sz="11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</a:p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Anche la matrice somma e di tipo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it-IT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Quindi, sommare due matrici significa semplicemente sommare gli elementi corrispondenti.</a:t>
                </a:r>
              </a:p>
            </p:txBody>
          </p:sp>
        </mc:Choice>
        <mc:Fallback xmlns="">
          <p:sp>
            <p:nvSpPr>
              <p:cNvPr id="6" name="Rettangolo 5">
                <a:extLst>
                  <a:ext uri="{FF2B5EF4-FFF2-40B4-BE49-F238E27FC236}">
                    <a16:creationId xmlns:a16="http://schemas.microsoft.com/office/drawing/2014/main" id="{1DD7A9CA-FA4F-4F80-A48C-E5B12DC098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7" y="4231211"/>
                <a:ext cx="6363846" cy="1754326"/>
              </a:xfrm>
              <a:prstGeom prst="rect">
                <a:avLst/>
              </a:prstGeom>
              <a:blipFill>
                <a:blip r:embed="rId19"/>
                <a:stretch>
                  <a:fillRect l="-669" t="-1724" b="-3793"/>
                </a:stretch>
              </a:blip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0823ED7B-FC8F-4975-83E2-8A6DF4877F7C}"/>
              </a:ext>
            </a:extLst>
          </p:cNvPr>
          <p:cNvSpPr txBox="1"/>
          <p:nvPr/>
        </p:nvSpPr>
        <p:spPr>
          <a:xfrm>
            <a:off x="319554" y="4556223"/>
            <a:ext cx="182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Somma di matrici</a:t>
            </a:r>
          </a:p>
        </p:txBody>
      </p:sp>
    </p:spTree>
    <p:extLst>
      <p:ext uri="{BB962C8B-B14F-4D97-AF65-F5344CB8AC3E}">
        <p14:creationId xmlns:p14="http://schemas.microsoft.com/office/powerpoint/2010/main" val="1192136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6071234" y="6187059"/>
            <a:ext cx="415277" cy="2522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02592" y="6202298"/>
            <a:ext cx="140969" cy="3428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10680" y="6269354"/>
            <a:ext cx="133350" cy="838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37457" y="6505575"/>
            <a:ext cx="142493" cy="952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743830" y="6421754"/>
            <a:ext cx="171450" cy="4000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284601" y="5851778"/>
            <a:ext cx="1325880" cy="238760"/>
          </a:xfrm>
          <a:custGeom>
            <a:avLst/>
            <a:gdLst/>
            <a:ahLst/>
            <a:cxnLst/>
            <a:rect l="l" t="t" r="r" b="b"/>
            <a:pathLst>
              <a:path w="1325879" h="238760">
                <a:moveTo>
                  <a:pt x="1325880" y="67055"/>
                </a:moveTo>
                <a:lnTo>
                  <a:pt x="1208532" y="38099"/>
                </a:lnTo>
                <a:lnTo>
                  <a:pt x="1092708" y="19049"/>
                </a:lnTo>
                <a:lnTo>
                  <a:pt x="957834" y="9905"/>
                </a:lnTo>
                <a:lnTo>
                  <a:pt x="822198" y="0"/>
                </a:lnTo>
                <a:lnTo>
                  <a:pt x="590550" y="19049"/>
                </a:lnTo>
                <a:lnTo>
                  <a:pt x="368808" y="57149"/>
                </a:lnTo>
                <a:lnTo>
                  <a:pt x="174498" y="124205"/>
                </a:lnTo>
                <a:lnTo>
                  <a:pt x="0" y="209549"/>
                </a:lnTo>
                <a:lnTo>
                  <a:pt x="30480" y="238505"/>
                </a:lnTo>
                <a:lnTo>
                  <a:pt x="193548" y="152399"/>
                </a:lnTo>
                <a:lnTo>
                  <a:pt x="387858" y="86105"/>
                </a:lnTo>
                <a:lnTo>
                  <a:pt x="600456" y="48005"/>
                </a:lnTo>
                <a:lnTo>
                  <a:pt x="822198" y="28955"/>
                </a:lnTo>
                <a:lnTo>
                  <a:pt x="947928" y="38099"/>
                </a:lnTo>
                <a:lnTo>
                  <a:pt x="1082802" y="48005"/>
                </a:lnTo>
                <a:lnTo>
                  <a:pt x="1198626" y="67055"/>
                </a:lnTo>
                <a:lnTo>
                  <a:pt x="1314450" y="95249"/>
                </a:lnTo>
                <a:lnTo>
                  <a:pt x="1325880" y="670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966085" y="6118478"/>
            <a:ext cx="271780" cy="731520"/>
          </a:xfrm>
          <a:custGeom>
            <a:avLst/>
            <a:gdLst/>
            <a:ahLst/>
            <a:cxnLst/>
            <a:rect l="l" t="t" r="r" b="b"/>
            <a:pathLst>
              <a:path w="271780" h="731520">
                <a:moveTo>
                  <a:pt x="271272" y="28955"/>
                </a:moveTo>
                <a:lnTo>
                  <a:pt x="242316" y="0"/>
                </a:lnTo>
                <a:lnTo>
                  <a:pt x="136398" y="95249"/>
                </a:lnTo>
                <a:lnTo>
                  <a:pt x="67818" y="190499"/>
                </a:lnTo>
                <a:lnTo>
                  <a:pt x="20574" y="303275"/>
                </a:lnTo>
                <a:lnTo>
                  <a:pt x="0" y="417575"/>
                </a:lnTo>
                <a:lnTo>
                  <a:pt x="9144" y="502919"/>
                </a:lnTo>
                <a:lnTo>
                  <a:pt x="39624" y="579119"/>
                </a:lnTo>
                <a:lnTo>
                  <a:pt x="48768" y="597407"/>
                </a:lnTo>
                <a:lnTo>
                  <a:pt x="48768" y="417575"/>
                </a:lnTo>
                <a:lnTo>
                  <a:pt x="67818" y="303275"/>
                </a:lnTo>
                <a:lnTo>
                  <a:pt x="105918" y="208025"/>
                </a:lnTo>
                <a:lnTo>
                  <a:pt x="183642" y="114299"/>
                </a:lnTo>
                <a:lnTo>
                  <a:pt x="271272" y="28955"/>
                </a:lnTo>
                <a:close/>
              </a:path>
              <a:path w="271780" h="731520">
                <a:moveTo>
                  <a:pt x="193548" y="731519"/>
                </a:moveTo>
                <a:lnTo>
                  <a:pt x="136398" y="655319"/>
                </a:lnTo>
                <a:lnTo>
                  <a:pt x="86868" y="579119"/>
                </a:lnTo>
                <a:lnTo>
                  <a:pt x="58674" y="502919"/>
                </a:lnTo>
                <a:lnTo>
                  <a:pt x="48768" y="417575"/>
                </a:lnTo>
                <a:lnTo>
                  <a:pt x="48768" y="597407"/>
                </a:lnTo>
                <a:lnTo>
                  <a:pt x="77724" y="655319"/>
                </a:lnTo>
                <a:lnTo>
                  <a:pt x="136398" y="731519"/>
                </a:lnTo>
                <a:lnTo>
                  <a:pt x="193548" y="7315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686680" y="5956934"/>
            <a:ext cx="571500" cy="8930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821304" y="5832728"/>
            <a:ext cx="763905" cy="1017269"/>
          </a:xfrm>
          <a:custGeom>
            <a:avLst/>
            <a:gdLst/>
            <a:ahLst/>
            <a:cxnLst/>
            <a:rect l="l" t="t" r="r" b="b"/>
            <a:pathLst>
              <a:path w="763904" h="1017270">
                <a:moveTo>
                  <a:pt x="763524" y="19049"/>
                </a:moveTo>
                <a:lnTo>
                  <a:pt x="725424" y="0"/>
                </a:lnTo>
                <a:lnTo>
                  <a:pt x="569976" y="57149"/>
                </a:lnTo>
                <a:lnTo>
                  <a:pt x="435102" y="124205"/>
                </a:lnTo>
                <a:lnTo>
                  <a:pt x="309371" y="200405"/>
                </a:lnTo>
                <a:lnTo>
                  <a:pt x="203453" y="285749"/>
                </a:lnTo>
                <a:lnTo>
                  <a:pt x="115823" y="380999"/>
                </a:lnTo>
                <a:lnTo>
                  <a:pt x="58673" y="483869"/>
                </a:lnTo>
                <a:lnTo>
                  <a:pt x="9143" y="589026"/>
                </a:lnTo>
                <a:lnTo>
                  <a:pt x="0" y="703326"/>
                </a:lnTo>
                <a:lnTo>
                  <a:pt x="9143" y="788669"/>
                </a:lnTo>
                <a:lnTo>
                  <a:pt x="28193" y="864869"/>
                </a:lnTo>
                <a:lnTo>
                  <a:pt x="28193" y="703326"/>
                </a:lnTo>
                <a:lnTo>
                  <a:pt x="38099" y="589026"/>
                </a:lnTo>
                <a:lnTo>
                  <a:pt x="87629" y="483869"/>
                </a:lnTo>
                <a:lnTo>
                  <a:pt x="144779" y="390905"/>
                </a:lnTo>
                <a:lnTo>
                  <a:pt x="231647" y="295655"/>
                </a:lnTo>
                <a:lnTo>
                  <a:pt x="338327" y="209549"/>
                </a:lnTo>
                <a:lnTo>
                  <a:pt x="463295" y="133349"/>
                </a:lnTo>
                <a:lnTo>
                  <a:pt x="609600" y="76199"/>
                </a:lnTo>
                <a:lnTo>
                  <a:pt x="763524" y="19049"/>
                </a:lnTo>
                <a:close/>
              </a:path>
              <a:path w="763904" h="1017270">
                <a:moveTo>
                  <a:pt x="153924" y="1017269"/>
                </a:moveTo>
                <a:lnTo>
                  <a:pt x="106679" y="941069"/>
                </a:lnTo>
                <a:lnTo>
                  <a:pt x="68580" y="864869"/>
                </a:lnTo>
                <a:lnTo>
                  <a:pt x="38099" y="788669"/>
                </a:lnTo>
                <a:lnTo>
                  <a:pt x="28193" y="703326"/>
                </a:lnTo>
                <a:lnTo>
                  <a:pt x="28193" y="864869"/>
                </a:lnTo>
                <a:lnTo>
                  <a:pt x="68580" y="941069"/>
                </a:lnTo>
                <a:lnTo>
                  <a:pt x="115824" y="1017269"/>
                </a:lnTo>
                <a:lnTo>
                  <a:pt x="153924" y="10172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329790" y="6363080"/>
            <a:ext cx="114300" cy="853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473058" y="5802248"/>
            <a:ext cx="227075" cy="5417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036432" y="5755004"/>
            <a:ext cx="131825" cy="14249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058012" y="5640704"/>
            <a:ext cx="1138555" cy="684530"/>
          </a:xfrm>
          <a:custGeom>
            <a:avLst/>
            <a:gdLst/>
            <a:ahLst/>
            <a:cxnLst/>
            <a:rect l="l" t="t" r="r" b="b"/>
            <a:pathLst>
              <a:path w="1138554" h="684529">
                <a:moveTo>
                  <a:pt x="930401" y="76200"/>
                </a:moveTo>
                <a:lnTo>
                  <a:pt x="758951" y="19050"/>
                </a:lnTo>
                <a:lnTo>
                  <a:pt x="663701" y="9144"/>
                </a:lnTo>
                <a:lnTo>
                  <a:pt x="569975" y="0"/>
                </a:lnTo>
                <a:lnTo>
                  <a:pt x="455675" y="9144"/>
                </a:lnTo>
                <a:lnTo>
                  <a:pt x="351281" y="28194"/>
                </a:lnTo>
                <a:lnTo>
                  <a:pt x="256031" y="57150"/>
                </a:lnTo>
                <a:lnTo>
                  <a:pt x="169925" y="104394"/>
                </a:lnTo>
                <a:lnTo>
                  <a:pt x="95249" y="152400"/>
                </a:lnTo>
                <a:lnTo>
                  <a:pt x="48005" y="209550"/>
                </a:lnTo>
                <a:lnTo>
                  <a:pt x="9905" y="275844"/>
                </a:lnTo>
                <a:lnTo>
                  <a:pt x="0" y="342900"/>
                </a:lnTo>
                <a:lnTo>
                  <a:pt x="9905" y="407670"/>
                </a:lnTo>
                <a:lnTo>
                  <a:pt x="38099" y="457291"/>
                </a:lnTo>
                <a:lnTo>
                  <a:pt x="38099" y="342900"/>
                </a:lnTo>
                <a:lnTo>
                  <a:pt x="48005" y="275844"/>
                </a:lnTo>
                <a:lnTo>
                  <a:pt x="76199" y="218694"/>
                </a:lnTo>
                <a:lnTo>
                  <a:pt x="133349" y="161544"/>
                </a:lnTo>
                <a:lnTo>
                  <a:pt x="188975" y="114300"/>
                </a:lnTo>
                <a:lnTo>
                  <a:pt x="275081" y="76200"/>
                </a:lnTo>
                <a:lnTo>
                  <a:pt x="360425" y="47244"/>
                </a:lnTo>
                <a:lnTo>
                  <a:pt x="465581" y="28194"/>
                </a:lnTo>
                <a:lnTo>
                  <a:pt x="569975" y="19050"/>
                </a:lnTo>
                <a:lnTo>
                  <a:pt x="663701" y="28194"/>
                </a:lnTo>
                <a:lnTo>
                  <a:pt x="758951" y="47243"/>
                </a:lnTo>
                <a:lnTo>
                  <a:pt x="845057" y="76200"/>
                </a:lnTo>
                <a:lnTo>
                  <a:pt x="921257" y="104393"/>
                </a:lnTo>
                <a:lnTo>
                  <a:pt x="930401" y="76200"/>
                </a:lnTo>
                <a:close/>
              </a:path>
              <a:path w="1138554" h="684529">
                <a:moveTo>
                  <a:pt x="1100327" y="458632"/>
                </a:moveTo>
                <a:lnTo>
                  <a:pt x="1100327" y="342900"/>
                </a:lnTo>
                <a:lnTo>
                  <a:pt x="1091183" y="407670"/>
                </a:lnTo>
                <a:lnTo>
                  <a:pt x="1062227" y="464820"/>
                </a:lnTo>
                <a:lnTo>
                  <a:pt x="1005077" y="521970"/>
                </a:lnTo>
                <a:lnTo>
                  <a:pt x="949451" y="569976"/>
                </a:lnTo>
                <a:lnTo>
                  <a:pt x="864107" y="608076"/>
                </a:lnTo>
                <a:lnTo>
                  <a:pt x="778001" y="636270"/>
                </a:lnTo>
                <a:lnTo>
                  <a:pt x="673607" y="655320"/>
                </a:lnTo>
                <a:lnTo>
                  <a:pt x="569975" y="665226"/>
                </a:lnTo>
                <a:lnTo>
                  <a:pt x="465581" y="655320"/>
                </a:lnTo>
                <a:lnTo>
                  <a:pt x="360425" y="636270"/>
                </a:lnTo>
                <a:lnTo>
                  <a:pt x="275081" y="608076"/>
                </a:lnTo>
                <a:lnTo>
                  <a:pt x="188975" y="569976"/>
                </a:lnTo>
                <a:lnTo>
                  <a:pt x="133349" y="521970"/>
                </a:lnTo>
                <a:lnTo>
                  <a:pt x="76199" y="464820"/>
                </a:lnTo>
                <a:lnTo>
                  <a:pt x="48005" y="407670"/>
                </a:lnTo>
                <a:lnTo>
                  <a:pt x="38099" y="342900"/>
                </a:lnTo>
                <a:lnTo>
                  <a:pt x="38099" y="457291"/>
                </a:lnTo>
                <a:lnTo>
                  <a:pt x="95249" y="531876"/>
                </a:lnTo>
                <a:lnTo>
                  <a:pt x="169925" y="589026"/>
                </a:lnTo>
                <a:lnTo>
                  <a:pt x="256031" y="627126"/>
                </a:lnTo>
                <a:lnTo>
                  <a:pt x="351281" y="655320"/>
                </a:lnTo>
                <a:lnTo>
                  <a:pt x="455675" y="674370"/>
                </a:lnTo>
                <a:lnTo>
                  <a:pt x="569975" y="684276"/>
                </a:lnTo>
                <a:lnTo>
                  <a:pt x="682751" y="674370"/>
                </a:lnTo>
                <a:lnTo>
                  <a:pt x="787907" y="655320"/>
                </a:lnTo>
                <a:lnTo>
                  <a:pt x="892301" y="627126"/>
                </a:lnTo>
                <a:lnTo>
                  <a:pt x="968501" y="589026"/>
                </a:lnTo>
                <a:lnTo>
                  <a:pt x="1043177" y="531876"/>
                </a:lnTo>
                <a:lnTo>
                  <a:pt x="1091183" y="474726"/>
                </a:lnTo>
                <a:lnTo>
                  <a:pt x="1100327" y="458632"/>
                </a:lnTo>
                <a:close/>
              </a:path>
              <a:path w="1138554" h="684529">
                <a:moveTo>
                  <a:pt x="1138427" y="342900"/>
                </a:moveTo>
                <a:lnTo>
                  <a:pt x="1138427" y="323850"/>
                </a:lnTo>
                <a:lnTo>
                  <a:pt x="1129283" y="304800"/>
                </a:lnTo>
                <a:lnTo>
                  <a:pt x="1091183" y="313944"/>
                </a:lnTo>
                <a:lnTo>
                  <a:pt x="1100327" y="332994"/>
                </a:lnTo>
                <a:lnTo>
                  <a:pt x="1100327" y="458632"/>
                </a:lnTo>
                <a:lnTo>
                  <a:pt x="1129283" y="407670"/>
                </a:lnTo>
                <a:lnTo>
                  <a:pt x="1138427" y="3429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246988" y="5545454"/>
            <a:ext cx="579894" cy="10439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086981" y="5649848"/>
            <a:ext cx="104381" cy="76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802243" y="5126354"/>
            <a:ext cx="189737" cy="762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715362" y="4802504"/>
            <a:ext cx="133350" cy="1905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963012" y="4868798"/>
            <a:ext cx="95250" cy="24764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421992" y="4830698"/>
            <a:ext cx="255270" cy="29565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904" y="1054227"/>
            <a:ext cx="1116330" cy="0"/>
          </a:xfrm>
          <a:custGeom>
            <a:avLst/>
            <a:gdLst/>
            <a:ahLst/>
            <a:cxnLst/>
            <a:rect l="l" t="t" r="r" b="b"/>
            <a:pathLst>
              <a:path w="1116330">
                <a:moveTo>
                  <a:pt x="0" y="0"/>
                </a:moveTo>
                <a:lnTo>
                  <a:pt x="111633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145905" y="1905"/>
            <a:ext cx="0" cy="1052830"/>
          </a:xfrm>
          <a:custGeom>
            <a:avLst/>
            <a:gdLst/>
            <a:ahLst/>
            <a:cxnLst/>
            <a:rect l="l" t="t" r="r" b="b"/>
            <a:pathLst>
              <a:path h="1052830">
                <a:moveTo>
                  <a:pt x="0" y="0"/>
                </a:moveTo>
                <a:lnTo>
                  <a:pt x="0" y="1052322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9048" y="1054227"/>
            <a:ext cx="0" cy="5805805"/>
          </a:xfrm>
          <a:custGeom>
            <a:avLst/>
            <a:gdLst/>
            <a:ahLst/>
            <a:cxnLst/>
            <a:rect l="l" t="t" r="r" b="b"/>
            <a:pathLst>
              <a:path h="5805805">
                <a:moveTo>
                  <a:pt x="0" y="0"/>
                </a:moveTo>
                <a:lnTo>
                  <a:pt x="0" y="5805678"/>
                </a:lnTo>
              </a:path>
            </a:pathLst>
          </a:custGeom>
          <a:ln w="142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904" y="1905"/>
            <a:ext cx="0" cy="1052830"/>
          </a:xfrm>
          <a:custGeom>
            <a:avLst/>
            <a:gdLst/>
            <a:ahLst/>
            <a:cxnLst/>
            <a:rect l="l" t="t" r="r" b="b"/>
            <a:pathLst>
              <a:path h="1052830">
                <a:moveTo>
                  <a:pt x="0" y="0"/>
                </a:moveTo>
                <a:lnTo>
                  <a:pt x="0" y="1052322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118235" y="1905"/>
            <a:ext cx="8027670" cy="0"/>
          </a:xfrm>
          <a:custGeom>
            <a:avLst/>
            <a:gdLst/>
            <a:ahLst/>
            <a:cxnLst/>
            <a:rect l="l" t="t" r="r" b="b"/>
            <a:pathLst>
              <a:path w="8027670">
                <a:moveTo>
                  <a:pt x="0" y="0"/>
                </a:moveTo>
                <a:lnTo>
                  <a:pt x="8027670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904" y="1905"/>
            <a:ext cx="1116330" cy="0"/>
          </a:xfrm>
          <a:custGeom>
            <a:avLst/>
            <a:gdLst/>
            <a:ahLst/>
            <a:cxnLst/>
            <a:rect l="l" t="t" r="r" b="b"/>
            <a:pathLst>
              <a:path w="1116330">
                <a:moveTo>
                  <a:pt x="0" y="0"/>
                </a:moveTo>
                <a:lnTo>
                  <a:pt x="1116330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9138760" y="1054227"/>
            <a:ext cx="0" cy="5805805"/>
          </a:xfrm>
          <a:custGeom>
            <a:avLst/>
            <a:gdLst/>
            <a:ahLst/>
            <a:cxnLst/>
            <a:rect l="l" t="t" r="r" b="b"/>
            <a:pathLst>
              <a:path h="5805805">
                <a:moveTo>
                  <a:pt x="0" y="0"/>
                </a:moveTo>
                <a:lnTo>
                  <a:pt x="0" y="5805678"/>
                </a:lnTo>
              </a:path>
            </a:pathLst>
          </a:custGeom>
          <a:ln w="142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118235" y="1054227"/>
            <a:ext cx="8027670" cy="0"/>
          </a:xfrm>
          <a:custGeom>
            <a:avLst/>
            <a:gdLst/>
            <a:ahLst/>
            <a:cxnLst/>
            <a:rect l="l" t="t" r="r" b="b"/>
            <a:pathLst>
              <a:path w="8027670">
                <a:moveTo>
                  <a:pt x="0" y="0"/>
                </a:moveTo>
                <a:lnTo>
                  <a:pt x="802767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>
            <a:spLocks noGrp="1"/>
          </p:cNvSpPr>
          <p:nvPr>
            <p:ph type="title"/>
          </p:nvPr>
        </p:nvSpPr>
        <p:spPr>
          <a:xfrm>
            <a:off x="1284592" y="160654"/>
            <a:ext cx="548322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pc="-5" dirty="0"/>
              <a:t>Le Matrici</a:t>
            </a:r>
            <a:endParaRPr spc="-5" dirty="0"/>
          </a:p>
        </p:txBody>
      </p:sp>
      <p:sp>
        <p:nvSpPr>
          <p:cNvPr id="68" name="object 68"/>
          <p:cNvSpPr txBox="1"/>
          <p:nvPr/>
        </p:nvSpPr>
        <p:spPr>
          <a:xfrm>
            <a:off x="1284592" y="665099"/>
            <a:ext cx="14693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CC9A00"/>
                </a:solidFill>
                <a:latin typeface="Trebuchet MS"/>
                <a:cs typeface="Trebuchet MS"/>
              </a:rPr>
              <a:t>Generalità</a:t>
            </a:r>
            <a:endParaRPr sz="2400" dirty="0">
              <a:latin typeface="Trebuchet MS"/>
              <a:cs typeface="Trebuchet MS"/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0823ED7B-FC8F-4975-83E2-8A6DF4877F7C}"/>
              </a:ext>
            </a:extLst>
          </p:cNvPr>
          <p:cNvSpPr txBox="1"/>
          <p:nvPr/>
        </p:nvSpPr>
        <p:spPr>
          <a:xfrm>
            <a:off x="573169" y="1653665"/>
            <a:ext cx="182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Somma di matrici</a:t>
            </a:r>
          </a:p>
        </p:txBody>
      </p:sp>
      <p:pic>
        <p:nvPicPr>
          <p:cNvPr id="41" name="Immagine 40">
            <a:extLst>
              <a:ext uri="{FF2B5EF4-FFF2-40B4-BE49-F238E27FC236}">
                <a16:creationId xmlns:a16="http://schemas.microsoft.com/office/drawing/2014/main" id="{410C047C-9D70-40CC-A85A-ED63AB7AFC4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9810" y="2748686"/>
            <a:ext cx="7108188" cy="3150970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169917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6071234" y="6187059"/>
            <a:ext cx="415277" cy="2522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02592" y="6202298"/>
            <a:ext cx="140969" cy="3428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10680" y="6269354"/>
            <a:ext cx="133350" cy="838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37457" y="6505575"/>
            <a:ext cx="142493" cy="952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743830" y="6421754"/>
            <a:ext cx="171450" cy="4000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284601" y="5851778"/>
            <a:ext cx="1325880" cy="238760"/>
          </a:xfrm>
          <a:custGeom>
            <a:avLst/>
            <a:gdLst/>
            <a:ahLst/>
            <a:cxnLst/>
            <a:rect l="l" t="t" r="r" b="b"/>
            <a:pathLst>
              <a:path w="1325879" h="238760">
                <a:moveTo>
                  <a:pt x="1325880" y="67055"/>
                </a:moveTo>
                <a:lnTo>
                  <a:pt x="1208532" y="38099"/>
                </a:lnTo>
                <a:lnTo>
                  <a:pt x="1092708" y="19049"/>
                </a:lnTo>
                <a:lnTo>
                  <a:pt x="957834" y="9905"/>
                </a:lnTo>
                <a:lnTo>
                  <a:pt x="822198" y="0"/>
                </a:lnTo>
                <a:lnTo>
                  <a:pt x="590550" y="19049"/>
                </a:lnTo>
                <a:lnTo>
                  <a:pt x="368808" y="57149"/>
                </a:lnTo>
                <a:lnTo>
                  <a:pt x="174498" y="124205"/>
                </a:lnTo>
                <a:lnTo>
                  <a:pt x="0" y="209549"/>
                </a:lnTo>
                <a:lnTo>
                  <a:pt x="30480" y="238505"/>
                </a:lnTo>
                <a:lnTo>
                  <a:pt x="193548" y="152399"/>
                </a:lnTo>
                <a:lnTo>
                  <a:pt x="387858" y="86105"/>
                </a:lnTo>
                <a:lnTo>
                  <a:pt x="600456" y="48005"/>
                </a:lnTo>
                <a:lnTo>
                  <a:pt x="822198" y="28955"/>
                </a:lnTo>
                <a:lnTo>
                  <a:pt x="947928" y="38099"/>
                </a:lnTo>
                <a:lnTo>
                  <a:pt x="1082802" y="48005"/>
                </a:lnTo>
                <a:lnTo>
                  <a:pt x="1198626" y="67055"/>
                </a:lnTo>
                <a:lnTo>
                  <a:pt x="1314450" y="95249"/>
                </a:lnTo>
                <a:lnTo>
                  <a:pt x="1325880" y="670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966085" y="6118478"/>
            <a:ext cx="271780" cy="731520"/>
          </a:xfrm>
          <a:custGeom>
            <a:avLst/>
            <a:gdLst/>
            <a:ahLst/>
            <a:cxnLst/>
            <a:rect l="l" t="t" r="r" b="b"/>
            <a:pathLst>
              <a:path w="271780" h="731520">
                <a:moveTo>
                  <a:pt x="271272" y="28955"/>
                </a:moveTo>
                <a:lnTo>
                  <a:pt x="242316" y="0"/>
                </a:lnTo>
                <a:lnTo>
                  <a:pt x="136398" y="95249"/>
                </a:lnTo>
                <a:lnTo>
                  <a:pt x="67818" y="190499"/>
                </a:lnTo>
                <a:lnTo>
                  <a:pt x="20574" y="303275"/>
                </a:lnTo>
                <a:lnTo>
                  <a:pt x="0" y="417575"/>
                </a:lnTo>
                <a:lnTo>
                  <a:pt x="9144" y="502919"/>
                </a:lnTo>
                <a:lnTo>
                  <a:pt x="39624" y="579119"/>
                </a:lnTo>
                <a:lnTo>
                  <a:pt x="48768" y="597407"/>
                </a:lnTo>
                <a:lnTo>
                  <a:pt x="48768" y="417575"/>
                </a:lnTo>
                <a:lnTo>
                  <a:pt x="67818" y="303275"/>
                </a:lnTo>
                <a:lnTo>
                  <a:pt x="105918" y="208025"/>
                </a:lnTo>
                <a:lnTo>
                  <a:pt x="183642" y="114299"/>
                </a:lnTo>
                <a:lnTo>
                  <a:pt x="271272" y="28955"/>
                </a:lnTo>
                <a:close/>
              </a:path>
              <a:path w="271780" h="731520">
                <a:moveTo>
                  <a:pt x="193548" y="731519"/>
                </a:moveTo>
                <a:lnTo>
                  <a:pt x="136398" y="655319"/>
                </a:lnTo>
                <a:lnTo>
                  <a:pt x="86868" y="579119"/>
                </a:lnTo>
                <a:lnTo>
                  <a:pt x="58674" y="502919"/>
                </a:lnTo>
                <a:lnTo>
                  <a:pt x="48768" y="417575"/>
                </a:lnTo>
                <a:lnTo>
                  <a:pt x="48768" y="597407"/>
                </a:lnTo>
                <a:lnTo>
                  <a:pt x="77724" y="655319"/>
                </a:lnTo>
                <a:lnTo>
                  <a:pt x="136398" y="731519"/>
                </a:lnTo>
                <a:lnTo>
                  <a:pt x="193548" y="7315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686680" y="5956934"/>
            <a:ext cx="571500" cy="8930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821304" y="5832728"/>
            <a:ext cx="763905" cy="1017269"/>
          </a:xfrm>
          <a:custGeom>
            <a:avLst/>
            <a:gdLst/>
            <a:ahLst/>
            <a:cxnLst/>
            <a:rect l="l" t="t" r="r" b="b"/>
            <a:pathLst>
              <a:path w="763904" h="1017270">
                <a:moveTo>
                  <a:pt x="763524" y="19049"/>
                </a:moveTo>
                <a:lnTo>
                  <a:pt x="725424" y="0"/>
                </a:lnTo>
                <a:lnTo>
                  <a:pt x="569976" y="57149"/>
                </a:lnTo>
                <a:lnTo>
                  <a:pt x="435102" y="124205"/>
                </a:lnTo>
                <a:lnTo>
                  <a:pt x="309371" y="200405"/>
                </a:lnTo>
                <a:lnTo>
                  <a:pt x="203453" y="285749"/>
                </a:lnTo>
                <a:lnTo>
                  <a:pt x="115823" y="380999"/>
                </a:lnTo>
                <a:lnTo>
                  <a:pt x="58673" y="483869"/>
                </a:lnTo>
                <a:lnTo>
                  <a:pt x="9143" y="589026"/>
                </a:lnTo>
                <a:lnTo>
                  <a:pt x="0" y="703326"/>
                </a:lnTo>
                <a:lnTo>
                  <a:pt x="9143" y="788669"/>
                </a:lnTo>
                <a:lnTo>
                  <a:pt x="28193" y="864869"/>
                </a:lnTo>
                <a:lnTo>
                  <a:pt x="28193" y="703326"/>
                </a:lnTo>
                <a:lnTo>
                  <a:pt x="38099" y="589026"/>
                </a:lnTo>
                <a:lnTo>
                  <a:pt x="87629" y="483869"/>
                </a:lnTo>
                <a:lnTo>
                  <a:pt x="144779" y="390905"/>
                </a:lnTo>
                <a:lnTo>
                  <a:pt x="231647" y="295655"/>
                </a:lnTo>
                <a:lnTo>
                  <a:pt x="338327" y="209549"/>
                </a:lnTo>
                <a:lnTo>
                  <a:pt x="463295" y="133349"/>
                </a:lnTo>
                <a:lnTo>
                  <a:pt x="609600" y="76199"/>
                </a:lnTo>
                <a:lnTo>
                  <a:pt x="763524" y="19049"/>
                </a:lnTo>
                <a:close/>
              </a:path>
              <a:path w="763904" h="1017270">
                <a:moveTo>
                  <a:pt x="153924" y="1017269"/>
                </a:moveTo>
                <a:lnTo>
                  <a:pt x="106679" y="941069"/>
                </a:lnTo>
                <a:lnTo>
                  <a:pt x="68580" y="864869"/>
                </a:lnTo>
                <a:lnTo>
                  <a:pt x="38099" y="788669"/>
                </a:lnTo>
                <a:lnTo>
                  <a:pt x="28193" y="703326"/>
                </a:lnTo>
                <a:lnTo>
                  <a:pt x="28193" y="864869"/>
                </a:lnTo>
                <a:lnTo>
                  <a:pt x="68580" y="941069"/>
                </a:lnTo>
                <a:lnTo>
                  <a:pt x="115824" y="1017269"/>
                </a:lnTo>
                <a:lnTo>
                  <a:pt x="153924" y="10172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329790" y="6363080"/>
            <a:ext cx="114300" cy="853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473058" y="5802248"/>
            <a:ext cx="227075" cy="5417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036432" y="5755004"/>
            <a:ext cx="131825" cy="14249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058012" y="5640704"/>
            <a:ext cx="1138555" cy="684530"/>
          </a:xfrm>
          <a:custGeom>
            <a:avLst/>
            <a:gdLst/>
            <a:ahLst/>
            <a:cxnLst/>
            <a:rect l="l" t="t" r="r" b="b"/>
            <a:pathLst>
              <a:path w="1138554" h="684529">
                <a:moveTo>
                  <a:pt x="930401" y="76200"/>
                </a:moveTo>
                <a:lnTo>
                  <a:pt x="758951" y="19050"/>
                </a:lnTo>
                <a:lnTo>
                  <a:pt x="663701" y="9144"/>
                </a:lnTo>
                <a:lnTo>
                  <a:pt x="569975" y="0"/>
                </a:lnTo>
                <a:lnTo>
                  <a:pt x="455675" y="9144"/>
                </a:lnTo>
                <a:lnTo>
                  <a:pt x="351281" y="28194"/>
                </a:lnTo>
                <a:lnTo>
                  <a:pt x="256031" y="57150"/>
                </a:lnTo>
                <a:lnTo>
                  <a:pt x="169925" y="104394"/>
                </a:lnTo>
                <a:lnTo>
                  <a:pt x="95249" y="152400"/>
                </a:lnTo>
                <a:lnTo>
                  <a:pt x="48005" y="209550"/>
                </a:lnTo>
                <a:lnTo>
                  <a:pt x="9905" y="275844"/>
                </a:lnTo>
                <a:lnTo>
                  <a:pt x="0" y="342900"/>
                </a:lnTo>
                <a:lnTo>
                  <a:pt x="9905" y="407670"/>
                </a:lnTo>
                <a:lnTo>
                  <a:pt x="38099" y="457291"/>
                </a:lnTo>
                <a:lnTo>
                  <a:pt x="38099" y="342900"/>
                </a:lnTo>
                <a:lnTo>
                  <a:pt x="48005" y="275844"/>
                </a:lnTo>
                <a:lnTo>
                  <a:pt x="76199" y="218694"/>
                </a:lnTo>
                <a:lnTo>
                  <a:pt x="133349" y="161544"/>
                </a:lnTo>
                <a:lnTo>
                  <a:pt x="188975" y="114300"/>
                </a:lnTo>
                <a:lnTo>
                  <a:pt x="275081" y="76200"/>
                </a:lnTo>
                <a:lnTo>
                  <a:pt x="360425" y="47244"/>
                </a:lnTo>
                <a:lnTo>
                  <a:pt x="465581" y="28194"/>
                </a:lnTo>
                <a:lnTo>
                  <a:pt x="569975" y="19050"/>
                </a:lnTo>
                <a:lnTo>
                  <a:pt x="663701" y="28194"/>
                </a:lnTo>
                <a:lnTo>
                  <a:pt x="758951" y="47243"/>
                </a:lnTo>
                <a:lnTo>
                  <a:pt x="845057" y="76200"/>
                </a:lnTo>
                <a:lnTo>
                  <a:pt x="921257" y="104393"/>
                </a:lnTo>
                <a:lnTo>
                  <a:pt x="930401" y="76200"/>
                </a:lnTo>
                <a:close/>
              </a:path>
              <a:path w="1138554" h="684529">
                <a:moveTo>
                  <a:pt x="1100327" y="458632"/>
                </a:moveTo>
                <a:lnTo>
                  <a:pt x="1100327" y="342900"/>
                </a:lnTo>
                <a:lnTo>
                  <a:pt x="1091183" y="407670"/>
                </a:lnTo>
                <a:lnTo>
                  <a:pt x="1062227" y="464820"/>
                </a:lnTo>
                <a:lnTo>
                  <a:pt x="1005077" y="521970"/>
                </a:lnTo>
                <a:lnTo>
                  <a:pt x="949451" y="569976"/>
                </a:lnTo>
                <a:lnTo>
                  <a:pt x="864107" y="608076"/>
                </a:lnTo>
                <a:lnTo>
                  <a:pt x="778001" y="636270"/>
                </a:lnTo>
                <a:lnTo>
                  <a:pt x="673607" y="655320"/>
                </a:lnTo>
                <a:lnTo>
                  <a:pt x="569975" y="665226"/>
                </a:lnTo>
                <a:lnTo>
                  <a:pt x="465581" y="655320"/>
                </a:lnTo>
                <a:lnTo>
                  <a:pt x="360425" y="636270"/>
                </a:lnTo>
                <a:lnTo>
                  <a:pt x="275081" y="608076"/>
                </a:lnTo>
                <a:lnTo>
                  <a:pt x="188975" y="569976"/>
                </a:lnTo>
                <a:lnTo>
                  <a:pt x="133349" y="521970"/>
                </a:lnTo>
                <a:lnTo>
                  <a:pt x="76199" y="464820"/>
                </a:lnTo>
                <a:lnTo>
                  <a:pt x="48005" y="407670"/>
                </a:lnTo>
                <a:lnTo>
                  <a:pt x="38099" y="342900"/>
                </a:lnTo>
                <a:lnTo>
                  <a:pt x="38099" y="457291"/>
                </a:lnTo>
                <a:lnTo>
                  <a:pt x="95249" y="531876"/>
                </a:lnTo>
                <a:lnTo>
                  <a:pt x="169925" y="589026"/>
                </a:lnTo>
                <a:lnTo>
                  <a:pt x="256031" y="627126"/>
                </a:lnTo>
                <a:lnTo>
                  <a:pt x="351281" y="655320"/>
                </a:lnTo>
                <a:lnTo>
                  <a:pt x="455675" y="674370"/>
                </a:lnTo>
                <a:lnTo>
                  <a:pt x="569975" y="684276"/>
                </a:lnTo>
                <a:lnTo>
                  <a:pt x="682751" y="674370"/>
                </a:lnTo>
                <a:lnTo>
                  <a:pt x="787907" y="655320"/>
                </a:lnTo>
                <a:lnTo>
                  <a:pt x="892301" y="627126"/>
                </a:lnTo>
                <a:lnTo>
                  <a:pt x="968501" y="589026"/>
                </a:lnTo>
                <a:lnTo>
                  <a:pt x="1043177" y="531876"/>
                </a:lnTo>
                <a:lnTo>
                  <a:pt x="1091183" y="474726"/>
                </a:lnTo>
                <a:lnTo>
                  <a:pt x="1100327" y="458632"/>
                </a:lnTo>
                <a:close/>
              </a:path>
              <a:path w="1138554" h="684529">
                <a:moveTo>
                  <a:pt x="1138427" y="342900"/>
                </a:moveTo>
                <a:lnTo>
                  <a:pt x="1138427" y="323850"/>
                </a:lnTo>
                <a:lnTo>
                  <a:pt x="1129283" y="304800"/>
                </a:lnTo>
                <a:lnTo>
                  <a:pt x="1091183" y="313944"/>
                </a:lnTo>
                <a:lnTo>
                  <a:pt x="1100327" y="332994"/>
                </a:lnTo>
                <a:lnTo>
                  <a:pt x="1100327" y="458632"/>
                </a:lnTo>
                <a:lnTo>
                  <a:pt x="1129283" y="407670"/>
                </a:lnTo>
                <a:lnTo>
                  <a:pt x="1138427" y="3429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246988" y="5545454"/>
            <a:ext cx="579894" cy="10439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086981" y="5649848"/>
            <a:ext cx="104381" cy="76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802243" y="5126354"/>
            <a:ext cx="189737" cy="762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715362" y="4802504"/>
            <a:ext cx="133350" cy="1905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963012" y="4868798"/>
            <a:ext cx="95250" cy="24764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421992" y="4830698"/>
            <a:ext cx="255270" cy="29565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904" y="1054227"/>
            <a:ext cx="1116330" cy="0"/>
          </a:xfrm>
          <a:custGeom>
            <a:avLst/>
            <a:gdLst/>
            <a:ahLst/>
            <a:cxnLst/>
            <a:rect l="l" t="t" r="r" b="b"/>
            <a:pathLst>
              <a:path w="1116330">
                <a:moveTo>
                  <a:pt x="0" y="0"/>
                </a:moveTo>
                <a:lnTo>
                  <a:pt x="111633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145905" y="1905"/>
            <a:ext cx="0" cy="1052830"/>
          </a:xfrm>
          <a:custGeom>
            <a:avLst/>
            <a:gdLst/>
            <a:ahLst/>
            <a:cxnLst/>
            <a:rect l="l" t="t" r="r" b="b"/>
            <a:pathLst>
              <a:path h="1052830">
                <a:moveTo>
                  <a:pt x="0" y="0"/>
                </a:moveTo>
                <a:lnTo>
                  <a:pt x="0" y="1052322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9048" y="1054227"/>
            <a:ext cx="0" cy="5805805"/>
          </a:xfrm>
          <a:custGeom>
            <a:avLst/>
            <a:gdLst/>
            <a:ahLst/>
            <a:cxnLst/>
            <a:rect l="l" t="t" r="r" b="b"/>
            <a:pathLst>
              <a:path h="5805805">
                <a:moveTo>
                  <a:pt x="0" y="0"/>
                </a:moveTo>
                <a:lnTo>
                  <a:pt x="0" y="5805678"/>
                </a:lnTo>
              </a:path>
            </a:pathLst>
          </a:custGeom>
          <a:ln w="142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904" y="1905"/>
            <a:ext cx="0" cy="1052830"/>
          </a:xfrm>
          <a:custGeom>
            <a:avLst/>
            <a:gdLst/>
            <a:ahLst/>
            <a:cxnLst/>
            <a:rect l="l" t="t" r="r" b="b"/>
            <a:pathLst>
              <a:path h="1052830">
                <a:moveTo>
                  <a:pt x="0" y="0"/>
                </a:moveTo>
                <a:lnTo>
                  <a:pt x="0" y="1052322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118235" y="1905"/>
            <a:ext cx="8027670" cy="0"/>
          </a:xfrm>
          <a:custGeom>
            <a:avLst/>
            <a:gdLst/>
            <a:ahLst/>
            <a:cxnLst/>
            <a:rect l="l" t="t" r="r" b="b"/>
            <a:pathLst>
              <a:path w="8027670">
                <a:moveTo>
                  <a:pt x="0" y="0"/>
                </a:moveTo>
                <a:lnTo>
                  <a:pt x="8027670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904" y="1905"/>
            <a:ext cx="1116330" cy="0"/>
          </a:xfrm>
          <a:custGeom>
            <a:avLst/>
            <a:gdLst/>
            <a:ahLst/>
            <a:cxnLst/>
            <a:rect l="l" t="t" r="r" b="b"/>
            <a:pathLst>
              <a:path w="1116330">
                <a:moveTo>
                  <a:pt x="0" y="0"/>
                </a:moveTo>
                <a:lnTo>
                  <a:pt x="1116330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9138760" y="1054227"/>
            <a:ext cx="0" cy="5805805"/>
          </a:xfrm>
          <a:custGeom>
            <a:avLst/>
            <a:gdLst/>
            <a:ahLst/>
            <a:cxnLst/>
            <a:rect l="l" t="t" r="r" b="b"/>
            <a:pathLst>
              <a:path h="5805805">
                <a:moveTo>
                  <a:pt x="0" y="0"/>
                </a:moveTo>
                <a:lnTo>
                  <a:pt x="0" y="5805678"/>
                </a:lnTo>
              </a:path>
            </a:pathLst>
          </a:custGeom>
          <a:ln w="142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118235" y="1054227"/>
            <a:ext cx="8027670" cy="0"/>
          </a:xfrm>
          <a:custGeom>
            <a:avLst/>
            <a:gdLst/>
            <a:ahLst/>
            <a:cxnLst/>
            <a:rect l="l" t="t" r="r" b="b"/>
            <a:pathLst>
              <a:path w="8027670">
                <a:moveTo>
                  <a:pt x="0" y="0"/>
                </a:moveTo>
                <a:lnTo>
                  <a:pt x="802767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>
            <a:spLocks noGrp="1"/>
          </p:cNvSpPr>
          <p:nvPr>
            <p:ph type="title"/>
          </p:nvPr>
        </p:nvSpPr>
        <p:spPr>
          <a:xfrm>
            <a:off x="1284592" y="160654"/>
            <a:ext cx="548322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pc="-5" dirty="0"/>
              <a:t>Le Matrici</a:t>
            </a:r>
            <a:endParaRPr spc="-5" dirty="0"/>
          </a:p>
        </p:txBody>
      </p:sp>
      <p:sp>
        <p:nvSpPr>
          <p:cNvPr id="68" name="object 68"/>
          <p:cNvSpPr txBox="1"/>
          <p:nvPr/>
        </p:nvSpPr>
        <p:spPr>
          <a:xfrm>
            <a:off x="1284592" y="665099"/>
            <a:ext cx="14693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CC9A00"/>
                </a:solidFill>
                <a:latin typeface="Trebuchet MS"/>
                <a:cs typeface="Trebuchet MS"/>
              </a:rPr>
              <a:t>Generalità</a:t>
            </a:r>
            <a:endParaRPr sz="2400" dirty="0">
              <a:latin typeface="Trebuchet MS"/>
              <a:cs typeface="Trebuchet M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59FAFA48-C16B-4C21-B46F-9CAA8D37897F}"/>
                  </a:ext>
                </a:extLst>
              </p:cNvPr>
              <p:cNvSpPr txBox="1"/>
              <p:nvPr/>
            </p:nvSpPr>
            <p:spPr>
              <a:xfrm>
                <a:off x="399014" y="2009223"/>
                <a:ext cx="8187581" cy="3970318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Proprietà associativa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it-IT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it-IT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it-IT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Proprietà commutativa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it-IT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it-IT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it-IT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Esistenza dello zero</a:t>
                </a:r>
              </a:p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Esiste una matrice (la matrice nulla) denotata con 0 che soddisfa la proprietà che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it-IT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it-IT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it-IT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Esistenza dell’opposto</a:t>
                </a:r>
              </a:p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Data una matrice A, esiste una matrice denotata con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–</m:t>
                    </m:r>
                    <m:r>
                      <a:rPr lang="it-IT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  <m:r>
                      <a:rPr lang="it-IT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e chiamata matrice opposta di A avente la proprietà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𝐴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+(−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𝐴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)=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59FAFA48-C16B-4C21-B46F-9CAA8D3789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014" y="2009223"/>
                <a:ext cx="8187581" cy="3970318"/>
              </a:xfrm>
              <a:prstGeom prst="rect">
                <a:avLst/>
              </a:prstGeom>
              <a:blipFill>
                <a:blip r:embed="rId17"/>
                <a:stretch>
                  <a:fillRect l="-520" t="-919" b="-306"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asellaDiTesto 7">
            <a:extLst>
              <a:ext uri="{FF2B5EF4-FFF2-40B4-BE49-F238E27FC236}">
                <a16:creationId xmlns:a16="http://schemas.microsoft.com/office/drawing/2014/main" id="{661DEA5A-9232-40D4-9EC8-FCCB5D17792B}"/>
              </a:ext>
            </a:extLst>
          </p:cNvPr>
          <p:cNvSpPr txBox="1"/>
          <p:nvPr/>
        </p:nvSpPr>
        <p:spPr>
          <a:xfrm>
            <a:off x="399014" y="1310243"/>
            <a:ext cx="272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Cambria" panose="02040503050406030204" pitchFamily="18" charset="0"/>
                <a:ea typeface="Cambria" panose="02040503050406030204" pitchFamily="18" charset="0"/>
              </a:rPr>
              <a:t>Proprietà della somma</a:t>
            </a:r>
          </a:p>
        </p:txBody>
      </p:sp>
    </p:spTree>
    <p:extLst>
      <p:ext uri="{BB962C8B-B14F-4D97-AF65-F5344CB8AC3E}">
        <p14:creationId xmlns:p14="http://schemas.microsoft.com/office/powerpoint/2010/main" val="3137015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6071234" y="6187059"/>
            <a:ext cx="415277" cy="2522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02592" y="6202298"/>
            <a:ext cx="140969" cy="3428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10680" y="6269354"/>
            <a:ext cx="133350" cy="838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37457" y="6505575"/>
            <a:ext cx="142493" cy="952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743830" y="6421754"/>
            <a:ext cx="171450" cy="4000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284601" y="5851778"/>
            <a:ext cx="1325880" cy="238760"/>
          </a:xfrm>
          <a:custGeom>
            <a:avLst/>
            <a:gdLst/>
            <a:ahLst/>
            <a:cxnLst/>
            <a:rect l="l" t="t" r="r" b="b"/>
            <a:pathLst>
              <a:path w="1325879" h="238760">
                <a:moveTo>
                  <a:pt x="1325880" y="67055"/>
                </a:moveTo>
                <a:lnTo>
                  <a:pt x="1208532" y="38099"/>
                </a:lnTo>
                <a:lnTo>
                  <a:pt x="1092708" y="19049"/>
                </a:lnTo>
                <a:lnTo>
                  <a:pt x="957834" y="9905"/>
                </a:lnTo>
                <a:lnTo>
                  <a:pt x="822198" y="0"/>
                </a:lnTo>
                <a:lnTo>
                  <a:pt x="590550" y="19049"/>
                </a:lnTo>
                <a:lnTo>
                  <a:pt x="368808" y="57149"/>
                </a:lnTo>
                <a:lnTo>
                  <a:pt x="174498" y="124205"/>
                </a:lnTo>
                <a:lnTo>
                  <a:pt x="0" y="209549"/>
                </a:lnTo>
                <a:lnTo>
                  <a:pt x="30480" y="238505"/>
                </a:lnTo>
                <a:lnTo>
                  <a:pt x="193548" y="152399"/>
                </a:lnTo>
                <a:lnTo>
                  <a:pt x="387858" y="86105"/>
                </a:lnTo>
                <a:lnTo>
                  <a:pt x="600456" y="48005"/>
                </a:lnTo>
                <a:lnTo>
                  <a:pt x="822198" y="28955"/>
                </a:lnTo>
                <a:lnTo>
                  <a:pt x="947928" y="38099"/>
                </a:lnTo>
                <a:lnTo>
                  <a:pt x="1082802" y="48005"/>
                </a:lnTo>
                <a:lnTo>
                  <a:pt x="1198626" y="67055"/>
                </a:lnTo>
                <a:lnTo>
                  <a:pt x="1314450" y="95249"/>
                </a:lnTo>
                <a:lnTo>
                  <a:pt x="1325880" y="670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966085" y="6118478"/>
            <a:ext cx="271780" cy="731520"/>
          </a:xfrm>
          <a:custGeom>
            <a:avLst/>
            <a:gdLst/>
            <a:ahLst/>
            <a:cxnLst/>
            <a:rect l="l" t="t" r="r" b="b"/>
            <a:pathLst>
              <a:path w="271780" h="731520">
                <a:moveTo>
                  <a:pt x="271272" y="28955"/>
                </a:moveTo>
                <a:lnTo>
                  <a:pt x="242316" y="0"/>
                </a:lnTo>
                <a:lnTo>
                  <a:pt x="136398" y="95249"/>
                </a:lnTo>
                <a:lnTo>
                  <a:pt x="67818" y="190499"/>
                </a:lnTo>
                <a:lnTo>
                  <a:pt x="20574" y="303275"/>
                </a:lnTo>
                <a:lnTo>
                  <a:pt x="0" y="417575"/>
                </a:lnTo>
                <a:lnTo>
                  <a:pt x="9144" y="502919"/>
                </a:lnTo>
                <a:lnTo>
                  <a:pt x="39624" y="579119"/>
                </a:lnTo>
                <a:lnTo>
                  <a:pt x="48768" y="597407"/>
                </a:lnTo>
                <a:lnTo>
                  <a:pt x="48768" y="417575"/>
                </a:lnTo>
                <a:lnTo>
                  <a:pt x="67818" y="303275"/>
                </a:lnTo>
                <a:lnTo>
                  <a:pt x="105918" y="208025"/>
                </a:lnTo>
                <a:lnTo>
                  <a:pt x="183642" y="114299"/>
                </a:lnTo>
                <a:lnTo>
                  <a:pt x="271272" y="28955"/>
                </a:lnTo>
                <a:close/>
              </a:path>
              <a:path w="271780" h="731520">
                <a:moveTo>
                  <a:pt x="193548" y="731519"/>
                </a:moveTo>
                <a:lnTo>
                  <a:pt x="136398" y="655319"/>
                </a:lnTo>
                <a:lnTo>
                  <a:pt x="86868" y="579119"/>
                </a:lnTo>
                <a:lnTo>
                  <a:pt x="58674" y="502919"/>
                </a:lnTo>
                <a:lnTo>
                  <a:pt x="48768" y="417575"/>
                </a:lnTo>
                <a:lnTo>
                  <a:pt x="48768" y="597407"/>
                </a:lnTo>
                <a:lnTo>
                  <a:pt x="77724" y="655319"/>
                </a:lnTo>
                <a:lnTo>
                  <a:pt x="136398" y="731519"/>
                </a:lnTo>
                <a:lnTo>
                  <a:pt x="193548" y="7315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686680" y="5956934"/>
            <a:ext cx="571500" cy="8930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821304" y="5832728"/>
            <a:ext cx="763905" cy="1017269"/>
          </a:xfrm>
          <a:custGeom>
            <a:avLst/>
            <a:gdLst/>
            <a:ahLst/>
            <a:cxnLst/>
            <a:rect l="l" t="t" r="r" b="b"/>
            <a:pathLst>
              <a:path w="763904" h="1017270">
                <a:moveTo>
                  <a:pt x="763524" y="19049"/>
                </a:moveTo>
                <a:lnTo>
                  <a:pt x="725424" y="0"/>
                </a:lnTo>
                <a:lnTo>
                  <a:pt x="569976" y="57149"/>
                </a:lnTo>
                <a:lnTo>
                  <a:pt x="435102" y="124205"/>
                </a:lnTo>
                <a:lnTo>
                  <a:pt x="309371" y="200405"/>
                </a:lnTo>
                <a:lnTo>
                  <a:pt x="203453" y="285749"/>
                </a:lnTo>
                <a:lnTo>
                  <a:pt x="115823" y="380999"/>
                </a:lnTo>
                <a:lnTo>
                  <a:pt x="58673" y="483869"/>
                </a:lnTo>
                <a:lnTo>
                  <a:pt x="9143" y="589026"/>
                </a:lnTo>
                <a:lnTo>
                  <a:pt x="0" y="703326"/>
                </a:lnTo>
                <a:lnTo>
                  <a:pt x="9143" y="788669"/>
                </a:lnTo>
                <a:lnTo>
                  <a:pt x="28193" y="864869"/>
                </a:lnTo>
                <a:lnTo>
                  <a:pt x="28193" y="703326"/>
                </a:lnTo>
                <a:lnTo>
                  <a:pt x="38099" y="589026"/>
                </a:lnTo>
                <a:lnTo>
                  <a:pt x="87629" y="483869"/>
                </a:lnTo>
                <a:lnTo>
                  <a:pt x="144779" y="390905"/>
                </a:lnTo>
                <a:lnTo>
                  <a:pt x="231647" y="295655"/>
                </a:lnTo>
                <a:lnTo>
                  <a:pt x="338327" y="209549"/>
                </a:lnTo>
                <a:lnTo>
                  <a:pt x="463295" y="133349"/>
                </a:lnTo>
                <a:lnTo>
                  <a:pt x="609600" y="76199"/>
                </a:lnTo>
                <a:lnTo>
                  <a:pt x="763524" y="19049"/>
                </a:lnTo>
                <a:close/>
              </a:path>
              <a:path w="763904" h="1017270">
                <a:moveTo>
                  <a:pt x="153924" y="1017269"/>
                </a:moveTo>
                <a:lnTo>
                  <a:pt x="106679" y="941069"/>
                </a:lnTo>
                <a:lnTo>
                  <a:pt x="68580" y="864869"/>
                </a:lnTo>
                <a:lnTo>
                  <a:pt x="38099" y="788669"/>
                </a:lnTo>
                <a:lnTo>
                  <a:pt x="28193" y="703326"/>
                </a:lnTo>
                <a:lnTo>
                  <a:pt x="28193" y="864869"/>
                </a:lnTo>
                <a:lnTo>
                  <a:pt x="68580" y="941069"/>
                </a:lnTo>
                <a:lnTo>
                  <a:pt x="115824" y="1017269"/>
                </a:lnTo>
                <a:lnTo>
                  <a:pt x="153924" y="10172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329790" y="6363080"/>
            <a:ext cx="114300" cy="853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473058" y="5802248"/>
            <a:ext cx="227075" cy="5417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036432" y="5755004"/>
            <a:ext cx="131825" cy="14249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058012" y="5640704"/>
            <a:ext cx="1138555" cy="684530"/>
          </a:xfrm>
          <a:custGeom>
            <a:avLst/>
            <a:gdLst/>
            <a:ahLst/>
            <a:cxnLst/>
            <a:rect l="l" t="t" r="r" b="b"/>
            <a:pathLst>
              <a:path w="1138554" h="684529">
                <a:moveTo>
                  <a:pt x="930401" y="76200"/>
                </a:moveTo>
                <a:lnTo>
                  <a:pt x="758951" y="19050"/>
                </a:lnTo>
                <a:lnTo>
                  <a:pt x="663701" y="9144"/>
                </a:lnTo>
                <a:lnTo>
                  <a:pt x="569975" y="0"/>
                </a:lnTo>
                <a:lnTo>
                  <a:pt x="455675" y="9144"/>
                </a:lnTo>
                <a:lnTo>
                  <a:pt x="351281" y="28194"/>
                </a:lnTo>
                <a:lnTo>
                  <a:pt x="256031" y="57150"/>
                </a:lnTo>
                <a:lnTo>
                  <a:pt x="169925" y="104394"/>
                </a:lnTo>
                <a:lnTo>
                  <a:pt x="95249" y="152400"/>
                </a:lnTo>
                <a:lnTo>
                  <a:pt x="48005" y="209550"/>
                </a:lnTo>
                <a:lnTo>
                  <a:pt x="9905" y="275844"/>
                </a:lnTo>
                <a:lnTo>
                  <a:pt x="0" y="342900"/>
                </a:lnTo>
                <a:lnTo>
                  <a:pt x="9905" y="407670"/>
                </a:lnTo>
                <a:lnTo>
                  <a:pt x="38099" y="457291"/>
                </a:lnTo>
                <a:lnTo>
                  <a:pt x="38099" y="342900"/>
                </a:lnTo>
                <a:lnTo>
                  <a:pt x="48005" y="275844"/>
                </a:lnTo>
                <a:lnTo>
                  <a:pt x="76199" y="218694"/>
                </a:lnTo>
                <a:lnTo>
                  <a:pt x="133349" y="161544"/>
                </a:lnTo>
                <a:lnTo>
                  <a:pt x="188975" y="114300"/>
                </a:lnTo>
                <a:lnTo>
                  <a:pt x="275081" y="76200"/>
                </a:lnTo>
                <a:lnTo>
                  <a:pt x="360425" y="47244"/>
                </a:lnTo>
                <a:lnTo>
                  <a:pt x="465581" y="28194"/>
                </a:lnTo>
                <a:lnTo>
                  <a:pt x="569975" y="19050"/>
                </a:lnTo>
                <a:lnTo>
                  <a:pt x="663701" y="28194"/>
                </a:lnTo>
                <a:lnTo>
                  <a:pt x="758951" y="47243"/>
                </a:lnTo>
                <a:lnTo>
                  <a:pt x="845057" y="76200"/>
                </a:lnTo>
                <a:lnTo>
                  <a:pt x="921257" y="104393"/>
                </a:lnTo>
                <a:lnTo>
                  <a:pt x="930401" y="76200"/>
                </a:lnTo>
                <a:close/>
              </a:path>
              <a:path w="1138554" h="684529">
                <a:moveTo>
                  <a:pt x="1100327" y="458632"/>
                </a:moveTo>
                <a:lnTo>
                  <a:pt x="1100327" y="342900"/>
                </a:lnTo>
                <a:lnTo>
                  <a:pt x="1091183" y="407670"/>
                </a:lnTo>
                <a:lnTo>
                  <a:pt x="1062227" y="464820"/>
                </a:lnTo>
                <a:lnTo>
                  <a:pt x="1005077" y="521970"/>
                </a:lnTo>
                <a:lnTo>
                  <a:pt x="949451" y="569976"/>
                </a:lnTo>
                <a:lnTo>
                  <a:pt x="864107" y="608076"/>
                </a:lnTo>
                <a:lnTo>
                  <a:pt x="778001" y="636270"/>
                </a:lnTo>
                <a:lnTo>
                  <a:pt x="673607" y="655320"/>
                </a:lnTo>
                <a:lnTo>
                  <a:pt x="569975" y="665226"/>
                </a:lnTo>
                <a:lnTo>
                  <a:pt x="465581" y="655320"/>
                </a:lnTo>
                <a:lnTo>
                  <a:pt x="360425" y="636270"/>
                </a:lnTo>
                <a:lnTo>
                  <a:pt x="275081" y="608076"/>
                </a:lnTo>
                <a:lnTo>
                  <a:pt x="188975" y="569976"/>
                </a:lnTo>
                <a:lnTo>
                  <a:pt x="133349" y="521970"/>
                </a:lnTo>
                <a:lnTo>
                  <a:pt x="76199" y="464820"/>
                </a:lnTo>
                <a:lnTo>
                  <a:pt x="48005" y="407670"/>
                </a:lnTo>
                <a:lnTo>
                  <a:pt x="38099" y="342900"/>
                </a:lnTo>
                <a:lnTo>
                  <a:pt x="38099" y="457291"/>
                </a:lnTo>
                <a:lnTo>
                  <a:pt x="95249" y="531876"/>
                </a:lnTo>
                <a:lnTo>
                  <a:pt x="169925" y="589026"/>
                </a:lnTo>
                <a:lnTo>
                  <a:pt x="256031" y="627126"/>
                </a:lnTo>
                <a:lnTo>
                  <a:pt x="351281" y="655320"/>
                </a:lnTo>
                <a:lnTo>
                  <a:pt x="455675" y="674370"/>
                </a:lnTo>
                <a:lnTo>
                  <a:pt x="569975" y="684276"/>
                </a:lnTo>
                <a:lnTo>
                  <a:pt x="682751" y="674370"/>
                </a:lnTo>
                <a:lnTo>
                  <a:pt x="787907" y="655320"/>
                </a:lnTo>
                <a:lnTo>
                  <a:pt x="892301" y="627126"/>
                </a:lnTo>
                <a:lnTo>
                  <a:pt x="968501" y="589026"/>
                </a:lnTo>
                <a:lnTo>
                  <a:pt x="1043177" y="531876"/>
                </a:lnTo>
                <a:lnTo>
                  <a:pt x="1091183" y="474726"/>
                </a:lnTo>
                <a:lnTo>
                  <a:pt x="1100327" y="458632"/>
                </a:lnTo>
                <a:close/>
              </a:path>
              <a:path w="1138554" h="684529">
                <a:moveTo>
                  <a:pt x="1138427" y="342900"/>
                </a:moveTo>
                <a:lnTo>
                  <a:pt x="1138427" y="323850"/>
                </a:lnTo>
                <a:lnTo>
                  <a:pt x="1129283" y="304800"/>
                </a:lnTo>
                <a:lnTo>
                  <a:pt x="1091183" y="313944"/>
                </a:lnTo>
                <a:lnTo>
                  <a:pt x="1100327" y="332994"/>
                </a:lnTo>
                <a:lnTo>
                  <a:pt x="1100327" y="458632"/>
                </a:lnTo>
                <a:lnTo>
                  <a:pt x="1129283" y="407670"/>
                </a:lnTo>
                <a:lnTo>
                  <a:pt x="1138427" y="3429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246988" y="5545454"/>
            <a:ext cx="579894" cy="10439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086981" y="5649848"/>
            <a:ext cx="104381" cy="76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802243" y="5126354"/>
            <a:ext cx="189737" cy="762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715362" y="4802504"/>
            <a:ext cx="133350" cy="1905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963012" y="4868798"/>
            <a:ext cx="95250" cy="24764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421992" y="4830698"/>
            <a:ext cx="255270" cy="29565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904" y="1054227"/>
            <a:ext cx="1116330" cy="0"/>
          </a:xfrm>
          <a:custGeom>
            <a:avLst/>
            <a:gdLst/>
            <a:ahLst/>
            <a:cxnLst/>
            <a:rect l="l" t="t" r="r" b="b"/>
            <a:pathLst>
              <a:path w="1116330">
                <a:moveTo>
                  <a:pt x="0" y="0"/>
                </a:moveTo>
                <a:lnTo>
                  <a:pt x="111633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145905" y="1905"/>
            <a:ext cx="0" cy="1052830"/>
          </a:xfrm>
          <a:custGeom>
            <a:avLst/>
            <a:gdLst/>
            <a:ahLst/>
            <a:cxnLst/>
            <a:rect l="l" t="t" r="r" b="b"/>
            <a:pathLst>
              <a:path h="1052830">
                <a:moveTo>
                  <a:pt x="0" y="0"/>
                </a:moveTo>
                <a:lnTo>
                  <a:pt x="0" y="1052322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9048" y="1054227"/>
            <a:ext cx="0" cy="5805805"/>
          </a:xfrm>
          <a:custGeom>
            <a:avLst/>
            <a:gdLst/>
            <a:ahLst/>
            <a:cxnLst/>
            <a:rect l="l" t="t" r="r" b="b"/>
            <a:pathLst>
              <a:path h="5805805">
                <a:moveTo>
                  <a:pt x="0" y="0"/>
                </a:moveTo>
                <a:lnTo>
                  <a:pt x="0" y="5805678"/>
                </a:lnTo>
              </a:path>
            </a:pathLst>
          </a:custGeom>
          <a:ln w="142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904" y="1905"/>
            <a:ext cx="0" cy="1052830"/>
          </a:xfrm>
          <a:custGeom>
            <a:avLst/>
            <a:gdLst/>
            <a:ahLst/>
            <a:cxnLst/>
            <a:rect l="l" t="t" r="r" b="b"/>
            <a:pathLst>
              <a:path h="1052830">
                <a:moveTo>
                  <a:pt x="0" y="0"/>
                </a:moveTo>
                <a:lnTo>
                  <a:pt x="0" y="1052322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118235" y="1905"/>
            <a:ext cx="8027670" cy="0"/>
          </a:xfrm>
          <a:custGeom>
            <a:avLst/>
            <a:gdLst/>
            <a:ahLst/>
            <a:cxnLst/>
            <a:rect l="l" t="t" r="r" b="b"/>
            <a:pathLst>
              <a:path w="8027670">
                <a:moveTo>
                  <a:pt x="0" y="0"/>
                </a:moveTo>
                <a:lnTo>
                  <a:pt x="8027670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904" y="1905"/>
            <a:ext cx="1116330" cy="0"/>
          </a:xfrm>
          <a:custGeom>
            <a:avLst/>
            <a:gdLst/>
            <a:ahLst/>
            <a:cxnLst/>
            <a:rect l="l" t="t" r="r" b="b"/>
            <a:pathLst>
              <a:path w="1116330">
                <a:moveTo>
                  <a:pt x="0" y="0"/>
                </a:moveTo>
                <a:lnTo>
                  <a:pt x="1116330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9138760" y="1054227"/>
            <a:ext cx="0" cy="5805805"/>
          </a:xfrm>
          <a:custGeom>
            <a:avLst/>
            <a:gdLst/>
            <a:ahLst/>
            <a:cxnLst/>
            <a:rect l="l" t="t" r="r" b="b"/>
            <a:pathLst>
              <a:path h="5805805">
                <a:moveTo>
                  <a:pt x="0" y="0"/>
                </a:moveTo>
                <a:lnTo>
                  <a:pt x="0" y="5805678"/>
                </a:lnTo>
              </a:path>
            </a:pathLst>
          </a:custGeom>
          <a:ln w="142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118235" y="1054227"/>
            <a:ext cx="8027670" cy="0"/>
          </a:xfrm>
          <a:custGeom>
            <a:avLst/>
            <a:gdLst/>
            <a:ahLst/>
            <a:cxnLst/>
            <a:rect l="l" t="t" r="r" b="b"/>
            <a:pathLst>
              <a:path w="8027670">
                <a:moveTo>
                  <a:pt x="0" y="0"/>
                </a:moveTo>
                <a:lnTo>
                  <a:pt x="802767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>
            <a:spLocks noGrp="1"/>
          </p:cNvSpPr>
          <p:nvPr>
            <p:ph type="title"/>
          </p:nvPr>
        </p:nvSpPr>
        <p:spPr>
          <a:xfrm>
            <a:off x="1284592" y="160654"/>
            <a:ext cx="548322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pc="-5" dirty="0"/>
              <a:t>Le Matrici</a:t>
            </a:r>
            <a:endParaRPr spc="-5" dirty="0"/>
          </a:p>
        </p:txBody>
      </p:sp>
      <p:sp>
        <p:nvSpPr>
          <p:cNvPr id="68" name="object 68"/>
          <p:cNvSpPr txBox="1"/>
          <p:nvPr/>
        </p:nvSpPr>
        <p:spPr>
          <a:xfrm>
            <a:off x="1284592" y="665099"/>
            <a:ext cx="14693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CC9A00"/>
                </a:solidFill>
                <a:latin typeface="Trebuchet MS"/>
                <a:cs typeface="Trebuchet MS"/>
              </a:rPr>
              <a:t>Generalità</a:t>
            </a:r>
            <a:endParaRPr sz="2400" dirty="0">
              <a:latin typeface="Trebuchet MS"/>
              <a:cs typeface="Trebuchet M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59FAFA48-C16B-4C21-B46F-9CAA8D37897F}"/>
                  </a:ext>
                </a:extLst>
              </p:cNvPr>
              <p:cNvSpPr txBox="1"/>
              <p:nvPr/>
            </p:nvSpPr>
            <p:spPr>
              <a:xfrm>
                <a:off x="525283" y="4040049"/>
                <a:ext cx="8236711" cy="1754326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1.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h</m:t>
                    </m:r>
                    <m:r>
                      <a:rPr lang="it-IT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(</m:t>
                    </m:r>
                    <m:r>
                      <a:rPr lang="it-IT" i="1" dirty="0" err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𝑘𝐴</m:t>
                    </m:r>
                    <m:r>
                      <a:rPr lang="it-IT" i="1" dirty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 = (</m:t>
                    </m:r>
                    <m:r>
                      <a:rPr lang="it-IT" i="1" dirty="0" err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h𝑘</m:t>
                    </m:r>
                    <m:r>
                      <a:rPr lang="it-IT" i="1" dirty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  <m:r>
                      <a:rPr lang="it-IT" i="1" dirty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  <m:r>
                      <a:rPr lang="it-IT" i="1" dirty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per ogni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 ∈</m:t>
                    </m:r>
                    <m:r>
                      <a:rPr lang="it-IT" i="1" dirty="0" err="1" smtClean="0">
                        <a:latin typeface="Cambria Math" panose="02040503050406030204" pitchFamily="18" charset="0"/>
                      </a:rPr>
                      <m:t>𝑀𝑎𝑡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it-IT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e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 ∈ 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2.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(</m:t>
                    </m:r>
                    <m:r>
                      <a:rPr lang="it-IT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h</m:t>
                    </m:r>
                    <m:r>
                      <a:rPr lang="it-IT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+ </m:t>
                    </m:r>
                    <m:r>
                      <a:rPr lang="it-IT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𝑘</m:t>
                    </m:r>
                    <m:r>
                      <a:rPr lang="it-IT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  <m:r>
                      <a:rPr lang="it-IT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  <m:r>
                      <a:rPr lang="it-IT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= </m:t>
                    </m:r>
                    <m:r>
                      <a:rPr lang="it-IT" i="1" dirty="0" err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h𝐴</m:t>
                    </m:r>
                    <m:r>
                      <a:rPr lang="it-IT" i="1" dirty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+ </m:t>
                    </m:r>
                    <m:r>
                      <a:rPr lang="it-IT" i="1" dirty="0" err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𝑘𝐴</m:t>
                    </m:r>
                    <m:r>
                      <a:rPr lang="it-IT" i="1" dirty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per ogni </a:t>
                </a:r>
                <a14:m>
                  <m:oMath xmlns:m="http://schemas.openxmlformats.org/officeDocument/2006/math">
                    <m:r>
                      <a:rPr lang="it-IT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 ∈</m:t>
                    </m:r>
                    <m:r>
                      <a:rPr lang="it-IT" i="1" dirty="0" err="1">
                        <a:latin typeface="Cambria Math" panose="02040503050406030204" pitchFamily="18" charset="0"/>
                      </a:rPr>
                      <m:t>𝑀𝑎𝑡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it-IT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e </a:t>
                </a:r>
                <a14:m>
                  <m:oMath xmlns:m="http://schemas.openxmlformats.org/officeDocument/2006/math">
                    <m:r>
                      <a:rPr lang="it-IT" i="1" dirty="0">
                        <a:latin typeface="Cambria Math" panose="02040503050406030204" pitchFamily="18" charset="0"/>
                      </a:rPr>
                      <m:t>h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 ∈ 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3.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h</m:t>
                    </m:r>
                    <m:r>
                      <a:rPr lang="it-IT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(</m:t>
                    </m:r>
                    <m:r>
                      <a:rPr lang="it-IT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  <m:r>
                      <a:rPr lang="it-IT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+ </m:t>
                    </m:r>
                    <m:r>
                      <a:rPr lang="it-IT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  <m:r>
                      <a:rPr lang="it-IT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 = </m:t>
                    </m:r>
                    <m:r>
                      <a:rPr lang="it-IT" i="1" dirty="0" err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h𝐴</m:t>
                    </m:r>
                    <m:r>
                      <a:rPr lang="it-IT" i="1" dirty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+ </m:t>
                    </m:r>
                    <m:r>
                      <a:rPr lang="it-IT" i="1" dirty="0" err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h𝐵</m:t>
                    </m:r>
                    <m:r>
                      <a:rPr lang="it-IT" i="1" dirty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per ogni </a:t>
                </a:r>
                <a14:m>
                  <m:oMath xmlns:m="http://schemas.openxmlformats.org/officeDocument/2006/math">
                    <m:r>
                      <a:rPr lang="it-IT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 ∈</m:t>
                    </m:r>
                    <m:r>
                      <a:rPr lang="it-IT" i="1" dirty="0" err="1">
                        <a:latin typeface="Cambria Math" panose="02040503050406030204" pitchFamily="18" charset="0"/>
                      </a:rPr>
                      <m:t>𝑀𝑎𝑡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it-IT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e </a:t>
                </a:r>
                <a14:m>
                  <m:oMath xmlns:m="http://schemas.openxmlformats.org/officeDocument/2006/math">
                    <m:r>
                      <a:rPr lang="it-IT" i="1" dirty="0">
                        <a:latin typeface="Cambria Math" panose="02040503050406030204" pitchFamily="18" charset="0"/>
                      </a:rPr>
                      <m:t>h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∈ 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endParaRPr lang="it-IT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Si verifica immediatamente che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it-IT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(−1</m:t>
                    </m:r>
                    <m:r>
                      <a:rPr lang="it-IT" i="1" dirty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  <m:r>
                      <a:rPr lang="it-IT" i="1" dirty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  <m:r>
                      <a:rPr lang="it-IT" i="1" dirty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= −</m:t>
                    </m:r>
                    <m:r>
                      <a:rPr lang="it-IT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  <m:r>
                      <a:rPr lang="it-IT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(la matrice opposta), e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</m:t>
                    </m:r>
                    <m:r>
                      <a:rPr lang="it-IT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  <m:r>
                      <a:rPr lang="it-IT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= </m:t>
                    </m:r>
                    <m:r>
                      <a:rPr lang="it-IT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𝑂</m:t>
                    </m:r>
                  </m:oMath>
                </a14:m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59FAFA48-C16B-4C21-B46F-9CAA8D3789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283" y="4040049"/>
                <a:ext cx="8236711" cy="1754326"/>
              </a:xfrm>
              <a:prstGeom prst="rect">
                <a:avLst/>
              </a:prstGeom>
              <a:blipFill>
                <a:blip r:embed="rId17"/>
                <a:stretch>
                  <a:fillRect l="-517" t="-2069" b="-3793"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ttangolo 1">
            <a:extLst>
              <a:ext uri="{FF2B5EF4-FFF2-40B4-BE49-F238E27FC236}">
                <a16:creationId xmlns:a16="http://schemas.microsoft.com/office/drawing/2014/main" id="{FF9BB816-8BED-469B-BB51-00B0F9E80A13}"/>
              </a:ext>
            </a:extLst>
          </p:cNvPr>
          <p:cNvSpPr/>
          <p:nvPr/>
        </p:nvSpPr>
        <p:spPr>
          <a:xfrm>
            <a:off x="525283" y="2127845"/>
            <a:ext cx="8236710" cy="92333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Data una matrice A = (</a:t>
            </a:r>
            <a:r>
              <a:rPr lang="it-IT" dirty="0" err="1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it-IT" sz="1100" dirty="0" err="1">
                <a:latin typeface="Cambria" panose="02040503050406030204" pitchFamily="18" charset="0"/>
                <a:ea typeface="Cambria" panose="02040503050406030204" pitchFamily="18" charset="0"/>
              </a:rPr>
              <a:t>ij</a:t>
            </a: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) e un numero reale k, </a:t>
            </a:r>
            <a:r>
              <a:rPr lang="it-IT" dirty="0" err="1">
                <a:latin typeface="Cambria" panose="02040503050406030204" pitchFamily="18" charset="0"/>
                <a:ea typeface="Cambria" panose="02040503050406030204" pitchFamily="18" charset="0"/>
              </a:rPr>
              <a:t>deniamo</a:t>
            </a: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 la matrice </a:t>
            </a:r>
            <a:r>
              <a:rPr lang="it-IT" dirty="0" err="1">
                <a:latin typeface="Cambria" panose="02040503050406030204" pitchFamily="18" charset="0"/>
                <a:ea typeface="Cambria" panose="02040503050406030204" pitchFamily="18" charset="0"/>
              </a:rPr>
              <a:t>kA</a:t>
            </a: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 come la matrice con entrate (</a:t>
            </a:r>
            <a:r>
              <a:rPr lang="it-IT" dirty="0" err="1">
                <a:latin typeface="Cambria" panose="02040503050406030204" pitchFamily="18" charset="0"/>
                <a:ea typeface="Cambria" panose="02040503050406030204" pitchFamily="18" charset="0"/>
              </a:rPr>
              <a:t>ka</a:t>
            </a:r>
            <a:r>
              <a:rPr lang="it-IT" sz="1100" dirty="0" err="1">
                <a:latin typeface="Cambria" panose="02040503050406030204" pitchFamily="18" charset="0"/>
                <a:ea typeface="Cambria" panose="02040503050406030204" pitchFamily="18" charset="0"/>
              </a:rPr>
              <a:t>ij</a:t>
            </a:r>
            <a:r>
              <a:rPr lang="it-IT" sz="1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). Semplicemente, </a:t>
            </a:r>
            <a:r>
              <a:rPr lang="it-IT" dirty="0" err="1">
                <a:latin typeface="Cambria" panose="02040503050406030204" pitchFamily="18" charset="0"/>
                <a:ea typeface="Cambria" panose="02040503050406030204" pitchFamily="18" charset="0"/>
              </a:rPr>
              <a:t>kA</a:t>
            </a: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 si ottiene moltiplicando ciascuna entrata di A per il numero k.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4B50F43-6911-40A3-84BF-6B27001BBFFC}"/>
              </a:ext>
            </a:extLst>
          </p:cNvPr>
          <p:cNvSpPr txBox="1"/>
          <p:nvPr/>
        </p:nvSpPr>
        <p:spPr>
          <a:xfrm>
            <a:off x="478649" y="1298575"/>
            <a:ext cx="3940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Cambria" panose="02040503050406030204" pitchFamily="18" charset="0"/>
                <a:ea typeface="Cambria" panose="02040503050406030204" pitchFamily="18" charset="0"/>
              </a:rPr>
              <a:t>Prodotto di una matrice per uno scalare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8F8B857D-9803-43E1-BAD0-F1F967381DDF}"/>
              </a:ext>
            </a:extLst>
          </p:cNvPr>
          <p:cNvSpPr txBox="1"/>
          <p:nvPr/>
        </p:nvSpPr>
        <p:spPr>
          <a:xfrm>
            <a:off x="460181" y="3154488"/>
            <a:ext cx="3940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Cambria" panose="02040503050406030204" pitchFamily="18" charset="0"/>
                <a:ea typeface="Cambria" panose="02040503050406030204" pitchFamily="18" charset="0"/>
              </a:rPr>
              <a:t>Proprietà  del prodotto di una matrice per uno scalare</a:t>
            </a:r>
          </a:p>
        </p:txBody>
      </p:sp>
    </p:spTree>
    <p:extLst>
      <p:ext uri="{BB962C8B-B14F-4D97-AF65-F5344CB8AC3E}">
        <p14:creationId xmlns:p14="http://schemas.microsoft.com/office/powerpoint/2010/main" val="1909187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6071234" y="6187059"/>
            <a:ext cx="415277" cy="2522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02592" y="6202298"/>
            <a:ext cx="140969" cy="3428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10680" y="6269354"/>
            <a:ext cx="133350" cy="838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37457" y="6505575"/>
            <a:ext cx="142493" cy="952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743830" y="6421754"/>
            <a:ext cx="171450" cy="4000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284601" y="5851778"/>
            <a:ext cx="1325880" cy="238760"/>
          </a:xfrm>
          <a:custGeom>
            <a:avLst/>
            <a:gdLst/>
            <a:ahLst/>
            <a:cxnLst/>
            <a:rect l="l" t="t" r="r" b="b"/>
            <a:pathLst>
              <a:path w="1325879" h="238760">
                <a:moveTo>
                  <a:pt x="1325880" y="67055"/>
                </a:moveTo>
                <a:lnTo>
                  <a:pt x="1208532" y="38099"/>
                </a:lnTo>
                <a:lnTo>
                  <a:pt x="1092708" y="19049"/>
                </a:lnTo>
                <a:lnTo>
                  <a:pt x="957834" y="9905"/>
                </a:lnTo>
                <a:lnTo>
                  <a:pt x="822198" y="0"/>
                </a:lnTo>
                <a:lnTo>
                  <a:pt x="590550" y="19049"/>
                </a:lnTo>
                <a:lnTo>
                  <a:pt x="368808" y="57149"/>
                </a:lnTo>
                <a:lnTo>
                  <a:pt x="174498" y="124205"/>
                </a:lnTo>
                <a:lnTo>
                  <a:pt x="0" y="209549"/>
                </a:lnTo>
                <a:lnTo>
                  <a:pt x="30480" y="238505"/>
                </a:lnTo>
                <a:lnTo>
                  <a:pt x="193548" y="152399"/>
                </a:lnTo>
                <a:lnTo>
                  <a:pt x="387858" y="86105"/>
                </a:lnTo>
                <a:lnTo>
                  <a:pt x="600456" y="48005"/>
                </a:lnTo>
                <a:lnTo>
                  <a:pt x="822198" y="28955"/>
                </a:lnTo>
                <a:lnTo>
                  <a:pt x="947928" y="38099"/>
                </a:lnTo>
                <a:lnTo>
                  <a:pt x="1082802" y="48005"/>
                </a:lnTo>
                <a:lnTo>
                  <a:pt x="1198626" y="67055"/>
                </a:lnTo>
                <a:lnTo>
                  <a:pt x="1314450" y="95249"/>
                </a:lnTo>
                <a:lnTo>
                  <a:pt x="1325880" y="670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966085" y="6118478"/>
            <a:ext cx="271780" cy="731520"/>
          </a:xfrm>
          <a:custGeom>
            <a:avLst/>
            <a:gdLst/>
            <a:ahLst/>
            <a:cxnLst/>
            <a:rect l="l" t="t" r="r" b="b"/>
            <a:pathLst>
              <a:path w="271780" h="731520">
                <a:moveTo>
                  <a:pt x="271272" y="28955"/>
                </a:moveTo>
                <a:lnTo>
                  <a:pt x="242316" y="0"/>
                </a:lnTo>
                <a:lnTo>
                  <a:pt x="136398" y="95249"/>
                </a:lnTo>
                <a:lnTo>
                  <a:pt x="67818" y="190499"/>
                </a:lnTo>
                <a:lnTo>
                  <a:pt x="20574" y="303275"/>
                </a:lnTo>
                <a:lnTo>
                  <a:pt x="0" y="417575"/>
                </a:lnTo>
                <a:lnTo>
                  <a:pt x="9144" y="502919"/>
                </a:lnTo>
                <a:lnTo>
                  <a:pt x="39624" y="579119"/>
                </a:lnTo>
                <a:lnTo>
                  <a:pt x="48768" y="597407"/>
                </a:lnTo>
                <a:lnTo>
                  <a:pt x="48768" y="417575"/>
                </a:lnTo>
                <a:lnTo>
                  <a:pt x="67818" y="303275"/>
                </a:lnTo>
                <a:lnTo>
                  <a:pt x="105918" y="208025"/>
                </a:lnTo>
                <a:lnTo>
                  <a:pt x="183642" y="114299"/>
                </a:lnTo>
                <a:lnTo>
                  <a:pt x="271272" y="28955"/>
                </a:lnTo>
                <a:close/>
              </a:path>
              <a:path w="271780" h="731520">
                <a:moveTo>
                  <a:pt x="193548" y="731519"/>
                </a:moveTo>
                <a:lnTo>
                  <a:pt x="136398" y="655319"/>
                </a:lnTo>
                <a:lnTo>
                  <a:pt x="86868" y="579119"/>
                </a:lnTo>
                <a:lnTo>
                  <a:pt x="58674" y="502919"/>
                </a:lnTo>
                <a:lnTo>
                  <a:pt x="48768" y="417575"/>
                </a:lnTo>
                <a:lnTo>
                  <a:pt x="48768" y="597407"/>
                </a:lnTo>
                <a:lnTo>
                  <a:pt x="77724" y="655319"/>
                </a:lnTo>
                <a:lnTo>
                  <a:pt x="136398" y="731519"/>
                </a:lnTo>
                <a:lnTo>
                  <a:pt x="193548" y="7315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686680" y="5956934"/>
            <a:ext cx="571500" cy="8930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821304" y="5832728"/>
            <a:ext cx="763905" cy="1017269"/>
          </a:xfrm>
          <a:custGeom>
            <a:avLst/>
            <a:gdLst/>
            <a:ahLst/>
            <a:cxnLst/>
            <a:rect l="l" t="t" r="r" b="b"/>
            <a:pathLst>
              <a:path w="763904" h="1017270">
                <a:moveTo>
                  <a:pt x="763524" y="19049"/>
                </a:moveTo>
                <a:lnTo>
                  <a:pt x="725424" y="0"/>
                </a:lnTo>
                <a:lnTo>
                  <a:pt x="569976" y="57149"/>
                </a:lnTo>
                <a:lnTo>
                  <a:pt x="435102" y="124205"/>
                </a:lnTo>
                <a:lnTo>
                  <a:pt x="309371" y="200405"/>
                </a:lnTo>
                <a:lnTo>
                  <a:pt x="203453" y="285749"/>
                </a:lnTo>
                <a:lnTo>
                  <a:pt x="115823" y="380999"/>
                </a:lnTo>
                <a:lnTo>
                  <a:pt x="58673" y="483869"/>
                </a:lnTo>
                <a:lnTo>
                  <a:pt x="9143" y="589026"/>
                </a:lnTo>
                <a:lnTo>
                  <a:pt x="0" y="703326"/>
                </a:lnTo>
                <a:lnTo>
                  <a:pt x="9143" y="788669"/>
                </a:lnTo>
                <a:lnTo>
                  <a:pt x="28193" y="864869"/>
                </a:lnTo>
                <a:lnTo>
                  <a:pt x="28193" y="703326"/>
                </a:lnTo>
                <a:lnTo>
                  <a:pt x="38099" y="589026"/>
                </a:lnTo>
                <a:lnTo>
                  <a:pt x="87629" y="483869"/>
                </a:lnTo>
                <a:lnTo>
                  <a:pt x="144779" y="390905"/>
                </a:lnTo>
                <a:lnTo>
                  <a:pt x="231647" y="295655"/>
                </a:lnTo>
                <a:lnTo>
                  <a:pt x="338327" y="209549"/>
                </a:lnTo>
                <a:lnTo>
                  <a:pt x="463295" y="133349"/>
                </a:lnTo>
                <a:lnTo>
                  <a:pt x="609600" y="76199"/>
                </a:lnTo>
                <a:lnTo>
                  <a:pt x="763524" y="19049"/>
                </a:lnTo>
                <a:close/>
              </a:path>
              <a:path w="763904" h="1017270">
                <a:moveTo>
                  <a:pt x="153924" y="1017269"/>
                </a:moveTo>
                <a:lnTo>
                  <a:pt x="106679" y="941069"/>
                </a:lnTo>
                <a:lnTo>
                  <a:pt x="68580" y="864869"/>
                </a:lnTo>
                <a:lnTo>
                  <a:pt x="38099" y="788669"/>
                </a:lnTo>
                <a:lnTo>
                  <a:pt x="28193" y="703326"/>
                </a:lnTo>
                <a:lnTo>
                  <a:pt x="28193" y="864869"/>
                </a:lnTo>
                <a:lnTo>
                  <a:pt x="68580" y="941069"/>
                </a:lnTo>
                <a:lnTo>
                  <a:pt x="115824" y="1017269"/>
                </a:lnTo>
                <a:lnTo>
                  <a:pt x="153924" y="10172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329790" y="6363080"/>
            <a:ext cx="114300" cy="853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473058" y="5802248"/>
            <a:ext cx="227075" cy="5417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036432" y="5755004"/>
            <a:ext cx="131825" cy="14249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058012" y="5640704"/>
            <a:ext cx="1138555" cy="684530"/>
          </a:xfrm>
          <a:custGeom>
            <a:avLst/>
            <a:gdLst/>
            <a:ahLst/>
            <a:cxnLst/>
            <a:rect l="l" t="t" r="r" b="b"/>
            <a:pathLst>
              <a:path w="1138554" h="684529">
                <a:moveTo>
                  <a:pt x="930401" y="76200"/>
                </a:moveTo>
                <a:lnTo>
                  <a:pt x="758951" y="19050"/>
                </a:lnTo>
                <a:lnTo>
                  <a:pt x="663701" y="9144"/>
                </a:lnTo>
                <a:lnTo>
                  <a:pt x="569975" y="0"/>
                </a:lnTo>
                <a:lnTo>
                  <a:pt x="455675" y="9144"/>
                </a:lnTo>
                <a:lnTo>
                  <a:pt x="351281" y="28194"/>
                </a:lnTo>
                <a:lnTo>
                  <a:pt x="256031" y="57150"/>
                </a:lnTo>
                <a:lnTo>
                  <a:pt x="169925" y="104394"/>
                </a:lnTo>
                <a:lnTo>
                  <a:pt x="95249" y="152400"/>
                </a:lnTo>
                <a:lnTo>
                  <a:pt x="48005" y="209550"/>
                </a:lnTo>
                <a:lnTo>
                  <a:pt x="9905" y="275844"/>
                </a:lnTo>
                <a:lnTo>
                  <a:pt x="0" y="342900"/>
                </a:lnTo>
                <a:lnTo>
                  <a:pt x="9905" y="407670"/>
                </a:lnTo>
                <a:lnTo>
                  <a:pt x="38099" y="457291"/>
                </a:lnTo>
                <a:lnTo>
                  <a:pt x="38099" y="342900"/>
                </a:lnTo>
                <a:lnTo>
                  <a:pt x="48005" y="275844"/>
                </a:lnTo>
                <a:lnTo>
                  <a:pt x="76199" y="218694"/>
                </a:lnTo>
                <a:lnTo>
                  <a:pt x="133349" y="161544"/>
                </a:lnTo>
                <a:lnTo>
                  <a:pt x="188975" y="114300"/>
                </a:lnTo>
                <a:lnTo>
                  <a:pt x="275081" y="76200"/>
                </a:lnTo>
                <a:lnTo>
                  <a:pt x="360425" y="47244"/>
                </a:lnTo>
                <a:lnTo>
                  <a:pt x="465581" y="28194"/>
                </a:lnTo>
                <a:lnTo>
                  <a:pt x="569975" y="19050"/>
                </a:lnTo>
                <a:lnTo>
                  <a:pt x="663701" y="28194"/>
                </a:lnTo>
                <a:lnTo>
                  <a:pt x="758951" y="47243"/>
                </a:lnTo>
                <a:lnTo>
                  <a:pt x="845057" y="76200"/>
                </a:lnTo>
                <a:lnTo>
                  <a:pt x="921257" y="104393"/>
                </a:lnTo>
                <a:lnTo>
                  <a:pt x="930401" y="76200"/>
                </a:lnTo>
                <a:close/>
              </a:path>
              <a:path w="1138554" h="684529">
                <a:moveTo>
                  <a:pt x="1100327" y="458632"/>
                </a:moveTo>
                <a:lnTo>
                  <a:pt x="1100327" y="342900"/>
                </a:lnTo>
                <a:lnTo>
                  <a:pt x="1091183" y="407670"/>
                </a:lnTo>
                <a:lnTo>
                  <a:pt x="1062227" y="464820"/>
                </a:lnTo>
                <a:lnTo>
                  <a:pt x="1005077" y="521970"/>
                </a:lnTo>
                <a:lnTo>
                  <a:pt x="949451" y="569976"/>
                </a:lnTo>
                <a:lnTo>
                  <a:pt x="864107" y="608076"/>
                </a:lnTo>
                <a:lnTo>
                  <a:pt x="778001" y="636270"/>
                </a:lnTo>
                <a:lnTo>
                  <a:pt x="673607" y="655320"/>
                </a:lnTo>
                <a:lnTo>
                  <a:pt x="569975" y="665226"/>
                </a:lnTo>
                <a:lnTo>
                  <a:pt x="465581" y="655320"/>
                </a:lnTo>
                <a:lnTo>
                  <a:pt x="360425" y="636270"/>
                </a:lnTo>
                <a:lnTo>
                  <a:pt x="275081" y="608076"/>
                </a:lnTo>
                <a:lnTo>
                  <a:pt x="188975" y="569976"/>
                </a:lnTo>
                <a:lnTo>
                  <a:pt x="133349" y="521970"/>
                </a:lnTo>
                <a:lnTo>
                  <a:pt x="76199" y="464820"/>
                </a:lnTo>
                <a:lnTo>
                  <a:pt x="48005" y="407670"/>
                </a:lnTo>
                <a:lnTo>
                  <a:pt x="38099" y="342900"/>
                </a:lnTo>
                <a:lnTo>
                  <a:pt x="38099" y="457291"/>
                </a:lnTo>
                <a:lnTo>
                  <a:pt x="95249" y="531876"/>
                </a:lnTo>
                <a:lnTo>
                  <a:pt x="169925" y="589026"/>
                </a:lnTo>
                <a:lnTo>
                  <a:pt x="256031" y="627126"/>
                </a:lnTo>
                <a:lnTo>
                  <a:pt x="351281" y="655320"/>
                </a:lnTo>
                <a:lnTo>
                  <a:pt x="455675" y="674370"/>
                </a:lnTo>
                <a:lnTo>
                  <a:pt x="569975" y="684276"/>
                </a:lnTo>
                <a:lnTo>
                  <a:pt x="682751" y="674370"/>
                </a:lnTo>
                <a:lnTo>
                  <a:pt x="787907" y="655320"/>
                </a:lnTo>
                <a:lnTo>
                  <a:pt x="892301" y="627126"/>
                </a:lnTo>
                <a:lnTo>
                  <a:pt x="968501" y="589026"/>
                </a:lnTo>
                <a:lnTo>
                  <a:pt x="1043177" y="531876"/>
                </a:lnTo>
                <a:lnTo>
                  <a:pt x="1091183" y="474726"/>
                </a:lnTo>
                <a:lnTo>
                  <a:pt x="1100327" y="458632"/>
                </a:lnTo>
                <a:close/>
              </a:path>
              <a:path w="1138554" h="684529">
                <a:moveTo>
                  <a:pt x="1138427" y="342900"/>
                </a:moveTo>
                <a:lnTo>
                  <a:pt x="1138427" y="323850"/>
                </a:lnTo>
                <a:lnTo>
                  <a:pt x="1129283" y="304800"/>
                </a:lnTo>
                <a:lnTo>
                  <a:pt x="1091183" y="313944"/>
                </a:lnTo>
                <a:lnTo>
                  <a:pt x="1100327" y="332994"/>
                </a:lnTo>
                <a:lnTo>
                  <a:pt x="1100327" y="458632"/>
                </a:lnTo>
                <a:lnTo>
                  <a:pt x="1129283" y="407670"/>
                </a:lnTo>
                <a:lnTo>
                  <a:pt x="1138427" y="3429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246988" y="5545454"/>
            <a:ext cx="579894" cy="10439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086981" y="5649848"/>
            <a:ext cx="104381" cy="76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802243" y="5126354"/>
            <a:ext cx="189737" cy="762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715362" y="4802504"/>
            <a:ext cx="133350" cy="1905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963012" y="4868798"/>
            <a:ext cx="95250" cy="24764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421992" y="4830698"/>
            <a:ext cx="255270" cy="29565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904" y="1054227"/>
            <a:ext cx="1116330" cy="0"/>
          </a:xfrm>
          <a:custGeom>
            <a:avLst/>
            <a:gdLst/>
            <a:ahLst/>
            <a:cxnLst/>
            <a:rect l="l" t="t" r="r" b="b"/>
            <a:pathLst>
              <a:path w="1116330">
                <a:moveTo>
                  <a:pt x="0" y="0"/>
                </a:moveTo>
                <a:lnTo>
                  <a:pt x="111633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145905" y="1905"/>
            <a:ext cx="0" cy="1052830"/>
          </a:xfrm>
          <a:custGeom>
            <a:avLst/>
            <a:gdLst/>
            <a:ahLst/>
            <a:cxnLst/>
            <a:rect l="l" t="t" r="r" b="b"/>
            <a:pathLst>
              <a:path h="1052830">
                <a:moveTo>
                  <a:pt x="0" y="0"/>
                </a:moveTo>
                <a:lnTo>
                  <a:pt x="0" y="1052322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9048" y="1054227"/>
            <a:ext cx="0" cy="5805805"/>
          </a:xfrm>
          <a:custGeom>
            <a:avLst/>
            <a:gdLst/>
            <a:ahLst/>
            <a:cxnLst/>
            <a:rect l="l" t="t" r="r" b="b"/>
            <a:pathLst>
              <a:path h="5805805">
                <a:moveTo>
                  <a:pt x="0" y="0"/>
                </a:moveTo>
                <a:lnTo>
                  <a:pt x="0" y="5805678"/>
                </a:lnTo>
              </a:path>
            </a:pathLst>
          </a:custGeom>
          <a:ln w="142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904" y="1905"/>
            <a:ext cx="0" cy="1052830"/>
          </a:xfrm>
          <a:custGeom>
            <a:avLst/>
            <a:gdLst/>
            <a:ahLst/>
            <a:cxnLst/>
            <a:rect l="l" t="t" r="r" b="b"/>
            <a:pathLst>
              <a:path h="1052830">
                <a:moveTo>
                  <a:pt x="0" y="0"/>
                </a:moveTo>
                <a:lnTo>
                  <a:pt x="0" y="1052322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118235" y="1905"/>
            <a:ext cx="8027670" cy="0"/>
          </a:xfrm>
          <a:custGeom>
            <a:avLst/>
            <a:gdLst/>
            <a:ahLst/>
            <a:cxnLst/>
            <a:rect l="l" t="t" r="r" b="b"/>
            <a:pathLst>
              <a:path w="8027670">
                <a:moveTo>
                  <a:pt x="0" y="0"/>
                </a:moveTo>
                <a:lnTo>
                  <a:pt x="8027670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904" y="1905"/>
            <a:ext cx="1116330" cy="0"/>
          </a:xfrm>
          <a:custGeom>
            <a:avLst/>
            <a:gdLst/>
            <a:ahLst/>
            <a:cxnLst/>
            <a:rect l="l" t="t" r="r" b="b"/>
            <a:pathLst>
              <a:path w="1116330">
                <a:moveTo>
                  <a:pt x="0" y="0"/>
                </a:moveTo>
                <a:lnTo>
                  <a:pt x="1116330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9138760" y="1054227"/>
            <a:ext cx="0" cy="5805805"/>
          </a:xfrm>
          <a:custGeom>
            <a:avLst/>
            <a:gdLst/>
            <a:ahLst/>
            <a:cxnLst/>
            <a:rect l="l" t="t" r="r" b="b"/>
            <a:pathLst>
              <a:path h="5805805">
                <a:moveTo>
                  <a:pt x="0" y="0"/>
                </a:moveTo>
                <a:lnTo>
                  <a:pt x="0" y="5805678"/>
                </a:lnTo>
              </a:path>
            </a:pathLst>
          </a:custGeom>
          <a:ln w="142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118235" y="1054227"/>
            <a:ext cx="8027670" cy="0"/>
          </a:xfrm>
          <a:custGeom>
            <a:avLst/>
            <a:gdLst/>
            <a:ahLst/>
            <a:cxnLst/>
            <a:rect l="l" t="t" r="r" b="b"/>
            <a:pathLst>
              <a:path w="8027670">
                <a:moveTo>
                  <a:pt x="0" y="0"/>
                </a:moveTo>
                <a:lnTo>
                  <a:pt x="802767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>
            <a:spLocks noGrp="1"/>
          </p:cNvSpPr>
          <p:nvPr>
            <p:ph type="title"/>
          </p:nvPr>
        </p:nvSpPr>
        <p:spPr>
          <a:xfrm>
            <a:off x="1284592" y="160654"/>
            <a:ext cx="548322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pc="-5" dirty="0"/>
              <a:t>Le Matrici</a:t>
            </a:r>
            <a:endParaRPr spc="-5" dirty="0"/>
          </a:p>
        </p:txBody>
      </p:sp>
      <p:sp>
        <p:nvSpPr>
          <p:cNvPr id="68" name="object 68"/>
          <p:cNvSpPr txBox="1"/>
          <p:nvPr/>
        </p:nvSpPr>
        <p:spPr>
          <a:xfrm>
            <a:off x="1284592" y="665099"/>
            <a:ext cx="14693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CC9A00"/>
                </a:solidFill>
                <a:latin typeface="Trebuchet MS"/>
                <a:cs typeface="Trebuchet MS"/>
              </a:rPr>
              <a:t>Generalità</a:t>
            </a:r>
            <a:endParaRPr sz="2400" dirty="0">
              <a:latin typeface="Trebuchet MS"/>
              <a:cs typeface="Trebuchet MS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9FAFA48-C16B-4C21-B46F-9CAA8D37897F}"/>
              </a:ext>
            </a:extLst>
          </p:cNvPr>
          <p:cNvSpPr txBox="1"/>
          <p:nvPr/>
        </p:nvSpPr>
        <p:spPr>
          <a:xfrm>
            <a:off x="492126" y="4597872"/>
            <a:ext cx="4918074" cy="203132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Le matrici triangolari superiori sono quelle che hanno tutti zeri sotto la diagonale principale: </a:t>
            </a:r>
            <a:r>
              <a:rPr lang="it-IT" dirty="0" err="1"/>
              <a:t>aij</a:t>
            </a:r>
            <a:r>
              <a:rPr lang="it-IT" dirty="0"/>
              <a:t> = </a:t>
            </a: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0 per ogni i &gt; j.</a:t>
            </a:r>
          </a:p>
          <a:p>
            <a:endParaRPr lang="it-IT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Le matrici triangolari inferiori sono quelle che hanno tutti zeri sopra la diagonale principale:</a:t>
            </a:r>
          </a:p>
          <a:p>
            <a:r>
              <a:rPr lang="it-IT" dirty="0" err="1">
                <a:latin typeface="Cambria" panose="02040503050406030204" pitchFamily="18" charset="0"/>
                <a:ea typeface="Cambria" panose="02040503050406030204" pitchFamily="18" charset="0"/>
              </a:rPr>
              <a:t>aij</a:t>
            </a: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 = 0 per ogni i &lt; j.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F9BB816-8BED-469B-BB51-00B0F9E80A13}"/>
              </a:ext>
            </a:extLst>
          </p:cNvPr>
          <p:cNvSpPr/>
          <p:nvPr/>
        </p:nvSpPr>
        <p:spPr>
          <a:xfrm>
            <a:off x="525283" y="2127845"/>
            <a:ext cx="4884916" cy="1477328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Una matrice quadrata A = (</a:t>
            </a:r>
            <a:r>
              <a:rPr lang="it-IT" dirty="0" err="1">
                <a:latin typeface="Cambria" panose="02040503050406030204" pitchFamily="18" charset="0"/>
                <a:ea typeface="Cambria" panose="02040503050406030204" pitchFamily="18" charset="0"/>
              </a:rPr>
              <a:t>aij</a:t>
            </a: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) si dice simmetrica se At = A. Altrimenti detto, una</a:t>
            </a:r>
          </a:p>
          <a:p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matrice è simmetrica se </a:t>
            </a:r>
            <a:r>
              <a:rPr lang="it-IT" dirty="0" err="1">
                <a:latin typeface="Cambria" panose="02040503050406030204" pitchFamily="18" charset="0"/>
                <a:ea typeface="Cambria" panose="02040503050406030204" pitchFamily="18" charset="0"/>
              </a:rPr>
              <a:t>aij</a:t>
            </a: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it-IT" dirty="0" err="1">
                <a:latin typeface="Cambria" panose="02040503050406030204" pitchFamily="18" charset="0"/>
                <a:ea typeface="Cambria" panose="02040503050406030204" pitchFamily="18" charset="0"/>
              </a:rPr>
              <a:t>aji</a:t>
            </a: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 per ogni i; j. L'insieme delle matrici simmetriche di</a:t>
            </a:r>
          </a:p>
          <a:p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ordine n si denota con S(n).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4B50F43-6911-40A3-84BF-6B27001BBFFC}"/>
              </a:ext>
            </a:extLst>
          </p:cNvPr>
          <p:cNvSpPr txBox="1"/>
          <p:nvPr/>
        </p:nvSpPr>
        <p:spPr>
          <a:xfrm>
            <a:off x="478649" y="1298575"/>
            <a:ext cx="3940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Cambria" panose="02040503050406030204" pitchFamily="18" charset="0"/>
                <a:ea typeface="Cambria" panose="02040503050406030204" pitchFamily="18" charset="0"/>
              </a:rPr>
              <a:t>Matrici simmetriche e antisimmetriche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8F8B857D-9803-43E1-BAD0-F1F967381DDF}"/>
              </a:ext>
            </a:extLst>
          </p:cNvPr>
          <p:cNvSpPr txBox="1"/>
          <p:nvPr/>
        </p:nvSpPr>
        <p:spPr>
          <a:xfrm>
            <a:off x="478648" y="3990101"/>
            <a:ext cx="3940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Cambria" panose="02040503050406030204" pitchFamily="18" charset="0"/>
                <a:ea typeface="Cambria" panose="02040503050406030204" pitchFamily="18" charset="0"/>
              </a:rPr>
              <a:t>Matrici triangolari</a:t>
            </a:r>
          </a:p>
        </p:txBody>
      </p:sp>
    </p:spTree>
    <p:extLst>
      <p:ext uri="{BB962C8B-B14F-4D97-AF65-F5344CB8AC3E}">
        <p14:creationId xmlns:p14="http://schemas.microsoft.com/office/powerpoint/2010/main" val="45912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6071234" y="6187059"/>
            <a:ext cx="415277" cy="2522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02592" y="6202298"/>
            <a:ext cx="140969" cy="3428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10680" y="6269354"/>
            <a:ext cx="133350" cy="838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37457" y="6505575"/>
            <a:ext cx="142493" cy="952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743830" y="6421754"/>
            <a:ext cx="171450" cy="4000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284601" y="5851778"/>
            <a:ext cx="1325880" cy="238760"/>
          </a:xfrm>
          <a:custGeom>
            <a:avLst/>
            <a:gdLst/>
            <a:ahLst/>
            <a:cxnLst/>
            <a:rect l="l" t="t" r="r" b="b"/>
            <a:pathLst>
              <a:path w="1325879" h="238760">
                <a:moveTo>
                  <a:pt x="1325880" y="67055"/>
                </a:moveTo>
                <a:lnTo>
                  <a:pt x="1208532" y="38099"/>
                </a:lnTo>
                <a:lnTo>
                  <a:pt x="1092708" y="19049"/>
                </a:lnTo>
                <a:lnTo>
                  <a:pt x="957834" y="9905"/>
                </a:lnTo>
                <a:lnTo>
                  <a:pt x="822198" y="0"/>
                </a:lnTo>
                <a:lnTo>
                  <a:pt x="590550" y="19049"/>
                </a:lnTo>
                <a:lnTo>
                  <a:pt x="368808" y="57149"/>
                </a:lnTo>
                <a:lnTo>
                  <a:pt x="174498" y="124205"/>
                </a:lnTo>
                <a:lnTo>
                  <a:pt x="0" y="209549"/>
                </a:lnTo>
                <a:lnTo>
                  <a:pt x="30480" y="238505"/>
                </a:lnTo>
                <a:lnTo>
                  <a:pt x="193548" y="152399"/>
                </a:lnTo>
                <a:lnTo>
                  <a:pt x="387858" y="86105"/>
                </a:lnTo>
                <a:lnTo>
                  <a:pt x="600456" y="48005"/>
                </a:lnTo>
                <a:lnTo>
                  <a:pt x="822198" y="28955"/>
                </a:lnTo>
                <a:lnTo>
                  <a:pt x="947928" y="38099"/>
                </a:lnTo>
                <a:lnTo>
                  <a:pt x="1082802" y="48005"/>
                </a:lnTo>
                <a:lnTo>
                  <a:pt x="1198626" y="67055"/>
                </a:lnTo>
                <a:lnTo>
                  <a:pt x="1314450" y="95249"/>
                </a:lnTo>
                <a:lnTo>
                  <a:pt x="1325880" y="670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966085" y="6118478"/>
            <a:ext cx="271780" cy="731520"/>
          </a:xfrm>
          <a:custGeom>
            <a:avLst/>
            <a:gdLst/>
            <a:ahLst/>
            <a:cxnLst/>
            <a:rect l="l" t="t" r="r" b="b"/>
            <a:pathLst>
              <a:path w="271780" h="731520">
                <a:moveTo>
                  <a:pt x="271272" y="28955"/>
                </a:moveTo>
                <a:lnTo>
                  <a:pt x="242316" y="0"/>
                </a:lnTo>
                <a:lnTo>
                  <a:pt x="136398" y="95249"/>
                </a:lnTo>
                <a:lnTo>
                  <a:pt x="67818" y="190499"/>
                </a:lnTo>
                <a:lnTo>
                  <a:pt x="20574" y="303275"/>
                </a:lnTo>
                <a:lnTo>
                  <a:pt x="0" y="417575"/>
                </a:lnTo>
                <a:lnTo>
                  <a:pt x="9144" y="502919"/>
                </a:lnTo>
                <a:lnTo>
                  <a:pt x="39624" y="579119"/>
                </a:lnTo>
                <a:lnTo>
                  <a:pt x="48768" y="597407"/>
                </a:lnTo>
                <a:lnTo>
                  <a:pt x="48768" y="417575"/>
                </a:lnTo>
                <a:lnTo>
                  <a:pt x="67818" y="303275"/>
                </a:lnTo>
                <a:lnTo>
                  <a:pt x="105918" y="208025"/>
                </a:lnTo>
                <a:lnTo>
                  <a:pt x="183642" y="114299"/>
                </a:lnTo>
                <a:lnTo>
                  <a:pt x="271272" y="28955"/>
                </a:lnTo>
                <a:close/>
              </a:path>
              <a:path w="271780" h="731520">
                <a:moveTo>
                  <a:pt x="193548" y="731519"/>
                </a:moveTo>
                <a:lnTo>
                  <a:pt x="136398" y="655319"/>
                </a:lnTo>
                <a:lnTo>
                  <a:pt x="86868" y="579119"/>
                </a:lnTo>
                <a:lnTo>
                  <a:pt x="58674" y="502919"/>
                </a:lnTo>
                <a:lnTo>
                  <a:pt x="48768" y="417575"/>
                </a:lnTo>
                <a:lnTo>
                  <a:pt x="48768" y="597407"/>
                </a:lnTo>
                <a:lnTo>
                  <a:pt x="77724" y="655319"/>
                </a:lnTo>
                <a:lnTo>
                  <a:pt x="136398" y="731519"/>
                </a:lnTo>
                <a:lnTo>
                  <a:pt x="193548" y="7315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686680" y="5956934"/>
            <a:ext cx="571500" cy="8930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821304" y="5832728"/>
            <a:ext cx="763905" cy="1017269"/>
          </a:xfrm>
          <a:custGeom>
            <a:avLst/>
            <a:gdLst/>
            <a:ahLst/>
            <a:cxnLst/>
            <a:rect l="l" t="t" r="r" b="b"/>
            <a:pathLst>
              <a:path w="763904" h="1017270">
                <a:moveTo>
                  <a:pt x="763524" y="19049"/>
                </a:moveTo>
                <a:lnTo>
                  <a:pt x="725424" y="0"/>
                </a:lnTo>
                <a:lnTo>
                  <a:pt x="569976" y="57149"/>
                </a:lnTo>
                <a:lnTo>
                  <a:pt x="435102" y="124205"/>
                </a:lnTo>
                <a:lnTo>
                  <a:pt x="309371" y="200405"/>
                </a:lnTo>
                <a:lnTo>
                  <a:pt x="203453" y="285749"/>
                </a:lnTo>
                <a:lnTo>
                  <a:pt x="115823" y="380999"/>
                </a:lnTo>
                <a:lnTo>
                  <a:pt x="58673" y="483869"/>
                </a:lnTo>
                <a:lnTo>
                  <a:pt x="9143" y="589026"/>
                </a:lnTo>
                <a:lnTo>
                  <a:pt x="0" y="703326"/>
                </a:lnTo>
                <a:lnTo>
                  <a:pt x="9143" y="788669"/>
                </a:lnTo>
                <a:lnTo>
                  <a:pt x="28193" y="864869"/>
                </a:lnTo>
                <a:lnTo>
                  <a:pt x="28193" y="703326"/>
                </a:lnTo>
                <a:lnTo>
                  <a:pt x="38099" y="589026"/>
                </a:lnTo>
                <a:lnTo>
                  <a:pt x="87629" y="483869"/>
                </a:lnTo>
                <a:lnTo>
                  <a:pt x="144779" y="390905"/>
                </a:lnTo>
                <a:lnTo>
                  <a:pt x="231647" y="295655"/>
                </a:lnTo>
                <a:lnTo>
                  <a:pt x="338327" y="209549"/>
                </a:lnTo>
                <a:lnTo>
                  <a:pt x="463295" y="133349"/>
                </a:lnTo>
                <a:lnTo>
                  <a:pt x="609600" y="76199"/>
                </a:lnTo>
                <a:lnTo>
                  <a:pt x="763524" y="19049"/>
                </a:lnTo>
                <a:close/>
              </a:path>
              <a:path w="763904" h="1017270">
                <a:moveTo>
                  <a:pt x="153924" y="1017269"/>
                </a:moveTo>
                <a:lnTo>
                  <a:pt x="106679" y="941069"/>
                </a:lnTo>
                <a:lnTo>
                  <a:pt x="68580" y="864869"/>
                </a:lnTo>
                <a:lnTo>
                  <a:pt x="38099" y="788669"/>
                </a:lnTo>
                <a:lnTo>
                  <a:pt x="28193" y="703326"/>
                </a:lnTo>
                <a:lnTo>
                  <a:pt x="28193" y="864869"/>
                </a:lnTo>
                <a:lnTo>
                  <a:pt x="68580" y="941069"/>
                </a:lnTo>
                <a:lnTo>
                  <a:pt x="115824" y="1017269"/>
                </a:lnTo>
                <a:lnTo>
                  <a:pt x="153924" y="10172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329790" y="6363080"/>
            <a:ext cx="114300" cy="853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473058" y="5802248"/>
            <a:ext cx="227075" cy="5417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036432" y="5755004"/>
            <a:ext cx="131825" cy="14249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058012" y="5640704"/>
            <a:ext cx="1138555" cy="684530"/>
          </a:xfrm>
          <a:custGeom>
            <a:avLst/>
            <a:gdLst/>
            <a:ahLst/>
            <a:cxnLst/>
            <a:rect l="l" t="t" r="r" b="b"/>
            <a:pathLst>
              <a:path w="1138554" h="684529">
                <a:moveTo>
                  <a:pt x="930401" y="76200"/>
                </a:moveTo>
                <a:lnTo>
                  <a:pt x="758951" y="19050"/>
                </a:lnTo>
                <a:lnTo>
                  <a:pt x="663701" y="9144"/>
                </a:lnTo>
                <a:lnTo>
                  <a:pt x="569975" y="0"/>
                </a:lnTo>
                <a:lnTo>
                  <a:pt x="455675" y="9144"/>
                </a:lnTo>
                <a:lnTo>
                  <a:pt x="351281" y="28194"/>
                </a:lnTo>
                <a:lnTo>
                  <a:pt x="256031" y="57150"/>
                </a:lnTo>
                <a:lnTo>
                  <a:pt x="169925" y="104394"/>
                </a:lnTo>
                <a:lnTo>
                  <a:pt x="95249" y="152400"/>
                </a:lnTo>
                <a:lnTo>
                  <a:pt x="48005" y="209550"/>
                </a:lnTo>
                <a:lnTo>
                  <a:pt x="9905" y="275844"/>
                </a:lnTo>
                <a:lnTo>
                  <a:pt x="0" y="342900"/>
                </a:lnTo>
                <a:lnTo>
                  <a:pt x="9905" y="407670"/>
                </a:lnTo>
                <a:lnTo>
                  <a:pt x="38099" y="457291"/>
                </a:lnTo>
                <a:lnTo>
                  <a:pt x="38099" y="342900"/>
                </a:lnTo>
                <a:lnTo>
                  <a:pt x="48005" y="275844"/>
                </a:lnTo>
                <a:lnTo>
                  <a:pt x="76199" y="218694"/>
                </a:lnTo>
                <a:lnTo>
                  <a:pt x="133349" y="161544"/>
                </a:lnTo>
                <a:lnTo>
                  <a:pt x="188975" y="114300"/>
                </a:lnTo>
                <a:lnTo>
                  <a:pt x="275081" y="76200"/>
                </a:lnTo>
                <a:lnTo>
                  <a:pt x="360425" y="47244"/>
                </a:lnTo>
                <a:lnTo>
                  <a:pt x="465581" y="28194"/>
                </a:lnTo>
                <a:lnTo>
                  <a:pt x="569975" y="19050"/>
                </a:lnTo>
                <a:lnTo>
                  <a:pt x="663701" y="28194"/>
                </a:lnTo>
                <a:lnTo>
                  <a:pt x="758951" y="47243"/>
                </a:lnTo>
                <a:lnTo>
                  <a:pt x="845057" y="76200"/>
                </a:lnTo>
                <a:lnTo>
                  <a:pt x="921257" y="104393"/>
                </a:lnTo>
                <a:lnTo>
                  <a:pt x="930401" y="76200"/>
                </a:lnTo>
                <a:close/>
              </a:path>
              <a:path w="1138554" h="684529">
                <a:moveTo>
                  <a:pt x="1100327" y="458632"/>
                </a:moveTo>
                <a:lnTo>
                  <a:pt x="1100327" y="342900"/>
                </a:lnTo>
                <a:lnTo>
                  <a:pt x="1091183" y="407670"/>
                </a:lnTo>
                <a:lnTo>
                  <a:pt x="1062227" y="464820"/>
                </a:lnTo>
                <a:lnTo>
                  <a:pt x="1005077" y="521970"/>
                </a:lnTo>
                <a:lnTo>
                  <a:pt x="949451" y="569976"/>
                </a:lnTo>
                <a:lnTo>
                  <a:pt x="864107" y="608076"/>
                </a:lnTo>
                <a:lnTo>
                  <a:pt x="778001" y="636270"/>
                </a:lnTo>
                <a:lnTo>
                  <a:pt x="673607" y="655320"/>
                </a:lnTo>
                <a:lnTo>
                  <a:pt x="569975" y="665226"/>
                </a:lnTo>
                <a:lnTo>
                  <a:pt x="465581" y="655320"/>
                </a:lnTo>
                <a:lnTo>
                  <a:pt x="360425" y="636270"/>
                </a:lnTo>
                <a:lnTo>
                  <a:pt x="275081" y="608076"/>
                </a:lnTo>
                <a:lnTo>
                  <a:pt x="188975" y="569976"/>
                </a:lnTo>
                <a:lnTo>
                  <a:pt x="133349" y="521970"/>
                </a:lnTo>
                <a:lnTo>
                  <a:pt x="76199" y="464820"/>
                </a:lnTo>
                <a:lnTo>
                  <a:pt x="48005" y="407670"/>
                </a:lnTo>
                <a:lnTo>
                  <a:pt x="38099" y="342900"/>
                </a:lnTo>
                <a:lnTo>
                  <a:pt x="38099" y="457291"/>
                </a:lnTo>
                <a:lnTo>
                  <a:pt x="95249" y="531876"/>
                </a:lnTo>
                <a:lnTo>
                  <a:pt x="169925" y="589026"/>
                </a:lnTo>
                <a:lnTo>
                  <a:pt x="256031" y="627126"/>
                </a:lnTo>
                <a:lnTo>
                  <a:pt x="351281" y="655320"/>
                </a:lnTo>
                <a:lnTo>
                  <a:pt x="455675" y="674370"/>
                </a:lnTo>
                <a:lnTo>
                  <a:pt x="569975" y="684276"/>
                </a:lnTo>
                <a:lnTo>
                  <a:pt x="682751" y="674370"/>
                </a:lnTo>
                <a:lnTo>
                  <a:pt x="787907" y="655320"/>
                </a:lnTo>
                <a:lnTo>
                  <a:pt x="892301" y="627126"/>
                </a:lnTo>
                <a:lnTo>
                  <a:pt x="968501" y="589026"/>
                </a:lnTo>
                <a:lnTo>
                  <a:pt x="1043177" y="531876"/>
                </a:lnTo>
                <a:lnTo>
                  <a:pt x="1091183" y="474726"/>
                </a:lnTo>
                <a:lnTo>
                  <a:pt x="1100327" y="458632"/>
                </a:lnTo>
                <a:close/>
              </a:path>
              <a:path w="1138554" h="684529">
                <a:moveTo>
                  <a:pt x="1138427" y="342900"/>
                </a:moveTo>
                <a:lnTo>
                  <a:pt x="1138427" y="323850"/>
                </a:lnTo>
                <a:lnTo>
                  <a:pt x="1129283" y="304800"/>
                </a:lnTo>
                <a:lnTo>
                  <a:pt x="1091183" y="313944"/>
                </a:lnTo>
                <a:lnTo>
                  <a:pt x="1100327" y="332994"/>
                </a:lnTo>
                <a:lnTo>
                  <a:pt x="1100327" y="458632"/>
                </a:lnTo>
                <a:lnTo>
                  <a:pt x="1129283" y="407670"/>
                </a:lnTo>
                <a:lnTo>
                  <a:pt x="1138427" y="3429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246988" y="5545454"/>
            <a:ext cx="579894" cy="10439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086981" y="5649848"/>
            <a:ext cx="104381" cy="76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802243" y="5126354"/>
            <a:ext cx="189737" cy="762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715362" y="4802504"/>
            <a:ext cx="133350" cy="1905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963012" y="4868798"/>
            <a:ext cx="95250" cy="24764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421992" y="4830698"/>
            <a:ext cx="255270" cy="29565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904" y="1054227"/>
            <a:ext cx="1116330" cy="0"/>
          </a:xfrm>
          <a:custGeom>
            <a:avLst/>
            <a:gdLst/>
            <a:ahLst/>
            <a:cxnLst/>
            <a:rect l="l" t="t" r="r" b="b"/>
            <a:pathLst>
              <a:path w="1116330">
                <a:moveTo>
                  <a:pt x="0" y="0"/>
                </a:moveTo>
                <a:lnTo>
                  <a:pt x="111633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145905" y="1905"/>
            <a:ext cx="0" cy="1052830"/>
          </a:xfrm>
          <a:custGeom>
            <a:avLst/>
            <a:gdLst/>
            <a:ahLst/>
            <a:cxnLst/>
            <a:rect l="l" t="t" r="r" b="b"/>
            <a:pathLst>
              <a:path h="1052830">
                <a:moveTo>
                  <a:pt x="0" y="0"/>
                </a:moveTo>
                <a:lnTo>
                  <a:pt x="0" y="1052322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9048" y="1054227"/>
            <a:ext cx="0" cy="5805805"/>
          </a:xfrm>
          <a:custGeom>
            <a:avLst/>
            <a:gdLst/>
            <a:ahLst/>
            <a:cxnLst/>
            <a:rect l="l" t="t" r="r" b="b"/>
            <a:pathLst>
              <a:path h="5805805">
                <a:moveTo>
                  <a:pt x="0" y="0"/>
                </a:moveTo>
                <a:lnTo>
                  <a:pt x="0" y="5805678"/>
                </a:lnTo>
              </a:path>
            </a:pathLst>
          </a:custGeom>
          <a:ln w="142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904" y="1905"/>
            <a:ext cx="0" cy="1052830"/>
          </a:xfrm>
          <a:custGeom>
            <a:avLst/>
            <a:gdLst/>
            <a:ahLst/>
            <a:cxnLst/>
            <a:rect l="l" t="t" r="r" b="b"/>
            <a:pathLst>
              <a:path h="1052830">
                <a:moveTo>
                  <a:pt x="0" y="0"/>
                </a:moveTo>
                <a:lnTo>
                  <a:pt x="0" y="1052322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118235" y="1905"/>
            <a:ext cx="8027670" cy="0"/>
          </a:xfrm>
          <a:custGeom>
            <a:avLst/>
            <a:gdLst/>
            <a:ahLst/>
            <a:cxnLst/>
            <a:rect l="l" t="t" r="r" b="b"/>
            <a:pathLst>
              <a:path w="8027670">
                <a:moveTo>
                  <a:pt x="0" y="0"/>
                </a:moveTo>
                <a:lnTo>
                  <a:pt x="8027670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904" y="1905"/>
            <a:ext cx="1116330" cy="0"/>
          </a:xfrm>
          <a:custGeom>
            <a:avLst/>
            <a:gdLst/>
            <a:ahLst/>
            <a:cxnLst/>
            <a:rect l="l" t="t" r="r" b="b"/>
            <a:pathLst>
              <a:path w="1116330">
                <a:moveTo>
                  <a:pt x="0" y="0"/>
                </a:moveTo>
                <a:lnTo>
                  <a:pt x="1116330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9138760" y="1054227"/>
            <a:ext cx="0" cy="5805805"/>
          </a:xfrm>
          <a:custGeom>
            <a:avLst/>
            <a:gdLst/>
            <a:ahLst/>
            <a:cxnLst/>
            <a:rect l="l" t="t" r="r" b="b"/>
            <a:pathLst>
              <a:path h="5805805">
                <a:moveTo>
                  <a:pt x="0" y="0"/>
                </a:moveTo>
                <a:lnTo>
                  <a:pt x="0" y="5805678"/>
                </a:lnTo>
              </a:path>
            </a:pathLst>
          </a:custGeom>
          <a:ln w="142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118235" y="1054227"/>
            <a:ext cx="8027670" cy="0"/>
          </a:xfrm>
          <a:custGeom>
            <a:avLst/>
            <a:gdLst/>
            <a:ahLst/>
            <a:cxnLst/>
            <a:rect l="l" t="t" r="r" b="b"/>
            <a:pathLst>
              <a:path w="8027670">
                <a:moveTo>
                  <a:pt x="0" y="0"/>
                </a:moveTo>
                <a:lnTo>
                  <a:pt x="802767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>
            <a:spLocks noGrp="1"/>
          </p:cNvSpPr>
          <p:nvPr>
            <p:ph type="title"/>
          </p:nvPr>
        </p:nvSpPr>
        <p:spPr>
          <a:xfrm>
            <a:off x="1284592" y="160654"/>
            <a:ext cx="548322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pc="-5" dirty="0"/>
              <a:t>Le Matrici</a:t>
            </a:r>
            <a:endParaRPr spc="-5" dirty="0"/>
          </a:p>
        </p:txBody>
      </p:sp>
      <p:sp>
        <p:nvSpPr>
          <p:cNvPr id="68" name="object 68"/>
          <p:cNvSpPr txBox="1"/>
          <p:nvPr/>
        </p:nvSpPr>
        <p:spPr>
          <a:xfrm>
            <a:off x="1284592" y="665099"/>
            <a:ext cx="14693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CC9A00"/>
                </a:solidFill>
                <a:latin typeface="Trebuchet MS"/>
                <a:cs typeface="Trebuchet MS"/>
              </a:rPr>
              <a:t>Generalità</a:t>
            </a:r>
            <a:endParaRPr sz="2400" dirty="0">
              <a:latin typeface="Trebuchet MS"/>
              <a:cs typeface="Trebuchet MS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F9BB816-8BED-469B-BB51-00B0F9E80A13}"/>
              </a:ext>
            </a:extLst>
          </p:cNvPr>
          <p:cNvSpPr/>
          <p:nvPr/>
        </p:nvSpPr>
        <p:spPr>
          <a:xfrm>
            <a:off x="560069" y="1972471"/>
            <a:ext cx="4884916" cy="1477328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Una matrice si dice diagonale se tutti gli elementi non appartenenti alla diagonale principale sono nulli. Dunque una matrice è diagonale se e solo se è al tempo stesso triangolare superiore e triangolare inferiore.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4B50F43-6911-40A3-84BF-6B27001BBFFC}"/>
              </a:ext>
            </a:extLst>
          </p:cNvPr>
          <p:cNvSpPr txBox="1"/>
          <p:nvPr/>
        </p:nvSpPr>
        <p:spPr>
          <a:xfrm>
            <a:off x="478649" y="1298575"/>
            <a:ext cx="3940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Cambria" panose="02040503050406030204" pitchFamily="18" charset="0"/>
                <a:ea typeface="Cambria" panose="02040503050406030204" pitchFamily="18" charset="0"/>
              </a:rPr>
              <a:t>Matrici diagonali</a:t>
            </a:r>
          </a:p>
        </p:txBody>
      </p:sp>
    </p:spTree>
    <p:extLst>
      <p:ext uri="{BB962C8B-B14F-4D97-AF65-F5344CB8AC3E}">
        <p14:creationId xmlns:p14="http://schemas.microsoft.com/office/powerpoint/2010/main" val="2408779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6071234" y="6187059"/>
            <a:ext cx="415277" cy="2522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02592" y="6202298"/>
            <a:ext cx="140969" cy="3428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10680" y="6269354"/>
            <a:ext cx="133350" cy="838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37457" y="6505575"/>
            <a:ext cx="142493" cy="952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743830" y="6421754"/>
            <a:ext cx="171450" cy="4000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284601" y="5851778"/>
            <a:ext cx="1325880" cy="238760"/>
          </a:xfrm>
          <a:custGeom>
            <a:avLst/>
            <a:gdLst/>
            <a:ahLst/>
            <a:cxnLst/>
            <a:rect l="l" t="t" r="r" b="b"/>
            <a:pathLst>
              <a:path w="1325879" h="238760">
                <a:moveTo>
                  <a:pt x="1325880" y="67055"/>
                </a:moveTo>
                <a:lnTo>
                  <a:pt x="1208532" y="38099"/>
                </a:lnTo>
                <a:lnTo>
                  <a:pt x="1092708" y="19049"/>
                </a:lnTo>
                <a:lnTo>
                  <a:pt x="957834" y="9905"/>
                </a:lnTo>
                <a:lnTo>
                  <a:pt x="822198" y="0"/>
                </a:lnTo>
                <a:lnTo>
                  <a:pt x="590550" y="19049"/>
                </a:lnTo>
                <a:lnTo>
                  <a:pt x="368808" y="57149"/>
                </a:lnTo>
                <a:lnTo>
                  <a:pt x="174498" y="124205"/>
                </a:lnTo>
                <a:lnTo>
                  <a:pt x="0" y="209549"/>
                </a:lnTo>
                <a:lnTo>
                  <a:pt x="30480" y="238505"/>
                </a:lnTo>
                <a:lnTo>
                  <a:pt x="193548" y="152399"/>
                </a:lnTo>
                <a:lnTo>
                  <a:pt x="387858" y="86105"/>
                </a:lnTo>
                <a:lnTo>
                  <a:pt x="600456" y="48005"/>
                </a:lnTo>
                <a:lnTo>
                  <a:pt x="822198" y="28955"/>
                </a:lnTo>
                <a:lnTo>
                  <a:pt x="947928" y="38099"/>
                </a:lnTo>
                <a:lnTo>
                  <a:pt x="1082802" y="48005"/>
                </a:lnTo>
                <a:lnTo>
                  <a:pt x="1198626" y="67055"/>
                </a:lnTo>
                <a:lnTo>
                  <a:pt x="1314450" y="95249"/>
                </a:lnTo>
                <a:lnTo>
                  <a:pt x="1325880" y="670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966085" y="6118478"/>
            <a:ext cx="271780" cy="731520"/>
          </a:xfrm>
          <a:custGeom>
            <a:avLst/>
            <a:gdLst/>
            <a:ahLst/>
            <a:cxnLst/>
            <a:rect l="l" t="t" r="r" b="b"/>
            <a:pathLst>
              <a:path w="271780" h="731520">
                <a:moveTo>
                  <a:pt x="271272" y="28955"/>
                </a:moveTo>
                <a:lnTo>
                  <a:pt x="242316" y="0"/>
                </a:lnTo>
                <a:lnTo>
                  <a:pt x="136398" y="95249"/>
                </a:lnTo>
                <a:lnTo>
                  <a:pt x="67818" y="190499"/>
                </a:lnTo>
                <a:lnTo>
                  <a:pt x="20574" y="303275"/>
                </a:lnTo>
                <a:lnTo>
                  <a:pt x="0" y="417575"/>
                </a:lnTo>
                <a:lnTo>
                  <a:pt x="9144" y="502919"/>
                </a:lnTo>
                <a:lnTo>
                  <a:pt x="39624" y="579119"/>
                </a:lnTo>
                <a:lnTo>
                  <a:pt x="48768" y="597407"/>
                </a:lnTo>
                <a:lnTo>
                  <a:pt x="48768" y="417575"/>
                </a:lnTo>
                <a:lnTo>
                  <a:pt x="67818" y="303275"/>
                </a:lnTo>
                <a:lnTo>
                  <a:pt x="105918" y="208025"/>
                </a:lnTo>
                <a:lnTo>
                  <a:pt x="183642" y="114299"/>
                </a:lnTo>
                <a:lnTo>
                  <a:pt x="271272" y="28955"/>
                </a:lnTo>
                <a:close/>
              </a:path>
              <a:path w="271780" h="731520">
                <a:moveTo>
                  <a:pt x="193548" y="731519"/>
                </a:moveTo>
                <a:lnTo>
                  <a:pt x="136398" y="655319"/>
                </a:lnTo>
                <a:lnTo>
                  <a:pt x="86868" y="579119"/>
                </a:lnTo>
                <a:lnTo>
                  <a:pt x="58674" y="502919"/>
                </a:lnTo>
                <a:lnTo>
                  <a:pt x="48768" y="417575"/>
                </a:lnTo>
                <a:lnTo>
                  <a:pt x="48768" y="597407"/>
                </a:lnTo>
                <a:lnTo>
                  <a:pt x="77724" y="655319"/>
                </a:lnTo>
                <a:lnTo>
                  <a:pt x="136398" y="731519"/>
                </a:lnTo>
                <a:lnTo>
                  <a:pt x="193548" y="7315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686680" y="5956934"/>
            <a:ext cx="571500" cy="8930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821304" y="5832728"/>
            <a:ext cx="763905" cy="1017269"/>
          </a:xfrm>
          <a:custGeom>
            <a:avLst/>
            <a:gdLst/>
            <a:ahLst/>
            <a:cxnLst/>
            <a:rect l="l" t="t" r="r" b="b"/>
            <a:pathLst>
              <a:path w="763904" h="1017270">
                <a:moveTo>
                  <a:pt x="763524" y="19049"/>
                </a:moveTo>
                <a:lnTo>
                  <a:pt x="725424" y="0"/>
                </a:lnTo>
                <a:lnTo>
                  <a:pt x="569976" y="57149"/>
                </a:lnTo>
                <a:lnTo>
                  <a:pt x="435102" y="124205"/>
                </a:lnTo>
                <a:lnTo>
                  <a:pt x="309371" y="200405"/>
                </a:lnTo>
                <a:lnTo>
                  <a:pt x="203453" y="285749"/>
                </a:lnTo>
                <a:lnTo>
                  <a:pt x="115823" y="380999"/>
                </a:lnTo>
                <a:lnTo>
                  <a:pt x="58673" y="483869"/>
                </a:lnTo>
                <a:lnTo>
                  <a:pt x="9143" y="589026"/>
                </a:lnTo>
                <a:lnTo>
                  <a:pt x="0" y="703326"/>
                </a:lnTo>
                <a:lnTo>
                  <a:pt x="9143" y="788669"/>
                </a:lnTo>
                <a:lnTo>
                  <a:pt x="28193" y="864869"/>
                </a:lnTo>
                <a:lnTo>
                  <a:pt x="28193" y="703326"/>
                </a:lnTo>
                <a:lnTo>
                  <a:pt x="38099" y="589026"/>
                </a:lnTo>
                <a:lnTo>
                  <a:pt x="87629" y="483869"/>
                </a:lnTo>
                <a:lnTo>
                  <a:pt x="144779" y="390905"/>
                </a:lnTo>
                <a:lnTo>
                  <a:pt x="231647" y="295655"/>
                </a:lnTo>
                <a:lnTo>
                  <a:pt x="338327" y="209549"/>
                </a:lnTo>
                <a:lnTo>
                  <a:pt x="463295" y="133349"/>
                </a:lnTo>
                <a:lnTo>
                  <a:pt x="609600" y="76199"/>
                </a:lnTo>
                <a:lnTo>
                  <a:pt x="763524" y="19049"/>
                </a:lnTo>
                <a:close/>
              </a:path>
              <a:path w="763904" h="1017270">
                <a:moveTo>
                  <a:pt x="153924" y="1017269"/>
                </a:moveTo>
                <a:lnTo>
                  <a:pt x="106679" y="941069"/>
                </a:lnTo>
                <a:lnTo>
                  <a:pt x="68580" y="864869"/>
                </a:lnTo>
                <a:lnTo>
                  <a:pt x="38099" y="788669"/>
                </a:lnTo>
                <a:lnTo>
                  <a:pt x="28193" y="703326"/>
                </a:lnTo>
                <a:lnTo>
                  <a:pt x="28193" y="864869"/>
                </a:lnTo>
                <a:lnTo>
                  <a:pt x="68580" y="941069"/>
                </a:lnTo>
                <a:lnTo>
                  <a:pt x="115824" y="1017269"/>
                </a:lnTo>
                <a:lnTo>
                  <a:pt x="153924" y="10172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329790" y="6363080"/>
            <a:ext cx="114300" cy="853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473058" y="5802248"/>
            <a:ext cx="227075" cy="5417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036432" y="5755004"/>
            <a:ext cx="131825" cy="14249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058012" y="5640704"/>
            <a:ext cx="1138555" cy="684530"/>
          </a:xfrm>
          <a:custGeom>
            <a:avLst/>
            <a:gdLst/>
            <a:ahLst/>
            <a:cxnLst/>
            <a:rect l="l" t="t" r="r" b="b"/>
            <a:pathLst>
              <a:path w="1138554" h="684529">
                <a:moveTo>
                  <a:pt x="930401" y="76200"/>
                </a:moveTo>
                <a:lnTo>
                  <a:pt x="758951" y="19050"/>
                </a:lnTo>
                <a:lnTo>
                  <a:pt x="663701" y="9144"/>
                </a:lnTo>
                <a:lnTo>
                  <a:pt x="569975" y="0"/>
                </a:lnTo>
                <a:lnTo>
                  <a:pt x="455675" y="9144"/>
                </a:lnTo>
                <a:lnTo>
                  <a:pt x="351281" y="28194"/>
                </a:lnTo>
                <a:lnTo>
                  <a:pt x="256031" y="57150"/>
                </a:lnTo>
                <a:lnTo>
                  <a:pt x="169925" y="104394"/>
                </a:lnTo>
                <a:lnTo>
                  <a:pt x="95249" y="152400"/>
                </a:lnTo>
                <a:lnTo>
                  <a:pt x="48005" y="209550"/>
                </a:lnTo>
                <a:lnTo>
                  <a:pt x="9905" y="275844"/>
                </a:lnTo>
                <a:lnTo>
                  <a:pt x="0" y="342900"/>
                </a:lnTo>
                <a:lnTo>
                  <a:pt x="9905" y="407670"/>
                </a:lnTo>
                <a:lnTo>
                  <a:pt x="38099" y="457291"/>
                </a:lnTo>
                <a:lnTo>
                  <a:pt x="38099" y="342900"/>
                </a:lnTo>
                <a:lnTo>
                  <a:pt x="48005" y="275844"/>
                </a:lnTo>
                <a:lnTo>
                  <a:pt x="76199" y="218694"/>
                </a:lnTo>
                <a:lnTo>
                  <a:pt x="133349" y="161544"/>
                </a:lnTo>
                <a:lnTo>
                  <a:pt x="188975" y="114300"/>
                </a:lnTo>
                <a:lnTo>
                  <a:pt x="275081" y="76200"/>
                </a:lnTo>
                <a:lnTo>
                  <a:pt x="360425" y="47244"/>
                </a:lnTo>
                <a:lnTo>
                  <a:pt x="465581" y="28194"/>
                </a:lnTo>
                <a:lnTo>
                  <a:pt x="569975" y="19050"/>
                </a:lnTo>
                <a:lnTo>
                  <a:pt x="663701" y="28194"/>
                </a:lnTo>
                <a:lnTo>
                  <a:pt x="758951" y="47243"/>
                </a:lnTo>
                <a:lnTo>
                  <a:pt x="845057" y="76200"/>
                </a:lnTo>
                <a:lnTo>
                  <a:pt x="921257" y="104393"/>
                </a:lnTo>
                <a:lnTo>
                  <a:pt x="930401" y="76200"/>
                </a:lnTo>
                <a:close/>
              </a:path>
              <a:path w="1138554" h="684529">
                <a:moveTo>
                  <a:pt x="1100327" y="458632"/>
                </a:moveTo>
                <a:lnTo>
                  <a:pt x="1100327" y="342900"/>
                </a:lnTo>
                <a:lnTo>
                  <a:pt x="1091183" y="407670"/>
                </a:lnTo>
                <a:lnTo>
                  <a:pt x="1062227" y="464820"/>
                </a:lnTo>
                <a:lnTo>
                  <a:pt x="1005077" y="521970"/>
                </a:lnTo>
                <a:lnTo>
                  <a:pt x="949451" y="569976"/>
                </a:lnTo>
                <a:lnTo>
                  <a:pt x="864107" y="608076"/>
                </a:lnTo>
                <a:lnTo>
                  <a:pt x="778001" y="636270"/>
                </a:lnTo>
                <a:lnTo>
                  <a:pt x="673607" y="655320"/>
                </a:lnTo>
                <a:lnTo>
                  <a:pt x="569975" y="665226"/>
                </a:lnTo>
                <a:lnTo>
                  <a:pt x="465581" y="655320"/>
                </a:lnTo>
                <a:lnTo>
                  <a:pt x="360425" y="636270"/>
                </a:lnTo>
                <a:lnTo>
                  <a:pt x="275081" y="608076"/>
                </a:lnTo>
                <a:lnTo>
                  <a:pt x="188975" y="569976"/>
                </a:lnTo>
                <a:lnTo>
                  <a:pt x="133349" y="521970"/>
                </a:lnTo>
                <a:lnTo>
                  <a:pt x="76199" y="464820"/>
                </a:lnTo>
                <a:lnTo>
                  <a:pt x="48005" y="407670"/>
                </a:lnTo>
                <a:lnTo>
                  <a:pt x="38099" y="342900"/>
                </a:lnTo>
                <a:lnTo>
                  <a:pt x="38099" y="457291"/>
                </a:lnTo>
                <a:lnTo>
                  <a:pt x="95249" y="531876"/>
                </a:lnTo>
                <a:lnTo>
                  <a:pt x="169925" y="589026"/>
                </a:lnTo>
                <a:lnTo>
                  <a:pt x="256031" y="627126"/>
                </a:lnTo>
                <a:lnTo>
                  <a:pt x="351281" y="655320"/>
                </a:lnTo>
                <a:lnTo>
                  <a:pt x="455675" y="674370"/>
                </a:lnTo>
                <a:lnTo>
                  <a:pt x="569975" y="684276"/>
                </a:lnTo>
                <a:lnTo>
                  <a:pt x="682751" y="674370"/>
                </a:lnTo>
                <a:lnTo>
                  <a:pt x="787907" y="655320"/>
                </a:lnTo>
                <a:lnTo>
                  <a:pt x="892301" y="627126"/>
                </a:lnTo>
                <a:lnTo>
                  <a:pt x="968501" y="589026"/>
                </a:lnTo>
                <a:lnTo>
                  <a:pt x="1043177" y="531876"/>
                </a:lnTo>
                <a:lnTo>
                  <a:pt x="1091183" y="474726"/>
                </a:lnTo>
                <a:lnTo>
                  <a:pt x="1100327" y="458632"/>
                </a:lnTo>
                <a:close/>
              </a:path>
              <a:path w="1138554" h="684529">
                <a:moveTo>
                  <a:pt x="1138427" y="342900"/>
                </a:moveTo>
                <a:lnTo>
                  <a:pt x="1138427" y="323850"/>
                </a:lnTo>
                <a:lnTo>
                  <a:pt x="1129283" y="304800"/>
                </a:lnTo>
                <a:lnTo>
                  <a:pt x="1091183" y="313944"/>
                </a:lnTo>
                <a:lnTo>
                  <a:pt x="1100327" y="332994"/>
                </a:lnTo>
                <a:lnTo>
                  <a:pt x="1100327" y="458632"/>
                </a:lnTo>
                <a:lnTo>
                  <a:pt x="1129283" y="407670"/>
                </a:lnTo>
                <a:lnTo>
                  <a:pt x="1138427" y="3429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246988" y="5545454"/>
            <a:ext cx="579894" cy="10439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086981" y="5649848"/>
            <a:ext cx="104381" cy="761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802243" y="5126354"/>
            <a:ext cx="189737" cy="762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715362" y="4802504"/>
            <a:ext cx="133350" cy="1905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963012" y="4868798"/>
            <a:ext cx="95250" cy="24764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421992" y="4830698"/>
            <a:ext cx="255270" cy="29565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904" y="1054227"/>
            <a:ext cx="1116330" cy="0"/>
          </a:xfrm>
          <a:custGeom>
            <a:avLst/>
            <a:gdLst/>
            <a:ahLst/>
            <a:cxnLst/>
            <a:rect l="l" t="t" r="r" b="b"/>
            <a:pathLst>
              <a:path w="1116330">
                <a:moveTo>
                  <a:pt x="0" y="0"/>
                </a:moveTo>
                <a:lnTo>
                  <a:pt x="111633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145905" y="1905"/>
            <a:ext cx="0" cy="1052830"/>
          </a:xfrm>
          <a:custGeom>
            <a:avLst/>
            <a:gdLst/>
            <a:ahLst/>
            <a:cxnLst/>
            <a:rect l="l" t="t" r="r" b="b"/>
            <a:pathLst>
              <a:path h="1052830">
                <a:moveTo>
                  <a:pt x="0" y="0"/>
                </a:moveTo>
                <a:lnTo>
                  <a:pt x="0" y="1052322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9048" y="1054227"/>
            <a:ext cx="0" cy="5805805"/>
          </a:xfrm>
          <a:custGeom>
            <a:avLst/>
            <a:gdLst/>
            <a:ahLst/>
            <a:cxnLst/>
            <a:rect l="l" t="t" r="r" b="b"/>
            <a:pathLst>
              <a:path h="5805805">
                <a:moveTo>
                  <a:pt x="0" y="0"/>
                </a:moveTo>
                <a:lnTo>
                  <a:pt x="0" y="5805678"/>
                </a:lnTo>
              </a:path>
            </a:pathLst>
          </a:custGeom>
          <a:ln w="142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904" y="1905"/>
            <a:ext cx="0" cy="1052830"/>
          </a:xfrm>
          <a:custGeom>
            <a:avLst/>
            <a:gdLst/>
            <a:ahLst/>
            <a:cxnLst/>
            <a:rect l="l" t="t" r="r" b="b"/>
            <a:pathLst>
              <a:path h="1052830">
                <a:moveTo>
                  <a:pt x="0" y="0"/>
                </a:moveTo>
                <a:lnTo>
                  <a:pt x="0" y="1052322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118235" y="1905"/>
            <a:ext cx="8027670" cy="0"/>
          </a:xfrm>
          <a:custGeom>
            <a:avLst/>
            <a:gdLst/>
            <a:ahLst/>
            <a:cxnLst/>
            <a:rect l="l" t="t" r="r" b="b"/>
            <a:pathLst>
              <a:path w="8027670">
                <a:moveTo>
                  <a:pt x="0" y="0"/>
                </a:moveTo>
                <a:lnTo>
                  <a:pt x="8027670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904" y="1905"/>
            <a:ext cx="1116330" cy="0"/>
          </a:xfrm>
          <a:custGeom>
            <a:avLst/>
            <a:gdLst/>
            <a:ahLst/>
            <a:cxnLst/>
            <a:rect l="l" t="t" r="r" b="b"/>
            <a:pathLst>
              <a:path w="1116330">
                <a:moveTo>
                  <a:pt x="0" y="0"/>
                </a:moveTo>
                <a:lnTo>
                  <a:pt x="1116330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9138760" y="1054227"/>
            <a:ext cx="0" cy="5805805"/>
          </a:xfrm>
          <a:custGeom>
            <a:avLst/>
            <a:gdLst/>
            <a:ahLst/>
            <a:cxnLst/>
            <a:rect l="l" t="t" r="r" b="b"/>
            <a:pathLst>
              <a:path h="5805805">
                <a:moveTo>
                  <a:pt x="0" y="0"/>
                </a:moveTo>
                <a:lnTo>
                  <a:pt x="0" y="5805678"/>
                </a:lnTo>
              </a:path>
            </a:pathLst>
          </a:custGeom>
          <a:ln w="142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118235" y="1054227"/>
            <a:ext cx="8027670" cy="0"/>
          </a:xfrm>
          <a:custGeom>
            <a:avLst/>
            <a:gdLst/>
            <a:ahLst/>
            <a:cxnLst/>
            <a:rect l="l" t="t" r="r" b="b"/>
            <a:pathLst>
              <a:path w="8027670">
                <a:moveTo>
                  <a:pt x="0" y="0"/>
                </a:moveTo>
                <a:lnTo>
                  <a:pt x="802767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>
            <a:spLocks noGrp="1"/>
          </p:cNvSpPr>
          <p:nvPr>
            <p:ph type="title"/>
          </p:nvPr>
        </p:nvSpPr>
        <p:spPr>
          <a:xfrm>
            <a:off x="1284592" y="160654"/>
            <a:ext cx="548322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pc="-5" dirty="0"/>
              <a:t>Le Matrici</a:t>
            </a:r>
            <a:endParaRPr spc="-5" dirty="0"/>
          </a:p>
        </p:txBody>
      </p:sp>
      <p:sp>
        <p:nvSpPr>
          <p:cNvPr id="68" name="object 68"/>
          <p:cNvSpPr txBox="1"/>
          <p:nvPr/>
        </p:nvSpPr>
        <p:spPr>
          <a:xfrm>
            <a:off x="1284592" y="665099"/>
            <a:ext cx="14693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CC9A00"/>
                </a:solidFill>
                <a:latin typeface="Trebuchet MS"/>
                <a:cs typeface="Trebuchet MS"/>
              </a:rPr>
              <a:t>Generalità</a:t>
            </a:r>
            <a:endParaRPr sz="2400" dirty="0">
              <a:latin typeface="Trebuchet MS"/>
              <a:cs typeface="Trebuchet M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tangolo 1">
                <a:extLst>
                  <a:ext uri="{FF2B5EF4-FFF2-40B4-BE49-F238E27FC236}">
                    <a16:creationId xmlns:a16="http://schemas.microsoft.com/office/drawing/2014/main" id="{FF9BB816-8BED-469B-BB51-00B0F9E80A13}"/>
                  </a:ext>
                </a:extLst>
              </p:cNvPr>
              <p:cNvSpPr/>
              <p:nvPr/>
            </p:nvSpPr>
            <p:spPr>
              <a:xfrm>
                <a:off x="560068" y="1972471"/>
                <a:ext cx="5622301" cy="1477328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Definiamo ora un'operazione che associa a due matrici A;B di tipo opportuno una terza matrice, chiamata prodotto righe per colonne di A e B. Iniziamo dal caso in cui A è un vettore riga (matrice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</m:t>
                    </m:r>
                    <m:r>
                      <a:rPr lang="it-IT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it-IT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) e B è un vettore colonna (matrice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  <m:r>
                      <a:rPr lang="it-IT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it-IT" i="1" dirty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</m:t>
                    </m:r>
                  </m:oMath>
                </a14:m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2" name="Rettangolo 1">
                <a:extLst>
                  <a:ext uri="{FF2B5EF4-FFF2-40B4-BE49-F238E27FC236}">
                    <a16:creationId xmlns:a16="http://schemas.microsoft.com/office/drawing/2014/main" id="{FF9BB816-8BED-469B-BB51-00B0F9E80A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068" y="1972471"/>
                <a:ext cx="5622301" cy="1477328"/>
              </a:xfrm>
              <a:prstGeom prst="rect">
                <a:avLst/>
              </a:prstGeom>
              <a:blipFill>
                <a:blip r:embed="rId17"/>
                <a:stretch>
                  <a:fillRect l="-866" t="-2459" r="-1623" b="-4918"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94B50F43-6911-40A3-84BF-6B27001BBFFC}"/>
              </a:ext>
            </a:extLst>
          </p:cNvPr>
          <p:cNvSpPr txBox="1"/>
          <p:nvPr/>
        </p:nvSpPr>
        <p:spPr>
          <a:xfrm>
            <a:off x="478649" y="1298575"/>
            <a:ext cx="4436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Cambria" panose="02040503050406030204" pitchFamily="18" charset="0"/>
                <a:ea typeface="Cambria" panose="02040503050406030204" pitchFamily="18" charset="0"/>
              </a:rPr>
              <a:t>Prodotto di matrici (righe per colonne)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ttangolo 33">
                <a:extLst>
                  <a:ext uri="{FF2B5EF4-FFF2-40B4-BE49-F238E27FC236}">
                    <a16:creationId xmlns:a16="http://schemas.microsoft.com/office/drawing/2014/main" id="{B84AD265-09CC-4A88-BB60-0282CCA14B77}"/>
                  </a:ext>
                </a:extLst>
              </p:cNvPr>
              <p:cNvSpPr/>
              <p:nvPr/>
            </p:nvSpPr>
            <p:spPr>
              <a:xfrm>
                <a:off x="560069" y="4318066"/>
                <a:ext cx="5622301" cy="1754326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Sia A una matrice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𝑚</m:t>
                    </m:r>
                    <m:r>
                      <a:rPr lang="it-IT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it-IT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 e B una matrice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𝑝</m:t>
                    </m:r>
                    <m:r>
                      <a:rPr lang="it-IT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it-IT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𝑞</m:t>
                    </m:r>
                  </m:oMath>
                </a14:m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Se n = p, cioè se il numero delle colonne di A è uguale al numero delle righe di B, allora definiamo la matrice prodotto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  <m:r>
                      <a:rPr lang="it-IT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it-IT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  <m:r>
                      <a:rPr lang="it-IT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(in quest'ordine!) con la seguente regola: L'elemento di posto (i, j) della matrice </a:t>
                </a:r>
                <a14:m>
                  <m:oMath xmlns:m="http://schemas.openxmlformats.org/officeDocument/2006/math">
                    <m:r>
                      <a:rPr lang="it-IT" i="1" dirty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  <m:r>
                      <a:rPr lang="it-IT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it-IT" i="1" dirty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  <m:r>
                      <a:rPr lang="it-IT" i="1" dirty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latin typeface="Cambria" panose="02040503050406030204" pitchFamily="18" charset="0"/>
                    <a:ea typeface="Cambria" panose="02040503050406030204" pitchFamily="18" charset="0"/>
                  </a:rPr>
                  <a:t>è il prodotto della i-esima riga di A per la j-esima colonna di B.</a:t>
                </a:r>
              </a:p>
            </p:txBody>
          </p:sp>
        </mc:Choice>
        <mc:Fallback xmlns="">
          <p:sp>
            <p:nvSpPr>
              <p:cNvPr id="34" name="Rettangolo 33">
                <a:extLst>
                  <a:ext uri="{FF2B5EF4-FFF2-40B4-BE49-F238E27FC236}">
                    <a16:creationId xmlns:a16="http://schemas.microsoft.com/office/drawing/2014/main" id="{B84AD265-09CC-4A88-BB60-0282CCA14B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069" y="4318066"/>
                <a:ext cx="5622301" cy="1754326"/>
              </a:xfrm>
              <a:prstGeom prst="rect">
                <a:avLst/>
              </a:prstGeom>
              <a:blipFill>
                <a:blip r:embed="rId18"/>
                <a:stretch>
                  <a:fillRect l="-866" t="-1724" r="-866" b="-3793"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1FECF3EA-D6B8-42C0-9DD4-BD440D095A28}"/>
              </a:ext>
            </a:extLst>
          </p:cNvPr>
          <p:cNvSpPr txBox="1"/>
          <p:nvPr/>
        </p:nvSpPr>
        <p:spPr>
          <a:xfrm>
            <a:off x="458039" y="3846695"/>
            <a:ext cx="4436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Cambria" panose="02040503050406030204" pitchFamily="18" charset="0"/>
                <a:ea typeface="Cambria" panose="02040503050406030204" pitchFamily="18" charset="0"/>
              </a:rPr>
              <a:t>Definizione del prodotto di matrici</a:t>
            </a:r>
          </a:p>
        </p:txBody>
      </p:sp>
    </p:spTree>
    <p:extLst>
      <p:ext uri="{BB962C8B-B14F-4D97-AF65-F5344CB8AC3E}">
        <p14:creationId xmlns:p14="http://schemas.microsoft.com/office/powerpoint/2010/main" val="2087400513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ketchbook">
  <a:themeElements>
    <a:clrScheme name="Sketchbook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Sketchbook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ketchbook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1953</TotalTime>
  <Words>2160</Words>
  <Application>Microsoft Office PowerPoint</Application>
  <PresentationFormat>Personalizzato</PresentationFormat>
  <Paragraphs>203</Paragraphs>
  <Slides>22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22</vt:i4>
      </vt:variant>
    </vt:vector>
  </HeadingPairs>
  <TitlesOfParts>
    <vt:vector size="30" baseType="lpstr">
      <vt:lpstr>Arial</vt:lpstr>
      <vt:lpstr>Calibri</vt:lpstr>
      <vt:lpstr>Cambria</vt:lpstr>
      <vt:lpstr>Cambria Math</vt:lpstr>
      <vt:lpstr>Rage Italic</vt:lpstr>
      <vt:lpstr>Trebuchet MS</vt:lpstr>
      <vt:lpstr>Office Theme</vt:lpstr>
      <vt:lpstr>1_Sketchbook</vt:lpstr>
      <vt:lpstr>ALGEBRA LINEARE </vt:lpstr>
      <vt:lpstr>Le Matrici</vt:lpstr>
      <vt:lpstr>Le Matrici</vt:lpstr>
      <vt:lpstr>Le Matrici</vt:lpstr>
      <vt:lpstr>Le Matrici</vt:lpstr>
      <vt:lpstr>Le Matrici</vt:lpstr>
      <vt:lpstr>Le Matrici</vt:lpstr>
      <vt:lpstr>Le Matrici</vt:lpstr>
      <vt:lpstr>Le Matrici</vt:lpstr>
      <vt:lpstr>Le Matrici</vt:lpstr>
      <vt:lpstr>Le Matrici</vt:lpstr>
      <vt:lpstr>Le Matrici</vt:lpstr>
      <vt:lpstr>Le Matrici</vt:lpstr>
      <vt:lpstr>Le Matrici</vt:lpstr>
      <vt:lpstr>Le Matrici</vt:lpstr>
      <vt:lpstr>Le Matrici</vt:lpstr>
      <vt:lpstr>Le Matrici</vt:lpstr>
      <vt:lpstr>Le Matrici</vt:lpstr>
      <vt:lpstr>Le Matrici</vt:lpstr>
      <vt:lpstr>Le Matrici</vt:lpstr>
      <vt:lpstr>Le Matrici</vt:lpstr>
      <vt:lpstr>Le Matrici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METROLOGIA</dc:title>
  <dc:creator>Utente</dc:creator>
  <cp:lastModifiedBy>Roberto Capone</cp:lastModifiedBy>
  <cp:revision>41</cp:revision>
  <dcterms:created xsi:type="dcterms:W3CDTF">2018-05-15T10:52:52Z</dcterms:created>
  <dcterms:modified xsi:type="dcterms:W3CDTF">2019-02-16T19:46:56Z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2011-10-27T00:00:00Z</vt:filetime>
  </property>
  <property fmtid="{D5CDD505-2E9C-101B-9397-08002B2CF9AE}" pid="3" name="Creator">
    <vt:lpwstr>Acrobat PDFMaker 8.0 per PowerPoint</vt:lpwstr>
  </property>
  <property fmtid="{D5CDD505-2E9C-101B-9397-08002B2CF9AE}" pid="4" name="LastSaved">
    <vt:filetime>2018-05-15T00:00:00Z</vt:filetime>
  </property>
</Properties>
</file>