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341" r:id="rId3"/>
    <p:sldId id="273" r:id="rId4"/>
    <p:sldId id="342" r:id="rId5"/>
    <p:sldId id="344" r:id="rId6"/>
    <p:sldId id="343" r:id="rId7"/>
    <p:sldId id="345" r:id="rId8"/>
    <p:sldId id="346" r:id="rId9"/>
    <p:sldId id="347" r:id="rId10"/>
    <p:sldId id="348" r:id="rId11"/>
    <p:sldId id="349" r:id="rId12"/>
    <p:sldId id="354" r:id="rId13"/>
    <p:sldId id="360" r:id="rId14"/>
    <p:sldId id="356" r:id="rId15"/>
    <p:sldId id="357" r:id="rId16"/>
    <p:sldId id="358" r:id="rId17"/>
    <p:sldId id="359" r:id="rId18"/>
    <p:sldId id="351" r:id="rId19"/>
    <p:sldId id="352" r:id="rId20"/>
    <p:sldId id="353" r:id="rId21"/>
    <p:sldId id="361" r:id="rId22"/>
    <p:sldId id="362" r:id="rId23"/>
    <p:sldId id="363" r:id="rId24"/>
  </p:sldIdLst>
  <p:sldSz cx="9144000" cy="6864350"/>
  <p:notesSz cx="9144000" cy="686435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76" y="2127948"/>
            <a:ext cx="7777797" cy="1441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52" y="3844036"/>
            <a:ext cx="6405245" cy="17160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A8754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A8754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517" y="1578800"/>
            <a:ext cx="3980402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2430" y="1578800"/>
            <a:ext cx="3980402" cy="4530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A8754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</p:spPr>
      </p:pic>
      <p:grpSp>
        <p:nvGrpSpPr>
          <p:cNvPr id="5" name="Group 15"/>
          <p:cNvGrpSpPr>
            <a:grpSpLocks/>
          </p:cNvGrpSpPr>
          <p:nvPr/>
        </p:nvGrpSpPr>
        <p:grpSpPr bwMode="auto">
          <a:xfrm rot="-1066324">
            <a:off x="617539" y="3926345"/>
            <a:ext cx="2509837" cy="2529640"/>
            <a:chOff x="494947" y="417279"/>
            <a:chExt cx="2417578" cy="2421351"/>
          </a:xfrm>
        </p:grpSpPr>
        <p:sp>
          <p:nvSpPr>
            <p:cNvPr id="6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74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>
              <a:off x="590646" y="417140"/>
              <a:ext cx="2321242" cy="2320968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74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pic>
          <p:nvPicPr>
            <p:cNvPr id="8" name="Picture 13" descr="stickie-shadow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456" y="436040"/>
              <a:ext cx="404704" cy="461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 descr="stickie-shadow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637932" y="2282410"/>
              <a:ext cx="404704" cy="461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7" descr="TitleCar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346">
            <a:off x="2855914" y="2590021"/>
            <a:ext cx="5773737" cy="385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5544"/>
            <a:ext cx="9144000" cy="330506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8586"/>
            <a:ext cx="4847038" cy="160120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71331"/>
            <a:ext cx="4836456" cy="1041809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613" y="5065636"/>
            <a:ext cx="1968500" cy="535483"/>
          </a:xfrm>
        </p:spPr>
        <p:txBody>
          <a:bodyPr anchor="t"/>
          <a:lstStyle>
            <a:lvl1pPr algn="ctr" defTabSz="9144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rgbClr val="A63212"/>
                </a:solidFill>
                <a:ea typeface="+mn-ea"/>
              </a:defRPr>
            </a:lvl1pPr>
          </a:lstStyle>
          <a:p>
            <a:pPr>
              <a:defRPr/>
            </a:pPr>
            <a:fld id="{B89F61AE-3085-4DFA-BFD0-B8CE790D3C4D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701" y="4139268"/>
            <a:ext cx="2085975" cy="835798"/>
          </a:xfrm>
        </p:spPr>
        <p:txBody>
          <a:bodyPr/>
          <a:lstStyle>
            <a:lvl1pPr algn="l" defTabSz="914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rgbClr val="4E66B2">
                    <a:lumMod val="50000"/>
                  </a:srgbClr>
                </a:solidFill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200" y="5515315"/>
            <a:ext cx="738188" cy="425844"/>
          </a:xfrm>
        </p:spPr>
        <p:txBody>
          <a:bodyPr/>
          <a:lstStyle>
            <a:lvl1pPr algn="r" defTabSz="91440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A63212">
                    <a:lumMod val="75000"/>
                  </a:srgbClr>
                </a:solidFill>
                <a:ea typeface="+mn-ea"/>
              </a:defRPr>
            </a:lvl1pPr>
          </a:lstStyle>
          <a:p>
            <a:pPr>
              <a:defRPr/>
            </a:pPr>
            <a:fld id="{3547D0D5-1201-4BF6-A5DD-0F2444FBAB9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048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465502C-9ED4-4FCD-B7B9-8459AE5B6EA4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E81E3951-4B76-44B4-99E1-AA424223111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229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3" y="1499382"/>
            <a:ext cx="8041438" cy="2099201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7880"/>
            <a:ext cx="7467602" cy="1501576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61E62F26-8F2A-4AD9-BFBA-CEDB7F5802B1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504C85EB-213E-40F8-A21E-FF8593119AA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46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40999"/>
            <a:ext cx="3657600" cy="395386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40999"/>
            <a:ext cx="3657600" cy="3953867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02AF2244-0652-49E4-9754-EEBCE7874E66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A28F71F-EB35-4541-9B15-522FD037E67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245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2"/>
          <p:cNvSpPr>
            <a:spLocks/>
          </p:cNvSpPr>
          <p:nvPr/>
        </p:nvSpPr>
        <p:spPr bwMode="auto">
          <a:xfrm rot="20274567">
            <a:off x="3933825" y="4285452"/>
            <a:ext cx="1289050" cy="722981"/>
          </a:xfrm>
          <a:custGeom>
            <a:avLst/>
            <a:gdLst>
              <a:gd name="T0" fmla="*/ 339288 w 1288494"/>
              <a:gd name="T1" fmla="*/ 442638 h 722529"/>
              <a:gd name="T2" fmla="*/ 458235 w 1288494"/>
              <a:gd name="T3" fmla="*/ 487289 h 722529"/>
              <a:gd name="T4" fmla="*/ 142343 w 1288494"/>
              <a:gd name="T5" fmla="*/ 300917 h 722529"/>
              <a:gd name="T6" fmla="*/ 1078316 w 1288494"/>
              <a:gd name="T7" fmla="*/ 636777 h 722529"/>
              <a:gd name="T8" fmla="*/ 35098 w 1288494"/>
              <a:gd name="T9" fmla="*/ 156282 h 722529"/>
              <a:gd name="T10" fmla="*/ 26322 w 1288494"/>
              <a:gd name="T11" fmla="*/ 136869 h 722529"/>
              <a:gd name="T12" fmla="*/ 1239185 w 1288494"/>
              <a:gd name="T13" fmla="*/ 668810 h 722529"/>
              <a:gd name="T14" fmla="*/ 1232360 w 1288494"/>
              <a:gd name="T15" fmla="*/ 654247 h 722529"/>
              <a:gd name="T16" fmla="*/ 1051016 w 1288494"/>
              <a:gd name="T17" fmla="*/ 591153 h 722529"/>
              <a:gd name="T18" fmla="*/ 1237235 w 1288494"/>
              <a:gd name="T19" fmla="*/ 617361 h 722529"/>
              <a:gd name="T20" fmla="*/ 14623 w 1288494"/>
              <a:gd name="T21" fmla="*/ 104833 h 722529"/>
              <a:gd name="T22" fmla="*/ 2923 w 1288494"/>
              <a:gd name="T23" fmla="*/ 9706 h 722529"/>
              <a:gd name="T24" fmla="*/ 9749 w 1288494"/>
              <a:gd name="T25" fmla="*/ 44654 h 722529"/>
              <a:gd name="T26" fmla="*/ 23399 w 1288494"/>
              <a:gd name="T27" fmla="*/ 99982 h 722529"/>
              <a:gd name="T28" fmla="*/ 59475 w 1288494"/>
              <a:gd name="T29" fmla="*/ 179578 h 722529"/>
              <a:gd name="T30" fmla="*/ 143322 w 1288494"/>
              <a:gd name="T31" fmla="*/ 282472 h 722529"/>
              <a:gd name="T32" fmla="*/ 221316 w 1288494"/>
              <a:gd name="T33" fmla="*/ 351390 h 722529"/>
              <a:gd name="T34" fmla="*/ 282742 w 1288494"/>
              <a:gd name="T35" fmla="*/ 393133 h 722529"/>
              <a:gd name="T36" fmla="*/ 415337 w 1288494"/>
              <a:gd name="T37" fmla="*/ 466907 h 722529"/>
              <a:gd name="T38" fmla="*/ 481634 w 1288494"/>
              <a:gd name="T39" fmla="*/ 498938 h 722529"/>
              <a:gd name="T40" fmla="*/ 567432 w 1288494"/>
              <a:gd name="T41" fmla="*/ 531941 h 722529"/>
              <a:gd name="T42" fmla="*/ 686379 w 1288494"/>
              <a:gd name="T43" fmla="*/ 564944 h 722529"/>
              <a:gd name="T44" fmla="*/ 972044 w 1288494"/>
              <a:gd name="T45" fmla="*/ 620275 h 722529"/>
              <a:gd name="T46" fmla="*/ 1246497 w 1288494"/>
              <a:gd name="T47" fmla="*/ 637746 h 722529"/>
              <a:gd name="T48" fmla="*/ 1109515 w 1288494"/>
              <a:gd name="T49" fmla="*/ 639691 h 722529"/>
              <a:gd name="T50" fmla="*/ 1031517 w 1288494"/>
              <a:gd name="T51" fmla="*/ 633864 h 722529"/>
              <a:gd name="T52" fmla="*/ 951570 w 1288494"/>
              <a:gd name="T53" fmla="*/ 627070 h 722529"/>
              <a:gd name="T54" fmla="*/ 910621 w 1288494"/>
              <a:gd name="T55" fmla="*/ 622217 h 722529"/>
              <a:gd name="T56" fmla="*/ 817024 w 1288494"/>
              <a:gd name="T57" fmla="*/ 604742 h 722529"/>
              <a:gd name="T58" fmla="*/ 783875 w 1288494"/>
              <a:gd name="T59" fmla="*/ 597947 h 722529"/>
              <a:gd name="T60" fmla="*/ 729277 w 1288494"/>
              <a:gd name="T61" fmla="*/ 587271 h 722529"/>
              <a:gd name="T62" fmla="*/ 684429 w 1288494"/>
              <a:gd name="T63" fmla="*/ 573681 h 722529"/>
              <a:gd name="T64" fmla="*/ 643479 w 1288494"/>
              <a:gd name="T65" fmla="*/ 563974 h 722529"/>
              <a:gd name="T66" fmla="*/ 596681 w 1288494"/>
              <a:gd name="T67" fmla="*/ 552327 h 722529"/>
              <a:gd name="T68" fmla="*/ 555732 w 1288494"/>
              <a:gd name="T69" fmla="*/ 537763 h 722529"/>
              <a:gd name="T70" fmla="*/ 527458 w 1288494"/>
              <a:gd name="T71" fmla="*/ 528057 h 722529"/>
              <a:gd name="T72" fmla="*/ 495284 w 1288494"/>
              <a:gd name="T73" fmla="*/ 516412 h 722529"/>
              <a:gd name="T74" fmla="*/ 449462 w 1288494"/>
              <a:gd name="T75" fmla="*/ 497965 h 722529"/>
              <a:gd name="T76" fmla="*/ 424113 w 1288494"/>
              <a:gd name="T77" fmla="*/ 485347 h 722529"/>
              <a:gd name="T78" fmla="*/ 392911 w 1288494"/>
              <a:gd name="T79" fmla="*/ 468846 h 722529"/>
              <a:gd name="T80" fmla="*/ 354889 w 1288494"/>
              <a:gd name="T81" fmla="*/ 449433 h 722529"/>
              <a:gd name="T82" fmla="*/ 328565 w 1288494"/>
              <a:gd name="T83" fmla="*/ 435842 h 722529"/>
              <a:gd name="T84" fmla="*/ 294441 w 1288494"/>
              <a:gd name="T85" fmla="*/ 414485 h 722529"/>
              <a:gd name="T86" fmla="*/ 241791 w 1288494"/>
              <a:gd name="T87" fmla="*/ 379543 h 722529"/>
              <a:gd name="T88" fmla="*/ 211567 w 1288494"/>
              <a:gd name="T89" fmla="*/ 360129 h 722529"/>
              <a:gd name="T90" fmla="*/ 149169 w 1288494"/>
              <a:gd name="T91" fmla="*/ 307710 h 722529"/>
              <a:gd name="T92" fmla="*/ 135518 w 1288494"/>
              <a:gd name="T93" fmla="*/ 292178 h 722529"/>
              <a:gd name="T94" fmla="*/ 132595 w 1288494"/>
              <a:gd name="T95" fmla="*/ 287328 h 722529"/>
              <a:gd name="T96" fmla="*/ 122847 w 1288494"/>
              <a:gd name="T97" fmla="*/ 278588 h 722529"/>
              <a:gd name="T98" fmla="*/ 109196 w 1288494"/>
              <a:gd name="T99" fmla="*/ 265971 h 722529"/>
              <a:gd name="T100" fmla="*/ 91646 w 1288494"/>
              <a:gd name="T101" fmla="*/ 242673 h 722529"/>
              <a:gd name="T102" fmla="*/ 84825 w 1288494"/>
              <a:gd name="T103" fmla="*/ 233939 h 722529"/>
              <a:gd name="T104" fmla="*/ 70196 w 1288494"/>
              <a:gd name="T105" fmla="*/ 215493 h 722529"/>
              <a:gd name="T106" fmla="*/ 63371 w 1288494"/>
              <a:gd name="T107" fmla="*/ 198991 h 722529"/>
              <a:gd name="T108" fmla="*/ 46798 w 1288494"/>
              <a:gd name="T109" fmla="*/ 174723 h 722529"/>
              <a:gd name="T110" fmla="*/ 37049 w 1288494"/>
              <a:gd name="T111" fmla="*/ 160165 h 722529"/>
              <a:gd name="T112" fmla="*/ 34126 w 1288494"/>
              <a:gd name="T113" fmla="*/ 143663 h 722529"/>
              <a:gd name="T114" fmla="*/ 16574 w 1288494"/>
              <a:gd name="T115" fmla="*/ 100954 h 722529"/>
              <a:gd name="T116" fmla="*/ 4875 w 1288494"/>
              <a:gd name="T117" fmla="*/ 50476 h 722529"/>
              <a:gd name="T118" fmla="*/ 1890 w 1288494"/>
              <a:gd name="T119" fmla="*/ 3033 h 72252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lnTo>
                  <a:pt x="547489" y="536791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lnTo>
                  <a:pt x="338413" y="443436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lnTo>
                  <a:pt x="337440" y="442463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lnTo>
                  <a:pt x="334522" y="440518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4733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lnTo>
                  <a:pt x="457051" y="488168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3112" y="383144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lnTo>
                  <a:pt x="781848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lnTo>
                  <a:pt x="242140" y="366612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lnTo>
                  <a:pt x="141978" y="301458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lnTo>
                  <a:pt x="142950" y="301458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lnTo>
                  <a:pt x="979256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lnTo>
                  <a:pt x="93355" y="247974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lnTo>
                  <a:pt x="1075528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lnTo>
                  <a:pt x="47650" y="177958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lnTo>
                  <a:pt x="35008" y="156564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lnTo>
                  <a:pt x="25284" y="133225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lnTo>
                  <a:pt x="1277796" y="622366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lnTo>
                  <a:pt x="13614" y="101134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lnTo>
                  <a:pt x="5835" y="22366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lnTo>
                  <a:pt x="3890" y="14586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lnTo>
                  <a:pt x="1884" y="3039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lnTo>
                  <a:pt x="97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4" rIns="91428" bIns="45714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Freeform 33"/>
          <p:cNvSpPr>
            <a:spLocks/>
          </p:cNvSpPr>
          <p:nvPr/>
        </p:nvSpPr>
        <p:spPr bwMode="auto">
          <a:xfrm rot="9377604">
            <a:off x="3925888" y="3319359"/>
            <a:ext cx="1289050" cy="722981"/>
          </a:xfrm>
          <a:custGeom>
            <a:avLst/>
            <a:gdLst>
              <a:gd name="T0" fmla="*/ 14622 w 1288494"/>
              <a:gd name="T1" fmla="*/ 108716 h 722529"/>
              <a:gd name="T2" fmla="*/ 32174 w 1288494"/>
              <a:gd name="T3" fmla="*/ 149487 h 722529"/>
              <a:gd name="T4" fmla="*/ 37049 w 1288494"/>
              <a:gd name="T5" fmla="*/ 159193 h 722529"/>
              <a:gd name="T6" fmla="*/ 49721 w 1288494"/>
              <a:gd name="T7" fmla="*/ 184435 h 722529"/>
              <a:gd name="T8" fmla="*/ 1140713 w 1288494"/>
              <a:gd name="T9" fmla="*/ 707637 h 722529"/>
              <a:gd name="T10" fmla="*/ 1229435 w 1288494"/>
              <a:gd name="T11" fmla="*/ 629013 h 722529"/>
              <a:gd name="T12" fmla="*/ 1061741 w 1288494"/>
              <a:gd name="T13" fmla="*/ 576597 h 722529"/>
              <a:gd name="T14" fmla="*/ 1290860 w 1288494"/>
              <a:gd name="T15" fmla="*/ 636779 h 722529"/>
              <a:gd name="T16" fmla="*/ 911595 w 1288494"/>
              <a:gd name="T17" fmla="*/ 621245 h 722529"/>
              <a:gd name="T18" fmla="*/ 244716 w 1288494"/>
              <a:gd name="T19" fmla="*/ 367891 h 722529"/>
              <a:gd name="T20" fmla="*/ 335388 w 1288494"/>
              <a:gd name="T21" fmla="*/ 439727 h 722529"/>
              <a:gd name="T22" fmla="*/ 440686 w 1288494"/>
              <a:gd name="T23" fmla="*/ 491171 h 722529"/>
              <a:gd name="T24" fmla="*/ 393889 w 1288494"/>
              <a:gd name="T25" fmla="*/ 469819 h 722529"/>
              <a:gd name="T26" fmla="*/ 368539 w 1288494"/>
              <a:gd name="T27" fmla="*/ 458167 h 722529"/>
              <a:gd name="T28" fmla="*/ 348064 w 1288494"/>
              <a:gd name="T29" fmla="*/ 446522 h 722529"/>
              <a:gd name="T30" fmla="*/ 307112 w 1288494"/>
              <a:gd name="T31" fmla="*/ 424194 h 722529"/>
              <a:gd name="T32" fmla="*/ 271042 w 1288494"/>
              <a:gd name="T33" fmla="*/ 401867 h 722529"/>
              <a:gd name="T34" fmla="*/ 226191 w 1288494"/>
              <a:gd name="T35" fmla="*/ 370807 h 722529"/>
              <a:gd name="T36" fmla="*/ 195966 w 1288494"/>
              <a:gd name="T37" fmla="*/ 348479 h 722529"/>
              <a:gd name="T38" fmla="*/ 142343 w 1288494"/>
              <a:gd name="T39" fmla="*/ 299946 h 722529"/>
              <a:gd name="T40" fmla="*/ 140395 w 1288494"/>
              <a:gd name="T41" fmla="*/ 290240 h 722529"/>
              <a:gd name="T42" fmla="*/ 129671 w 1288494"/>
              <a:gd name="T43" fmla="*/ 285383 h 722529"/>
              <a:gd name="T44" fmla="*/ 114070 w 1288494"/>
              <a:gd name="T45" fmla="*/ 272766 h 722529"/>
              <a:gd name="T46" fmla="*/ 104321 w 1288494"/>
              <a:gd name="T47" fmla="*/ 260148 h 722529"/>
              <a:gd name="T48" fmla="*/ 89699 w 1288494"/>
              <a:gd name="T49" fmla="*/ 242674 h 722529"/>
              <a:gd name="T50" fmla="*/ 75070 w 1288494"/>
              <a:gd name="T51" fmla="*/ 224233 h 722529"/>
              <a:gd name="T52" fmla="*/ 67272 w 1288494"/>
              <a:gd name="T53" fmla="*/ 205787 h 722529"/>
              <a:gd name="T54" fmla="*/ 54600 w 1288494"/>
              <a:gd name="T55" fmla="*/ 189285 h 722529"/>
              <a:gd name="T56" fmla="*/ 42896 w 1288494"/>
              <a:gd name="T57" fmla="*/ 170845 h 722529"/>
              <a:gd name="T58" fmla="*/ 37049 w 1288494"/>
              <a:gd name="T59" fmla="*/ 155310 h 722529"/>
              <a:gd name="T60" fmla="*/ 28272 w 1288494"/>
              <a:gd name="T61" fmla="*/ 130074 h 722529"/>
              <a:gd name="T62" fmla="*/ 7797 w 1288494"/>
              <a:gd name="T63" fmla="*/ 69890 h 722529"/>
              <a:gd name="T64" fmla="*/ 4874 w 1288494"/>
              <a:gd name="T65" fmla="*/ 33975 h 722529"/>
              <a:gd name="T66" fmla="*/ 1950 w 1288494"/>
              <a:gd name="T67" fmla="*/ 13590 h 722529"/>
              <a:gd name="T68" fmla="*/ 5852 w 1288494"/>
              <a:gd name="T69" fmla="*/ 40771 h 722529"/>
              <a:gd name="T70" fmla="*/ 32175 w 1288494"/>
              <a:gd name="T71" fmla="*/ 123279 h 722529"/>
              <a:gd name="T72" fmla="*/ 70195 w 1288494"/>
              <a:gd name="T73" fmla="*/ 194141 h 722529"/>
              <a:gd name="T74" fmla="*/ 165742 w 1288494"/>
              <a:gd name="T75" fmla="*/ 302858 h 722529"/>
              <a:gd name="T76" fmla="*/ 242421 w 1288494"/>
              <a:gd name="T77" fmla="*/ 366296 h 722529"/>
              <a:gd name="T78" fmla="*/ 305164 w 1288494"/>
              <a:gd name="T79" fmla="*/ 406723 h 722529"/>
              <a:gd name="T80" fmla="*/ 431910 w 1288494"/>
              <a:gd name="T81" fmla="*/ 474669 h 722529"/>
              <a:gd name="T82" fmla="*/ 488459 w 1288494"/>
              <a:gd name="T83" fmla="*/ 501849 h 722529"/>
              <a:gd name="T84" fmla="*/ 572306 w 1288494"/>
              <a:gd name="T85" fmla="*/ 532914 h 722529"/>
              <a:gd name="T86" fmla="*/ 821898 w 1288494"/>
              <a:gd name="T87" fmla="*/ 595037 h 722529"/>
              <a:gd name="T88" fmla="*/ 973993 w 1288494"/>
              <a:gd name="T89" fmla="*/ 620276 h 722529"/>
              <a:gd name="T90" fmla="*/ 1246985 w 1288494"/>
              <a:gd name="T91" fmla="*/ 638719 h 722529"/>
              <a:gd name="T92" fmla="*/ 1090990 w 1288494"/>
              <a:gd name="T93" fmla="*/ 636778 h 722529"/>
              <a:gd name="T94" fmla="*/ 1031516 w 1288494"/>
              <a:gd name="T95" fmla="*/ 633865 h 722529"/>
              <a:gd name="T96" fmla="*/ 949619 w 1288494"/>
              <a:gd name="T97" fmla="*/ 627070 h 722529"/>
              <a:gd name="T98" fmla="*/ 913545 w 1288494"/>
              <a:gd name="T99" fmla="*/ 620276 h 722529"/>
              <a:gd name="T100" fmla="*/ 809223 w 1288494"/>
              <a:gd name="T101" fmla="*/ 602805 h 722529"/>
              <a:gd name="T102" fmla="*/ 773149 w 1288494"/>
              <a:gd name="T103" fmla="*/ 596010 h 722529"/>
              <a:gd name="T104" fmla="*/ 710751 w 1288494"/>
              <a:gd name="T105" fmla="*/ 581447 h 722529"/>
              <a:gd name="T106" fmla="*/ 672729 w 1288494"/>
              <a:gd name="T107" fmla="*/ 572713 h 722529"/>
              <a:gd name="T108" fmla="*/ 634704 w 1288494"/>
              <a:gd name="T109" fmla="*/ 563007 h 722529"/>
              <a:gd name="T110" fmla="*/ 588881 w 1288494"/>
              <a:gd name="T111" fmla="*/ 548443 h 722529"/>
              <a:gd name="T112" fmla="*/ 555731 w 1288494"/>
              <a:gd name="T113" fmla="*/ 537764 h 722529"/>
              <a:gd name="T114" fmla="*/ 527457 w 1288494"/>
              <a:gd name="T115" fmla="*/ 528057 h 722529"/>
              <a:gd name="T116" fmla="*/ 495283 w 1288494"/>
              <a:gd name="T117" fmla="*/ 516412 h 722529"/>
              <a:gd name="T118" fmla="*/ 449461 w 1288494"/>
              <a:gd name="T119" fmla="*/ 497966 h 72252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lnTo>
                  <a:pt x="1884" y="3038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lnTo>
                  <a:pt x="4861" y="18476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lnTo>
                  <a:pt x="5834" y="23339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lnTo>
                  <a:pt x="15559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lnTo>
                  <a:pt x="35007" y="151701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lnTo>
                  <a:pt x="35007" y="151702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lnTo>
                  <a:pt x="36953" y="159481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lnTo>
                  <a:pt x="49595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988" y="218801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lnTo>
                  <a:pt x="978282" y="620422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lnTo>
                  <a:pt x="94327" y="249919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lnTo>
                  <a:pt x="1137764" y="721557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lnTo>
                  <a:pt x="909238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lnTo>
                  <a:pt x="908266" y="623340"/>
                </a:lnTo>
                <a:close/>
                <a:moveTo>
                  <a:pt x="141977" y="301459"/>
                </a:move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lnTo>
                  <a:pt x="142949" y="302431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lnTo>
                  <a:pt x="244084" y="368557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lnTo>
                  <a:pt x="641815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lnTo>
                  <a:pt x="458992" y="489140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lnTo>
                  <a:pt x="333549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lnTo>
                  <a:pt x="339384" y="444409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lnTo>
                  <a:pt x="448298" y="4988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8" tIns="45714" rIns="91428" bIns="45714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9" y="2040278"/>
            <a:ext cx="3017520" cy="54289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137" indent="0">
              <a:buNone/>
              <a:defRPr sz="2000" b="1"/>
            </a:lvl2pPr>
            <a:lvl3pPr marL="914274" indent="0">
              <a:buNone/>
              <a:defRPr sz="1800" b="1"/>
            </a:lvl3pPr>
            <a:lvl4pPr marL="1371411" indent="0">
              <a:buNone/>
              <a:defRPr sz="1600" b="1"/>
            </a:lvl4pPr>
            <a:lvl5pPr marL="1828545" indent="0">
              <a:buNone/>
              <a:defRPr sz="1600" b="1"/>
            </a:lvl5pPr>
            <a:lvl6pPr marL="2285682" indent="0">
              <a:buNone/>
              <a:defRPr sz="1600" b="1"/>
            </a:lvl6pPr>
            <a:lvl7pPr marL="2742819" indent="0">
              <a:buNone/>
              <a:defRPr sz="1600" b="1"/>
            </a:lvl7pPr>
            <a:lvl8pPr marL="3199956" indent="0">
              <a:buNone/>
              <a:defRPr sz="1600" b="1"/>
            </a:lvl8pPr>
            <a:lvl9pPr marL="3657093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4" y="2040275"/>
            <a:ext cx="3014707" cy="5428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137" indent="0">
              <a:buNone/>
              <a:defRPr sz="2000" b="1"/>
            </a:lvl2pPr>
            <a:lvl3pPr marL="914274" indent="0">
              <a:buNone/>
              <a:defRPr sz="1800" b="1"/>
            </a:lvl3pPr>
            <a:lvl4pPr marL="1371411" indent="0">
              <a:buNone/>
              <a:defRPr sz="1600" b="1"/>
            </a:lvl4pPr>
            <a:lvl5pPr marL="1828545" indent="0">
              <a:buNone/>
              <a:defRPr sz="1600" b="1"/>
            </a:lvl5pPr>
            <a:lvl6pPr marL="2285682" indent="0">
              <a:buNone/>
              <a:defRPr sz="1600" b="1"/>
            </a:lvl6pPr>
            <a:lvl7pPr marL="2742819" indent="0">
              <a:buNone/>
              <a:defRPr sz="1600" b="1"/>
            </a:lvl7pPr>
            <a:lvl8pPr marL="3199956" indent="0">
              <a:buNone/>
              <a:defRPr sz="1600" b="1"/>
            </a:lvl8pPr>
            <a:lvl9pPr marL="3657093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9" y="2745738"/>
            <a:ext cx="3017520" cy="324912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7" y="2745740"/>
            <a:ext cx="3017520" cy="324912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8C8DC48-9F4F-4A32-B043-1DDECA2A9DC1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80A6C02-CAC8-4E26-AF68-31C0114A722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63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6E9E218D-0BFA-4BCB-A8B7-8304CEE2C868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47DA5887-5FB0-4F54-8AE9-1683E26BD9C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9911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09623555-8567-4A60-9CB2-48DB089F9925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EFE5F6C9-8B65-4599-9013-49BE26B5474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4292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2" y="1488458"/>
            <a:ext cx="3008313" cy="192311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6202"/>
            <a:ext cx="4699371" cy="5156297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2" y="3411578"/>
            <a:ext cx="3008313" cy="1920868"/>
          </a:xfrm>
        </p:spPr>
        <p:txBody>
          <a:bodyPr/>
          <a:lstStyle>
            <a:lvl1pPr marL="0" indent="0">
              <a:buNone/>
              <a:defRPr sz="1400"/>
            </a:lvl1pPr>
            <a:lvl2pPr marL="457137" indent="0">
              <a:buNone/>
              <a:defRPr sz="1200"/>
            </a:lvl2pPr>
            <a:lvl3pPr marL="914274" indent="0">
              <a:buNone/>
              <a:defRPr sz="1000"/>
            </a:lvl3pPr>
            <a:lvl4pPr marL="1371411" indent="0">
              <a:buNone/>
              <a:defRPr sz="1000"/>
            </a:lvl4pPr>
            <a:lvl5pPr marL="1828545" indent="0">
              <a:buNone/>
              <a:defRPr sz="1000"/>
            </a:lvl5pPr>
            <a:lvl6pPr marL="2285682" indent="0">
              <a:buNone/>
              <a:defRPr sz="1000"/>
            </a:lvl6pPr>
            <a:lvl7pPr marL="2742819" indent="0">
              <a:buNone/>
              <a:defRPr sz="1000"/>
            </a:lvl7pPr>
            <a:lvl8pPr marL="3199956" indent="0">
              <a:buNone/>
              <a:defRPr sz="1000"/>
            </a:lvl8pPr>
            <a:lvl9pPr marL="3657093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FBD5015-5082-4B40-AA34-ED4FBC2B9A6C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6A710A65-0B2E-4D04-B28B-09455D92B24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940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tap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0677"/>
            <a:ext cx="2781300" cy="81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73979"/>
            <a:ext cx="8041440" cy="720532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4" y="594910"/>
            <a:ext cx="4873751" cy="3660987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37" indent="0">
              <a:buNone/>
              <a:defRPr sz="2800"/>
            </a:lvl2pPr>
            <a:lvl3pPr marL="914274" indent="0">
              <a:buNone/>
              <a:defRPr sz="2400"/>
            </a:lvl3pPr>
            <a:lvl4pPr marL="1371411" indent="0">
              <a:buNone/>
              <a:defRPr sz="2000"/>
            </a:lvl4pPr>
            <a:lvl5pPr marL="1828545" indent="0">
              <a:buNone/>
              <a:defRPr sz="2000"/>
            </a:lvl5pPr>
            <a:lvl6pPr marL="2285682" indent="0">
              <a:buNone/>
              <a:defRPr sz="2000"/>
            </a:lvl6pPr>
            <a:lvl7pPr marL="2742819" indent="0">
              <a:buNone/>
              <a:defRPr sz="2000"/>
            </a:lvl7pPr>
            <a:lvl8pPr marL="3199956" indent="0">
              <a:buNone/>
              <a:defRPr sz="2000"/>
            </a:lvl8pPr>
            <a:lvl9pPr marL="3657093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21168"/>
            <a:ext cx="6705600" cy="60368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37" indent="0">
              <a:buNone/>
              <a:defRPr sz="1200"/>
            </a:lvl2pPr>
            <a:lvl3pPr marL="914274" indent="0">
              <a:buNone/>
              <a:defRPr sz="1000"/>
            </a:lvl3pPr>
            <a:lvl4pPr marL="1371411" indent="0">
              <a:buNone/>
              <a:defRPr sz="1000"/>
            </a:lvl4pPr>
            <a:lvl5pPr marL="1828545" indent="0">
              <a:buNone/>
              <a:defRPr sz="1000"/>
            </a:lvl5pPr>
            <a:lvl6pPr marL="2285682" indent="0">
              <a:buNone/>
              <a:defRPr sz="1000"/>
            </a:lvl6pPr>
            <a:lvl7pPr marL="2742819" indent="0">
              <a:buNone/>
              <a:defRPr sz="1000"/>
            </a:lvl7pPr>
            <a:lvl8pPr marL="3199956" indent="0">
              <a:buNone/>
              <a:defRPr sz="1000"/>
            </a:lvl8pPr>
            <a:lvl9pPr marL="3657093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DC22E99D-664D-4FB4-8E3F-BAC17A61F098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B7BED62-92EA-4EF1-93DA-1040B18E54C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4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C751BDA-D04C-4F01-B17B-AD7DBD37C10B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272FD56-05E9-4035-81FD-A4659C0A746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873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550788"/>
            <a:ext cx="1963321" cy="547458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976"/>
            <a:ext cx="5907840" cy="5186401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C5F9931-27D9-4F4C-8DD9-3365EB09EA4D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51EF234C-C993-44A0-82BE-43F7FED40AD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504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rot="10800000">
            <a:off x="0" y="5650739"/>
            <a:ext cx="9144000" cy="63183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0" y="1144060"/>
            <a:ext cx="9144000" cy="63183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83474"/>
            <a:ext cx="9144000" cy="1080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080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5" y="2294218"/>
            <a:ext cx="4300538" cy="2221746"/>
          </a:xfrm>
        </p:spPr>
        <p:txBody>
          <a:bodyPr anchor="ctr">
            <a:normAutofit/>
          </a:bodyPr>
          <a:lstStyle>
            <a:lvl1pPr algn="l">
              <a:defRPr sz="3300" cap="all" baseline="0"/>
            </a:lvl1pPr>
          </a:lstStyle>
          <a:p>
            <a:r>
              <a:rPr lang="it-IT"/>
              <a:t>Fare clic per modificare lo stile del titolo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4515963"/>
            <a:ext cx="4300538" cy="9564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11" y="0"/>
            <a:ext cx="1310643" cy="2294216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35799" y="1311869"/>
            <a:ext cx="3908203" cy="4212501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it-IT"/>
              <a:t>Fare clic sull'icona per inserire un'immagine</a:t>
            </a:r>
            <a:endParaRPr/>
          </a:p>
        </p:txBody>
      </p:sp>
      <p:sp>
        <p:nvSpPr>
          <p:cNvPr id="19" name="Instructional Text"/>
          <p:cNvSpPr/>
          <p:nvPr/>
        </p:nvSpPr>
        <p:spPr>
          <a:xfrm>
            <a:off x="9258300" y="0"/>
            <a:ext cx="971550" cy="686435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685800">
              <a:buNone/>
            </a:pPr>
            <a:r>
              <a:rPr sz="900" b="1" i="1">
                <a:latin typeface="Arial"/>
                <a:ea typeface="+mn-ea"/>
                <a:cs typeface="Arial"/>
              </a:rPr>
              <a:t>NOTA:</a:t>
            </a:r>
          </a:p>
          <a:p>
            <a:pPr algn="l" defTabSz="685800">
              <a:buNone/>
            </a:pPr>
            <a:r>
              <a:rPr sz="900" b="0" i="1">
                <a:latin typeface="Arial"/>
                <a:ea typeface="+mn-ea"/>
                <a:cs typeface="Arial"/>
              </a:rPr>
              <a:t>Per modificare l'immagine su questa diapositiva, selezionarla ed eliminarla. Fare quindi clic sull'icona delle Immagini nel segnaposto per inserire l'immagine personale.</a:t>
            </a:r>
          </a:p>
        </p:txBody>
      </p:sp>
    </p:spTree>
    <p:extLst>
      <p:ext uri="{BB962C8B-B14F-4D97-AF65-F5344CB8AC3E}">
        <p14:creationId xmlns:p14="http://schemas.microsoft.com/office/powerpoint/2010/main" val="319653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904" y="1905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952" y="4269104"/>
            <a:ext cx="9140952" cy="2590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84592" y="70267"/>
            <a:ext cx="5275580" cy="986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A8754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8273" y="1360169"/>
            <a:ext cx="5374005" cy="4721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11119" y="6383845"/>
            <a:ext cx="2928112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517" y="6383845"/>
            <a:ext cx="2104580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8252" y="6383845"/>
            <a:ext cx="2104580" cy="343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Interior-Overlay.png"/>
          <p:cNvPicPr>
            <a:picLocks noChangeAspect="1"/>
          </p:cNvPicPr>
          <p:nvPr/>
        </p:nvPicPr>
        <p:blipFill>
          <a:blip r:embed="rId14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550864" y="436968"/>
            <a:ext cx="8042275" cy="144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2040237"/>
            <a:ext cx="7467600" cy="3954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0863" y="6154081"/>
            <a:ext cx="2133600" cy="365463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defTabSz="914274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prstClr val="black">
                    <a:lumMod val="50000"/>
                    <a:lumOff val="50000"/>
                  </a:prstClr>
                </a:solidFill>
                <a:latin typeface="Rage Italic" pitchFamily="66" charset="0"/>
                <a:ea typeface="ＭＳ Ｐゴシック" charset="-128"/>
                <a:cs typeface="Rage Italic" pitchFamily="66" charset="0"/>
              </a:defRPr>
            </a:lvl1pPr>
          </a:lstStyle>
          <a:p>
            <a:pPr>
              <a:defRPr/>
            </a:pPr>
            <a:fld id="{9F1619CF-EF72-42C8-B23A-A002E076D770}" type="datetimeFigureOut">
              <a:rPr lang="it-IT"/>
              <a:pPr>
                <a:defRPr/>
              </a:pPr>
              <a:t>16/02/2019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54081"/>
            <a:ext cx="2895600" cy="365463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defTabSz="914274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prstClr val="black">
                    <a:lumMod val="50000"/>
                    <a:lumOff val="50000"/>
                  </a:prstClr>
                </a:solidFill>
                <a:latin typeface="Rage Italic" pitchFamily="66" charset="0"/>
                <a:ea typeface="ＭＳ Ｐゴシック" charset="-128"/>
                <a:cs typeface="Rage Italic" pitchFamily="66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538" y="6154081"/>
            <a:ext cx="2133600" cy="365463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 defTabSz="914274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prstClr val="black">
                    <a:lumMod val="50000"/>
                    <a:lumOff val="50000"/>
                  </a:prstClr>
                </a:solidFill>
                <a:latin typeface="Rage Italic" pitchFamily="66" charset="0"/>
                <a:ea typeface="ＭＳ Ｐゴシック" charset="-128"/>
                <a:cs typeface="Rage Italic" pitchFamily="66" charset="0"/>
              </a:defRPr>
            </a:lvl1pPr>
          </a:lstStyle>
          <a:p>
            <a:pPr>
              <a:defRPr/>
            </a:pPr>
            <a:fld id="{B8938A9C-A811-4CE5-9C8B-9A47394D4C1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67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262626"/>
          </a:solidFill>
          <a:latin typeface="+mj-lt"/>
          <a:ea typeface="+mj-ea"/>
          <a:cs typeface="+mj-cs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ambria" pitchFamily="18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ambria" pitchFamily="18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ambria" pitchFamily="18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sz="4800">
          <a:solidFill>
            <a:srgbClr val="262626"/>
          </a:solidFill>
          <a:latin typeface="Cambr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7013" indent="-227013" algn="l" defTabSz="4556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rgbClr val="404040"/>
          </a:solidFill>
          <a:latin typeface="+mn-lt"/>
          <a:ea typeface="+mn-ea"/>
          <a:cs typeface="+mn-cs"/>
        </a:defRPr>
      </a:lvl1pPr>
      <a:lvl2pPr marL="557213" indent="-227013" algn="l" defTabSz="4556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defTabSz="4556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defTabSz="4556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416050" indent="-182563" algn="l" defTabSz="45561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45692" indent="-182856" algn="l" defTabSz="457137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19973" indent="-182856" algn="l" defTabSz="457137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254" indent="-182856" algn="l" defTabSz="457137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538" indent="-182856" algn="l" defTabSz="457137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7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4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11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5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82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9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6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93" algn="l" defTabSz="4571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28.emf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31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3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9.emf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35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38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37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39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3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30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4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4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video" Target="../media/media1.MP4"/><Relationship Id="rId16" Type="http://schemas.openxmlformats.org/officeDocument/2006/relationships/image" Target="../media/image25.png"/><Relationship Id="rId20" Type="http://schemas.openxmlformats.org/officeDocument/2006/relationships/image" Target="../media/image41.png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42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video" Target="../media/media2.mp4"/><Relationship Id="rId16" Type="http://schemas.openxmlformats.org/officeDocument/2006/relationships/image" Target="../media/image25.png"/><Relationship Id="rId20" Type="http://schemas.openxmlformats.org/officeDocument/2006/relationships/image" Target="../media/image43.png"/><Relationship Id="rId1" Type="http://schemas.microsoft.com/office/2007/relationships/media" Target="../media/media2.mp4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41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46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45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48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47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49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410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400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42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430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440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microsoft.com/office/2007/relationships/media" Target="../media/media4.mp4"/><Relationship Id="rId21" Type="http://schemas.openxmlformats.org/officeDocument/2006/relationships/image" Target="../media/image44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video" Target="../media/media3.mp4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microsoft.com/office/2007/relationships/media" Target="../media/media3.mp4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2.png"/><Relationship Id="rId23" Type="http://schemas.openxmlformats.org/officeDocument/2006/relationships/image" Target="../media/image41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video" Target="../media/media4.mp4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51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54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video" Target="../media/media5.mp4"/><Relationship Id="rId16" Type="http://schemas.openxmlformats.org/officeDocument/2006/relationships/image" Target="../media/image25.png"/><Relationship Id="rId20" Type="http://schemas.openxmlformats.org/officeDocument/2006/relationships/image" Target="../media/image53.png"/><Relationship Id="rId1" Type="http://schemas.microsoft.com/office/2007/relationships/media" Target="../media/media5.mp4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52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323529" y="2663904"/>
            <a:ext cx="4805685" cy="1664768"/>
          </a:xfrm>
        </p:spPr>
        <p:txBody>
          <a:bodyPr anchor="ctr">
            <a:normAutofit/>
          </a:bodyPr>
          <a:lstStyle/>
          <a:p>
            <a:r>
              <a:rPr lang="it-IT" sz="3600" noProof="1"/>
              <a:t>ALGEBRA LINEARE</a:t>
            </a:r>
            <a:br>
              <a:rPr lang="it-IT" sz="3600" noProof="1"/>
            </a:br>
            <a:endParaRPr lang="it-IT" sz="2400" noProof="1"/>
          </a:p>
        </p:txBody>
      </p:sp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noProof="1"/>
              <a:t>Prof. Roberto Capone</a:t>
            </a:r>
          </a:p>
          <a:p>
            <a:r>
              <a:rPr lang="it-IT" noProof="1"/>
              <a:t>A.A. 2018/19</a:t>
            </a:r>
          </a:p>
          <a:p>
            <a:r>
              <a:rPr lang="it-IT" noProof="1"/>
              <a:t>Corso di Studi in Ingegneria Meccanica/Gestionale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7817">
            <a:off x="2353946" y="1038307"/>
            <a:ext cx="1927225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Risultati immagini per quadriche">
            <a:extLst>
              <a:ext uri="{FF2B5EF4-FFF2-40B4-BE49-F238E27FC236}">
                <a16:creationId xmlns:a16="http://schemas.microsoft.com/office/drawing/2014/main" id="{B064BF72-EBBB-4E8C-BB37-AEFB82215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348387"/>
            <a:ext cx="4953000" cy="233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31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bject 69"/>
              <p:cNvSpPr txBox="1"/>
              <p:nvPr/>
            </p:nvSpPr>
            <p:spPr>
              <a:xfrm>
                <a:off x="541401" y="1270635"/>
                <a:ext cx="8065134" cy="1766959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3366FF"/>
                </a:solidFill>
              </a:ln>
            </p:spPr>
            <p:txBody>
              <a:bodyPr vert="horz" wrap="square" lIns="0" tIns="43815" rIns="0" bIns="0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Una matrice a p righe e q colonne (brevemente, di tipo 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pxq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) è una tabella di numeri reali disposti su p righe e q colonne, cioè:</a:t>
                </a: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i="1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it-IT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it-IT" i="1" smtClean="0"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it-IT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1</m:t>
                                    </m:r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𝑞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it-IT" i="1" smtClean="0"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it-IT" i="1" smtClean="0"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it-IT" i="1" smtClean="0"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it-IT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𝑝</m:t>
                                    </m:r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it-IT" i="1" smtClean="0"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it-IT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/>
                                      </a:rPr>
                                      <m:t>𝑝𝑞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dirty="0">
                  <a:latin typeface="Cambria" panose="02040503050406030204" pitchFamily="18" charset="0"/>
                  <a:ea typeface="Cambria" panose="02040503050406030204" pitchFamily="18" charset="0"/>
                  <a:cs typeface="Times New Roman"/>
                </a:endParaRPr>
              </a:p>
            </p:txBody>
          </p:sp>
        </mc:Choice>
        <mc:Fallback xmlns="">
          <p:sp>
            <p:nvSpPr>
              <p:cNvPr id="69" name="object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01" y="1270635"/>
                <a:ext cx="8065134" cy="1766959"/>
              </a:xfrm>
              <a:prstGeom prst="rect">
                <a:avLst/>
              </a:prstGeom>
              <a:blipFill>
                <a:blip r:embed="rId17"/>
                <a:stretch>
                  <a:fillRect l="-1736" t="-1712" r="-2113"/>
                </a:stretch>
              </a:blipFill>
              <a:ln w="9525">
                <a:solidFill>
                  <a:srgbClr val="3366FF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70"/>
              <p:cNvSpPr txBox="1"/>
              <p:nvPr/>
            </p:nvSpPr>
            <p:spPr>
              <a:xfrm>
                <a:off x="677807" y="3345123"/>
                <a:ext cx="7788386" cy="544252"/>
              </a:xfrm>
              <a:prstGeom prst="rect">
                <a:avLst/>
              </a:prstGeom>
              <a:ln w="9525">
                <a:solidFill>
                  <a:srgbClr val="3366FF"/>
                </a:solidFill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it-IT" sz="17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/>
                  </a:rPr>
                  <a:t>L’elemento di posto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sz="170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r>
                          <a:rPr lang="it-IT" sz="17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𝑖</m:t>
                        </m:r>
                        <m:r>
                          <a:rPr lang="it-IT" sz="17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, </m:t>
                        </m:r>
                        <m:r>
                          <a:rPr lang="it-IT" sz="17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𝑗</m:t>
                        </m:r>
                      </m:e>
                    </m:d>
                  </m:oMath>
                </a14:m>
                <a:r>
                  <a:rPr lang="it-IT" sz="17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/>
                  </a:rPr>
                  <a:t> è l’elemento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70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it-IT" sz="17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𝑎</m:t>
                        </m:r>
                      </m:e>
                      <m:sub>
                        <m:r>
                          <a:rPr lang="it-IT" sz="17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it-IT" sz="17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/>
                  </a:rPr>
                  <a:t> che compare sulla riga i-esima e la colonna j-esima della matrice.</a:t>
                </a:r>
                <a:endParaRPr sz="1700" dirty="0">
                  <a:latin typeface="Cambria" panose="02040503050406030204" pitchFamily="18" charset="0"/>
                  <a:ea typeface="Cambria" panose="02040503050406030204" pitchFamily="18" charset="0"/>
                  <a:cs typeface="Times New Roman"/>
                </a:endParaRPr>
              </a:p>
            </p:txBody>
          </p:sp>
        </mc:Choice>
        <mc:Fallback xmlns="">
          <p:sp>
            <p:nvSpPr>
              <p:cNvPr id="70" name="object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07" y="3345123"/>
                <a:ext cx="7788386" cy="544252"/>
              </a:xfrm>
              <a:prstGeom prst="rect">
                <a:avLst/>
              </a:prstGeom>
              <a:blipFill>
                <a:blip r:embed="rId18"/>
                <a:stretch>
                  <a:fillRect l="-1563" t="-10989" r="-1016" b="-20879"/>
                </a:stretch>
              </a:blipFill>
              <a:ln w="9525">
                <a:solidFill>
                  <a:srgbClr val="3366FF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magine 2">
            <a:extLst>
              <a:ext uri="{FF2B5EF4-FFF2-40B4-BE49-F238E27FC236}">
                <a16:creationId xmlns:a16="http://schemas.microsoft.com/office/drawing/2014/main" id="{262B54C7-4C81-48BE-9638-7AB2B6B947A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3219" y="4214357"/>
            <a:ext cx="8464832" cy="22359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bject 69"/>
              <p:cNvSpPr txBox="1"/>
              <p:nvPr/>
            </p:nvSpPr>
            <p:spPr>
              <a:xfrm>
                <a:off x="2438401" y="1270635"/>
                <a:ext cx="6363841" cy="875240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3366FF"/>
                </a:solidFill>
              </a:ln>
            </p:spPr>
            <p:txBody>
              <a:bodyPr vert="horz" wrap="square" lIns="0" tIns="43815" rIns="0" bIns="0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Una matrice si dice quadrata se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𝑝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𝑞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ovvero, se ha lo stesso numero di righe e colonne. Negli esempi precedenti, le prime due matrici sono quadrate, le altre no.</a:t>
                </a:r>
                <a:endParaRPr dirty="0">
                  <a:latin typeface="Cambria" panose="02040503050406030204" pitchFamily="18" charset="0"/>
                  <a:ea typeface="Cambria" panose="02040503050406030204" pitchFamily="18" charset="0"/>
                  <a:cs typeface="Times New Roman"/>
                </a:endParaRPr>
              </a:p>
            </p:txBody>
          </p:sp>
        </mc:Choice>
        <mc:Fallback xmlns="">
          <p:sp>
            <p:nvSpPr>
              <p:cNvPr id="69" name="object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1" y="1270635"/>
                <a:ext cx="6363841" cy="875240"/>
              </a:xfrm>
              <a:prstGeom prst="rect">
                <a:avLst/>
              </a:prstGeom>
              <a:blipFill>
                <a:blip r:embed="rId17"/>
                <a:stretch>
                  <a:fillRect l="-2103" t="-3425" r="-2294" b="-13699"/>
                </a:stretch>
              </a:blipFill>
              <a:ln w="9525">
                <a:solidFill>
                  <a:srgbClr val="3366FF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70"/>
              <p:cNvSpPr txBox="1"/>
              <p:nvPr/>
            </p:nvSpPr>
            <p:spPr>
              <a:xfrm>
                <a:off x="2438396" y="2933490"/>
                <a:ext cx="6363847" cy="830997"/>
              </a:xfrm>
              <a:prstGeom prst="rect">
                <a:avLst/>
              </a:prstGeom>
              <a:ln w="9525">
                <a:solidFill>
                  <a:srgbClr val="3366FF"/>
                </a:solidFill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Sia data una matrice A di tipo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La matrice trasposta, denotata con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e la matrice che si ottiene scambiando le righe e le colonne di A. La trasposta e di tipo q</a:t>
                </a:r>
                <a14:m>
                  <m:oMath xmlns:m="http://schemas.openxmlformats.org/officeDocument/2006/math">
                    <m:r>
                      <a:rPr lang="it-IT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:endParaRPr sz="1700" dirty="0">
                  <a:latin typeface="Cambria" panose="02040503050406030204" pitchFamily="18" charset="0"/>
                  <a:ea typeface="Cambria" panose="02040503050406030204" pitchFamily="18" charset="0"/>
                  <a:cs typeface="Times New Roman"/>
                </a:endParaRPr>
              </a:p>
            </p:txBody>
          </p:sp>
        </mc:Choice>
        <mc:Fallback xmlns="">
          <p:sp>
            <p:nvSpPr>
              <p:cNvPr id="70" name="object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396" y="2933490"/>
                <a:ext cx="6363847" cy="830997"/>
              </a:xfrm>
              <a:prstGeom prst="rect">
                <a:avLst/>
              </a:prstGeom>
              <a:blipFill>
                <a:blip r:embed="rId18"/>
                <a:stretch>
                  <a:fillRect l="-2103" t="-9353" r="-2199" b="-14388"/>
                </a:stretch>
              </a:blipFill>
              <a:ln w="9525">
                <a:solidFill>
                  <a:srgbClr val="3366FF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ACF521-C382-4B34-A89B-6EE18B9F280F}"/>
              </a:ext>
            </a:extLst>
          </p:cNvPr>
          <p:cNvSpPr txBox="1"/>
          <p:nvPr/>
        </p:nvSpPr>
        <p:spPr>
          <a:xfrm>
            <a:off x="304799" y="1379744"/>
            <a:ext cx="182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Matrice quadrata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43A57FB-A0CC-4AA4-B4E3-452DCD96AD19}"/>
              </a:ext>
            </a:extLst>
          </p:cNvPr>
          <p:cNvSpPr txBox="1"/>
          <p:nvPr/>
        </p:nvSpPr>
        <p:spPr>
          <a:xfrm>
            <a:off x="304799" y="3162947"/>
            <a:ext cx="1828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Matrice trasposta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1DD7A9CA-FA4F-4F80-A48C-E5B12DC0981D}"/>
                  </a:ext>
                </a:extLst>
              </p:cNvPr>
              <p:cNvSpPr/>
              <p:nvPr/>
            </p:nvSpPr>
            <p:spPr>
              <a:xfrm>
                <a:off x="2438397" y="4231211"/>
                <a:ext cx="6363846" cy="1754326"/>
              </a:xfrm>
              <a:prstGeom prst="rect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Date due matrici A = (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r>
                  <a:rPr lang="it-IT" sz="11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ij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) e B = (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r>
                  <a:rPr lang="it-IT" sz="11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ij</a:t>
                </a:r>
                <a:r>
                  <a:rPr lang="it-IT" sz="11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), entrambe di tipo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definiamo la somma A+B come la matrice di entrate 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it-IT" sz="11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ij</a:t>
                </a:r>
                <a:r>
                  <a:rPr lang="it-IT" sz="11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date da 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r>
                  <a:rPr lang="it-IT" sz="11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ij</a:t>
                </a:r>
                <a:r>
                  <a:rPr lang="it-IT" sz="11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r>
                  <a:rPr lang="it-IT" sz="11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ij</a:t>
                </a:r>
                <a:r>
                  <a:rPr lang="it-IT" sz="11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+ 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r>
                  <a:rPr lang="it-IT" sz="11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ij</a:t>
                </a:r>
                <a:r>
                  <a:rPr lang="it-IT" sz="11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Anche la matrice somma e di tipo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Quindi, sommare due matrici significa semplicemente sommare gli elementi corrispondenti.</a:t>
                </a:r>
              </a:p>
            </p:txBody>
          </p:sp>
        </mc:Choice>
        <mc:Fallback xmlns=""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1DD7A9CA-FA4F-4F80-A48C-E5B12DC098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397" y="4231211"/>
                <a:ext cx="6363846" cy="1754326"/>
              </a:xfrm>
              <a:prstGeom prst="rect">
                <a:avLst/>
              </a:prstGeom>
              <a:blipFill>
                <a:blip r:embed="rId19"/>
                <a:stretch>
                  <a:fillRect l="-669" t="-1724" b="-3793"/>
                </a:stretch>
              </a:blip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0823ED7B-FC8F-4975-83E2-8A6DF4877F7C}"/>
              </a:ext>
            </a:extLst>
          </p:cNvPr>
          <p:cNvSpPr txBox="1"/>
          <p:nvPr/>
        </p:nvSpPr>
        <p:spPr>
          <a:xfrm>
            <a:off x="319554" y="4556223"/>
            <a:ext cx="1828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Somma di matrici</a:t>
            </a:r>
          </a:p>
        </p:txBody>
      </p:sp>
    </p:spTree>
    <p:extLst>
      <p:ext uri="{BB962C8B-B14F-4D97-AF65-F5344CB8AC3E}">
        <p14:creationId xmlns:p14="http://schemas.microsoft.com/office/powerpoint/2010/main" val="119213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0823ED7B-FC8F-4975-83E2-8A6DF4877F7C}"/>
              </a:ext>
            </a:extLst>
          </p:cNvPr>
          <p:cNvSpPr txBox="1"/>
          <p:nvPr/>
        </p:nvSpPr>
        <p:spPr>
          <a:xfrm>
            <a:off x="573169" y="1653665"/>
            <a:ext cx="1828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Somma di matrici</a:t>
            </a:r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410C047C-9D70-40CC-A85A-ED63AB7AFC4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9810" y="2748686"/>
            <a:ext cx="7108188" cy="315097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16991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59FAFA48-C16B-4C21-B46F-9CAA8D37897F}"/>
                  </a:ext>
                </a:extLst>
              </p:cNvPr>
              <p:cNvSpPr txBox="1"/>
              <p:nvPr/>
            </p:nvSpPr>
            <p:spPr>
              <a:xfrm>
                <a:off x="399014" y="2009223"/>
                <a:ext cx="8187581" cy="3970318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Proprietà associativa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it-IT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it-IT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Proprietà commutativa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it-IT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it-IT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Esistenza dello zero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Esiste una matrice (la matrice nulla) denotata con 0 che soddisfa la proprietà che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it-IT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it-IT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Esistenza dell’opposto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Data una matrice A, esiste una matrice denotata con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–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e chiamata matrice opposta di A avente la proprietà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+(−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)=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59FAFA48-C16B-4C21-B46F-9CAA8D378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14" y="2009223"/>
                <a:ext cx="8187581" cy="3970318"/>
              </a:xfrm>
              <a:prstGeom prst="rect">
                <a:avLst/>
              </a:prstGeom>
              <a:blipFill>
                <a:blip r:embed="rId17"/>
                <a:stretch>
                  <a:fillRect l="-520" t="-919" b="-30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661DEA5A-9232-40D4-9EC8-FCCB5D17792B}"/>
              </a:ext>
            </a:extLst>
          </p:cNvPr>
          <p:cNvSpPr txBox="1"/>
          <p:nvPr/>
        </p:nvSpPr>
        <p:spPr>
          <a:xfrm>
            <a:off x="399014" y="1310243"/>
            <a:ext cx="2725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Proprietà della somma</a:t>
            </a:r>
          </a:p>
        </p:txBody>
      </p:sp>
    </p:spTree>
    <p:extLst>
      <p:ext uri="{BB962C8B-B14F-4D97-AF65-F5344CB8AC3E}">
        <p14:creationId xmlns:p14="http://schemas.microsoft.com/office/powerpoint/2010/main" val="313701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59FAFA48-C16B-4C21-B46F-9CAA8D37897F}"/>
                  </a:ext>
                </a:extLst>
              </p:cNvPr>
              <p:cNvSpPr txBox="1"/>
              <p:nvPr/>
            </p:nvSpPr>
            <p:spPr>
              <a:xfrm>
                <a:off x="525283" y="4040049"/>
                <a:ext cx="8236711" cy="1754326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1.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h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(</m:t>
                    </m:r>
                    <m:r>
                      <a:rPr lang="it-IT" i="1" dirty="0" err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𝑘𝐴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 = (</m:t>
                    </m:r>
                    <m:r>
                      <a:rPr lang="it-IT" i="1" dirty="0" err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h𝑘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per ogni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∈</m:t>
                    </m:r>
                    <m:r>
                      <a:rPr lang="it-IT" i="1" dirty="0" err="1" smtClean="0">
                        <a:latin typeface="Cambria Math" panose="02040503050406030204" pitchFamily="18" charset="0"/>
                      </a:rPr>
                      <m:t>𝑀𝑎𝑡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it-IT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∈ 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2.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(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h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+ 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𝑘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r>
                      <a:rPr lang="it-IT" i="1" dirty="0" err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h𝐴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+ </m:t>
                    </m:r>
                    <m:r>
                      <a:rPr lang="it-IT" i="1" dirty="0" err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𝑘𝐴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per ogni </a:t>
                </a:r>
                <a14:m>
                  <m:oMath xmlns:m="http://schemas.openxmlformats.org/officeDocument/2006/math">
                    <m:r>
                      <a:rPr lang="it-IT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 ∈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𝑀𝑎𝑡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it-IT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 ∈ 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h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(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+ 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𝐵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 = </m:t>
                    </m:r>
                    <m:r>
                      <a:rPr lang="it-IT" i="1" dirty="0" err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h𝐴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+ </m:t>
                    </m:r>
                    <m:r>
                      <a:rPr lang="it-IT" i="1" dirty="0" err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h𝐵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per ogni </a:t>
                </a:r>
                <a14:m>
                  <m:oMath xmlns:m="http://schemas.openxmlformats.org/officeDocument/2006/math">
                    <m:r>
                      <a:rPr lang="it-IT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it-IT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 ∈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𝑀𝑎𝑡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it-IT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∈ 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 verifica immediatamente che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, (−1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= −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(la matrice opposta), 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0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= 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𝑂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59FAFA48-C16B-4C21-B46F-9CAA8D378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83" y="4040049"/>
                <a:ext cx="8236711" cy="1754326"/>
              </a:xfrm>
              <a:prstGeom prst="rect">
                <a:avLst/>
              </a:prstGeom>
              <a:blipFill>
                <a:blip r:embed="rId17"/>
                <a:stretch>
                  <a:fillRect l="-517" t="-2069" b="-3793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tangolo 1">
            <a:extLst>
              <a:ext uri="{FF2B5EF4-FFF2-40B4-BE49-F238E27FC236}">
                <a16:creationId xmlns:a16="http://schemas.microsoft.com/office/drawing/2014/main" id="{FF9BB816-8BED-469B-BB51-00B0F9E80A13}"/>
              </a:ext>
            </a:extLst>
          </p:cNvPr>
          <p:cNvSpPr/>
          <p:nvPr/>
        </p:nvSpPr>
        <p:spPr>
          <a:xfrm>
            <a:off x="525283" y="2127845"/>
            <a:ext cx="8236710" cy="92333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Data una matrice A = (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it-IT" sz="1100" dirty="0" err="1">
                <a:latin typeface="Cambria" panose="02040503050406030204" pitchFamily="18" charset="0"/>
                <a:ea typeface="Cambria" panose="02040503050406030204" pitchFamily="18" charset="0"/>
              </a:rPr>
              <a:t>ij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) e un numero reale k,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deniamo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la matrice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kA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come la matrice con entrate (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ka</a:t>
            </a:r>
            <a:r>
              <a:rPr lang="it-IT" sz="1100" dirty="0" err="1">
                <a:latin typeface="Cambria" panose="02040503050406030204" pitchFamily="18" charset="0"/>
                <a:ea typeface="Cambria" panose="02040503050406030204" pitchFamily="18" charset="0"/>
              </a:rPr>
              <a:t>ij</a:t>
            </a:r>
            <a:r>
              <a:rPr lang="it-IT" sz="1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). Semplicemente,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kA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si ottiene moltiplicando ciascuna entrata di A per il numero k.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298575"/>
            <a:ext cx="3940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Prodotto di una matrice per uno scalare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F8B857D-9803-43E1-BAD0-F1F967381DDF}"/>
              </a:ext>
            </a:extLst>
          </p:cNvPr>
          <p:cNvSpPr txBox="1"/>
          <p:nvPr/>
        </p:nvSpPr>
        <p:spPr>
          <a:xfrm>
            <a:off x="460181" y="3154488"/>
            <a:ext cx="3940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Proprietà  del prodotto di una matrice per uno scalare</a:t>
            </a:r>
          </a:p>
        </p:txBody>
      </p:sp>
    </p:spTree>
    <p:extLst>
      <p:ext uri="{BB962C8B-B14F-4D97-AF65-F5344CB8AC3E}">
        <p14:creationId xmlns:p14="http://schemas.microsoft.com/office/powerpoint/2010/main" val="1909187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9FAFA48-C16B-4C21-B46F-9CAA8D37897F}"/>
              </a:ext>
            </a:extLst>
          </p:cNvPr>
          <p:cNvSpPr txBox="1"/>
          <p:nvPr/>
        </p:nvSpPr>
        <p:spPr>
          <a:xfrm>
            <a:off x="492126" y="4597872"/>
            <a:ext cx="4918074" cy="203132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Le matrici triangolari superiori sono quelle che hanno tutti zeri sotto la diagonale principale: </a:t>
            </a:r>
            <a:r>
              <a:rPr lang="it-IT" dirty="0" err="1"/>
              <a:t>aij</a:t>
            </a:r>
            <a:r>
              <a:rPr lang="it-IT" dirty="0"/>
              <a:t> = 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0 per ogni i &gt; j.</a:t>
            </a:r>
          </a:p>
          <a:p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Le matrici triangolari inferiori sono quelle che hanno tutti zeri sopra la diagonale principale:</a:t>
            </a:r>
          </a:p>
          <a:p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aij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= 0 per ogni i &lt; j.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F9BB816-8BED-469B-BB51-00B0F9E80A13}"/>
              </a:ext>
            </a:extLst>
          </p:cNvPr>
          <p:cNvSpPr/>
          <p:nvPr/>
        </p:nvSpPr>
        <p:spPr>
          <a:xfrm>
            <a:off x="525283" y="2127845"/>
            <a:ext cx="4884916" cy="147732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Una matrice quadrata A = (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aij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) si dice simmetrica se At = A. Altrimenti detto, una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matrice è simmetrica se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aij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aji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per ogni i; j. L'insieme delle matrici simmetriche di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ordine n si denota con S(n).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298575"/>
            <a:ext cx="3940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Matrici simmetriche e antisimmetriche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F8B857D-9803-43E1-BAD0-F1F967381DDF}"/>
              </a:ext>
            </a:extLst>
          </p:cNvPr>
          <p:cNvSpPr txBox="1"/>
          <p:nvPr/>
        </p:nvSpPr>
        <p:spPr>
          <a:xfrm>
            <a:off x="478648" y="3990101"/>
            <a:ext cx="3940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Matrici triangolari</a:t>
            </a:r>
          </a:p>
        </p:txBody>
      </p:sp>
    </p:spTree>
    <p:extLst>
      <p:ext uri="{BB962C8B-B14F-4D97-AF65-F5344CB8AC3E}">
        <p14:creationId xmlns:p14="http://schemas.microsoft.com/office/powerpoint/2010/main" val="45912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F9BB816-8BED-469B-BB51-00B0F9E80A13}"/>
              </a:ext>
            </a:extLst>
          </p:cNvPr>
          <p:cNvSpPr/>
          <p:nvPr/>
        </p:nvSpPr>
        <p:spPr>
          <a:xfrm>
            <a:off x="560069" y="1972471"/>
            <a:ext cx="4884916" cy="147732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Una matrice si dice diagonale se tutti gli elementi non appartenenti alla diagonale principale sono nulli. Dunque una matrice è diagonale se e solo se è al tempo stesso triangolare superiore e triangolare inferiore.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298575"/>
            <a:ext cx="3940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Matrici diagonali</a:t>
            </a:r>
          </a:p>
        </p:txBody>
      </p:sp>
    </p:spTree>
    <p:extLst>
      <p:ext uri="{BB962C8B-B14F-4D97-AF65-F5344CB8AC3E}">
        <p14:creationId xmlns:p14="http://schemas.microsoft.com/office/powerpoint/2010/main" val="2408779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560068" y="1972471"/>
                <a:ext cx="5622301" cy="1477328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Definiamo ora un'operazione che associa a due matrici A;B di tipo opportuno una terza matrice, chiamata prodotto righe per colonne di A e B. Iniziamo dal caso in cui A è un vettore riga (matrice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1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𝑛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) e B è un vettore colonna (matrice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𝑛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1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8" y="1972471"/>
                <a:ext cx="5622301" cy="1477328"/>
              </a:xfrm>
              <a:prstGeom prst="rect">
                <a:avLst/>
              </a:prstGeom>
              <a:blipFill>
                <a:blip r:embed="rId17"/>
                <a:stretch>
                  <a:fillRect l="-866" t="-2459" r="-1623" b="-491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298575"/>
            <a:ext cx="44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Prodotto di matrici (righe per colonne)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ttangolo 33">
                <a:extLst>
                  <a:ext uri="{FF2B5EF4-FFF2-40B4-BE49-F238E27FC236}">
                    <a16:creationId xmlns:a16="http://schemas.microsoft.com/office/drawing/2014/main" id="{B84AD265-09CC-4A88-BB60-0282CCA14B77}"/>
                  </a:ext>
                </a:extLst>
              </p:cNvPr>
              <p:cNvSpPr/>
              <p:nvPr/>
            </p:nvSpPr>
            <p:spPr>
              <a:xfrm>
                <a:off x="560069" y="4318066"/>
                <a:ext cx="5622301" cy="1754326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Sia A una matrice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𝑚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𝑛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e B una matrice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𝑝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𝑞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Se n = p, cioè se il numero delle colonne di A è uguale al numero delle righe di B, allora definiamo la matrice prodotto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𝐵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(in quest'ordine!) con la seguente regola: L'elemento di posto (i, j) della matrice </a:t>
                </a:r>
                <a14:m>
                  <m:oMath xmlns:m="http://schemas.openxmlformats.org/officeDocument/2006/math"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𝐵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è il prodotto della i-esima riga di A per la j-esima colonna di B.</a:t>
                </a:r>
              </a:p>
            </p:txBody>
          </p:sp>
        </mc:Choice>
        <mc:Fallback xmlns="">
          <p:sp>
            <p:nvSpPr>
              <p:cNvPr id="34" name="Rettangolo 33">
                <a:extLst>
                  <a:ext uri="{FF2B5EF4-FFF2-40B4-BE49-F238E27FC236}">
                    <a16:creationId xmlns:a16="http://schemas.microsoft.com/office/drawing/2014/main" id="{B84AD265-09CC-4A88-BB60-0282CCA14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9" y="4318066"/>
                <a:ext cx="5622301" cy="1754326"/>
              </a:xfrm>
              <a:prstGeom prst="rect">
                <a:avLst/>
              </a:prstGeom>
              <a:blipFill>
                <a:blip r:embed="rId18"/>
                <a:stretch>
                  <a:fillRect l="-866" t="-1724" r="-866" b="-3793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1FECF3EA-D6B8-42C0-9DD4-BD440D095A28}"/>
              </a:ext>
            </a:extLst>
          </p:cNvPr>
          <p:cNvSpPr txBox="1"/>
          <p:nvPr/>
        </p:nvSpPr>
        <p:spPr>
          <a:xfrm>
            <a:off x="458039" y="3846695"/>
            <a:ext cx="44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Definizione del prodotto di matrici</a:t>
            </a:r>
          </a:p>
        </p:txBody>
      </p:sp>
    </p:spTree>
    <p:extLst>
      <p:ext uri="{BB962C8B-B14F-4D97-AF65-F5344CB8AC3E}">
        <p14:creationId xmlns:p14="http://schemas.microsoft.com/office/powerpoint/2010/main" val="2087400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560068" y="1972471"/>
                <a:ext cx="7861923" cy="4524315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Per ogni terna di matrici A, B, C per le quali i prodotti indicati esistono,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 ha:</a:t>
                </a: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342900" indent="-342900">
                  <a:buAutoNum type="arabicPeriod"/>
                </a:pP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Proprietà associativa: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𝐴𝐵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𝐵𝐶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2. Proprietà distributive rispetto alla somma: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𝐵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+ 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 = 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𝐴𝐵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+ 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𝐴𝐶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 (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+ 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𝐵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𝐴𝐶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+ 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𝐵𝐶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Inoltre il prodotto si comporta in modo naturale rispetto alla moltiplicazione per uno scalare:</a:t>
                </a: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 Date due matrici A e B e un numero reale h si ha sempre: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h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𝐴𝐵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 = (</m:t>
                      </m:r>
                      <m:r>
                        <a:rPr lang="it-IT" i="1" dirty="0" err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h𝐴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𝐵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it-IT" i="1" dirty="0" err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h𝐵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NB: non vale la proprietà commutativa</a:t>
                </a: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8" y="1972471"/>
                <a:ext cx="7861923" cy="4524315"/>
              </a:xfrm>
              <a:prstGeom prst="rect">
                <a:avLst/>
              </a:prstGeom>
              <a:blipFill>
                <a:blip r:embed="rId17"/>
                <a:stretch>
                  <a:fillRect l="-619" t="-806" b="-941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298575"/>
            <a:ext cx="44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Prodotto di matrici (righe per colonne)</a:t>
            </a:r>
          </a:p>
        </p:txBody>
      </p:sp>
    </p:spTree>
    <p:extLst>
      <p:ext uri="{BB962C8B-B14F-4D97-AF65-F5344CB8AC3E}">
        <p14:creationId xmlns:p14="http://schemas.microsoft.com/office/powerpoint/2010/main" val="77584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294800" y="1972471"/>
                <a:ext cx="8553911" cy="1477328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Definizione 1 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Sia A una matrice quadrata, il determinante di A, indicato con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|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o con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i="1" dirty="0" smtClean="0">
                        <a:latin typeface="Cambria Math" panose="02040503050406030204" pitchFamily="18" charset="0"/>
                      </a:rPr>
                      <m:t>det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è il numero reale definito come segue: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• Se A è di ordine 1, si ha: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| = </m:t>
                    </m:r>
                    <m:sSub>
                      <m:sSub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00" y="1972471"/>
                <a:ext cx="8553911" cy="1477328"/>
              </a:xfrm>
              <a:prstGeom prst="rect">
                <a:avLst/>
              </a:prstGeom>
              <a:blipFill>
                <a:blip r:embed="rId17"/>
                <a:stretch>
                  <a:fillRect l="-498" t="-2459" b="-491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374775"/>
            <a:ext cx="44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Determinante di una matrice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C9CCC21-41C3-462F-AEF7-1B0B8A84C34D}"/>
                  </a:ext>
                </a:extLst>
              </p:cNvPr>
              <p:cNvSpPr txBox="1"/>
              <p:nvPr/>
            </p:nvSpPr>
            <p:spPr>
              <a:xfrm>
                <a:off x="294799" y="3887823"/>
                <a:ext cx="8571548" cy="110754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=</m:t>
                    </m:r>
                    <m:d>
                      <m:d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it-IT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it-IT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it-IT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it-IT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it-IT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 ha: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| = </m:t>
                      </m:r>
                      <m:sSub>
                        <m:sSubPr>
                          <m:ctrlPr>
                            <a:rPr lang="it-IT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it-IT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it-IT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it-IT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C9CCC21-41C3-462F-AEF7-1B0B8A84C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99" y="3887823"/>
                <a:ext cx="8571548" cy="1107547"/>
              </a:xfrm>
              <a:prstGeom prst="rect">
                <a:avLst/>
              </a:prstGeom>
              <a:blipFill>
                <a:blip r:embed="rId18"/>
                <a:stretch>
                  <a:fillRect l="-497" b="-382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EDBF671D-BA11-4721-B109-18355B811C70}"/>
                  </a:ext>
                </a:extLst>
              </p:cNvPr>
              <p:cNvSpPr txBox="1"/>
              <p:nvPr/>
            </p:nvSpPr>
            <p:spPr>
              <a:xfrm>
                <a:off x="312434" y="5413375"/>
                <a:ext cx="8571547" cy="92333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A è di ordine n &gt; 2, si ha:</a:t>
                </a: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it-IT" i="1" dirty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it-IT" i="1" dirty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it-IT" i="1" dirty="0">
                          <a:latin typeface="Cambria Math" panose="02040503050406030204" pitchFamily="18" charset="0"/>
                        </a:rPr>
                        <m:t>+…+(−1)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11 |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11| − 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12 |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12| + … +</m:t>
                      </m:r>
                      <m:sSup>
                        <m:sSup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(−1)</m:t>
                          </m:r>
                        </m:e>
                        <m:sup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b>
                        <m:sSub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EDBF671D-BA11-4721-B109-18355B811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34" y="5413375"/>
                <a:ext cx="8571547" cy="923330"/>
              </a:xfrm>
              <a:prstGeom prst="rect">
                <a:avLst/>
              </a:prstGeom>
              <a:blipFill>
                <a:blip r:embed="rId19"/>
                <a:stretch>
                  <a:fillRect l="-497" t="-3268" b="-522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6519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294800" y="1972471"/>
                <a:ext cx="8553911" cy="646331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Per le matrici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3</m:t>
                    </m:r>
                    <m:r>
                      <a:rPr lang="it-I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(e solo per matrici </a:t>
                </a:r>
                <a14:m>
                  <m:oMath xmlns:m="http://schemas.openxmlformats.org/officeDocument/2006/math">
                    <m:r>
                      <a:rPr lang="it-IT" b="1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𝟑</m:t>
                    </m:r>
                    <m:r>
                      <a:rPr lang="it-IT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)  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è possibile ricorrere ad una regola molto meccanica che prende il nome di regola di 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Sarrus</a:t>
                </a:r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00" y="1972471"/>
                <a:ext cx="8553911" cy="646331"/>
              </a:xfrm>
              <a:prstGeom prst="rect">
                <a:avLst/>
              </a:prstGeom>
              <a:blipFill>
                <a:blip r:embed="rId19"/>
                <a:stretch>
                  <a:fillRect l="-498" t="-5556" b="-12037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374775"/>
            <a:ext cx="5123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Determinante di una matrice – regola di </a:t>
            </a:r>
            <a:r>
              <a:rPr lang="it-IT" b="1" dirty="0" err="1">
                <a:latin typeface="Cambria" panose="02040503050406030204" pitchFamily="18" charset="0"/>
                <a:ea typeface="Cambria" panose="02040503050406030204" pitchFamily="18" charset="0"/>
              </a:rPr>
              <a:t>Sarrus</a:t>
            </a:r>
            <a:endParaRPr lang="it-IT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G_0091">
            <a:hlinkClick r:id="" action="ppaction://media"/>
            <a:extLst>
              <a:ext uri="{FF2B5EF4-FFF2-40B4-BE49-F238E27FC236}">
                <a16:creationId xmlns:a16="http://schemas.microsoft.com/office/drawing/2014/main" id="{26AC7B10-EA46-4C29-B2A6-39D5376649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681656" y="3064872"/>
            <a:ext cx="2756517" cy="206738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06B21A1-A0E4-419B-A347-AD61C195E43A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t="8770" r="6829" b="11228"/>
          <a:stretch/>
        </p:blipFill>
        <p:spPr>
          <a:xfrm>
            <a:off x="1768602" y="3331068"/>
            <a:ext cx="1897814" cy="174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5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F9BB816-8BED-469B-BB51-00B0F9E80A13}"/>
              </a:ext>
            </a:extLst>
          </p:cNvPr>
          <p:cNvSpPr/>
          <p:nvPr/>
        </p:nvSpPr>
        <p:spPr>
          <a:xfrm>
            <a:off x="296949" y="2033972"/>
            <a:ext cx="8553911" cy="313932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Premesse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Si dice Minore di una matrice, una sottomatrice che si ottiene eliminando dalla matrice stessa eliminando righe e o colonne</a:t>
            </a:r>
          </a:p>
          <a:p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Data una matrice quadrata, sia a un suo elemento; si dice minore complementare di a la matrice minore che si ottiene considerando le righe e le colonne che non contengono a.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Si dice complemento algebrico di a il determinante minore complementare di a preso con il proprio segno o con il segno cambiato a seconda che la matrice minore complementare di a sia di classe pari o dispari, ovvero a seconda che la somma degli indici della riga e della colonna che contengono a sia pari o dispari.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8" y="1374775"/>
            <a:ext cx="5592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Determinante di una matrice – regola di Laplace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E8D47713-79F4-47A6-94BD-B2048CDFC3EF}"/>
              </a:ext>
            </a:extLst>
          </p:cNvPr>
          <p:cNvSpPr/>
          <p:nvPr/>
        </p:nvSpPr>
        <p:spPr>
          <a:xfrm>
            <a:off x="294801" y="5539369"/>
            <a:ext cx="8553911" cy="92333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È dovuto a Laplace il seguente teorema:</a:t>
            </a:r>
          </a:p>
          <a:p>
            <a:r>
              <a:rPr lang="it-IT" b="1" i="1" dirty="0">
                <a:latin typeface="Cambria" panose="02040503050406030204" pitchFamily="18" charset="0"/>
                <a:ea typeface="Cambria" panose="02040503050406030204" pitchFamily="18" charset="0"/>
              </a:rPr>
              <a:t>Il determinante di una matrice quadrata è uguale alla somma dei prodotti degli elementi di una riga o di una colonna per i rispettivi aggiunti</a:t>
            </a:r>
            <a:endParaRPr lang="it-IT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421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F9BB816-8BED-469B-BB51-00B0F9E80A13}"/>
              </a:ext>
            </a:extLst>
          </p:cNvPr>
          <p:cNvSpPr/>
          <p:nvPr/>
        </p:nvSpPr>
        <p:spPr>
          <a:xfrm>
            <a:off x="294800" y="1972471"/>
            <a:ext cx="8553911" cy="175432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In pratica il teorema afferma che, per calcolare il determinante, possiamo: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1) Scegliere una qualunque riga (o colonna).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2) Moltiplicare ciascun elemento della riga (o colonna) scelta per il determinante della sua matrice aggiunta, con il segno + o - a seconda che la somma degli indici di riga e colonna del dato elemento sia rispettivamente pari o dispari.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3) Sommare tutti i termini cosi ottenuti.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8" y="1374775"/>
            <a:ext cx="5592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Determinante di una matrice – regola di Laplace</a:t>
            </a:r>
          </a:p>
        </p:txBody>
      </p:sp>
      <p:pic>
        <p:nvPicPr>
          <p:cNvPr id="4" name="Untitled 3">
            <a:hlinkClick r:id="" action="ppaction://media"/>
            <a:extLst>
              <a:ext uri="{FF2B5EF4-FFF2-40B4-BE49-F238E27FC236}">
                <a16:creationId xmlns:a16="http://schemas.microsoft.com/office/drawing/2014/main" id="{620A1609-8996-4FA5-AE84-3C4131C4A8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971291" y="3970830"/>
            <a:ext cx="3284597" cy="246344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8CD4A8E-0591-4820-A6D3-441B9DAB3C44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9577" t="2600" r="28665" b="7522"/>
          <a:stretch/>
        </p:blipFill>
        <p:spPr>
          <a:xfrm>
            <a:off x="1283088" y="4239435"/>
            <a:ext cx="1276470" cy="198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2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365535" y="1927253"/>
                <a:ext cx="8553911" cy="2308324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Per ogni matrice quadrata A, si ha: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it-IT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Dim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Per matrici di ordine due l’affermazione e immediata. Supponiamo ora che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la matrice abbia ordine 3, e calcoliamo il determinante con lo sviluppo lungo la prima riga. Osserviamo che tale sviluppo coincide con lo sviluppo del determinante di At lungo la prima colonna (spiegare perché) e dunque, per il teorema di Laplace,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it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Ora e chiaro come continuare se l'ordine e 4; 5 : : :</a:t>
                </a: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35" y="1927253"/>
                <a:ext cx="8553911" cy="2308324"/>
              </a:xfrm>
              <a:prstGeom prst="rect">
                <a:avLst/>
              </a:prstGeom>
              <a:blipFill>
                <a:blip r:embed="rId17"/>
                <a:stretch>
                  <a:fillRect l="-569" t="-1312" b="-2625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8" y="1374775"/>
            <a:ext cx="5592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Proprietà dei determinanti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0CA91373-B225-42A3-AD84-D3035F2CB178}"/>
              </a:ext>
            </a:extLst>
          </p:cNvPr>
          <p:cNvSpPr/>
          <p:nvPr/>
        </p:nvSpPr>
        <p:spPr>
          <a:xfrm>
            <a:off x="365535" y="4422775"/>
            <a:ext cx="8553912" cy="1200329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Il determinante di una matrice quadrata A, avente tutti gli elementi di una riga o di una colonna nulli, è nullo</a:t>
            </a:r>
          </a:p>
          <a:p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Basta sviluppare il determinante lungo la riga (o colonna) nulla.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81D2D833-18DD-4A8F-9100-DE7CBD41B220}"/>
                  </a:ext>
                </a:extLst>
              </p:cNvPr>
              <p:cNvSpPr txBox="1"/>
              <p:nvPr/>
            </p:nvSpPr>
            <p:spPr>
              <a:xfrm>
                <a:off x="365535" y="5870575"/>
                <a:ext cx="8553911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Date due matrici quadrate A e B di ordine n arbitrario si ha sempre (formula di </a:t>
                </a:r>
                <a:r>
                  <a:rPr lang="it-IT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Binet</a:t>
                </a: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):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 dirty="0" smtClean="0">
                          <a:latin typeface="Cambria Math" panose="02040503050406030204" pitchFamily="18" charset="0"/>
                        </a:rPr>
                        <m:t>det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it-IT" i="1" dirty="0" err="1" smtClean="0">
                          <a:latin typeface="Cambria Math" panose="02040503050406030204" pitchFamily="18" charset="0"/>
                        </a:rPr>
                        <m:t>𝑑𝑒𝑡𝐴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i="1" dirty="0" err="1">
                          <a:latin typeface="Cambria Math" panose="02040503050406030204" pitchFamily="18" charset="0"/>
                        </a:rPr>
                        <m:t>𝑑𝑒𝑡𝐵</m:t>
                      </m:r>
                      <m:r>
                        <a:rPr lang="it-IT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81D2D833-18DD-4A8F-9100-DE7CBD41B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35" y="5870575"/>
                <a:ext cx="8553911" cy="646331"/>
              </a:xfrm>
              <a:prstGeom prst="rect">
                <a:avLst/>
              </a:prstGeom>
              <a:blipFill>
                <a:blip r:embed="rId18"/>
                <a:stretch>
                  <a:fillRect l="-569" t="-4630" r="-925" b="-740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30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365535" y="1927253"/>
                <a:ext cx="8553911" cy="923330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è una matrice quadrata che si ottiene dalla matrice quadrata A scambiando tra loro due righe o due colonne si ha: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it-IT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35" y="1927253"/>
                <a:ext cx="8553911" cy="923330"/>
              </a:xfrm>
              <a:prstGeom prst="rect">
                <a:avLst/>
              </a:prstGeom>
              <a:blipFill>
                <a:blip r:embed="rId17"/>
                <a:stretch>
                  <a:fillRect l="-569" t="-3247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8" y="1374775"/>
            <a:ext cx="5592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Proprietà dei determinanti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ttangolo 33">
                <a:extLst>
                  <a:ext uri="{FF2B5EF4-FFF2-40B4-BE49-F238E27FC236}">
                    <a16:creationId xmlns:a16="http://schemas.microsoft.com/office/drawing/2014/main" id="{0CA91373-B225-42A3-AD84-D3035F2CB178}"/>
                  </a:ext>
                </a:extLst>
              </p:cNvPr>
              <p:cNvSpPr/>
              <p:nvPr/>
            </p:nvSpPr>
            <p:spPr>
              <a:xfrm>
                <a:off x="365535" y="3100125"/>
                <a:ext cx="8553912" cy="646331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in una matrice quadrata due righe o due colonne sono uguali, si ha: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ttangolo 33">
                <a:extLst>
                  <a:ext uri="{FF2B5EF4-FFF2-40B4-BE49-F238E27FC236}">
                    <a16:creationId xmlns:a16="http://schemas.microsoft.com/office/drawing/2014/main" id="{0CA91373-B225-42A3-AD84-D3035F2CB1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35" y="3100125"/>
                <a:ext cx="8553912" cy="646331"/>
              </a:xfrm>
              <a:prstGeom prst="rect">
                <a:avLst/>
              </a:prstGeom>
              <a:blipFill>
                <a:blip r:embed="rId18"/>
                <a:stretch>
                  <a:fillRect l="-569" t="-555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ttangolo 37">
                <a:extLst>
                  <a:ext uri="{FF2B5EF4-FFF2-40B4-BE49-F238E27FC236}">
                    <a16:creationId xmlns:a16="http://schemas.microsoft.com/office/drawing/2014/main" id="{E7BF1A41-F654-4D74-BB0C-DA5FA9555100}"/>
                  </a:ext>
                </a:extLst>
              </p:cNvPr>
              <p:cNvSpPr/>
              <p:nvPr/>
            </p:nvSpPr>
            <p:spPr>
              <a:xfrm>
                <a:off x="354099" y="4020960"/>
                <a:ext cx="8553912" cy="120032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A è una matrice quadrata e 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è una matrice quadrata che si ottiene da A sostituendo agli elementi di una riga o di una colonna di A i loro prodotti per un fattore k qualsiasi, si ha: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|"/>
                          <m:endChr m:val="|"/>
                          <m:ctrlP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ttangolo 37">
                <a:extLst>
                  <a:ext uri="{FF2B5EF4-FFF2-40B4-BE49-F238E27FC236}">
                    <a16:creationId xmlns:a16="http://schemas.microsoft.com/office/drawing/2014/main" id="{E7BF1A41-F654-4D74-BB0C-DA5FA95551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99" y="4020960"/>
                <a:ext cx="8553912" cy="1200329"/>
              </a:xfrm>
              <a:prstGeom prst="rect">
                <a:avLst/>
              </a:prstGeom>
              <a:blipFill>
                <a:blip r:embed="rId19"/>
                <a:stretch>
                  <a:fillRect l="-498" t="-3015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ttangolo 40">
                <a:extLst>
                  <a:ext uri="{FF2B5EF4-FFF2-40B4-BE49-F238E27FC236}">
                    <a16:creationId xmlns:a16="http://schemas.microsoft.com/office/drawing/2014/main" id="{666E675B-EAC3-4F68-86D1-6603017F36AF}"/>
                  </a:ext>
                </a:extLst>
              </p:cNvPr>
              <p:cNvSpPr/>
              <p:nvPr/>
            </p:nvSpPr>
            <p:spPr>
              <a:xfrm>
                <a:off x="365535" y="5631292"/>
                <a:ext cx="8553912" cy="923330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A è una matrice quadrata avente due righe o due colonne tra di loro proporzionali, si ha: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ttangolo 40">
                <a:extLst>
                  <a:ext uri="{FF2B5EF4-FFF2-40B4-BE49-F238E27FC236}">
                    <a16:creationId xmlns:a16="http://schemas.microsoft.com/office/drawing/2014/main" id="{666E675B-EAC3-4F68-86D1-6603017F3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35" y="5631292"/>
                <a:ext cx="8553912" cy="923330"/>
              </a:xfrm>
              <a:prstGeom prst="rect">
                <a:avLst/>
              </a:prstGeom>
              <a:blipFill>
                <a:blip r:embed="rId20"/>
                <a:stretch>
                  <a:fillRect l="-569" t="-392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54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560068" y="1972471"/>
                <a:ext cx="7861923" cy="1200329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Il numero reale 1 ha la seguente proprietà di neutralità rispetto al prodotto: per ogni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𝑎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𝑅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 ha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∙1 = </m:t>
                      </m:r>
                      <m:r>
                        <a:rPr lang="it-IT" i="1" dirty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Si dice anche che 1 è l'elemento neutro rispetto al prodotto (di numeri).</a:t>
                </a: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8" y="1972471"/>
                <a:ext cx="7861923" cy="1200329"/>
              </a:xfrm>
              <a:prstGeom prst="rect">
                <a:avLst/>
              </a:prstGeom>
              <a:blipFill>
                <a:blip r:embed="rId17"/>
                <a:stretch>
                  <a:fillRect l="-619" t="-3030" b="-6566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374775"/>
            <a:ext cx="44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Matrice identità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33D30E2D-3976-457C-844D-49F296C9D329}"/>
                  </a:ext>
                </a:extLst>
              </p:cNvPr>
              <p:cNvSpPr txBox="1"/>
              <p:nvPr/>
            </p:nvSpPr>
            <p:spPr>
              <a:xfrm>
                <a:off x="560068" y="3493126"/>
                <a:ext cx="7912989" cy="646331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Definiamo matrice identità di ordine n la matrice quadrata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denotata con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t-IT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che ha tutti 1 sulla diagonale principale e zero altrove.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33D30E2D-3976-457C-844D-49F296C9D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8" y="3493126"/>
                <a:ext cx="7912989" cy="646331"/>
              </a:xfrm>
              <a:prstGeom prst="rect">
                <a:avLst/>
              </a:prstGeom>
              <a:blipFill>
                <a:blip r:embed="rId18"/>
                <a:stretch>
                  <a:fillRect l="-615" t="-4630" b="-12037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B29B596-39B6-4B40-A324-7501EF639CD1}"/>
                  </a:ext>
                </a:extLst>
              </p:cNvPr>
              <p:cNvSpPr txBox="1"/>
              <p:nvPr/>
            </p:nvSpPr>
            <p:spPr>
              <a:xfrm>
                <a:off x="560067" y="5094063"/>
                <a:ext cx="7912989" cy="1477328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Diremo che la matrice quadrata A di ordine n è invertibile se esiste una seconda matrice B di ordine n tale che: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𝐵𝐴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it-IT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Quando esiste, tale matrice si denota con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(dimostreremo che è unica). La matrice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it-IT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è detta l'inversa di A.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B29B596-39B6-4B40-A324-7501EF639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7" y="5094063"/>
                <a:ext cx="7912989" cy="1477328"/>
              </a:xfrm>
              <a:prstGeom prst="rect">
                <a:avLst/>
              </a:prstGeom>
              <a:blipFill>
                <a:blip r:embed="rId19"/>
                <a:stretch>
                  <a:fillRect l="-615" t="-2459" r="-1000" b="-491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31F74075-EA5F-47C5-878C-4F74B9F2160C}"/>
              </a:ext>
            </a:extLst>
          </p:cNvPr>
          <p:cNvSpPr txBox="1"/>
          <p:nvPr/>
        </p:nvSpPr>
        <p:spPr>
          <a:xfrm>
            <a:off x="466738" y="4452222"/>
            <a:ext cx="44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Matrice inversa</a:t>
            </a:r>
          </a:p>
        </p:txBody>
      </p:sp>
    </p:spTree>
    <p:extLst>
      <p:ext uri="{BB962C8B-B14F-4D97-AF65-F5344CB8AC3E}">
        <p14:creationId xmlns:p14="http://schemas.microsoft.com/office/powerpoint/2010/main" val="2163804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/>
              <p:nvPr/>
            </p:nvSpPr>
            <p:spPr>
              <a:xfrm>
                <a:off x="560068" y="1972471"/>
                <a:ext cx="7861923" cy="2188228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Teorema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La matrice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è invertibile se e solo se il suo determinante è diverso da zero. In tal caso l’inversa è data dalla matrice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𝑑𝑒𝑡𝐴</m:t>
                          </m:r>
                        </m:den>
                      </m:f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FF9BB816-8BED-469B-BB51-00B0F9E80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8" y="1972471"/>
                <a:ext cx="7861923" cy="2188228"/>
              </a:xfrm>
              <a:prstGeom prst="rect">
                <a:avLst/>
              </a:prstGeom>
              <a:blipFill>
                <a:blip r:embed="rId17"/>
                <a:stretch>
                  <a:fillRect l="-619" t="-166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78649" y="1374775"/>
            <a:ext cx="44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Un criterio di invertibilità</a:t>
            </a:r>
          </a:p>
        </p:txBody>
      </p:sp>
    </p:spTree>
    <p:extLst>
      <p:ext uri="{BB962C8B-B14F-4D97-AF65-F5344CB8AC3E}">
        <p14:creationId xmlns:p14="http://schemas.microsoft.com/office/powerpoint/2010/main" val="976763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152020" y="1180943"/>
            <a:ext cx="493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Un criterio di invertibilità - dimostrazione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15E72A5D-ABB0-466A-B93C-CA938FA87BAA}"/>
                  </a:ext>
                </a:extLst>
              </p:cNvPr>
              <p:cNvSpPr txBox="1"/>
              <p:nvPr/>
            </p:nvSpPr>
            <p:spPr>
              <a:xfrm>
                <a:off x="170678" y="1547777"/>
                <a:ext cx="8839959" cy="5235216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Dobbiamo dimostrare due cose:</a:t>
                </a:r>
              </a:p>
              <a:p>
                <a:pPr marL="342900" indent="-342900">
                  <a:buAutoNum type="alphaLcParenR"/>
                </a:pP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A è invertibile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𝑑𝑒𝑡𝐴</m:t>
                    </m:r>
                    <m:r>
                      <a:rPr lang="it-I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endParaRPr lang="it-IT" b="0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buAutoNum type="alphaLcParenR"/>
                </a:pPr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𝑑𝑒𝑡𝐴</m:t>
                    </m:r>
                    <m:r>
                      <a:rPr lang="it-I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allora A è invertibile.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Riguardo alla prima implicazione abbiamo per ipotesi che A è invertibile e dobbiamo dimostrare che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𝑑𝑒𝑡𝐴</m:t>
                    </m:r>
                    <m:r>
                      <a:rPr lang="it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  <m:r>
                      <a:rPr lang="it-IT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 Per ipotesi, esiste dunque una matrice B tale che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𝐴𝐵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. Applichiamo la formula di </a:t>
                </a:r>
                <a:r>
                  <a:rPr lang="it-IT" dirty="0" err="1">
                    <a:latin typeface="Cambria" panose="02040503050406030204" pitchFamily="18" charset="0"/>
                    <a:ea typeface="Cambria Math" panose="02040503050406030204" pitchFamily="18" charset="0"/>
                  </a:rPr>
                  <a:t>Binet</a:t>
                </a:r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Poiché il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𝑑𝑒𝑡𝐼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, otteniamo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𝑑𝑒𝑡𝐼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d>
                        </m:e>
                      </m:func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𝑑𝑒𝑡𝐴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𝑑𝑒𝑡𝐵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Ora </a:t>
                </a:r>
                <a:r>
                  <a:rPr lang="it-IT" dirty="0" err="1">
                    <a:latin typeface="Cambria" panose="02040503050406030204" pitchFamily="18" charset="0"/>
                    <a:ea typeface="Cambria Math" panose="02040503050406030204" pitchFamily="18" charset="0"/>
                  </a:rPr>
                  <a:t>detA</a:t>
                </a:r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 e </a:t>
                </a:r>
                <a:r>
                  <a:rPr lang="it-IT" dirty="0" err="1">
                    <a:latin typeface="Cambria" panose="02040503050406030204" pitchFamily="18" charset="0"/>
                    <a:ea typeface="Cambria Math" panose="02040503050406030204" pitchFamily="18" charset="0"/>
                  </a:rPr>
                  <a:t>detB</a:t>
                </a:r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 sono due numeri reali che hanno per prodotto 1, necessariamente ciascuno di essi è diverso da zero, in particolare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𝑑𝑒𝑡𝐴</m:t>
                    </m:r>
                    <m:r>
                      <a:rPr lang="it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endParaRPr lang="it-IT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b) Per ipotesi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𝑑𝑒𝑡𝐴</m:t>
                    </m:r>
                    <m:r>
                      <a:rPr lang="it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 e dobbiamo dimostrare che esiste una matrice B tale che AB=BA=I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Sia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𝐴</m:t>
                    </m:r>
                    <m:r>
                      <a:rPr lang="it-IT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it-IT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e poniamo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𝐵</m:t>
                    </m:r>
                    <m:r>
                      <a:rPr lang="it-IT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𝑑𝑒𝑡𝐴</m:t>
                        </m:r>
                      </m:den>
                    </m:f>
                    <m:d>
                      <m:dPr>
                        <m:ctrlPr>
                          <a:rPr lang="it-IT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it-IT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−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−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Per le proprietà del prodotto di matrici, abbiamo: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𝐴𝐵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𝑑𝑒𝑡𝐴</m:t>
                          </m:r>
                        </m:den>
                      </m:f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Dunque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;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in modo analogo si verifica che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𝐵𝐴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e di conseguenza A è invertibile, con inversa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it-IT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it-IT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15E72A5D-ABB0-466A-B93C-CA938FA87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78" y="1547777"/>
                <a:ext cx="8839959" cy="5235216"/>
              </a:xfrm>
              <a:prstGeom prst="rect">
                <a:avLst/>
              </a:prstGeom>
              <a:blipFill>
                <a:blip r:embed="rId17"/>
                <a:stretch>
                  <a:fillRect l="-551" t="-697" b="-697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356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08073" y="1442967"/>
            <a:ext cx="493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Calcolo dell’inversa di una matrice - esempi</a:t>
            </a:r>
          </a:p>
        </p:txBody>
      </p:sp>
      <p:pic>
        <p:nvPicPr>
          <p:cNvPr id="1026" name="Picture 2" descr="Risultati immagini per omino che indica">
            <a:extLst>
              <a:ext uri="{FF2B5EF4-FFF2-40B4-BE49-F238E27FC236}">
                <a16:creationId xmlns:a16="http://schemas.microsoft.com/office/drawing/2014/main" id="{8225EE87-04CA-405E-B025-B00C8F268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732" b="9463"/>
          <a:stretch/>
        </p:blipFill>
        <p:spPr bwMode="auto">
          <a:xfrm>
            <a:off x="903923" y="2021645"/>
            <a:ext cx="2144071" cy="200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F987AE1-C28B-4FC7-8655-30B56A106A68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-1" r="1937" b="9338"/>
          <a:stretch/>
        </p:blipFill>
        <p:spPr>
          <a:xfrm>
            <a:off x="901774" y="4186373"/>
            <a:ext cx="2024062" cy="2000686"/>
          </a:xfrm>
          <a:prstGeom prst="rect">
            <a:avLst/>
          </a:prstGeom>
        </p:spPr>
      </p:pic>
      <p:pic>
        <p:nvPicPr>
          <p:cNvPr id="4" name="Untitled 4">
            <a:hlinkClick r:id="" action="ppaction://media"/>
            <a:extLst>
              <a:ext uri="{FF2B5EF4-FFF2-40B4-BE49-F238E27FC236}">
                <a16:creationId xmlns:a16="http://schemas.microsoft.com/office/drawing/2014/main" id="{C38D4850-4BE4-4CBE-82B4-1841481CB9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338043" y="1858567"/>
            <a:ext cx="2872638" cy="2154479"/>
          </a:xfrm>
          <a:prstGeom prst="rect">
            <a:avLst/>
          </a:prstGeom>
        </p:spPr>
      </p:pic>
      <p:pic>
        <p:nvPicPr>
          <p:cNvPr id="6" name="Untitled 5">
            <a:hlinkClick r:id="" action="ppaction://media"/>
            <a:extLst>
              <a:ext uri="{FF2B5EF4-FFF2-40B4-BE49-F238E27FC236}">
                <a16:creationId xmlns:a16="http://schemas.microsoft.com/office/drawing/2014/main" id="{DC52BAC8-9C4B-48FB-9084-F355F71FAA0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338043" y="4438480"/>
            <a:ext cx="2910045" cy="218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8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08073" y="1442967"/>
            <a:ext cx="566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Calcolo del determinante con l'algoritmo di Gauss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E5E1E284-A94E-434A-A160-337E73772453}"/>
                  </a:ext>
                </a:extLst>
              </p:cNvPr>
              <p:cNvSpPr txBox="1"/>
              <p:nvPr/>
            </p:nvSpPr>
            <p:spPr>
              <a:xfrm>
                <a:off x="408073" y="2060575"/>
                <a:ext cx="8160509" cy="452431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Ricordiamo ora le operazioni elementari sulle righe di una matrice, usate nell'algoritmo di Gauss: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1) Scambiare fra loro due righe.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2) Moltiplicare una riga per uno scalare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𝑘</m:t>
                    </m:r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it-IT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0.</m:t>
                    </m:r>
                  </m:oMath>
                </a14:m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3) Sommare a una data riga un multiplo di un'altra riga.</a:t>
                </a: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Vogliamo vedere l’effetto di ciascuna di tali operazioni sul determinante della matrice (supposta, ovviamente, quadrata). Dalla proposizione, otteniamo rispettivamente: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1) Il determinante cambia di segno.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2) Il determinante viene moltiplicato per k.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3) Il determinante rimane invariato.</a:t>
                </a:r>
              </a:p>
              <a:p>
                <a:endParaRPr lang="it-IT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Applicando tali operazioni in successione osserviamo che, se il determinante è non nullo all'inizio, tale rimarrà dopo avere effettuato operazioni elementari sulle righe.</a:t>
                </a:r>
              </a:p>
            </p:txBody>
          </p:sp>
        </mc:Choice>
        <mc:Fallback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E5E1E284-A94E-434A-A160-337E73772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73" y="2060575"/>
                <a:ext cx="8160509" cy="4524315"/>
              </a:xfrm>
              <a:prstGeom prst="rect">
                <a:avLst/>
              </a:prstGeom>
              <a:blipFill>
                <a:blip r:embed="rId17"/>
                <a:stretch>
                  <a:fillRect l="-597" t="-672" r="-373" b="-94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107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71234" y="6187059"/>
            <a:ext cx="415277" cy="2522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02592" y="6202298"/>
            <a:ext cx="140969" cy="342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0680" y="6269354"/>
            <a:ext cx="133350" cy="83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037457" y="6505575"/>
            <a:ext cx="142493" cy="95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43830" y="6421754"/>
            <a:ext cx="171450" cy="400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84601" y="5851778"/>
            <a:ext cx="1325880" cy="238760"/>
          </a:xfrm>
          <a:custGeom>
            <a:avLst/>
            <a:gdLst/>
            <a:ahLst/>
            <a:cxnLst/>
            <a:rect l="l" t="t" r="r" b="b"/>
            <a:pathLst>
              <a:path w="1325879" h="238760">
                <a:moveTo>
                  <a:pt x="1325880" y="67055"/>
                </a:moveTo>
                <a:lnTo>
                  <a:pt x="1208532" y="38099"/>
                </a:lnTo>
                <a:lnTo>
                  <a:pt x="1092708" y="19049"/>
                </a:lnTo>
                <a:lnTo>
                  <a:pt x="957834" y="9905"/>
                </a:lnTo>
                <a:lnTo>
                  <a:pt x="822198" y="0"/>
                </a:lnTo>
                <a:lnTo>
                  <a:pt x="590550" y="19049"/>
                </a:lnTo>
                <a:lnTo>
                  <a:pt x="368808" y="57149"/>
                </a:lnTo>
                <a:lnTo>
                  <a:pt x="174498" y="124205"/>
                </a:lnTo>
                <a:lnTo>
                  <a:pt x="0" y="209549"/>
                </a:lnTo>
                <a:lnTo>
                  <a:pt x="30480" y="238505"/>
                </a:lnTo>
                <a:lnTo>
                  <a:pt x="193548" y="152399"/>
                </a:lnTo>
                <a:lnTo>
                  <a:pt x="387858" y="86105"/>
                </a:lnTo>
                <a:lnTo>
                  <a:pt x="600456" y="48005"/>
                </a:lnTo>
                <a:lnTo>
                  <a:pt x="822198" y="28955"/>
                </a:lnTo>
                <a:lnTo>
                  <a:pt x="947928" y="38099"/>
                </a:lnTo>
                <a:lnTo>
                  <a:pt x="1082802" y="48005"/>
                </a:lnTo>
                <a:lnTo>
                  <a:pt x="1198626" y="67055"/>
                </a:lnTo>
                <a:lnTo>
                  <a:pt x="1314450" y="95249"/>
                </a:lnTo>
                <a:lnTo>
                  <a:pt x="1325880" y="67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66085" y="6118478"/>
            <a:ext cx="271780" cy="731520"/>
          </a:xfrm>
          <a:custGeom>
            <a:avLst/>
            <a:gdLst/>
            <a:ahLst/>
            <a:cxnLst/>
            <a:rect l="l" t="t" r="r" b="b"/>
            <a:pathLst>
              <a:path w="271780" h="731520">
                <a:moveTo>
                  <a:pt x="271272" y="28955"/>
                </a:moveTo>
                <a:lnTo>
                  <a:pt x="242316" y="0"/>
                </a:lnTo>
                <a:lnTo>
                  <a:pt x="136398" y="95249"/>
                </a:lnTo>
                <a:lnTo>
                  <a:pt x="67818" y="190499"/>
                </a:lnTo>
                <a:lnTo>
                  <a:pt x="20574" y="303275"/>
                </a:lnTo>
                <a:lnTo>
                  <a:pt x="0" y="417575"/>
                </a:lnTo>
                <a:lnTo>
                  <a:pt x="9144" y="502919"/>
                </a:lnTo>
                <a:lnTo>
                  <a:pt x="39624" y="579119"/>
                </a:lnTo>
                <a:lnTo>
                  <a:pt x="48768" y="597407"/>
                </a:lnTo>
                <a:lnTo>
                  <a:pt x="48768" y="417575"/>
                </a:lnTo>
                <a:lnTo>
                  <a:pt x="67818" y="303275"/>
                </a:lnTo>
                <a:lnTo>
                  <a:pt x="105918" y="208025"/>
                </a:lnTo>
                <a:lnTo>
                  <a:pt x="183642" y="114299"/>
                </a:lnTo>
                <a:lnTo>
                  <a:pt x="271272" y="28955"/>
                </a:lnTo>
                <a:close/>
              </a:path>
              <a:path w="271780" h="731520">
                <a:moveTo>
                  <a:pt x="193548" y="731519"/>
                </a:moveTo>
                <a:lnTo>
                  <a:pt x="136398" y="655319"/>
                </a:lnTo>
                <a:lnTo>
                  <a:pt x="86868" y="579119"/>
                </a:lnTo>
                <a:lnTo>
                  <a:pt x="58674" y="502919"/>
                </a:lnTo>
                <a:lnTo>
                  <a:pt x="48768" y="417575"/>
                </a:lnTo>
                <a:lnTo>
                  <a:pt x="48768" y="597407"/>
                </a:lnTo>
                <a:lnTo>
                  <a:pt x="77724" y="655319"/>
                </a:lnTo>
                <a:lnTo>
                  <a:pt x="136398" y="731519"/>
                </a:lnTo>
                <a:lnTo>
                  <a:pt x="193548" y="7315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86680" y="5956934"/>
            <a:ext cx="571500" cy="8930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1304" y="5832728"/>
            <a:ext cx="763905" cy="1017269"/>
          </a:xfrm>
          <a:custGeom>
            <a:avLst/>
            <a:gdLst/>
            <a:ahLst/>
            <a:cxnLst/>
            <a:rect l="l" t="t" r="r" b="b"/>
            <a:pathLst>
              <a:path w="763904" h="1017270">
                <a:moveTo>
                  <a:pt x="763524" y="19049"/>
                </a:moveTo>
                <a:lnTo>
                  <a:pt x="725424" y="0"/>
                </a:lnTo>
                <a:lnTo>
                  <a:pt x="569976" y="57149"/>
                </a:lnTo>
                <a:lnTo>
                  <a:pt x="435102" y="124205"/>
                </a:lnTo>
                <a:lnTo>
                  <a:pt x="309371" y="200405"/>
                </a:lnTo>
                <a:lnTo>
                  <a:pt x="203453" y="285749"/>
                </a:lnTo>
                <a:lnTo>
                  <a:pt x="115823" y="380999"/>
                </a:lnTo>
                <a:lnTo>
                  <a:pt x="58673" y="483869"/>
                </a:lnTo>
                <a:lnTo>
                  <a:pt x="9143" y="589026"/>
                </a:lnTo>
                <a:lnTo>
                  <a:pt x="0" y="703326"/>
                </a:lnTo>
                <a:lnTo>
                  <a:pt x="9143" y="788669"/>
                </a:lnTo>
                <a:lnTo>
                  <a:pt x="28193" y="864869"/>
                </a:lnTo>
                <a:lnTo>
                  <a:pt x="28193" y="703326"/>
                </a:lnTo>
                <a:lnTo>
                  <a:pt x="38099" y="589026"/>
                </a:lnTo>
                <a:lnTo>
                  <a:pt x="87629" y="483869"/>
                </a:lnTo>
                <a:lnTo>
                  <a:pt x="144779" y="390905"/>
                </a:lnTo>
                <a:lnTo>
                  <a:pt x="231647" y="295655"/>
                </a:lnTo>
                <a:lnTo>
                  <a:pt x="338327" y="209549"/>
                </a:lnTo>
                <a:lnTo>
                  <a:pt x="463295" y="133349"/>
                </a:lnTo>
                <a:lnTo>
                  <a:pt x="609600" y="76199"/>
                </a:lnTo>
                <a:lnTo>
                  <a:pt x="763524" y="19049"/>
                </a:lnTo>
                <a:close/>
              </a:path>
              <a:path w="763904" h="1017270">
                <a:moveTo>
                  <a:pt x="153924" y="1017269"/>
                </a:moveTo>
                <a:lnTo>
                  <a:pt x="106679" y="941069"/>
                </a:lnTo>
                <a:lnTo>
                  <a:pt x="68580" y="864869"/>
                </a:lnTo>
                <a:lnTo>
                  <a:pt x="38099" y="788669"/>
                </a:lnTo>
                <a:lnTo>
                  <a:pt x="28193" y="703326"/>
                </a:lnTo>
                <a:lnTo>
                  <a:pt x="28193" y="864869"/>
                </a:lnTo>
                <a:lnTo>
                  <a:pt x="68580" y="941069"/>
                </a:lnTo>
                <a:lnTo>
                  <a:pt x="115824" y="1017269"/>
                </a:lnTo>
                <a:lnTo>
                  <a:pt x="153924" y="1017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329790" y="6363080"/>
            <a:ext cx="114300" cy="853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73058" y="5802248"/>
            <a:ext cx="227075" cy="5417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36432" y="5755004"/>
            <a:ext cx="131825" cy="1424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8012" y="5640704"/>
            <a:ext cx="1138555" cy="684530"/>
          </a:xfrm>
          <a:custGeom>
            <a:avLst/>
            <a:gdLst/>
            <a:ahLst/>
            <a:cxnLst/>
            <a:rect l="l" t="t" r="r" b="b"/>
            <a:pathLst>
              <a:path w="1138554" h="684529">
                <a:moveTo>
                  <a:pt x="930401" y="76200"/>
                </a:moveTo>
                <a:lnTo>
                  <a:pt x="758951" y="19050"/>
                </a:lnTo>
                <a:lnTo>
                  <a:pt x="663701" y="9144"/>
                </a:lnTo>
                <a:lnTo>
                  <a:pt x="569975" y="0"/>
                </a:lnTo>
                <a:lnTo>
                  <a:pt x="455675" y="9144"/>
                </a:lnTo>
                <a:lnTo>
                  <a:pt x="351281" y="28194"/>
                </a:lnTo>
                <a:lnTo>
                  <a:pt x="256031" y="57150"/>
                </a:lnTo>
                <a:lnTo>
                  <a:pt x="169925" y="104394"/>
                </a:lnTo>
                <a:lnTo>
                  <a:pt x="95249" y="152400"/>
                </a:lnTo>
                <a:lnTo>
                  <a:pt x="48005" y="209550"/>
                </a:lnTo>
                <a:lnTo>
                  <a:pt x="9905" y="275844"/>
                </a:lnTo>
                <a:lnTo>
                  <a:pt x="0" y="342900"/>
                </a:lnTo>
                <a:lnTo>
                  <a:pt x="9905" y="407670"/>
                </a:lnTo>
                <a:lnTo>
                  <a:pt x="38099" y="457291"/>
                </a:lnTo>
                <a:lnTo>
                  <a:pt x="38099" y="342900"/>
                </a:lnTo>
                <a:lnTo>
                  <a:pt x="48005" y="275844"/>
                </a:lnTo>
                <a:lnTo>
                  <a:pt x="76199" y="218694"/>
                </a:lnTo>
                <a:lnTo>
                  <a:pt x="133349" y="161544"/>
                </a:lnTo>
                <a:lnTo>
                  <a:pt x="188975" y="114300"/>
                </a:lnTo>
                <a:lnTo>
                  <a:pt x="275081" y="76200"/>
                </a:lnTo>
                <a:lnTo>
                  <a:pt x="360425" y="47244"/>
                </a:lnTo>
                <a:lnTo>
                  <a:pt x="465581" y="28194"/>
                </a:lnTo>
                <a:lnTo>
                  <a:pt x="569975" y="19050"/>
                </a:lnTo>
                <a:lnTo>
                  <a:pt x="663701" y="28194"/>
                </a:lnTo>
                <a:lnTo>
                  <a:pt x="758951" y="47243"/>
                </a:lnTo>
                <a:lnTo>
                  <a:pt x="845057" y="76200"/>
                </a:lnTo>
                <a:lnTo>
                  <a:pt x="921257" y="104393"/>
                </a:lnTo>
                <a:lnTo>
                  <a:pt x="930401" y="76200"/>
                </a:lnTo>
                <a:close/>
              </a:path>
              <a:path w="1138554" h="684529">
                <a:moveTo>
                  <a:pt x="1100327" y="458632"/>
                </a:moveTo>
                <a:lnTo>
                  <a:pt x="1100327" y="342900"/>
                </a:lnTo>
                <a:lnTo>
                  <a:pt x="1091183" y="407670"/>
                </a:lnTo>
                <a:lnTo>
                  <a:pt x="1062227" y="464820"/>
                </a:lnTo>
                <a:lnTo>
                  <a:pt x="1005077" y="521970"/>
                </a:lnTo>
                <a:lnTo>
                  <a:pt x="949451" y="569976"/>
                </a:lnTo>
                <a:lnTo>
                  <a:pt x="864107" y="608076"/>
                </a:lnTo>
                <a:lnTo>
                  <a:pt x="778001" y="636270"/>
                </a:lnTo>
                <a:lnTo>
                  <a:pt x="673607" y="655320"/>
                </a:lnTo>
                <a:lnTo>
                  <a:pt x="569975" y="665226"/>
                </a:lnTo>
                <a:lnTo>
                  <a:pt x="465581" y="655320"/>
                </a:lnTo>
                <a:lnTo>
                  <a:pt x="360425" y="636270"/>
                </a:lnTo>
                <a:lnTo>
                  <a:pt x="275081" y="608076"/>
                </a:lnTo>
                <a:lnTo>
                  <a:pt x="188975" y="569976"/>
                </a:lnTo>
                <a:lnTo>
                  <a:pt x="133349" y="521970"/>
                </a:lnTo>
                <a:lnTo>
                  <a:pt x="76199" y="464820"/>
                </a:lnTo>
                <a:lnTo>
                  <a:pt x="48005" y="407670"/>
                </a:lnTo>
                <a:lnTo>
                  <a:pt x="38099" y="342900"/>
                </a:lnTo>
                <a:lnTo>
                  <a:pt x="38099" y="457291"/>
                </a:lnTo>
                <a:lnTo>
                  <a:pt x="95249" y="531876"/>
                </a:lnTo>
                <a:lnTo>
                  <a:pt x="169925" y="589026"/>
                </a:lnTo>
                <a:lnTo>
                  <a:pt x="256031" y="627126"/>
                </a:lnTo>
                <a:lnTo>
                  <a:pt x="351281" y="655320"/>
                </a:lnTo>
                <a:lnTo>
                  <a:pt x="455675" y="674370"/>
                </a:lnTo>
                <a:lnTo>
                  <a:pt x="569975" y="684276"/>
                </a:lnTo>
                <a:lnTo>
                  <a:pt x="682751" y="674370"/>
                </a:lnTo>
                <a:lnTo>
                  <a:pt x="787907" y="655320"/>
                </a:lnTo>
                <a:lnTo>
                  <a:pt x="892301" y="627126"/>
                </a:lnTo>
                <a:lnTo>
                  <a:pt x="968501" y="589026"/>
                </a:lnTo>
                <a:lnTo>
                  <a:pt x="1043177" y="531876"/>
                </a:lnTo>
                <a:lnTo>
                  <a:pt x="1091183" y="474726"/>
                </a:lnTo>
                <a:lnTo>
                  <a:pt x="1100327" y="458632"/>
                </a:lnTo>
                <a:close/>
              </a:path>
              <a:path w="1138554" h="684529">
                <a:moveTo>
                  <a:pt x="1138427" y="342900"/>
                </a:moveTo>
                <a:lnTo>
                  <a:pt x="1138427" y="323850"/>
                </a:lnTo>
                <a:lnTo>
                  <a:pt x="1129283" y="304800"/>
                </a:lnTo>
                <a:lnTo>
                  <a:pt x="1091183" y="313944"/>
                </a:lnTo>
                <a:lnTo>
                  <a:pt x="1100327" y="332994"/>
                </a:lnTo>
                <a:lnTo>
                  <a:pt x="1100327" y="458632"/>
                </a:lnTo>
                <a:lnTo>
                  <a:pt x="1129283" y="407670"/>
                </a:lnTo>
                <a:lnTo>
                  <a:pt x="1138427" y="342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46988" y="5545454"/>
            <a:ext cx="579894" cy="10439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86981" y="5649848"/>
            <a:ext cx="104381" cy="761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02243" y="5126354"/>
            <a:ext cx="189737" cy="76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15362" y="4802504"/>
            <a:ext cx="133350" cy="1905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63012" y="4868798"/>
            <a:ext cx="95250" cy="24764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21992" y="4830698"/>
            <a:ext cx="255270" cy="2956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4" y="1054227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145905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048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04" y="1905"/>
            <a:ext cx="0" cy="1052830"/>
          </a:xfrm>
          <a:custGeom>
            <a:avLst/>
            <a:gdLst/>
            <a:ahLst/>
            <a:cxnLst/>
            <a:rect l="l" t="t" r="r" b="b"/>
            <a:pathLst>
              <a:path h="1052830">
                <a:moveTo>
                  <a:pt x="0" y="0"/>
                </a:moveTo>
                <a:lnTo>
                  <a:pt x="0" y="105232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18235" y="1905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04" y="1905"/>
            <a:ext cx="1116330" cy="0"/>
          </a:xfrm>
          <a:custGeom>
            <a:avLst/>
            <a:gdLst/>
            <a:ahLst/>
            <a:cxnLst/>
            <a:rect l="l" t="t" r="r" b="b"/>
            <a:pathLst>
              <a:path w="1116330">
                <a:moveTo>
                  <a:pt x="0" y="0"/>
                </a:moveTo>
                <a:lnTo>
                  <a:pt x="111633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138760" y="1054227"/>
            <a:ext cx="0" cy="5805805"/>
          </a:xfrm>
          <a:custGeom>
            <a:avLst/>
            <a:gdLst/>
            <a:ahLst/>
            <a:cxnLst/>
            <a:rect l="l" t="t" r="r" b="b"/>
            <a:pathLst>
              <a:path h="5805805">
                <a:moveTo>
                  <a:pt x="0" y="0"/>
                </a:moveTo>
                <a:lnTo>
                  <a:pt x="0" y="5805678"/>
                </a:lnTo>
              </a:path>
            </a:pathLst>
          </a:custGeom>
          <a:ln w="142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8235" y="1054227"/>
            <a:ext cx="8027670" cy="0"/>
          </a:xfrm>
          <a:custGeom>
            <a:avLst/>
            <a:gdLst/>
            <a:ahLst/>
            <a:cxnLst/>
            <a:rect l="l" t="t" r="r" b="b"/>
            <a:pathLst>
              <a:path w="8027670">
                <a:moveTo>
                  <a:pt x="0" y="0"/>
                </a:moveTo>
                <a:lnTo>
                  <a:pt x="80276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284592" y="160654"/>
            <a:ext cx="54832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-5" dirty="0"/>
              <a:t>Le Matrici</a:t>
            </a:r>
            <a:endParaRPr spc="-5" dirty="0"/>
          </a:p>
        </p:txBody>
      </p:sp>
      <p:sp>
        <p:nvSpPr>
          <p:cNvPr id="68" name="object 68"/>
          <p:cNvSpPr txBox="1"/>
          <p:nvPr/>
        </p:nvSpPr>
        <p:spPr>
          <a:xfrm>
            <a:off x="1284592" y="665099"/>
            <a:ext cx="146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CC9A00"/>
                </a:solidFill>
                <a:latin typeface="Trebuchet MS"/>
                <a:cs typeface="Trebuchet MS"/>
              </a:rPr>
              <a:t>Generalità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B50F43-6911-40A3-84BF-6B27001BBFFC}"/>
              </a:ext>
            </a:extLst>
          </p:cNvPr>
          <p:cNvSpPr txBox="1"/>
          <p:nvPr/>
        </p:nvSpPr>
        <p:spPr>
          <a:xfrm>
            <a:off x="408073" y="1442967"/>
            <a:ext cx="566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Calcolo del determinante con l'algoritmo di Gauss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E5E1E284-A94E-434A-A160-337E73772453}"/>
                  </a:ext>
                </a:extLst>
              </p:cNvPr>
              <p:cNvSpPr txBox="1"/>
              <p:nvPr/>
            </p:nvSpPr>
            <p:spPr>
              <a:xfrm>
                <a:off x="408073" y="2060575"/>
                <a:ext cx="8160509" cy="122649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Proposizione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Supponiamo di ridurre la matrice quadrata A ad una matrice a scalini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it-IT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medi-</a:t>
                </a:r>
              </a:p>
              <a:p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ante l'algoritmo di Gauss. Allora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𝑑𝑒𝑡𝐴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 = 0 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se e solo 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i="1" dirty="0" smtClean="0">
                        <a:latin typeface="Cambria Math" panose="02040503050406030204" pitchFamily="18" charset="0"/>
                      </a:rPr>
                      <m:t>det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⁡</m:t>
                    </m:r>
                    <m:acc>
                      <m:accPr>
                        <m:chr m:val="̃"/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it-IT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= 0</m:t>
                    </m:r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In particolare, A e invertibile se e solo se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it-IT" dirty="0">
                    <a:latin typeface="Cambria" panose="02040503050406030204" pitchFamily="18" charset="0"/>
                    <a:ea typeface="Cambria" panose="02040503050406030204" pitchFamily="18" charset="0"/>
                  </a:rPr>
                  <a:t> e invertibile.</a:t>
                </a:r>
              </a:p>
            </p:txBody>
          </p:sp>
        </mc:Choice>
        <mc:Fallback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E5E1E284-A94E-434A-A160-337E73772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73" y="2060575"/>
                <a:ext cx="8160509" cy="1226490"/>
              </a:xfrm>
              <a:prstGeom prst="rect">
                <a:avLst/>
              </a:prstGeom>
              <a:blipFill>
                <a:blip r:embed="rId19"/>
                <a:stretch>
                  <a:fillRect l="-597" t="-2463" r="-149" b="-640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magine 1">
            <a:extLst>
              <a:ext uri="{FF2B5EF4-FFF2-40B4-BE49-F238E27FC236}">
                <a16:creationId xmlns:a16="http://schemas.microsoft.com/office/drawing/2014/main" id="{CB7E4F40-130D-4D81-857C-84C560A96EA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41958" y="3870531"/>
            <a:ext cx="2024047" cy="1999661"/>
          </a:xfrm>
          <a:prstGeom prst="rect">
            <a:avLst/>
          </a:prstGeom>
        </p:spPr>
      </p:pic>
      <p:pic>
        <p:nvPicPr>
          <p:cNvPr id="4" name="Untitled 6">
            <a:hlinkClick r:id="" action="ppaction://media"/>
            <a:extLst>
              <a:ext uri="{FF2B5EF4-FFF2-40B4-BE49-F238E27FC236}">
                <a16:creationId xmlns:a16="http://schemas.microsoft.com/office/drawing/2014/main" id="{E1EF13AF-663D-4FA3-8955-5F3F47E297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531029" y="3861324"/>
            <a:ext cx="2666214" cy="19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9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78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1953</TotalTime>
  <Words>2160</Words>
  <Application>Microsoft Office PowerPoint</Application>
  <PresentationFormat>Personalizzato</PresentationFormat>
  <Paragraphs>203</Paragraphs>
  <Slides>22</Slides>
  <Notes>0</Notes>
  <HiddenSlides>0</HiddenSlides>
  <MMClips>5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22</vt:i4>
      </vt:variant>
    </vt:vector>
  </HeadingPairs>
  <TitlesOfParts>
    <vt:vector size="30" baseType="lpstr">
      <vt:lpstr>Arial</vt:lpstr>
      <vt:lpstr>Calibri</vt:lpstr>
      <vt:lpstr>Cambria</vt:lpstr>
      <vt:lpstr>Cambria Math</vt:lpstr>
      <vt:lpstr>Rage Italic</vt:lpstr>
      <vt:lpstr>Trebuchet MS</vt:lpstr>
      <vt:lpstr>Office Theme</vt:lpstr>
      <vt:lpstr>1_Sketchbook</vt:lpstr>
      <vt:lpstr>ALGEBRA LINEARE 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  <vt:lpstr>Le Matrici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METROLOGIA</dc:title>
  <dc:creator>Utente</dc:creator>
  <cp:lastModifiedBy>Roberto Capone</cp:lastModifiedBy>
  <cp:revision>41</cp:revision>
  <dcterms:created xsi:type="dcterms:W3CDTF">2018-05-15T10:52:52Z</dcterms:created>
  <dcterms:modified xsi:type="dcterms:W3CDTF">2019-02-16T19:46:56Z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2011-10-27T00:00:00Z</vt:filetime>
  </property>
  <property fmtid="{D5CDD505-2E9C-101B-9397-08002B2CF9AE}" pid="3" name="Creator">
    <vt:lpwstr>Acrobat PDFMaker 8.0 per PowerPoint</vt:lpwstr>
  </property>
  <property fmtid="{D5CDD505-2E9C-101B-9397-08002B2CF9AE}" pid="4" name="LastSaved">
    <vt:filetime>2018-05-15T00:00:00Z</vt:filetime>
  </property>
</Properties>
</file>