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sldIdLst>
    <p:sldId id="290" r:id="rId3"/>
    <p:sldId id="281" r:id="rId4"/>
    <p:sldId id="271" r:id="rId5"/>
    <p:sldId id="272" r:id="rId6"/>
    <p:sldId id="329" r:id="rId7"/>
    <p:sldId id="330" r:id="rId8"/>
    <p:sldId id="331" r:id="rId9"/>
    <p:sldId id="332" r:id="rId10"/>
    <p:sldId id="333" r:id="rId11"/>
    <p:sldId id="334"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09" d="100"/>
          <a:sy n="109" d="100"/>
        </p:scale>
        <p:origin x="6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04901" y="2292096"/>
            <a:ext cx="10096500" cy="2219691"/>
          </a:xfrm>
        </p:spPr>
        <p:txBody>
          <a:bodyPr anchor="ctr">
            <a:normAutofit/>
          </a:bodyPr>
          <a:lstStyle>
            <a:lvl1pPr algn="l">
              <a:defRPr sz="3300" cap="all" baseline="0"/>
            </a:lvl1pPr>
          </a:lstStyle>
          <a:p>
            <a:r>
              <a:rPr lang="it-IT"/>
              <a:t>Fare clic per modificare lo stile del titolo</a:t>
            </a:r>
            <a:endParaRPr/>
          </a:p>
        </p:txBody>
      </p:sp>
      <p:sp>
        <p:nvSpPr>
          <p:cNvPr id="3" name="Subtitle 2"/>
          <p:cNvSpPr>
            <a:spLocks noGrp="1"/>
          </p:cNvSpPr>
          <p:nvPr>
            <p:ph type="subTitle" idx="1"/>
          </p:nvPr>
        </p:nvSpPr>
        <p:spPr>
          <a:xfrm>
            <a:off x="1104899" y="4511786"/>
            <a:ext cx="1009650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402B9795-92DC-40DC-A1CA-9A4B349D7824}" type="datetimeFigureOut">
              <a:rPr lang="it-IT"/>
              <a:t>18/10/2021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324446" y="0"/>
            <a:ext cx="1747524" cy="2292094"/>
          </a:xfrm>
          <a:prstGeom prst="rect">
            <a:avLst/>
          </a:prstGeom>
        </p:spPr>
      </p:pic>
    </p:spTree>
    <p:extLst>
      <p:ext uri="{BB962C8B-B14F-4D97-AF65-F5344CB8AC3E}">
        <p14:creationId xmlns:p14="http://schemas.microsoft.com/office/powerpoint/2010/main" val="64668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it-IT"/>
              <a:t>Fare clic per modificare lo stile del titolo</a:t>
            </a:r>
            <a:endParaRPr/>
          </a:p>
        </p:txBody>
      </p:sp>
      <p:sp>
        <p:nvSpPr>
          <p:cNvPr id="3" name="Picture Placeholder 2"/>
          <p:cNvSpPr>
            <a:spLocks noGrp="1"/>
          </p:cNvSpPr>
          <p:nvPr>
            <p:ph type="pic" idx="1"/>
          </p:nvPr>
        </p:nvSpPr>
        <p:spPr>
          <a:xfrm>
            <a:off x="4654671" y="1600201"/>
            <a:ext cx="6430912"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a:p>
        </p:txBody>
      </p:sp>
      <p:sp>
        <p:nvSpPr>
          <p:cNvPr id="4" name="Text Placeholder 3"/>
          <p:cNvSpPr>
            <a:spLocks noGrp="1"/>
          </p:cNvSpPr>
          <p:nvPr>
            <p:ph type="body" sz="half" idx="2"/>
          </p:nvPr>
        </p:nvSpPr>
        <p:spPr>
          <a:xfrm>
            <a:off x="1104901" y="1600200"/>
            <a:ext cx="3396996"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2B9795-92DC-40DC-A1CA-9A4B349D7824}" type="datetimeFigureOut">
              <a:rPr lang="it-IT"/>
              <a:t>18/10/2021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2671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18/10/2021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8212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1" y="365125"/>
            <a:ext cx="1714500" cy="5811838"/>
          </a:xfrm>
        </p:spPr>
        <p:txBody>
          <a:bodyPr vert="eaVert"/>
          <a:lstStyle/>
          <a:p>
            <a:r>
              <a:rPr lang="it-IT"/>
              <a:t>Fare clic per modificare lo stile del titolo</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18/10/2021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grpSp>
        <p:nvGrpSpPr>
          <p:cNvPr id="7" name="Group 6"/>
          <p:cNvGrpSpPr/>
          <p:nvPr/>
        </p:nvGrpSpPr>
        <p:grpSpPr>
          <a:xfrm rot="5400000">
            <a:off x="6514047" y="3228844"/>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50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E7D9DE7F-A684-49E5-9CC1-EF94239F248E}" type="datetimeFigureOut">
              <a:rPr lang="it-IT" smtClean="0"/>
              <a:t>18/10/2021</a:t>
            </a:fld>
            <a:endParaRPr lang="it-IT"/>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it-IT"/>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7F8C0735-1E2C-4F65-A9EC-B9E692B76DC3}" type="slidenum">
              <a:rPr lang="it-IT" smtClean="0"/>
              <a:t>‹N›</a:t>
            </a:fld>
            <a:endParaRPr lang="it-IT"/>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97019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413818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E7D9DE7F-A684-49E5-9CC1-EF94239F248E}"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187706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p:txBody>
          <a:bodyPr/>
          <a:lstStyle/>
          <a:p>
            <a:fld id="{E7D9DE7F-A684-49E5-9CC1-EF94239F248E}"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8C0735-1E2C-4F65-A9EC-B9E692B76DC3}" type="slidenum">
              <a:rPr lang="it-IT" smtClean="0"/>
              <a:t>‹N›</a:t>
            </a:fld>
            <a:endParaRPr lang="it-IT"/>
          </a:p>
        </p:txBody>
      </p:sp>
      <p:sp>
        <p:nvSpPr>
          <p:cNvPr id="9" name="Content Placeholder 8"/>
          <p:cNvSpPr>
            <a:spLocks noGrp="1"/>
          </p:cNvSpPr>
          <p:nvPr>
            <p:ph sz="quarter" idx="13"/>
          </p:nvPr>
        </p:nvSpPr>
        <p:spPr>
          <a:xfrm>
            <a:off x="1121664" y="2039112"/>
            <a:ext cx="4876800" cy="39502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3289872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7" name="Date Placeholder 6"/>
          <p:cNvSpPr>
            <a:spLocks noGrp="1"/>
          </p:cNvSpPr>
          <p:nvPr>
            <p:ph type="dt" sz="half" idx="10"/>
          </p:nvPr>
        </p:nvSpPr>
        <p:spPr/>
        <p:txBody>
          <a:bodyPr/>
          <a:lstStyle/>
          <a:p>
            <a:fld id="{E7D9DE7F-A684-49E5-9CC1-EF94239F248E}" type="datetimeFigureOut">
              <a:rPr lang="it-IT" smtClean="0"/>
              <a:t>18/10/2021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F8C0735-1E2C-4F65-A9EC-B9E692B76DC3}" type="slidenum">
              <a:rPr lang="it-IT" smtClean="0"/>
              <a:t>‹N›</a:t>
            </a:fld>
            <a:endParaRPr lang="it-IT"/>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Content Placeholder 12"/>
          <p:cNvSpPr>
            <a:spLocks noGrp="1"/>
          </p:cNvSpPr>
          <p:nvPr>
            <p:ph sz="quarter" idx="13"/>
          </p:nvPr>
        </p:nvSpPr>
        <p:spPr>
          <a:xfrm>
            <a:off x="1121664" y="2743199"/>
            <a:ext cx="4023360" cy="324612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04129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E7D9DE7F-A684-49E5-9CC1-EF94239F248E}" type="datetimeFigureOut">
              <a:rPr lang="it-IT" smtClean="0"/>
              <a:t>18/10/2021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4241178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9DE7F-A684-49E5-9CC1-EF94239F248E}" type="datetimeFigureOut">
              <a:rPr lang="it-IT" smtClean="0"/>
              <a:t>18/10/2021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191875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18/10/2021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27370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it-IT"/>
              <a:t>Fare clic per modificare lo stile del titolo</a:t>
            </a:r>
            <a:endParaRPr lang="en-US"/>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E7D9DE7F-A684-49E5-9CC1-EF94239F248E}"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2129845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E7D9DE7F-A684-49E5-9CC1-EF94239F248E}"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4124615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281861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8C0735-1E2C-4F65-A9EC-B9E692B76DC3}" type="slidenum">
              <a:rPr lang="it-IT" smtClean="0"/>
              <a:t>‹N›</a:t>
            </a:fld>
            <a:endParaRPr lang="it-IT"/>
          </a:p>
        </p:txBody>
      </p:sp>
    </p:spTree>
    <p:extLst>
      <p:ext uri="{BB962C8B-B14F-4D97-AF65-F5344CB8AC3E}">
        <p14:creationId xmlns:p14="http://schemas.microsoft.com/office/powerpoint/2010/main" val="317031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it-IT"/>
              <a:t>Fare clic per modificare lo stile del titolo</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Picture Placeholder 10"/>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it-IT"/>
              <a:t>Fare clic sull'icona per inserire un'immagine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defTabSz="685800">
              <a:buNone/>
            </a:pPr>
            <a:r>
              <a:rPr sz="900" b="1" i="1">
                <a:latin typeface="Arial"/>
                <a:ea typeface="+mn-ea"/>
                <a:cs typeface="Arial"/>
              </a:rPr>
              <a:t>NOTA:</a:t>
            </a:r>
          </a:p>
          <a:p>
            <a:pPr algn="l" defTabSz="685800">
              <a:buNone/>
            </a:pPr>
            <a:r>
              <a:rPr sz="900" b="0" i="1">
                <a:latin typeface="Arial"/>
                <a:ea typeface="+mn-ea"/>
                <a:cs typeface="Arial"/>
              </a:rPr>
              <a:t>Per modificare l'immagine su questa diapositiva, selezionarla ed eliminarla. Fare quindi clic sull'icona delle Immagini nel segnaposto per inserire l'immagine personale.</a:t>
            </a:r>
          </a:p>
        </p:txBody>
      </p:sp>
    </p:spTree>
    <p:extLst>
      <p:ext uri="{BB962C8B-B14F-4D97-AF65-F5344CB8AC3E}">
        <p14:creationId xmlns:p14="http://schemas.microsoft.com/office/powerpoint/2010/main" val="258335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2514602"/>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900" y="2971806"/>
            <a:ext cx="10071099" cy="1684150"/>
          </a:xfrm>
        </p:spPr>
        <p:txBody>
          <a:bodyPr anchor="ctr">
            <a:normAutofit/>
          </a:bodyPr>
          <a:lstStyle>
            <a:lvl1pPr>
              <a:defRPr sz="3300" cap="all" baseline="0">
                <a:solidFill>
                  <a:schemeClr val="bg1"/>
                </a:solidFill>
              </a:defRPr>
            </a:lvl1pPr>
          </a:lstStyle>
          <a:p>
            <a:r>
              <a:rPr lang="it-IT"/>
              <a:t>Fare clic per modificare lo stile del titolo</a:t>
            </a:r>
            <a:endParaRP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2B9795-92DC-40DC-A1CA-9A4B349D7824}" type="datetimeFigureOut">
              <a:rPr lang="it-IT"/>
              <a:t>18/10/2021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1" y="0"/>
            <a:ext cx="1783188" cy="2971806"/>
          </a:xfrm>
          <a:prstGeom prst="rect">
            <a:avLst/>
          </a:prstGeom>
        </p:spPr>
      </p:pic>
    </p:spTree>
    <p:extLst>
      <p:ext uri="{BB962C8B-B14F-4D97-AF65-F5344CB8AC3E}">
        <p14:creationId xmlns:p14="http://schemas.microsoft.com/office/powerpoint/2010/main" val="239005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402B9795-92DC-40DC-A1CA-9A4B349D7824}" type="datetimeFigureOut">
              <a:rPr lang="it-IT"/>
              <a:t>18/10/2021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81846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1104900" y="2424112"/>
            <a:ext cx="4919472" cy="37480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6166111" y="1600200"/>
            <a:ext cx="4919472"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6166111" y="2424112"/>
            <a:ext cx="4919472" cy="37480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402B9795-92DC-40DC-A1CA-9A4B349D7824}" type="datetimeFigureOut">
              <a:rPr lang="it-IT"/>
              <a:t>18/10/2021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4872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Date Placeholder 2"/>
          <p:cNvSpPr>
            <a:spLocks noGrp="1"/>
          </p:cNvSpPr>
          <p:nvPr>
            <p:ph type="dt" sz="half" idx="10"/>
          </p:nvPr>
        </p:nvSpPr>
        <p:spPr/>
        <p:txBody>
          <a:bodyPr/>
          <a:lstStyle/>
          <a:p>
            <a:fld id="{402B9795-92DC-40DC-A1CA-9A4B349D7824}" type="datetimeFigureOut">
              <a:rPr lang="it-IT"/>
              <a:t>18/10/2021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0505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it-IT"/>
              <a:t>18/10/2021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68980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it-IT"/>
              <a:t>Fare clic per modificare lo stile del titolo</a:t>
            </a:r>
            <a:endParaRPr/>
          </a:p>
        </p:txBody>
      </p:sp>
      <p:sp>
        <p:nvSpPr>
          <p:cNvPr id="3" name="Content Placeholder 2"/>
          <p:cNvSpPr>
            <a:spLocks noGrp="1"/>
          </p:cNvSpPr>
          <p:nvPr>
            <p:ph idx="1"/>
          </p:nvPr>
        </p:nvSpPr>
        <p:spPr>
          <a:xfrm>
            <a:off x="5641849" y="1600201"/>
            <a:ext cx="5445252"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1104901" y="1600200"/>
            <a:ext cx="4384548"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2B9795-92DC-40DC-A1CA-9A4B349D7824}" type="datetimeFigureOut">
              <a:rPr lang="it-IT"/>
              <a:t>18/10/2021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83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3" cy="1096962"/>
          </a:xfrm>
          <a:prstGeom prst="rect">
            <a:avLst/>
          </a:prstGeom>
        </p:spPr>
        <p:txBody>
          <a:bodyPr vert="horz" lIns="0" tIns="45720" rIns="0" bIns="45720" rtlCol="0" anchor="b">
            <a:normAutofit/>
          </a:bodyPr>
          <a:lstStyle/>
          <a:p>
            <a:r>
              <a:rPr lang="it-IT"/>
              <a:t>Fare clic per modificare lo stile del titolo</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1104901" y="6356353"/>
            <a:ext cx="182955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402B9795-92DC-40DC-A1CA-9A4B349D7824}" type="datetimeFigureOut">
              <a:rPr lang="it-IT"/>
              <a:pPr/>
              <a:t>18/10/2021</a:t>
            </a:fld>
            <a:endParaRPr/>
          </a:p>
        </p:txBody>
      </p:sp>
      <p:sp>
        <p:nvSpPr>
          <p:cNvPr id="5" name="Footer Placeholder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3" y="6356353"/>
            <a:ext cx="18288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0FF54DE5-C571-48E8-A5BC-B369434E2F44}" type="slidenum">
              <a:rPr/>
              <a:pPr/>
              <a:t>‹N›</a:t>
            </a:fld>
            <a:endParaRPr/>
          </a:p>
        </p:txBody>
      </p:sp>
      <p:grpSp>
        <p:nvGrpSpPr>
          <p:cNvPr id="15" name="Group 14"/>
          <p:cNvGrpSpPr/>
          <p:nvPr/>
        </p:nvGrpSpPr>
        <p:grpSpPr>
          <a:xfrm>
            <a:off x="1103376" y="1219203"/>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071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pos="6984"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7D9DE7F-A684-49E5-9CC1-EF94239F248E}" type="datetimeFigureOut">
              <a:rPr lang="it-IT" smtClean="0"/>
              <a:t>18/10/2021</a:t>
            </a:fld>
            <a:endParaRPr lang="it-IT"/>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it-IT"/>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F8C0735-1E2C-4F65-A9EC-B9E692B76DC3}" type="slidenum">
              <a:rPr lang="it-IT" smtClean="0"/>
              <a:t>‹N›</a:t>
            </a:fld>
            <a:endParaRPr lang="it-IT"/>
          </a:p>
        </p:txBody>
      </p:sp>
    </p:spTree>
    <p:extLst>
      <p:ext uri="{BB962C8B-B14F-4D97-AF65-F5344CB8AC3E}">
        <p14:creationId xmlns:p14="http://schemas.microsoft.com/office/powerpoint/2010/main" val="38331794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35048" y="2968499"/>
            <a:ext cx="6101829" cy="1664768"/>
          </a:xfrm>
        </p:spPr>
        <p:txBody>
          <a:bodyPr anchor="ctr">
            <a:normAutofit/>
          </a:bodyPr>
          <a:lstStyle/>
          <a:p>
            <a:r>
              <a:rPr lang="it-IT" noProof="1">
                <a:latin typeface="Consolas" panose="020B0609020204030204" pitchFamily="49" charset="0"/>
              </a:rPr>
              <a:t>La Matematica Greca</a:t>
            </a:r>
          </a:p>
        </p:txBody>
      </p:sp>
      <p:sp>
        <p:nvSpPr>
          <p:cNvPr id="7" name="Sottotitolo 6"/>
          <p:cNvSpPr>
            <a:spLocks noGrp="1"/>
          </p:cNvSpPr>
          <p:nvPr>
            <p:ph type="subTitle" idx="1"/>
          </p:nvPr>
        </p:nvSpPr>
        <p:spPr>
          <a:xfrm>
            <a:off x="551384" y="4604707"/>
            <a:ext cx="5734051" cy="955565"/>
          </a:xfrm>
        </p:spPr>
        <p:txBody>
          <a:bodyPr>
            <a:normAutofit/>
          </a:bodyPr>
          <a:lstStyle/>
          <a:p>
            <a:r>
              <a:rPr lang="it-IT" sz="1400" noProof="1">
                <a:latin typeface="Consolas" panose="020B0609020204030204" pitchFamily="49" charset="0"/>
              </a:rPr>
              <a:t>Prof. Roberto Capone</a:t>
            </a:r>
          </a:p>
          <a:p>
            <a:r>
              <a:rPr lang="it-IT" sz="1400" noProof="1">
                <a:latin typeface="Consolas" panose="020B0609020204030204" pitchFamily="49" charset="0"/>
              </a:rPr>
              <a:t>A.A. 2021/22</a:t>
            </a:r>
          </a:p>
          <a:p>
            <a:r>
              <a:rPr lang="it-IT" sz="1400" noProof="1">
                <a:latin typeface="Consolas" panose="020B0609020204030204" pitchFamily="49" charset="0"/>
              </a:rPr>
              <a:t>Matematiche complementari</a:t>
            </a:r>
          </a:p>
        </p:txBody>
      </p:sp>
      <p:pic>
        <p:nvPicPr>
          <p:cNvPr id="4" name="Segnaposto immagine  3" descr="Libro aperto su un tavolo, librerie sfumate sullo sfondo" title="Immagine di esempio"/>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05" r="8805"/>
          <a:stretch>
            <a:fillRect/>
          </a:stretch>
        </p:blipFill>
        <p:spPr/>
      </p:pic>
      <p:pic>
        <p:nvPicPr>
          <p:cNvPr id="1026" name="Picture 2" descr="logo UniBas">
            <a:extLst>
              <a:ext uri="{FF2B5EF4-FFF2-40B4-BE49-F238E27FC236}">
                <a16:creationId xmlns:a16="http://schemas.microsoft.com/office/drawing/2014/main" id="{D9E3A815-B4B2-4D1A-A293-1763B56D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38" y="1310656"/>
            <a:ext cx="16954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191344" y="350513"/>
            <a:ext cx="11809312" cy="774231"/>
          </a:xfrm>
        </p:spPr>
        <p:txBody>
          <a:bodyPr>
            <a:noAutofit/>
          </a:bodyPr>
          <a:lstStyle/>
          <a:p>
            <a:pPr algn="ctr"/>
            <a:r>
              <a:rPr lang="it-IT" sz="4000" b="0" i="0" u="none" strike="noStrike" baseline="0" dirty="0">
                <a:latin typeface="Consolas" panose="020B0609020204030204" pitchFamily="49" charset="0"/>
              </a:rPr>
              <a:t>La teoria delle proporzioni (invece delle operazioni)</a:t>
            </a:r>
            <a:endParaRPr lang="it-IT" sz="4000"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46A388DC-AE3A-4C55-95D2-1A35B9C03310}"/>
                  </a:ext>
                </a:extLst>
              </p:cNvPr>
              <p:cNvSpPr txBox="1"/>
              <p:nvPr/>
            </p:nvSpPr>
            <p:spPr>
              <a:xfrm>
                <a:off x="839416" y="1700808"/>
                <a:ext cx="10585176" cy="1200329"/>
              </a:xfrm>
              <a:prstGeom prst="rect">
                <a:avLst/>
              </a:prstGeom>
              <a:noFill/>
            </p:spPr>
            <p:txBody>
              <a:bodyPr wrap="square">
                <a:spAutoFit/>
              </a:bodyPr>
              <a:lstStyle/>
              <a:p>
                <a:pPr algn="l"/>
                <a:r>
                  <a:rPr lang="it-IT" sz="1800" b="1" i="0" u="none" strike="noStrike" baseline="0" dirty="0">
                    <a:latin typeface="Consolas" panose="020B0609020204030204" pitchFamily="49" charset="0"/>
                  </a:rPr>
                  <a:t>Teorema (Esistenza del quarto proporzionale). </a:t>
                </a:r>
              </a:p>
              <a:p>
                <a:r>
                  <a:rPr lang="en-US" dirty="0" err="1">
                    <a:latin typeface="Consolas" panose="020B0609020204030204" pitchFamily="49" charset="0"/>
                  </a:rPr>
                  <a:t>Siano</a:t>
                </a:r>
                <a:r>
                  <a:rPr lang="en-US" dirty="0">
                    <a:latin typeface="Consolas" panose="020B0609020204030204" pitchFamily="49" charset="0"/>
                  </a:rPr>
                  <a:t> G e </a:t>
                </a:r>
                <a:r>
                  <a:rPr lang="it-IT" dirty="0">
                    <a:latin typeface="Consolas" panose="020B0609020204030204" pitchFamily="49" charset="0"/>
                  </a:rPr>
                  <a:t>G’ classi di grandezze omogenee, </a:t>
                </a:r>
                <a14:m>
                  <m:oMath xmlns:m="http://schemas.openxmlformats.org/officeDocument/2006/math">
                    <m:r>
                      <a:rPr lang="it-IT" i="1" dirty="0" smtClean="0">
                        <a:latin typeface="Cambria Math" panose="02040503050406030204" pitchFamily="18" charset="0"/>
                      </a:rPr>
                      <m:t>𝑎</m:t>
                    </m:r>
                    <m:r>
                      <a:rPr lang="it-IT" i="1" dirty="0" smtClean="0">
                        <a:latin typeface="Cambria Math" panose="02040503050406030204" pitchFamily="18" charset="0"/>
                      </a:rPr>
                      <m:t>, </m:t>
                    </m:r>
                    <m:r>
                      <a:rPr lang="it-IT" i="1" dirty="0" err="1">
                        <a:latin typeface="Cambria Math" panose="02040503050406030204" pitchFamily="18" charset="0"/>
                      </a:rPr>
                      <m:t>𝑏</m:t>
                    </m:r>
                    <m:r>
                      <a:rPr lang="it-IT" i="1" dirty="0" smtClean="0">
                        <a:latin typeface="Cambria Math" panose="02040503050406030204" pitchFamily="18" charset="0"/>
                        <a:ea typeface="Cambria Math" panose="02040503050406030204" pitchFamily="18" charset="0"/>
                      </a:rPr>
                      <m:t>∈</m:t>
                    </m:r>
                    <m:r>
                      <a:rPr lang="it-IT" i="1" dirty="0" err="1">
                        <a:latin typeface="Cambria Math" panose="02040503050406030204" pitchFamily="18" charset="0"/>
                      </a:rPr>
                      <m:t>𝐺</m:t>
                    </m:r>
                    <m:r>
                      <a:rPr lang="it-IT" i="1" dirty="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𝑐</m:t>
                    </m:r>
                    <m:r>
                      <a:rPr lang="it-IT" i="1" dirty="0" smtClean="0">
                        <a:latin typeface="Cambria Math" panose="02040503050406030204" pitchFamily="18" charset="0"/>
                        <a:ea typeface="Cambria Math" panose="02040503050406030204" pitchFamily="18" charset="0"/>
                      </a:rPr>
                      <m:t>∈</m:t>
                    </m:r>
                    <m:r>
                      <a:rPr lang="it-IT" i="1" dirty="0" smtClean="0">
                        <a:latin typeface="Cambria Math" panose="02040503050406030204" pitchFamily="18" charset="0"/>
                      </a:rPr>
                      <m:t>𝐺</m:t>
                    </m:r>
                    <m:r>
                      <a:rPr lang="it-IT" i="1" dirty="0">
                        <a:latin typeface="Cambria Math" panose="02040503050406030204" pitchFamily="18" charset="0"/>
                      </a:rPr>
                      <m:t>’, </m:t>
                    </m:r>
                  </m:oMath>
                </a14:m>
                <a:r>
                  <a:rPr lang="it-IT" dirty="0">
                    <a:latin typeface="Consolas" panose="020B0609020204030204" pitchFamily="49" charset="0"/>
                  </a:rPr>
                  <a:t>allora esiste </a:t>
                </a:r>
                <a14:m>
                  <m:oMath xmlns:m="http://schemas.openxmlformats.org/officeDocument/2006/math">
                    <m:r>
                      <a:rPr lang="en-US" i="1" dirty="0" smtClean="0">
                        <a:latin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𝐺</m:t>
                    </m:r>
                    <m:r>
                      <a:rPr lang="en-US" i="1" dirty="0">
                        <a:latin typeface="Cambria Math" panose="02040503050406030204" pitchFamily="18" charset="0"/>
                      </a:rPr>
                      <m:t>’ </m:t>
                    </m:r>
                  </m:oMath>
                </a14:m>
                <a:r>
                  <a:rPr lang="en-US" dirty="0">
                    <a:latin typeface="Consolas" panose="020B0609020204030204" pitchFamily="49" charset="0"/>
                  </a:rPr>
                  <a:t>tale </a:t>
                </a:r>
                <a:r>
                  <a:rPr lang="en-US" dirty="0" err="1">
                    <a:latin typeface="Consolas" panose="020B0609020204030204" pitchFamily="49" charset="0"/>
                  </a:rPr>
                  <a:t>che</a:t>
                </a:r>
                <a:endParaRPr lang="en-US" dirty="0">
                  <a:latin typeface="Consolas" panose="020B0609020204030204" pitchFamily="49" charset="0"/>
                </a:endParaRPr>
              </a:p>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 </m:t>
                      </m:r>
                      <m:r>
                        <a:rPr lang="en-US" i="1" dirty="0" smtClean="0">
                          <a:latin typeface="Cambria Math" panose="02040503050406030204" pitchFamily="18" charset="0"/>
                        </a:rPr>
                        <m:t>𝑏</m:t>
                      </m:r>
                      <m:r>
                        <a:rPr lang="en-US" i="1" dirty="0" smtClean="0">
                          <a:latin typeface="Cambria Math" panose="02040503050406030204" pitchFamily="18" charset="0"/>
                        </a:rPr>
                        <m:t> = </m:t>
                      </m:r>
                      <m:r>
                        <a:rPr lang="en-US" i="1" dirty="0" smtClean="0">
                          <a:latin typeface="Cambria Math" panose="02040503050406030204" pitchFamily="18" charset="0"/>
                        </a:rPr>
                        <m:t>𝑐</m:t>
                      </m:r>
                      <m:r>
                        <a:rPr lang="en-US" i="1" dirty="0" smtClean="0">
                          <a:latin typeface="Cambria Math" panose="02040503050406030204" pitchFamily="18" charset="0"/>
                        </a:rPr>
                        <m:t> : </m:t>
                      </m:r>
                      <m:r>
                        <a:rPr lang="en-US" i="1" dirty="0" smtClean="0">
                          <a:latin typeface="Cambria Math" panose="02040503050406030204" pitchFamily="18" charset="0"/>
                        </a:rPr>
                        <m:t>𝑥</m:t>
                      </m:r>
                      <m:r>
                        <a:rPr lang="en-US" i="1" dirty="0" smtClean="0">
                          <a:latin typeface="Cambria Math" panose="02040503050406030204" pitchFamily="18" charset="0"/>
                        </a:rPr>
                        <m:t>.</m:t>
                      </m:r>
                    </m:oMath>
                  </m:oMathPara>
                </a14:m>
                <a:endParaRPr lang="en-US" dirty="0">
                  <a:latin typeface="Consolas" panose="020B0609020204030204" pitchFamily="49" charset="0"/>
                </a:endParaRPr>
              </a:p>
            </p:txBody>
          </p:sp>
        </mc:Choice>
        <mc:Fallback>
          <p:sp>
            <p:nvSpPr>
              <p:cNvPr id="9" name="CasellaDiTesto 8">
                <a:extLst>
                  <a:ext uri="{FF2B5EF4-FFF2-40B4-BE49-F238E27FC236}">
                    <a16:creationId xmlns:a16="http://schemas.microsoft.com/office/drawing/2014/main" id="{46A388DC-AE3A-4C55-95D2-1A35B9C03310}"/>
                  </a:ext>
                </a:extLst>
              </p:cNvPr>
              <p:cNvSpPr txBox="1">
                <a:spLocks noRot="1" noChangeAspect="1" noMove="1" noResize="1" noEditPoints="1" noAdjustHandles="1" noChangeArrowheads="1" noChangeShapeType="1" noTextEdit="1"/>
              </p:cNvSpPr>
              <p:nvPr/>
            </p:nvSpPr>
            <p:spPr>
              <a:xfrm>
                <a:off x="839416" y="1700808"/>
                <a:ext cx="10585176" cy="1200329"/>
              </a:xfrm>
              <a:prstGeom prst="rect">
                <a:avLst/>
              </a:prstGeom>
              <a:blipFill>
                <a:blip r:embed="rId2"/>
                <a:stretch>
                  <a:fillRect l="-518" t="-2538"/>
                </a:stretch>
              </a:blipFill>
            </p:spPr>
            <p:txBody>
              <a:bodyPr/>
              <a:lstStyle/>
              <a:p>
                <a:r>
                  <a:rPr lang="en-US">
                    <a:noFill/>
                  </a:rPr>
                  <a:t> </a:t>
                </a:r>
              </a:p>
            </p:txBody>
          </p:sp>
        </mc:Fallback>
      </mc:AlternateContent>
      <p:sp>
        <p:nvSpPr>
          <p:cNvPr id="10" name="CasellaDiTesto 9">
            <a:extLst>
              <a:ext uri="{FF2B5EF4-FFF2-40B4-BE49-F238E27FC236}">
                <a16:creationId xmlns:a16="http://schemas.microsoft.com/office/drawing/2014/main" id="{629679A6-D848-4A30-A4FD-A869ACF82CEC}"/>
              </a:ext>
            </a:extLst>
          </p:cNvPr>
          <p:cNvSpPr txBox="1"/>
          <p:nvPr/>
        </p:nvSpPr>
        <p:spPr>
          <a:xfrm>
            <a:off x="839416" y="3172034"/>
            <a:ext cx="10297144" cy="1569660"/>
          </a:xfrm>
          <a:prstGeom prst="rect">
            <a:avLst/>
          </a:prstGeom>
          <a:solidFill>
            <a:schemeClr val="accent5">
              <a:lumMod val="20000"/>
              <a:lumOff val="80000"/>
            </a:schemeClr>
          </a:solidFill>
        </p:spPr>
        <p:txBody>
          <a:bodyPr wrap="square">
            <a:spAutoFit/>
          </a:bodyPr>
          <a:lstStyle/>
          <a:p>
            <a:r>
              <a:rPr lang="it-IT" sz="1600" dirty="0">
                <a:latin typeface="Consolas" panose="020B0609020204030204" pitchFamily="49" charset="0"/>
              </a:rPr>
              <a:t>Tale teorema equivale all'affermazione che in una classe di grandezze omogenee la moltiplicazione e la divisione sono operazioni ovunque definite. Infatti, supponendo che G = G’, date b e c ponendo a = 1 otteniamo che 1:b = c: x cioè (con il linguaggio</a:t>
            </a:r>
          </a:p>
          <a:p>
            <a:r>
              <a:rPr lang="it-IT" sz="1600" dirty="0">
                <a:latin typeface="Consolas" panose="020B0609020204030204" pitchFamily="49" charset="0"/>
              </a:rPr>
              <a:t>attuale della teoria dei numeri reali) che x = </a:t>
            </a:r>
            <a:r>
              <a:rPr lang="it-IT" sz="1600" dirty="0" err="1">
                <a:latin typeface="Consolas" panose="020B0609020204030204" pitchFamily="49" charset="0"/>
              </a:rPr>
              <a:t>bc</a:t>
            </a:r>
            <a:r>
              <a:rPr lang="it-IT" sz="1600" dirty="0">
                <a:latin typeface="Consolas" panose="020B0609020204030204" pitchFamily="49" charset="0"/>
              </a:rPr>
              <a:t>. </a:t>
            </a:r>
          </a:p>
          <a:p>
            <a:r>
              <a:rPr lang="it-IT" sz="1600" dirty="0">
                <a:latin typeface="Consolas" panose="020B0609020204030204" pitchFamily="49" charset="0"/>
              </a:rPr>
              <a:t>D’altra parte, dati b e c, se si pone b = 1 allora diviene a :1 = c:x che equivale a dire che c = </a:t>
            </a:r>
            <a:r>
              <a:rPr lang="it-IT" sz="1600" dirty="0" err="1">
                <a:latin typeface="Consolas" panose="020B0609020204030204" pitchFamily="49" charset="0"/>
              </a:rPr>
              <a:t>ax</a:t>
            </a:r>
            <a:r>
              <a:rPr lang="it-IT" sz="1600" dirty="0">
                <a:latin typeface="Consolas" panose="020B0609020204030204" pitchFamily="49" charset="0"/>
              </a:rPr>
              <a:t>.</a:t>
            </a:r>
            <a:endParaRPr lang="en-US" sz="1600" dirty="0">
              <a:latin typeface="Consolas" panose="020B0609020204030204" pitchFamily="49" charset="0"/>
            </a:endParaRPr>
          </a:p>
        </p:txBody>
      </p:sp>
    </p:spTree>
    <p:extLst>
      <p:ext uri="{BB962C8B-B14F-4D97-AF65-F5344CB8AC3E}">
        <p14:creationId xmlns:p14="http://schemas.microsoft.com/office/powerpoint/2010/main" val="5288997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1584" y="44624"/>
            <a:ext cx="7488832" cy="1143000"/>
          </a:xfrm>
        </p:spPr>
        <p:txBody>
          <a:bodyPr>
            <a:normAutofit/>
          </a:bodyPr>
          <a:lstStyle/>
          <a:p>
            <a:pPr algn="ctr"/>
            <a:r>
              <a:rPr lang="it-IT" sz="4000" dirty="0">
                <a:latin typeface="Consolas" panose="020B0609020204030204" pitchFamily="49" charset="0"/>
              </a:rPr>
              <a:t>EUCLIDE</a:t>
            </a:r>
          </a:p>
        </p:txBody>
      </p:sp>
      <p:pic>
        <p:nvPicPr>
          <p:cNvPr id="4" name="Immagine 3">
            <a:extLst>
              <a:ext uri="{FF2B5EF4-FFF2-40B4-BE49-F238E27FC236}">
                <a16:creationId xmlns:a16="http://schemas.microsoft.com/office/drawing/2014/main" id="{BF6C6D53-D623-4060-B582-1612F6270535}"/>
              </a:ext>
            </a:extLst>
          </p:cNvPr>
          <p:cNvPicPr>
            <a:picLocks noChangeAspect="1"/>
          </p:cNvPicPr>
          <p:nvPr/>
        </p:nvPicPr>
        <p:blipFill>
          <a:blip r:embed="rId2"/>
          <a:stretch>
            <a:fillRect/>
          </a:stretch>
        </p:blipFill>
        <p:spPr>
          <a:xfrm rot="1079423">
            <a:off x="8544272" y="3501008"/>
            <a:ext cx="3139712" cy="3139712"/>
          </a:xfrm>
          <a:prstGeom prst="rect">
            <a:avLst/>
          </a:prstGeom>
        </p:spPr>
      </p:pic>
      <p:sp>
        <p:nvSpPr>
          <p:cNvPr id="8" name="CasellaDiTesto 7">
            <a:extLst>
              <a:ext uri="{FF2B5EF4-FFF2-40B4-BE49-F238E27FC236}">
                <a16:creationId xmlns:a16="http://schemas.microsoft.com/office/drawing/2014/main" id="{CF74C9A1-75AD-47CC-8884-EAC45D314CD2}"/>
              </a:ext>
            </a:extLst>
          </p:cNvPr>
          <p:cNvSpPr txBox="1"/>
          <p:nvPr/>
        </p:nvSpPr>
        <p:spPr>
          <a:xfrm>
            <a:off x="2351584" y="1338718"/>
            <a:ext cx="7488832" cy="369332"/>
          </a:xfrm>
          <a:prstGeom prst="rect">
            <a:avLst/>
          </a:prstGeom>
          <a:noFill/>
        </p:spPr>
        <p:txBody>
          <a:bodyPr wrap="square">
            <a:spAutoFit/>
          </a:bodyPr>
          <a:lstStyle/>
          <a:p>
            <a:r>
              <a:rPr lang="it-IT" dirty="0">
                <a:latin typeface="Consolas" panose="020B0609020204030204" pitchFamily="49" charset="0"/>
              </a:rPr>
              <a:t>Teoria delle grandezze omogenee (invece dei numeri reali)</a:t>
            </a:r>
            <a:endParaRPr lang="en-US" dirty="0">
              <a:latin typeface="Consolas" panose="020B0609020204030204" pitchFamily="49" charset="0"/>
            </a:endParaRPr>
          </a:p>
        </p:txBody>
      </p:sp>
      <p:sp>
        <p:nvSpPr>
          <p:cNvPr id="9" name="CasellaDiTesto 8">
            <a:extLst>
              <a:ext uri="{FF2B5EF4-FFF2-40B4-BE49-F238E27FC236}">
                <a16:creationId xmlns:a16="http://schemas.microsoft.com/office/drawing/2014/main" id="{4A3BB5DC-6F49-4BE2-BF31-6C9C3C855B12}"/>
              </a:ext>
            </a:extLst>
          </p:cNvPr>
          <p:cNvSpPr txBox="1"/>
          <p:nvPr/>
        </p:nvSpPr>
        <p:spPr>
          <a:xfrm>
            <a:off x="1003907" y="2060848"/>
            <a:ext cx="8836509" cy="2585323"/>
          </a:xfrm>
          <a:prstGeom prst="rect">
            <a:avLst/>
          </a:prstGeom>
          <a:noFill/>
        </p:spPr>
        <p:txBody>
          <a:bodyPr wrap="square">
            <a:spAutoFit/>
          </a:bodyPr>
          <a:lstStyle/>
          <a:p>
            <a:pPr algn="l"/>
            <a:r>
              <a:rPr lang="it-IT" sz="1800" b="0" i="0" u="none" strike="noStrike" baseline="0" dirty="0">
                <a:latin typeface="Consolas" panose="020B0609020204030204" pitchFamily="49" charset="0"/>
              </a:rPr>
              <a:t>Le nozioni di classe di grandezze omogenee e di proporzione tra</a:t>
            </a:r>
          </a:p>
          <a:p>
            <a:pPr algn="l"/>
            <a:r>
              <a:rPr lang="it-IT" sz="1800" b="0" i="0" u="none" strike="noStrike" baseline="0" dirty="0">
                <a:latin typeface="Consolas" panose="020B0609020204030204" pitchFamily="49" charset="0"/>
              </a:rPr>
              <a:t>grandezze omogenee si trovano nel libro V degli Elementi di Euclide</a:t>
            </a:r>
          </a:p>
          <a:p>
            <a:pPr algn="l"/>
            <a:r>
              <a:rPr lang="it-IT" sz="1800" b="0" i="0" u="none" strike="noStrike" baseline="0" dirty="0">
                <a:latin typeface="Consolas" panose="020B0609020204030204" pitchFamily="49" charset="0"/>
              </a:rPr>
              <a:t>e sembrano risalire a Eudosso di Cnido, vissuto pochi decenni</a:t>
            </a:r>
          </a:p>
          <a:p>
            <a:pPr algn="l"/>
            <a:r>
              <a:rPr lang="it-IT" sz="1800" b="0" i="0" u="none" strike="noStrike" baseline="0" dirty="0">
                <a:latin typeface="Consolas" panose="020B0609020204030204" pitchFamily="49" charset="0"/>
              </a:rPr>
              <a:t>prima di Euclide. Tali nozioni permettono ai greci di fare</a:t>
            </a:r>
          </a:p>
          <a:p>
            <a:pPr algn="l"/>
            <a:r>
              <a:rPr lang="it-IT" sz="1800" b="0" i="0" u="none" strike="noStrike" baseline="0" dirty="0">
                <a:latin typeface="Consolas" panose="020B0609020204030204" pitchFamily="49" charset="0"/>
              </a:rPr>
              <a:t>molte delle cose che attualmente vengono fatte ricorrendo ai numeri</a:t>
            </a:r>
          </a:p>
          <a:p>
            <a:pPr algn="l"/>
            <a:r>
              <a:rPr lang="it-IT" sz="1800" b="0" i="0" u="none" strike="noStrike" baseline="0" dirty="0">
                <a:latin typeface="Consolas" panose="020B0609020204030204" pitchFamily="49" charset="0"/>
              </a:rPr>
              <a:t>reali positivi. Negli Elementi non viene proposto un sistema</a:t>
            </a:r>
          </a:p>
          <a:p>
            <a:pPr algn="l"/>
            <a:r>
              <a:rPr lang="it-IT" sz="1800" b="0" i="0" u="none" strike="noStrike" baseline="0" dirty="0">
                <a:latin typeface="Consolas" panose="020B0609020204030204" pitchFamily="49" charset="0"/>
              </a:rPr>
              <a:t>di assiomi completo per la nozione di classe di grandezze omogenee</a:t>
            </a:r>
          </a:p>
          <a:p>
            <a:pPr algn="l"/>
            <a:r>
              <a:rPr lang="it-IT" sz="1800" b="0" i="0" u="none" strike="noStrike" baseline="0" dirty="0">
                <a:latin typeface="Consolas" panose="020B0609020204030204" pitchFamily="49" charset="0"/>
              </a:rPr>
              <a:t>e spesso Euclide utilizza proprietà dettate dall’intuizione.</a:t>
            </a:r>
          </a:p>
          <a:p>
            <a:pPr algn="l"/>
            <a:r>
              <a:rPr lang="it-IT" sz="1800" b="0" i="0" u="none" strike="noStrike" baseline="0" dirty="0">
                <a:latin typeface="Consolas" panose="020B0609020204030204" pitchFamily="49" charset="0"/>
              </a:rPr>
              <a:t>Invece noi proviamo a proporre il seguente sistema di assiomi.</a:t>
            </a:r>
            <a:endParaRPr lang="en-US" dirty="0">
              <a:latin typeface="Consolas" panose="020B0609020204030204" pitchFamily="49" charset="0"/>
            </a:endParaRPr>
          </a:p>
        </p:txBody>
      </p:sp>
    </p:spTree>
    <p:extLst>
      <p:ext uri="{BB962C8B-B14F-4D97-AF65-F5344CB8AC3E}">
        <p14:creationId xmlns:p14="http://schemas.microsoft.com/office/powerpoint/2010/main" val="14333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1C642F71-EE4D-4254-9724-02B4A036659D}"/>
              </a:ext>
            </a:extLst>
          </p:cNvPr>
          <p:cNvSpPr>
            <a:spLocks noGrp="1"/>
          </p:cNvSpPr>
          <p:nvPr>
            <p:ph type="title"/>
          </p:nvPr>
        </p:nvSpPr>
        <p:spPr>
          <a:xfrm>
            <a:off x="2351584" y="44624"/>
            <a:ext cx="7488832" cy="1143000"/>
          </a:xfrm>
        </p:spPr>
        <p:txBody>
          <a:bodyPr>
            <a:normAutofit/>
          </a:bodyPr>
          <a:lstStyle/>
          <a:p>
            <a:pPr algn="ctr"/>
            <a:r>
              <a:rPr lang="it-IT" sz="4000" dirty="0">
                <a:latin typeface="Consolas" panose="020B0609020204030204" pitchFamily="49" charset="0"/>
              </a:rPr>
              <a:t>EUCLIDE</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05DF5C52-1827-48F7-A95E-BE33838B1A82}"/>
                  </a:ext>
                </a:extLst>
              </p:cNvPr>
              <p:cNvSpPr txBox="1"/>
              <p:nvPr/>
            </p:nvSpPr>
            <p:spPr>
              <a:xfrm>
                <a:off x="695400" y="1700808"/>
                <a:ext cx="10657184" cy="1754326"/>
              </a:xfrm>
              <a:prstGeom prst="rect">
                <a:avLst/>
              </a:prstGeom>
              <a:noFill/>
            </p:spPr>
            <p:txBody>
              <a:bodyPr wrap="square">
                <a:spAutoFit/>
              </a:bodyPr>
              <a:lstStyle/>
              <a:p>
                <a:pPr algn="l"/>
                <a:r>
                  <a:rPr lang="it-IT" sz="1800" b="1" i="0" u="none" strike="noStrike" baseline="0" dirty="0">
                    <a:latin typeface="Consolas" panose="020B0609020204030204" pitchFamily="49" charset="0"/>
                  </a:rPr>
                  <a:t>Definizione</a:t>
                </a:r>
                <a:r>
                  <a:rPr lang="it-IT" sz="1800" b="0" i="0" u="none" strike="noStrike" baseline="0" dirty="0">
                    <a:latin typeface="Consolas" panose="020B0609020204030204" pitchFamily="49" charset="0"/>
                  </a:rPr>
                  <a:t> </a:t>
                </a:r>
              </a:p>
              <a:p>
                <a:pPr algn="l"/>
                <a:r>
                  <a:rPr lang="it-IT" sz="1800" b="0" i="0" u="none" strike="noStrike" baseline="0" dirty="0">
                    <a:latin typeface="Consolas" panose="020B0609020204030204" pitchFamily="49" charset="0"/>
                  </a:rPr>
                  <a:t>Una classe di grandezze omogenee è una struttura </a:t>
                </a:r>
                <a:r>
                  <a:rPr lang="en-US" sz="1800" b="0" i="0" u="none" strike="noStrike" baseline="0" dirty="0">
                    <a:latin typeface="Consolas" panose="020B0609020204030204" pitchFamily="49" charset="0"/>
                  </a:rPr>
                  <a:t>(G, =, &lt;, +), tale </a:t>
                </a:r>
                <a:r>
                  <a:rPr lang="en-US" sz="1800" b="0" i="0" u="none" strike="noStrike" baseline="0" dirty="0" err="1">
                    <a:latin typeface="Consolas" panose="020B0609020204030204" pitchFamily="49" charset="0"/>
                  </a:rPr>
                  <a:t>che</a:t>
                </a:r>
                <a:endParaRPr lang="en-US" sz="1800" b="0" i="0" u="none" strike="noStrike" baseline="0" dirty="0">
                  <a:latin typeface="Consolas" panose="020B0609020204030204" pitchFamily="49" charset="0"/>
                </a:endParaRPr>
              </a:p>
              <a:p>
                <a:pPr algn="l"/>
                <a:r>
                  <a:rPr lang="it-IT" sz="1800" b="0" i="0" u="none" strike="noStrike" baseline="0" dirty="0">
                    <a:latin typeface="Consolas" panose="020B0609020204030204" pitchFamily="49" charset="0"/>
                  </a:rPr>
                  <a:t>A1        + è una operazione commutativa ed associativa.</a:t>
                </a:r>
              </a:p>
              <a:p>
                <a:r>
                  <a:rPr lang="it-IT" dirty="0">
                    <a:latin typeface="Consolas" panose="020B0609020204030204" pitchFamily="49" charset="0"/>
                  </a:rPr>
                  <a:t>A2        per ogni </a:t>
                </a:r>
                <a14:m>
                  <m:oMath xmlns:m="http://schemas.openxmlformats.org/officeDocument/2006/math">
                    <m:r>
                      <a:rPr lang="it-IT" dirty="0">
                        <a:latin typeface="Cambria Math" panose="02040503050406030204" pitchFamily="18" charset="0"/>
                      </a:rPr>
                      <m:t>𝑎</m:t>
                    </m:r>
                    <m:r>
                      <a:rPr lang="it-IT" dirty="0">
                        <a:latin typeface="Cambria Math" panose="02040503050406030204" pitchFamily="18" charset="0"/>
                      </a:rPr>
                      <m:t>∈</m:t>
                    </m:r>
                    <m:r>
                      <a:rPr lang="it-IT" dirty="0">
                        <a:latin typeface="Cambria Math" panose="02040503050406030204" pitchFamily="18" charset="0"/>
                      </a:rPr>
                      <m:t>𝐺</m:t>
                    </m:r>
                  </m:oMath>
                </a14:m>
                <a:r>
                  <a:rPr lang="it-IT" dirty="0">
                    <a:latin typeface="Consolas" panose="020B0609020204030204" pitchFamily="49" charset="0"/>
                  </a:rPr>
                  <a:t> e per ogni </a:t>
                </a:r>
                <a14:m>
                  <m:oMath xmlns:m="http://schemas.openxmlformats.org/officeDocument/2006/math">
                    <m:r>
                      <a:rPr lang="it-IT" dirty="0">
                        <a:latin typeface="Cambria Math" panose="02040503050406030204" pitchFamily="18" charset="0"/>
                      </a:rPr>
                      <m:t>𝑛</m:t>
                    </m:r>
                    <m:r>
                      <a:rPr lang="it-IT" dirty="0">
                        <a:latin typeface="Cambria Math" panose="02040503050406030204" pitchFamily="18" charset="0"/>
                      </a:rPr>
                      <m:t>∈</m:t>
                    </m:r>
                    <m:r>
                      <a:rPr lang="it-IT" dirty="0">
                        <a:latin typeface="Cambria Math" panose="02040503050406030204" pitchFamily="18" charset="0"/>
                      </a:rPr>
                      <m:t>𝑁</m:t>
                    </m:r>
                    <m:r>
                      <a:rPr lang="it-IT" dirty="0">
                        <a:latin typeface="Cambria Math" panose="02040503050406030204" pitchFamily="18" charset="0"/>
                      </a:rPr>
                      <m:t> </m:t>
                    </m:r>
                  </m:oMath>
                </a14:m>
                <a:r>
                  <a:rPr lang="it-IT" dirty="0">
                    <a:latin typeface="Consolas" panose="020B0609020204030204" pitchFamily="49" charset="0"/>
                  </a:rPr>
                  <a:t>esiste </a:t>
                </a:r>
                <a14:m>
                  <m:oMath xmlns:m="http://schemas.openxmlformats.org/officeDocument/2006/math">
                    <m:r>
                      <a:rPr lang="it-IT" dirty="0">
                        <a:latin typeface="Cambria Math" panose="02040503050406030204" pitchFamily="18" charset="0"/>
                      </a:rPr>
                      <m:t>𝑢</m:t>
                    </m:r>
                    <m:r>
                      <a:rPr lang="it-IT" dirty="0">
                        <a:latin typeface="Cambria Math" panose="02040503050406030204" pitchFamily="18" charset="0"/>
                      </a:rPr>
                      <m:t>∈</m:t>
                    </m:r>
                    <m:r>
                      <a:rPr lang="it-IT" dirty="0">
                        <a:latin typeface="Cambria Math" panose="02040503050406030204" pitchFamily="18" charset="0"/>
                      </a:rPr>
                      <m:t>𝐺</m:t>
                    </m:r>
                  </m:oMath>
                </a14:m>
                <a:r>
                  <a:rPr lang="it-IT" dirty="0">
                    <a:latin typeface="Consolas" panose="020B0609020204030204" pitchFamily="49" charset="0"/>
                  </a:rPr>
                  <a:t> tale che </a:t>
                </a:r>
                <a14:m>
                  <m:oMath xmlns:m="http://schemas.openxmlformats.org/officeDocument/2006/math">
                    <m:r>
                      <a:rPr lang="it-IT" dirty="0">
                        <a:latin typeface="Cambria Math" panose="02040503050406030204" pitchFamily="18" charset="0"/>
                      </a:rPr>
                      <m:t>𝑛</m:t>
                    </m:r>
                    <m:r>
                      <a:rPr lang="it-IT" dirty="0">
                        <a:latin typeface="Cambria Math" panose="02040503050406030204" pitchFamily="18" charset="0"/>
                      </a:rPr>
                      <m:t>∙</m:t>
                    </m:r>
                    <m:r>
                      <a:rPr lang="it-IT" dirty="0">
                        <a:latin typeface="Cambria Math" panose="02040503050406030204" pitchFamily="18" charset="0"/>
                      </a:rPr>
                      <m:t>𝑢</m:t>
                    </m:r>
                    <m:r>
                      <a:rPr lang="it-IT" dirty="0">
                        <a:latin typeface="Cambria Math" panose="02040503050406030204" pitchFamily="18" charset="0"/>
                      </a:rPr>
                      <m:t> = </m:t>
                    </m:r>
                    <m:r>
                      <a:rPr lang="it-IT" dirty="0">
                        <a:latin typeface="Cambria Math" panose="02040503050406030204" pitchFamily="18" charset="0"/>
                      </a:rPr>
                      <m:t>𝑎</m:t>
                    </m:r>
                  </m:oMath>
                </a14:m>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assioma</a:t>
                </a:r>
                <a:r>
                  <a:rPr lang="en-US" dirty="0">
                    <a:latin typeface="Consolas" panose="020B0609020204030204" pitchFamily="49" charset="0"/>
                  </a:rPr>
                  <a:t> </a:t>
                </a:r>
                <a:r>
                  <a:rPr lang="en-US" dirty="0" err="1">
                    <a:latin typeface="Consolas" panose="020B0609020204030204" pitchFamily="49" charset="0"/>
                  </a:rPr>
                  <a:t>della</a:t>
                </a:r>
                <a:r>
                  <a:rPr lang="en-US" dirty="0">
                    <a:latin typeface="Consolas" panose="020B0609020204030204" pitchFamily="49" charset="0"/>
                  </a:rPr>
                  <a:t> </a:t>
                </a:r>
                <a:r>
                  <a:rPr lang="en-US" dirty="0" err="1">
                    <a:latin typeface="Consolas" panose="020B0609020204030204" pitchFamily="49" charset="0"/>
                  </a:rPr>
                  <a:t>divisibilità</a:t>
                </a:r>
                <a:r>
                  <a:rPr lang="en-US" dirty="0">
                    <a:latin typeface="Consolas" panose="020B0609020204030204" pitchFamily="49" charset="0"/>
                  </a:rPr>
                  <a:t>).</a:t>
                </a:r>
              </a:p>
              <a:p>
                <a:r>
                  <a:rPr lang="it-IT" sz="1800" b="0" i="0" u="none" strike="noStrike" baseline="0" dirty="0">
                    <a:latin typeface="Consolas" panose="020B0609020204030204" pitchFamily="49" charset="0"/>
                  </a:rPr>
                  <a:t>A3        &lt; è una relazione d'ordine stretto totale compatibile con +.</a:t>
                </a:r>
                <a:endParaRPr lang="en-US" dirty="0">
                  <a:latin typeface="Consolas" panose="020B0609020204030204" pitchFamily="49" charset="0"/>
                </a:endParaRPr>
              </a:p>
            </p:txBody>
          </p:sp>
        </mc:Choice>
        <mc:Fallback xmlns="">
          <p:sp>
            <p:nvSpPr>
              <p:cNvPr id="7" name="CasellaDiTesto 6">
                <a:extLst>
                  <a:ext uri="{FF2B5EF4-FFF2-40B4-BE49-F238E27FC236}">
                    <a16:creationId xmlns:a16="http://schemas.microsoft.com/office/drawing/2014/main" id="{05DF5C52-1827-48F7-A95E-BE33838B1A82}"/>
                  </a:ext>
                </a:extLst>
              </p:cNvPr>
              <p:cNvSpPr txBox="1">
                <a:spLocks noRot="1" noChangeAspect="1" noMove="1" noResize="1" noEditPoints="1" noAdjustHandles="1" noChangeArrowheads="1" noChangeShapeType="1" noTextEdit="1"/>
              </p:cNvSpPr>
              <p:nvPr/>
            </p:nvSpPr>
            <p:spPr>
              <a:xfrm>
                <a:off x="695400" y="1700808"/>
                <a:ext cx="10657184" cy="1754326"/>
              </a:xfrm>
              <a:prstGeom prst="rect">
                <a:avLst/>
              </a:prstGeom>
              <a:blipFill>
                <a:blip r:embed="rId2"/>
                <a:stretch>
                  <a:fillRect l="-458" t="-1736" b="-4514"/>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AD5D175A-BF56-4379-880F-F457AE8B6239}"/>
              </a:ext>
            </a:extLst>
          </p:cNvPr>
          <p:cNvSpPr txBox="1"/>
          <p:nvPr/>
        </p:nvSpPr>
        <p:spPr>
          <a:xfrm>
            <a:off x="7608168" y="3552819"/>
            <a:ext cx="3984836" cy="830997"/>
          </a:xfrm>
          <a:prstGeom prst="rect">
            <a:avLst/>
          </a:prstGeom>
          <a:noFill/>
        </p:spPr>
        <p:txBody>
          <a:bodyPr wrap="square">
            <a:spAutoFit/>
          </a:bodyPr>
          <a:lstStyle/>
          <a:p>
            <a:r>
              <a:rPr lang="it-IT" sz="1200" dirty="0">
                <a:latin typeface="Consolas" panose="020B0609020204030204" pitchFamily="49" charset="0"/>
              </a:rPr>
              <a:t>Naturalmente si suppone che l’eguaglianza = verifichi le proprietà elencate nelle nozioni comuni e che quindi sia una equivalenza</a:t>
            </a:r>
          </a:p>
          <a:p>
            <a:r>
              <a:rPr lang="it-IT" sz="1200" dirty="0">
                <a:latin typeface="Consolas" panose="020B0609020204030204" pitchFamily="49" charset="0"/>
              </a:rPr>
              <a:t>compatibile con + e &lt;.</a:t>
            </a:r>
            <a:endParaRPr lang="en-US" sz="1200" dirty="0">
              <a:latin typeface="Consolas" panose="020B0609020204030204" pitchFamily="49" charset="0"/>
            </a:endParaRPr>
          </a:p>
        </p:txBody>
      </p:sp>
      <p:sp>
        <p:nvSpPr>
          <p:cNvPr id="9" name="CasellaDiTesto 8">
            <a:extLst>
              <a:ext uri="{FF2B5EF4-FFF2-40B4-BE49-F238E27FC236}">
                <a16:creationId xmlns:a16="http://schemas.microsoft.com/office/drawing/2014/main" id="{D4A19721-C863-427F-9F6B-A32753A8FDE4}"/>
              </a:ext>
            </a:extLst>
          </p:cNvPr>
          <p:cNvSpPr txBox="1"/>
          <p:nvPr/>
        </p:nvSpPr>
        <p:spPr>
          <a:xfrm>
            <a:off x="690872" y="4653136"/>
            <a:ext cx="10153128" cy="1754326"/>
          </a:xfrm>
          <a:prstGeom prst="rect">
            <a:avLst/>
          </a:prstGeom>
          <a:noFill/>
        </p:spPr>
        <p:txBody>
          <a:bodyPr wrap="square">
            <a:spAutoFit/>
          </a:bodyPr>
          <a:lstStyle/>
          <a:p>
            <a:pPr algn="l"/>
            <a:r>
              <a:rPr lang="en-US" sz="1800" b="0" i="0" u="none" strike="noStrike" baseline="0" dirty="0">
                <a:latin typeface="Consolas" panose="020B0609020204030204" pitchFamily="49" charset="0"/>
              </a:rPr>
              <a:t>Due </a:t>
            </a:r>
            <a:r>
              <a:rPr lang="en-US" sz="1800" b="0" i="0" u="none" strike="noStrike" baseline="0" dirty="0" err="1">
                <a:latin typeface="Consolas" panose="020B0609020204030204" pitchFamily="49" charset="0"/>
              </a:rPr>
              <a:t>grandezze</a:t>
            </a:r>
            <a:r>
              <a:rPr lang="en-US" sz="1800" b="0" i="0" u="none" strike="noStrike" baseline="0" dirty="0">
                <a:latin typeface="Consolas" panose="020B0609020204030204" pitchFamily="49" charset="0"/>
              </a:rPr>
              <a:t> </a:t>
            </a:r>
            <a:r>
              <a:rPr lang="en-US" sz="1800" b="0" i="0" u="none" strike="noStrike" baseline="0" dirty="0" err="1">
                <a:latin typeface="Consolas" panose="020B0609020204030204" pitchFamily="49" charset="0"/>
              </a:rPr>
              <a:t>che</a:t>
            </a:r>
            <a:r>
              <a:rPr lang="en-US" sz="1800" b="0" i="0" u="none" strike="noStrike" baseline="0" dirty="0">
                <a:latin typeface="Consolas" panose="020B0609020204030204" pitchFamily="49" charset="0"/>
              </a:rPr>
              <a:t> </a:t>
            </a:r>
            <a:r>
              <a:rPr lang="en-US" sz="1800" b="0" i="0" u="none" strike="noStrike" baseline="0" dirty="0" err="1">
                <a:latin typeface="Consolas" panose="020B0609020204030204" pitchFamily="49" charset="0"/>
              </a:rPr>
              <a:t>appartengono</a:t>
            </a:r>
            <a:r>
              <a:rPr lang="en-US" dirty="0">
                <a:latin typeface="Consolas" panose="020B0609020204030204" pitchFamily="49" charset="0"/>
              </a:rPr>
              <a:t> </a:t>
            </a:r>
            <a:r>
              <a:rPr lang="it-IT" sz="1800" b="0" i="0" u="none" strike="noStrike" baseline="0" dirty="0">
                <a:latin typeface="Consolas" panose="020B0609020204030204" pitchFamily="49" charset="0"/>
              </a:rPr>
              <a:t>alla stessa classe di grandezze omogenee si dicono omogenee tra </a:t>
            </a:r>
            <a:r>
              <a:rPr lang="en-US" sz="1800" b="0" i="0" u="none" strike="noStrike" baseline="0" dirty="0" err="1">
                <a:latin typeface="Consolas" panose="020B0609020204030204" pitchFamily="49" charset="0"/>
              </a:rPr>
              <a:t>loro</a:t>
            </a:r>
            <a:r>
              <a:rPr lang="en-US" sz="1800" b="0" i="0" u="none" strike="noStrike" baseline="0" dirty="0">
                <a:latin typeface="Consolas" panose="020B0609020204030204" pitchFamily="49" charset="0"/>
              </a:rPr>
              <a:t>. </a:t>
            </a:r>
            <a:r>
              <a:rPr lang="it-IT" sz="1800" b="0" i="0" u="none" strike="noStrike" baseline="0" dirty="0">
                <a:latin typeface="Consolas" panose="020B0609020204030204" pitchFamily="49" charset="0"/>
              </a:rPr>
              <a:t>La classe dei numeri naturali soddisfa A1 e A3 ma non A2.</a:t>
            </a:r>
          </a:p>
          <a:p>
            <a:pPr algn="l"/>
            <a:r>
              <a:rPr lang="it-IT" sz="1800" b="0" i="0" u="none" strike="noStrike" baseline="0" dirty="0">
                <a:latin typeface="Consolas" panose="020B0609020204030204" pitchFamily="49" charset="0"/>
              </a:rPr>
              <a:t>Esempi di classe di grandezze omogenee sono i seguenti:</a:t>
            </a:r>
          </a:p>
          <a:p>
            <a:pPr algn="l"/>
            <a:r>
              <a:rPr lang="it-IT" sz="1800" b="0" i="0" u="none" strike="noStrike" baseline="0" dirty="0">
                <a:latin typeface="Consolas" panose="020B0609020204030204" pitchFamily="49" charset="0"/>
              </a:rPr>
              <a:t>- la classe dei razionali positivi</a:t>
            </a:r>
          </a:p>
          <a:p>
            <a:pPr algn="l"/>
            <a:r>
              <a:rPr lang="it-IT" sz="1800" b="0" i="0" u="none" strike="noStrike" baseline="0" dirty="0">
                <a:latin typeface="Consolas" panose="020B0609020204030204" pitchFamily="49" charset="0"/>
              </a:rPr>
              <a:t>- la classe dei reali positivi</a:t>
            </a:r>
            <a:endParaRPr lang="en-US" dirty="0">
              <a:latin typeface="Consolas" panose="020B0609020204030204" pitchFamily="49" charset="0"/>
            </a:endParaRPr>
          </a:p>
        </p:txBody>
      </p:sp>
    </p:spTree>
    <p:extLst>
      <p:ext uri="{BB962C8B-B14F-4D97-AF65-F5344CB8AC3E}">
        <p14:creationId xmlns:p14="http://schemas.microsoft.com/office/powerpoint/2010/main" val="3098134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8D5F783F-C3C8-42B0-A0F6-991235E2390F}"/>
              </a:ext>
            </a:extLst>
          </p:cNvPr>
          <p:cNvSpPr>
            <a:spLocks noGrp="1"/>
          </p:cNvSpPr>
          <p:nvPr>
            <p:ph type="title"/>
          </p:nvPr>
        </p:nvSpPr>
        <p:spPr>
          <a:xfrm>
            <a:off x="2351584" y="44624"/>
            <a:ext cx="7488832" cy="1143000"/>
          </a:xfrm>
        </p:spPr>
        <p:txBody>
          <a:bodyPr>
            <a:normAutofit/>
          </a:bodyPr>
          <a:lstStyle/>
          <a:p>
            <a:pPr algn="ctr"/>
            <a:r>
              <a:rPr lang="it-IT" sz="4000" dirty="0">
                <a:latin typeface="Consolas" panose="020B0609020204030204" pitchFamily="49" charset="0"/>
              </a:rPr>
              <a:t>EUCLIDE</a:t>
            </a:r>
          </a:p>
        </p:txBody>
      </p:sp>
      <p:sp>
        <p:nvSpPr>
          <p:cNvPr id="6" name="CasellaDiTesto 5">
            <a:extLst>
              <a:ext uri="{FF2B5EF4-FFF2-40B4-BE49-F238E27FC236}">
                <a16:creationId xmlns:a16="http://schemas.microsoft.com/office/drawing/2014/main" id="{04DD769B-D402-43FC-82B5-81F6AD555114}"/>
              </a:ext>
            </a:extLst>
          </p:cNvPr>
          <p:cNvSpPr txBox="1"/>
          <p:nvPr/>
        </p:nvSpPr>
        <p:spPr>
          <a:xfrm>
            <a:off x="1055440" y="1484784"/>
            <a:ext cx="10009112" cy="923330"/>
          </a:xfrm>
          <a:prstGeom prst="rect">
            <a:avLst/>
          </a:prstGeom>
          <a:noFill/>
        </p:spPr>
        <p:txBody>
          <a:bodyPr wrap="square">
            <a:spAutoFit/>
          </a:bodyPr>
          <a:lstStyle/>
          <a:p>
            <a:pPr algn="l"/>
            <a:r>
              <a:rPr lang="it-IT" sz="1800" b="0" i="0" u="none" strike="noStrike" baseline="0" dirty="0">
                <a:latin typeface="Consolas" panose="020B0609020204030204" pitchFamily="49" charset="0"/>
              </a:rPr>
              <a:t>Oltre agli assiomi elencati sono importanti anche il Postulato di Archimede e l’Assioma della continuità che presentano un interesse notevole anche nella matematica moderna ed in particolare nella teoria dei campi ordinati.</a:t>
            </a:r>
            <a:endParaRPr lang="en-US"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845DA104-3670-4AD8-B54D-B200BA178014}"/>
                  </a:ext>
                </a:extLst>
              </p:cNvPr>
              <p:cNvSpPr txBox="1"/>
              <p:nvPr/>
            </p:nvSpPr>
            <p:spPr>
              <a:xfrm>
                <a:off x="1055440" y="2705274"/>
                <a:ext cx="10081120" cy="646331"/>
              </a:xfrm>
              <a:prstGeom prst="rect">
                <a:avLst/>
              </a:prstGeom>
              <a:noFill/>
            </p:spPr>
            <p:txBody>
              <a:bodyPr wrap="square">
                <a:spAutoFit/>
              </a:bodyPr>
              <a:lstStyle/>
              <a:p>
                <a:r>
                  <a:rPr lang="it-IT" b="1" dirty="0">
                    <a:latin typeface="Consolas" panose="020B0609020204030204" pitchFamily="49" charset="0"/>
                  </a:rPr>
                  <a:t>Postulato di Archimede. </a:t>
                </a:r>
                <a:r>
                  <a:rPr lang="it-IT" dirty="0">
                    <a:latin typeface="Consolas" panose="020B0609020204030204" pitchFamily="49" charset="0"/>
                  </a:rPr>
                  <a:t>Siano </a:t>
                </a:r>
                <a14:m>
                  <m:oMath xmlns:m="http://schemas.openxmlformats.org/officeDocument/2006/math">
                    <m:r>
                      <a:rPr lang="it-IT" i="1" dirty="0" smtClean="0">
                        <a:latin typeface="Cambria Math" panose="02040503050406030204" pitchFamily="18" charset="0"/>
                      </a:rPr>
                      <m:t>𝑢</m:t>
                    </m:r>
                  </m:oMath>
                </a14:m>
                <a:r>
                  <a:rPr lang="it-IT" dirty="0">
                    <a:latin typeface="Consolas" panose="020B0609020204030204" pitchFamily="49" charset="0"/>
                  </a:rPr>
                  <a:t> e</a:t>
                </a:r>
                <a14:m>
                  <m:oMath xmlns:m="http://schemas.openxmlformats.org/officeDocument/2006/math">
                    <m:r>
                      <a:rPr lang="it-IT" i="1" dirty="0" smtClean="0">
                        <a:latin typeface="Cambria Math" panose="02040503050406030204" pitchFamily="18" charset="0"/>
                      </a:rPr>
                      <m:t> </m:t>
                    </m:r>
                    <m:r>
                      <a:rPr lang="it-IT" i="1" dirty="0" smtClean="0">
                        <a:latin typeface="Cambria Math" panose="02040503050406030204" pitchFamily="18" charset="0"/>
                      </a:rPr>
                      <m:t>𝑏</m:t>
                    </m:r>
                    <m:r>
                      <a:rPr lang="it-IT" i="1" dirty="0" smtClean="0">
                        <a:latin typeface="Cambria Math" panose="02040503050406030204" pitchFamily="18" charset="0"/>
                      </a:rPr>
                      <m:t> </m:t>
                    </m:r>
                  </m:oMath>
                </a14:m>
                <a:r>
                  <a:rPr lang="it-IT" dirty="0">
                    <a:latin typeface="Consolas" panose="020B0609020204030204" pitchFamily="49" charset="0"/>
                  </a:rPr>
                  <a:t>due grandezze omogenee con </a:t>
                </a:r>
                <a14:m>
                  <m:oMath xmlns:m="http://schemas.openxmlformats.org/officeDocument/2006/math">
                    <m:r>
                      <a:rPr lang="it-IT" i="1" dirty="0" smtClean="0">
                        <a:latin typeface="Cambria Math" panose="02040503050406030204" pitchFamily="18" charset="0"/>
                      </a:rPr>
                      <m:t>𝑢</m:t>
                    </m:r>
                    <m:r>
                      <a:rPr lang="it-IT" i="1" dirty="0" smtClean="0">
                        <a:latin typeface="Cambria Math" panose="02040503050406030204" pitchFamily="18" charset="0"/>
                      </a:rPr>
                      <m:t> &lt; </m:t>
                    </m:r>
                    <m:r>
                      <a:rPr lang="it-IT" i="1" dirty="0" smtClean="0">
                        <a:latin typeface="Cambria Math" panose="02040503050406030204" pitchFamily="18" charset="0"/>
                      </a:rPr>
                      <m:t>𝑏</m:t>
                    </m:r>
                  </m:oMath>
                </a14:m>
                <a:r>
                  <a:rPr lang="it-IT" dirty="0">
                    <a:latin typeface="Consolas" panose="020B0609020204030204" pitchFamily="49" charset="0"/>
                  </a:rPr>
                  <a:t>, allora esiste un intero m tale che </a:t>
                </a:r>
                <a14:m>
                  <m:oMath xmlns:m="http://schemas.openxmlformats.org/officeDocument/2006/math">
                    <m:r>
                      <a:rPr lang="it-IT" i="1" dirty="0" smtClean="0">
                        <a:latin typeface="Cambria Math" panose="02040503050406030204" pitchFamily="18" charset="0"/>
                      </a:rPr>
                      <m:t>𝑚</m:t>
                    </m:r>
                    <m:r>
                      <a:rPr lang="it-IT" i="1" dirty="0" smtClean="0">
                        <a:latin typeface="Cambria Math" panose="02040503050406030204" pitchFamily="18" charset="0"/>
                        <a:ea typeface="Cambria Math" panose="02040503050406030204" pitchFamily="18" charset="0"/>
                      </a:rPr>
                      <m:t>∙</m:t>
                    </m:r>
                    <m:r>
                      <a:rPr lang="it-IT" i="1" dirty="0" smtClean="0">
                        <a:latin typeface="Cambria Math" panose="02040503050406030204" pitchFamily="18" charset="0"/>
                      </a:rPr>
                      <m:t>𝑢</m:t>
                    </m:r>
                    <m:r>
                      <a:rPr lang="it-IT" i="1" dirty="0">
                        <a:latin typeface="Cambria Math" panose="02040503050406030204" pitchFamily="18" charset="0"/>
                      </a:rPr>
                      <m:t>&gt;</m:t>
                    </m:r>
                    <m:r>
                      <a:rPr lang="it-IT" i="1" dirty="0">
                        <a:latin typeface="Cambria Math" panose="02040503050406030204" pitchFamily="18" charset="0"/>
                      </a:rPr>
                      <m:t>𝑏</m:t>
                    </m:r>
                  </m:oMath>
                </a14:m>
                <a:r>
                  <a:rPr lang="it-IT" dirty="0">
                    <a:latin typeface="Consolas" panose="020B0609020204030204" pitchFamily="49" charset="0"/>
                  </a:rPr>
                  <a:t>.</a:t>
                </a:r>
                <a:endParaRPr lang="en-US" dirty="0">
                  <a:latin typeface="Consolas" panose="020B0609020204030204" pitchFamily="49" charset="0"/>
                </a:endParaRPr>
              </a:p>
            </p:txBody>
          </p:sp>
        </mc:Choice>
        <mc:Fallback xmlns="">
          <p:sp>
            <p:nvSpPr>
              <p:cNvPr id="7" name="CasellaDiTesto 6">
                <a:extLst>
                  <a:ext uri="{FF2B5EF4-FFF2-40B4-BE49-F238E27FC236}">
                    <a16:creationId xmlns:a16="http://schemas.microsoft.com/office/drawing/2014/main" id="{845DA104-3670-4AD8-B54D-B200BA178014}"/>
                  </a:ext>
                </a:extLst>
              </p:cNvPr>
              <p:cNvSpPr txBox="1">
                <a:spLocks noRot="1" noChangeAspect="1" noMove="1" noResize="1" noEditPoints="1" noAdjustHandles="1" noChangeArrowheads="1" noChangeShapeType="1" noTextEdit="1"/>
              </p:cNvSpPr>
              <p:nvPr/>
            </p:nvSpPr>
            <p:spPr>
              <a:xfrm>
                <a:off x="1055440" y="2705274"/>
                <a:ext cx="10081120" cy="646331"/>
              </a:xfrm>
              <a:prstGeom prst="rect">
                <a:avLst/>
              </a:prstGeom>
              <a:blipFill>
                <a:blip r:embed="rId2"/>
                <a:stretch>
                  <a:fillRect l="-484" t="-5660" b="-14151"/>
                </a:stretch>
              </a:blipFill>
            </p:spPr>
            <p:txBody>
              <a:bodyPr/>
              <a:lstStyle/>
              <a:p>
                <a:r>
                  <a:rPr lang="en-US">
                    <a:noFill/>
                  </a:rPr>
                  <a:t> </a:t>
                </a:r>
              </a:p>
            </p:txBody>
          </p:sp>
        </mc:Fallback>
      </mc:AlternateContent>
      <p:sp>
        <p:nvSpPr>
          <p:cNvPr id="9" name="CasellaDiTesto 8">
            <a:extLst>
              <a:ext uri="{FF2B5EF4-FFF2-40B4-BE49-F238E27FC236}">
                <a16:creationId xmlns:a16="http://schemas.microsoft.com/office/drawing/2014/main" id="{D22BD431-50EC-49DA-9574-9650294EC652}"/>
              </a:ext>
            </a:extLst>
          </p:cNvPr>
          <p:cNvSpPr txBox="1"/>
          <p:nvPr/>
        </p:nvSpPr>
        <p:spPr>
          <a:xfrm>
            <a:off x="1019436" y="3641978"/>
            <a:ext cx="10081120" cy="1200329"/>
          </a:xfrm>
          <a:prstGeom prst="rect">
            <a:avLst/>
          </a:prstGeom>
          <a:noFill/>
        </p:spPr>
        <p:txBody>
          <a:bodyPr wrap="square">
            <a:spAutoFit/>
          </a:bodyPr>
          <a:lstStyle/>
          <a:p>
            <a:r>
              <a:rPr lang="it-IT" dirty="0">
                <a:latin typeface="Consolas" panose="020B0609020204030204" pitchFamily="49" charset="0"/>
              </a:rPr>
              <a:t>L’assioma della continuità afferma, in un certo senso, che non esistono "buchi" in una classe di grandezze omogenee. Esso comunque, pur essendo spesso utilizzato, non fu mai enunciato esplicitamente dai matematici greci. Bisogna aspettare </a:t>
            </a:r>
            <a:r>
              <a:rPr lang="it-IT" dirty="0" err="1">
                <a:latin typeface="Consolas" panose="020B0609020204030204" pitchFamily="49" charset="0"/>
              </a:rPr>
              <a:t>Dedekind</a:t>
            </a:r>
            <a:r>
              <a:rPr lang="it-IT" dirty="0">
                <a:latin typeface="Consolas" panose="020B0609020204030204" pitchFamily="49" charset="0"/>
              </a:rPr>
              <a:t> nel 1872, per avere una sua esplicita formulazione.</a:t>
            </a:r>
            <a:endParaRPr lang="en-US" dirty="0">
              <a:latin typeface="Consolas" panose="020B0609020204030204" pitchFamily="49" charset="0"/>
            </a:endParaRPr>
          </a:p>
        </p:txBody>
      </p:sp>
      <p:sp>
        <p:nvSpPr>
          <p:cNvPr id="11" name="CasellaDiTesto 10">
            <a:extLst>
              <a:ext uri="{FF2B5EF4-FFF2-40B4-BE49-F238E27FC236}">
                <a16:creationId xmlns:a16="http://schemas.microsoft.com/office/drawing/2014/main" id="{37938172-0274-45FE-B02A-11EC0CD0ED6A}"/>
              </a:ext>
            </a:extLst>
          </p:cNvPr>
          <p:cNvSpPr txBox="1"/>
          <p:nvPr/>
        </p:nvSpPr>
        <p:spPr>
          <a:xfrm>
            <a:off x="1069785" y="5134119"/>
            <a:ext cx="10009112" cy="923330"/>
          </a:xfrm>
          <a:prstGeom prst="rect">
            <a:avLst/>
          </a:prstGeom>
          <a:noFill/>
        </p:spPr>
        <p:txBody>
          <a:bodyPr wrap="square">
            <a:spAutoFit/>
          </a:bodyPr>
          <a:lstStyle/>
          <a:p>
            <a:r>
              <a:rPr lang="it-IT" b="1" dirty="0">
                <a:latin typeface="Consolas" panose="020B0609020204030204" pitchFamily="49" charset="0"/>
              </a:rPr>
              <a:t>Definizione. </a:t>
            </a:r>
            <a:r>
              <a:rPr lang="it-IT" dirty="0">
                <a:latin typeface="Consolas" panose="020B0609020204030204" pitchFamily="49" charset="0"/>
              </a:rPr>
              <a:t>Chiameremo separati due sottoinsiemi A e B di una classe di grandezze omogenee se ogni elemento di A è minore di ogni elemento di B. Un elemento di separazione è un elemento che è maggiorante di A e minorante di B.</a:t>
            </a:r>
            <a:endParaRPr lang="en-US" dirty="0">
              <a:latin typeface="Consolas" panose="020B0609020204030204" pitchFamily="49" charset="0"/>
            </a:endParaRPr>
          </a:p>
        </p:txBody>
      </p:sp>
    </p:spTree>
    <p:extLst>
      <p:ext uri="{BB962C8B-B14F-4D97-AF65-F5344CB8AC3E}">
        <p14:creationId xmlns:p14="http://schemas.microsoft.com/office/powerpoint/2010/main" val="2385637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2351584" y="44624"/>
            <a:ext cx="7488832" cy="774231"/>
          </a:xfrm>
        </p:spPr>
        <p:txBody>
          <a:bodyPr>
            <a:normAutofit/>
          </a:bodyPr>
          <a:lstStyle/>
          <a:p>
            <a:pPr algn="ctr"/>
            <a:r>
              <a:rPr lang="it-IT" sz="4000" dirty="0">
                <a:latin typeface="Consolas" panose="020B0609020204030204" pitchFamily="49" charset="0"/>
              </a:rPr>
              <a:t>EUCLIDE</a:t>
            </a:r>
          </a:p>
        </p:txBody>
      </p:sp>
      <p:sp>
        <p:nvSpPr>
          <p:cNvPr id="4" name="CasellaDiTesto 3">
            <a:extLst>
              <a:ext uri="{FF2B5EF4-FFF2-40B4-BE49-F238E27FC236}">
                <a16:creationId xmlns:a16="http://schemas.microsoft.com/office/drawing/2014/main" id="{7FBBFA89-8221-424F-BD25-78B3D3029B2C}"/>
              </a:ext>
            </a:extLst>
          </p:cNvPr>
          <p:cNvSpPr txBox="1"/>
          <p:nvPr/>
        </p:nvSpPr>
        <p:spPr>
          <a:xfrm>
            <a:off x="1127448" y="1268760"/>
            <a:ext cx="9649072" cy="646331"/>
          </a:xfrm>
          <a:prstGeom prst="rect">
            <a:avLst/>
          </a:prstGeom>
          <a:noFill/>
        </p:spPr>
        <p:txBody>
          <a:bodyPr wrap="square">
            <a:spAutoFit/>
          </a:bodyPr>
          <a:lstStyle/>
          <a:p>
            <a:r>
              <a:rPr lang="it-IT" b="1" dirty="0">
                <a:latin typeface="Consolas" panose="020B0609020204030204" pitchFamily="49" charset="0"/>
              </a:rPr>
              <a:t>Assioma di continuità (o di completezza). </a:t>
            </a:r>
          </a:p>
          <a:p>
            <a:r>
              <a:rPr lang="it-IT" dirty="0">
                <a:latin typeface="Consolas" panose="020B0609020204030204" pitchFamily="49" charset="0"/>
              </a:rPr>
              <a:t>Ogni coppia A e B di insiemi separati ammette un elemento di separazione.</a:t>
            </a:r>
            <a:endParaRPr lang="en-US"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BFF527ED-1446-43C9-B188-3ED92A20BB2C}"/>
                  </a:ext>
                </a:extLst>
              </p:cNvPr>
              <p:cNvSpPr txBox="1"/>
              <p:nvPr/>
            </p:nvSpPr>
            <p:spPr>
              <a:xfrm>
                <a:off x="1100410" y="2060848"/>
                <a:ext cx="10108157" cy="1200329"/>
              </a:xfrm>
              <a:prstGeom prst="rect">
                <a:avLst/>
              </a:prstGeom>
              <a:noFill/>
            </p:spPr>
            <p:txBody>
              <a:bodyPr wrap="square">
                <a:spAutoFit/>
              </a:bodyPr>
              <a:lstStyle/>
              <a:p>
                <a:r>
                  <a:rPr lang="it-IT" sz="1800" b="0" i="0" u="none" strike="noStrike" baseline="0" dirty="0">
                    <a:latin typeface="Consolas" panose="020B0609020204030204" pitchFamily="49" charset="0"/>
                  </a:rPr>
                  <a:t>Si osservi che tale assioma non è verificato dalla classe </a:t>
                </a:r>
                <a14:m>
                  <m:oMath xmlns:m="http://schemas.openxmlformats.org/officeDocument/2006/math">
                    <m:r>
                      <a:rPr lang="it-IT" sz="800" b="0" i="1" u="none" strike="noStrike" baseline="0" dirty="0">
                        <a:latin typeface="Cambria Math" panose="02040503050406030204" pitchFamily="18" charset="0"/>
                      </a:rPr>
                      <m:t> </m:t>
                    </m:r>
                    <m:r>
                      <a:rPr lang="it-IT" sz="1800" b="0" i="1" u="none" strike="noStrike" baseline="0" dirty="0" smtClean="0">
                        <a:latin typeface="Cambria Math" panose="02040503050406030204" pitchFamily="18" charset="0"/>
                      </a:rPr>
                      <m:t> </m:t>
                    </m:r>
                    <m:sSup>
                      <m:sSupPr>
                        <m:ctrlPr>
                          <a:rPr lang="it-IT" sz="1800" b="0" i="1" u="none" strike="noStrike" baseline="0" dirty="0" smtClean="0">
                            <a:latin typeface="Cambria Math" panose="02040503050406030204" pitchFamily="18" charset="0"/>
                          </a:rPr>
                        </m:ctrlPr>
                      </m:sSupPr>
                      <m:e>
                        <m:r>
                          <a:rPr lang="it-IT" sz="1800" b="0" i="1" u="none" strike="noStrike" baseline="0" dirty="0" smtClean="0">
                            <a:latin typeface="Cambria Math" panose="02040503050406030204" pitchFamily="18" charset="0"/>
                          </a:rPr>
                          <m:t>𝑄</m:t>
                        </m:r>
                      </m:e>
                      <m:sup>
                        <m:r>
                          <a:rPr lang="it-IT" sz="1800" b="0" i="1" u="none" strike="noStrike" baseline="0" dirty="0" smtClean="0">
                            <a:latin typeface="Cambria Math" panose="02040503050406030204" pitchFamily="18" charset="0"/>
                          </a:rPr>
                          <m:t>+</m:t>
                        </m:r>
                      </m:sup>
                    </m:sSup>
                    <m:r>
                      <a:rPr lang="it-IT" sz="1800" b="0" i="1" u="none" strike="noStrike" baseline="0" dirty="0" smtClean="0">
                        <a:latin typeface="Cambria Math" panose="02040503050406030204" pitchFamily="18" charset="0"/>
                      </a:rPr>
                      <m:t>={</m:t>
                    </m:r>
                    <m:r>
                      <a:rPr lang="it-IT" sz="1800" b="0" i="1" u="none" strike="noStrike" baseline="0" dirty="0" err="1">
                        <a:latin typeface="Cambria Math" panose="02040503050406030204" pitchFamily="18" charset="0"/>
                      </a:rPr>
                      <m:t>𝑞</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err="1">
                        <a:latin typeface="Cambria Math" panose="02040503050406030204" pitchFamily="18" charset="0"/>
                      </a:rPr>
                      <m:t>𝑄</m:t>
                    </m:r>
                    <m:r>
                      <a:rPr lang="it-IT" sz="1800" b="0" i="1" u="none" strike="noStrike" baseline="0" dirty="0">
                        <a:latin typeface="Cambria Math" panose="02040503050406030204" pitchFamily="18" charset="0"/>
                      </a:rPr>
                      <m:t> : </m:t>
                    </m:r>
                    <m:r>
                      <a:rPr lang="it-IT" sz="1800" b="0" i="1" u="none" strike="noStrike" baseline="0" dirty="0">
                        <a:latin typeface="Cambria Math" panose="02040503050406030204" pitchFamily="18" charset="0"/>
                      </a:rPr>
                      <m:t>𝑞</m:t>
                    </m:r>
                    <m:r>
                      <a:rPr lang="it-IT" sz="1800" b="0" i="1" u="none" strike="noStrike" baseline="0" dirty="0">
                        <a:latin typeface="Cambria Math" panose="02040503050406030204" pitchFamily="18" charset="0"/>
                      </a:rPr>
                      <m:t>&gt;0} </m:t>
                    </m:r>
                  </m:oMath>
                </a14:m>
                <a:r>
                  <a:rPr lang="it-IT" sz="1800" b="0" i="0" u="none" strike="noStrike" baseline="0" dirty="0">
                    <a:latin typeface="Consolas" panose="020B0609020204030204" pitchFamily="49" charset="0"/>
                  </a:rPr>
                  <a:t>dei numeri razionali positivi. Infatti è possibile provare che le due classi</a:t>
                </a:r>
              </a:p>
              <a:p>
                <a:r>
                  <a:rPr lang="it-IT" sz="1800" b="0" i="0" u="none" strike="noStrike" baseline="0" dirty="0">
                    <a:latin typeface="Consolas" panose="020B0609020204030204" pitchFamily="49" charset="0"/>
                  </a:rPr>
                  <a:t> </a:t>
                </a:r>
                <a14:m>
                  <m:oMath xmlns:m="http://schemas.openxmlformats.org/officeDocument/2006/math">
                    <m:r>
                      <a:rPr lang="it-IT" sz="1800" b="0" i="1" u="none" strike="noStrike" baseline="0" dirty="0" smtClean="0">
                        <a:latin typeface="Cambria Math" panose="02040503050406030204" pitchFamily="18" charset="0"/>
                      </a:rPr>
                      <m:t>𝐴</m:t>
                    </m:r>
                    <m:r>
                      <a:rPr lang="it-IT" sz="1800" b="0" i="1" u="none" strike="noStrike" baseline="0" dirty="0" smtClean="0">
                        <a:latin typeface="Cambria Math" panose="02040503050406030204" pitchFamily="18" charset="0"/>
                      </a:rPr>
                      <m:t> = {</m:t>
                    </m:r>
                    <m:r>
                      <a:rPr lang="it-IT" sz="1800" b="0" i="1" u="none" strike="noStrike" baseline="0" dirty="0" err="1">
                        <a:latin typeface="Cambria Math" panose="02040503050406030204" pitchFamily="18" charset="0"/>
                      </a:rPr>
                      <m:t>𝑟</m:t>
                    </m:r>
                    <m:r>
                      <a:rPr lang="it-IT" sz="1800" b="0" i="1" u="none" strike="noStrike" baseline="0" dirty="0" smtClean="0">
                        <a:latin typeface="Cambria Math" panose="02040503050406030204" pitchFamily="18" charset="0"/>
                        <a:ea typeface="Cambria Math" panose="02040503050406030204" pitchFamily="18" charset="0"/>
                      </a:rPr>
                      <m:t>∈</m:t>
                    </m:r>
                    <m:sSup>
                      <m:sSupPr>
                        <m:ctrlPr>
                          <a:rPr lang="it-IT" sz="1800" b="0" i="1" u="none" strike="noStrike" baseline="0" dirty="0" smtClean="0">
                            <a:latin typeface="Cambria Math" panose="02040503050406030204" pitchFamily="18" charset="0"/>
                            <a:ea typeface="Cambria Math" panose="02040503050406030204" pitchFamily="18" charset="0"/>
                          </a:rPr>
                        </m:ctrlPr>
                      </m:sSupPr>
                      <m:e>
                        <m:r>
                          <a:rPr lang="it-IT" sz="1800" b="0" i="1" u="none" strike="noStrike" baseline="0" dirty="0" smtClean="0">
                            <a:latin typeface="Cambria Math" panose="02040503050406030204" pitchFamily="18" charset="0"/>
                            <a:ea typeface="Cambria Math" panose="02040503050406030204" pitchFamily="18" charset="0"/>
                          </a:rPr>
                          <m:t>𝑄</m:t>
                        </m:r>
                      </m:e>
                      <m:sup>
                        <m:r>
                          <a:rPr lang="it-IT" sz="1800" b="0" i="1" u="none" strike="noStrike" baseline="0" dirty="0" smtClean="0">
                            <a:latin typeface="Cambria Math" panose="02040503050406030204" pitchFamily="18" charset="0"/>
                            <a:ea typeface="Cambria Math" panose="02040503050406030204" pitchFamily="18" charset="0"/>
                          </a:rPr>
                          <m:t>+</m:t>
                        </m:r>
                      </m:sup>
                    </m:sSup>
                    <m:r>
                      <a:rPr lang="it-IT" sz="800" b="0" i="1" u="none" strike="noStrike" baseline="0" dirty="0">
                        <a:latin typeface="Cambria Math" panose="02040503050406030204" pitchFamily="18" charset="0"/>
                      </a:rPr>
                      <m:t> </m:t>
                    </m:r>
                    <m:r>
                      <a:rPr lang="it-IT" sz="1800" b="0" i="1" u="none" strike="noStrike" baseline="0" dirty="0">
                        <a:latin typeface="Cambria Math" panose="02040503050406030204" pitchFamily="18" charset="0"/>
                      </a:rPr>
                      <m:t>| </m:t>
                    </m:r>
                    <m:sSup>
                      <m:sSupPr>
                        <m:ctrlPr>
                          <a:rPr lang="it-IT" sz="1800" b="0" i="1" u="none" strike="noStrike" baseline="0" dirty="0" smtClean="0">
                            <a:latin typeface="Cambria Math" panose="02040503050406030204" pitchFamily="18" charset="0"/>
                          </a:rPr>
                        </m:ctrlPr>
                      </m:sSupPr>
                      <m:e>
                        <m:r>
                          <a:rPr lang="it-IT" sz="1800" b="0" i="1" u="none" strike="noStrike" baseline="0" dirty="0" smtClean="0">
                            <a:latin typeface="Cambria Math" panose="02040503050406030204" pitchFamily="18" charset="0"/>
                          </a:rPr>
                          <m:t>𝑟</m:t>
                        </m:r>
                      </m:e>
                      <m:sup>
                        <m:r>
                          <a:rPr lang="it-IT" sz="1800" b="0" i="1" u="none" strike="noStrike" baseline="0" dirty="0" smtClean="0">
                            <a:latin typeface="Cambria Math" panose="02040503050406030204" pitchFamily="18" charset="0"/>
                          </a:rPr>
                          <m:t>2</m:t>
                        </m:r>
                      </m:sup>
                    </m:sSup>
                    <m:r>
                      <a:rPr lang="it-IT" sz="1800" b="0" i="1" u="none" strike="noStrike" baseline="0" dirty="0">
                        <a:latin typeface="Cambria Math" panose="02040503050406030204" pitchFamily="18" charset="0"/>
                      </a:rPr>
                      <m:t>&lt;2} </m:t>
                    </m:r>
                  </m:oMath>
                </a14:m>
                <a:r>
                  <a:rPr lang="it-IT" sz="1800" b="0" i="0" u="none" strike="noStrike" baseline="0" dirty="0">
                    <a:latin typeface="Consolas" panose="020B0609020204030204" pitchFamily="49" charset="0"/>
                  </a:rPr>
                  <a:t>e</a:t>
                </a:r>
                <a14:m>
                  <m:oMath xmlns:m="http://schemas.openxmlformats.org/officeDocument/2006/math">
                    <m:r>
                      <a:rPr lang="it-IT" i="1" dirty="0">
                        <a:latin typeface="Cambria Math" panose="02040503050406030204" pitchFamily="18" charset="0"/>
                      </a:rPr>
                      <m:t> </m:t>
                    </m:r>
                    <m:r>
                      <a:rPr lang="it-IT" b="0" i="1" dirty="0" smtClean="0">
                        <a:latin typeface="Cambria Math" panose="02040503050406030204" pitchFamily="18" charset="0"/>
                      </a:rPr>
                      <m:t>𝐵</m:t>
                    </m:r>
                    <m:r>
                      <a:rPr lang="it-IT" i="1" dirty="0">
                        <a:latin typeface="Cambria Math" panose="02040503050406030204" pitchFamily="18" charset="0"/>
                      </a:rPr>
                      <m:t>= </m:t>
                    </m:r>
                    <m:d>
                      <m:dPr>
                        <m:begChr m:val="{"/>
                        <m:endChr m:val="|"/>
                        <m:ctrlPr>
                          <a:rPr lang="it-IT" i="1" dirty="0" err="1">
                            <a:latin typeface="Cambria Math" panose="02040503050406030204" pitchFamily="18" charset="0"/>
                          </a:rPr>
                        </m:ctrlPr>
                      </m:dPr>
                      <m:e>
                        <m:r>
                          <a:rPr lang="it-IT" i="1" dirty="0" err="1">
                            <a:latin typeface="Cambria Math" panose="02040503050406030204" pitchFamily="18" charset="0"/>
                          </a:rPr>
                          <m:t>𝑟</m:t>
                        </m:r>
                        <m:r>
                          <a:rPr lang="it-IT" i="1" dirty="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𝑄</m:t>
                            </m:r>
                          </m:e>
                          <m:sup>
                            <m:r>
                              <a:rPr lang="it-IT" i="1" dirty="0">
                                <a:latin typeface="Cambria Math" panose="02040503050406030204" pitchFamily="18" charset="0"/>
                                <a:ea typeface="Cambria Math" panose="02040503050406030204" pitchFamily="18" charset="0"/>
                              </a:rPr>
                              <m:t>+</m:t>
                            </m:r>
                          </m:sup>
                        </m:sSup>
                        <m:r>
                          <a:rPr lang="it-IT" sz="800" i="1" dirty="0">
                            <a:latin typeface="Cambria Math" panose="02040503050406030204" pitchFamily="18" charset="0"/>
                          </a:rPr>
                          <m:t> </m:t>
                        </m:r>
                      </m:e>
                    </m:d>
                    <m:sSup>
                      <m:sSupPr>
                        <m:ctrlPr>
                          <a:rPr lang="it-IT" i="1" dirty="0">
                            <a:latin typeface="Cambria Math" panose="02040503050406030204" pitchFamily="18" charset="0"/>
                          </a:rPr>
                        </m:ctrlPr>
                      </m:sSupPr>
                      <m:e>
                        <m:r>
                          <a:rPr lang="it-IT" i="1" dirty="0">
                            <a:latin typeface="Cambria Math" panose="02040503050406030204" pitchFamily="18" charset="0"/>
                          </a:rPr>
                          <m:t>𝑟</m:t>
                        </m:r>
                      </m:e>
                      <m:sup>
                        <m:r>
                          <a:rPr lang="it-IT" i="1" dirty="0">
                            <a:latin typeface="Cambria Math" panose="02040503050406030204" pitchFamily="18" charset="0"/>
                          </a:rPr>
                          <m:t>2</m:t>
                        </m:r>
                      </m:sup>
                    </m:sSup>
                    <m:r>
                      <a:rPr lang="it-IT" b="0" i="1" dirty="0" smtClean="0">
                        <a:latin typeface="Cambria Math" panose="02040503050406030204" pitchFamily="18" charset="0"/>
                      </a:rPr>
                      <m:t>&gt;</m:t>
                    </m:r>
                    <m:r>
                      <a:rPr lang="it-IT" i="1" dirty="0">
                        <a:latin typeface="Cambria Math" panose="02040503050406030204" pitchFamily="18" charset="0"/>
                      </a:rPr>
                      <m:t>2} </m:t>
                    </m:r>
                  </m:oMath>
                </a14:m>
                <a:r>
                  <a:rPr lang="it-IT" sz="1800" b="0" i="0" u="none" strike="noStrike" baseline="0" dirty="0">
                    <a:latin typeface="Consolas" panose="020B0609020204030204" pitchFamily="49" charset="0"/>
                  </a:rPr>
                  <a:t>sono separate ma che non esiste nessun razionale q che sia elemento </a:t>
                </a:r>
                <a:r>
                  <a:rPr lang="en-US" sz="1800" b="0" i="0" u="none" strike="noStrike" baseline="0" dirty="0">
                    <a:latin typeface="Consolas" panose="020B0609020204030204" pitchFamily="49" charset="0"/>
                  </a:rPr>
                  <a:t>di </a:t>
                </a:r>
                <a:r>
                  <a:rPr lang="en-US" sz="1800" b="0" i="0" u="none" strike="noStrike" baseline="0" dirty="0" err="1">
                    <a:latin typeface="Consolas" panose="020B0609020204030204" pitchFamily="49" charset="0"/>
                  </a:rPr>
                  <a:t>separazione</a:t>
                </a:r>
                <a:r>
                  <a:rPr lang="en-US" sz="1800" b="0" i="0" u="none" strike="noStrike" baseline="0" dirty="0">
                    <a:latin typeface="Consolas" panose="020B0609020204030204" pitchFamily="49" charset="0"/>
                  </a:rPr>
                  <a:t>.</a:t>
                </a:r>
                <a:endParaRPr lang="en-US" dirty="0">
                  <a:latin typeface="Consolas" panose="020B0609020204030204" pitchFamily="49" charset="0"/>
                </a:endParaRPr>
              </a:p>
            </p:txBody>
          </p:sp>
        </mc:Choice>
        <mc:Fallback>
          <p:sp>
            <p:nvSpPr>
              <p:cNvPr id="7" name="CasellaDiTesto 6">
                <a:extLst>
                  <a:ext uri="{FF2B5EF4-FFF2-40B4-BE49-F238E27FC236}">
                    <a16:creationId xmlns:a16="http://schemas.microsoft.com/office/drawing/2014/main" id="{BFF527ED-1446-43C9-B188-3ED92A20BB2C}"/>
                  </a:ext>
                </a:extLst>
              </p:cNvPr>
              <p:cNvSpPr txBox="1">
                <a:spLocks noRot="1" noChangeAspect="1" noMove="1" noResize="1" noEditPoints="1" noAdjustHandles="1" noChangeArrowheads="1" noChangeShapeType="1" noTextEdit="1"/>
              </p:cNvSpPr>
              <p:nvPr/>
            </p:nvSpPr>
            <p:spPr>
              <a:xfrm>
                <a:off x="1100410" y="2060848"/>
                <a:ext cx="10108157" cy="1200329"/>
              </a:xfrm>
              <a:prstGeom prst="rect">
                <a:avLst/>
              </a:prstGeom>
              <a:blipFill>
                <a:blip r:embed="rId2"/>
                <a:stretch>
                  <a:fillRect l="-543" t="-2538" r="-1327" b="-7107"/>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3085E26E-FE83-4D76-B13A-2E7B37F17D05}"/>
              </a:ext>
            </a:extLst>
          </p:cNvPr>
          <p:cNvSpPr txBox="1"/>
          <p:nvPr/>
        </p:nvSpPr>
        <p:spPr>
          <a:xfrm>
            <a:off x="1127448" y="3389198"/>
            <a:ext cx="10081119" cy="3046988"/>
          </a:xfrm>
          <a:prstGeom prst="rect">
            <a:avLst/>
          </a:prstGeom>
          <a:noFill/>
        </p:spPr>
        <p:txBody>
          <a:bodyPr wrap="square">
            <a:spAutoFit/>
          </a:bodyPr>
          <a:lstStyle/>
          <a:p>
            <a:pPr algn="l"/>
            <a:r>
              <a:rPr lang="it-IT" sz="1600" b="0" i="0" u="none" strike="noStrike" baseline="0" dirty="0">
                <a:latin typeface="Consolas" panose="020B0609020204030204" pitchFamily="49" charset="0"/>
              </a:rPr>
              <a:t>Per fare un esempio del ruolo giocato dall’assioma della continuità, consideriamo il seguente problema:</a:t>
            </a:r>
          </a:p>
          <a:p>
            <a:pPr algn="l"/>
            <a:r>
              <a:rPr lang="it-IT" sz="1600" b="1" i="1" u="none" strike="noStrike" baseline="0" dirty="0">
                <a:latin typeface="Consolas" panose="020B0609020204030204" pitchFamily="49" charset="0"/>
              </a:rPr>
              <a:t>data una circonferenza C trovare un segmento la cui lunghezza sia uguale a quella di C</a:t>
            </a:r>
            <a:r>
              <a:rPr lang="it-IT" sz="1600" b="0" i="0" u="none" strike="noStrike" baseline="0" dirty="0">
                <a:latin typeface="Consolas" panose="020B0609020204030204" pitchFamily="49" charset="0"/>
              </a:rPr>
              <a:t>.</a:t>
            </a:r>
          </a:p>
          <a:p>
            <a:pPr algn="l"/>
            <a:r>
              <a:rPr lang="it-IT" sz="1600" b="0" i="0" u="none" strike="noStrike" baseline="0" dirty="0">
                <a:latin typeface="Consolas" panose="020B0609020204030204" pitchFamily="49" charset="0"/>
              </a:rPr>
              <a:t>Allora posso considerare l'insieme A dei segmenti che si ottengono inscrivendo una poligonale in C e poi "raddrizzandola" in un segmento. In altre parole A è l'insieme dei segmenti la cui lunghezza è uguale alla lunghezza di una poligonale inscritta. Definiamo inoltre l'insieme B come l'insieme dei segmenti la cui lunghezza si ottiene “raddrizzando” una poligonale circoscritta. Precisamente B è l'insieme dei segmenti la cui lunghezza è uguale alla lunghezza di una poligonale circoscritta. Allora A e B sono due classi separate e pertanto, per l’assioma di continuità, esiste un segmento che separa tali classi. Tale segmento rappresenta il segmento la cui la lunghezza è uguale a quella della circonferenza.</a:t>
            </a:r>
            <a:endParaRPr lang="en-US" sz="1600" dirty="0">
              <a:latin typeface="Consolas" panose="020B0609020204030204" pitchFamily="49" charset="0"/>
            </a:endParaRPr>
          </a:p>
        </p:txBody>
      </p:sp>
    </p:spTree>
    <p:extLst>
      <p:ext uri="{BB962C8B-B14F-4D97-AF65-F5344CB8AC3E}">
        <p14:creationId xmlns:p14="http://schemas.microsoft.com/office/powerpoint/2010/main" val="27417254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191344" y="350513"/>
            <a:ext cx="11809312" cy="774231"/>
          </a:xfrm>
        </p:spPr>
        <p:txBody>
          <a:bodyPr>
            <a:noAutofit/>
          </a:bodyPr>
          <a:lstStyle/>
          <a:p>
            <a:pPr algn="ctr"/>
            <a:r>
              <a:rPr lang="it-IT" sz="4000" b="0" i="0" u="none" strike="noStrike" baseline="0" dirty="0">
                <a:latin typeface="Consolas" panose="020B0609020204030204" pitchFamily="49" charset="0"/>
              </a:rPr>
              <a:t>La teoria delle proporzioni (invece delle operazioni)</a:t>
            </a:r>
            <a:endParaRPr lang="it-IT" sz="4000"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46A388DC-AE3A-4C55-95D2-1A35B9C03310}"/>
                  </a:ext>
                </a:extLst>
              </p:cNvPr>
              <p:cNvSpPr txBox="1"/>
              <p:nvPr/>
            </p:nvSpPr>
            <p:spPr>
              <a:xfrm>
                <a:off x="839416" y="1700808"/>
                <a:ext cx="10585176" cy="923330"/>
              </a:xfrm>
              <a:prstGeom prst="rect">
                <a:avLst/>
              </a:prstGeom>
              <a:noFill/>
            </p:spPr>
            <p:txBody>
              <a:bodyPr wrap="square">
                <a:spAutoFit/>
              </a:bodyPr>
              <a:lstStyle/>
              <a:p>
                <a:pPr algn="l"/>
                <a:r>
                  <a:rPr lang="it-IT" sz="1800" b="1" i="0" u="none" strike="noStrike" baseline="0" dirty="0">
                    <a:latin typeface="Consolas" panose="020B0609020204030204" pitchFamily="49" charset="0"/>
                  </a:rPr>
                  <a:t>Definizione </a:t>
                </a:r>
              </a:p>
              <a:p>
                <a:pPr algn="l"/>
                <a:r>
                  <a:rPr lang="it-IT" sz="1800" b="0" i="0" u="none" strike="noStrike" baseline="0" dirty="0">
                    <a:latin typeface="Consolas" panose="020B0609020204030204" pitchFamily="49" charset="0"/>
                  </a:rPr>
                  <a:t>Due grandezze a e b sono commensurabili se esiste u tale </a:t>
                </a:r>
                <a14:m>
                  <m:oMath xmlns:m="http://schemas.openxmlformats.org/officeDocument/2006/math">
                    <m:r>
                      <a:rPr lang="it-IT" sz="1800" b="0" i="1" u="none" strike="noStrike" baseline="0" dirty="0" smtClean="0">
                        <a:latin typeface="Cambria Math" panose="02040503050406030204" pitchFamily="18" charset="0"/>
                      </a:rPr>
                      <m:t>𝑛</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smtClean="0">
                        <a:latin typeface="Cambria Math" panose="02040503050406030204" pitchFamily="18" charset="0"/>
                      </a:rPr>
                      <m:t>𝑢</m:t>
                    </m:r>
                    <m:r>
                      <a:rPr lang="it-IT" sz="1800" b="0" i="1" u="none" strike="noStrike" baseline="0" dirty="0" smtClean="0">
                        <a:latin typeface="Cambria Math" panose="02040503050406030204" pitchFamily="18" charset="0"/>
                      </a:rPr>
                      <m:t> = </m:t>
                    </m:r>
                    <m:r>
                      <a:rPr lang="it-IT" sz="1800" b="0" i="1" u="none" strike="noStrike" baseline="0" dirty="0">
                        <a:latin typeface="Cambria Math" panose="02040503050406030204" pitchFamily="18" charset="0"/>
                      </a:rPr>
                      <m:t>𝑎</m:t>
                    </m:r>
                    <m:r>
                      <a:rPr lang="it-IT" sz="1800" b="0" i="1" u="none" strike="noStrike" baseline="0" dirty="0">
                        <a:latin typeface="Cambria Math" panose="02040503050406030204" pitchFamily="18" charset="0"/>
                      </a:rPr>
                      <m:t> </m:t>
                    </m:r>
                  </m:oMath>
                </a14:m>
                <a:r>
                  <a:rPr lang="it-IT" sz="1800" b="0" i="0" u="none" strike="noStrike" baseline="0" dirty="0">
                    <a:latin typeface="Consolas" panose="020B0609020204030204" pitchFamily="49" charset="0"/>
                  </a:rPr>
                  <a:t>e </a:t>
                </a:r>
                <a14:m>
                  <m:oMath xmlns:m="http://schemas.openxmlformats.org/officeDocument/2006/math">
                    <m:r>
                      <a:rPr lang="it-IT" sz="1800" b="0" i="1" u="none" strike="noStrike" baseline="0" dirty="0" smtClean="0">
                        <a:latin typeface="Cambria Math" panose="02040503050406030204" pitchFamily="18" charset="0"/>
                      </a:rPr>
                      <m:t>𝑚</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smtClean="0">
                        <a:latin typeface="Cambria Math" panose="02040503050406030204" pitchFamily="18" charset="0"/>
                      </a:rPr>
                      <m:t>𝑢</m:t>
                    </m:r>
                    <m:r>
                      <a:rPr lang="it-IT" sz="1800" b="0" i="1" u="none" strike="noStrike" baseline="0" dirty="0" smtClean="0">
                        <a:latin typeface="Cambria Math" panose="02040503050406030204" pitchFamily="18" charset="0"/>
                      </a:rPr>
                      <m:t> = </m:t>
                    </m:r>
                    <m:r>
                      <a:rPr lang="it-IT" sz="1800" b="0" i="1" u="none" strike="noStrike" baseline="0" dirty="0">
                        <a:latin typeface="Cambria Math" panose="02040503050406030204" pitchFamily="18" charset="0"/>
                      </a:rPr>
                      <m:t>𝑏</m:t>
                    </m:r>
                    <m:r>
                      <a:rPr lang="it-IT" sz="1800" b="0" i="1" u="none" strike="noStrike" baseline="0" dirty="0">
                        <a:latin typeface="Cambria Math" panose="02040503050406030204" pitchFamily="18" charset="0"/>
                      </a:rPr>
                      <m:t> </m:t>
                    </m:r>
                  </m:oMath>
                </a14:m>
                <a:r>
                  <a:rPr lang="it-IT" sz="1800" b="0" i="0" u="none" strike="noStrike" baseline="0" dirty="0">
                    <a:latin typeface="Consolas" panose="020B0609020204030204" pitchFamily="49" charset="0"/>
                  </a:rPr>
                  <a:t>dove n ed m sono opportuni naturali.</a:t>
                </a:r>
                <a:endParaRPr lang="en-US" dirty="0">
                  <a:latin typeface="Consolas" panose="020B0609020204030204" pitchFamily="49" charset="0"/>
                </a:endParaRPr>
              </a:p>
            </p:txBody>
          </p:sp>
        </mc:Choice>
        <mc:Fallback>
          <p:sp>
            <p:nvSpPr>
              <p:cNvPr id="9" name="CasellaDiTesto 8">
                <a:extLst>
                  <a:ext uri="{FF2B5EF4-FFF2-40B4-BE49-F238E27FC236}">
                    <a16:creationId xmlns:a16="http://schemas.microsoft.com/office/drawing/2014/main" id="{46A388DC-AE3A-4C55-95D2-1A35B9C03310}"/>
                  </a:ext>
                </a:extLst>
              </p:cNvPr>
              <p:cNvSpPr txBox="1">
                <a:spLocks noRot="1" noChangeAspect="1" noMove="1" noResize="1" noEditPoints="1" noAdjustHandles="1" noChangeArrowheads="1" noChangeShapeType="1" noTextEdit="1"/>
              </p:cNvSpPr>
              <p:nvPr/>
            </p:nvSpPr>
            <p:spPr>
              <a:xfrm>
                <a:off x="839416" y="1700808"/>
                <a:ext cx="10585176" cy="923330"/>
              </a:xfrm>
              <a:prstGeom prst="rect">
                <a:avLst/>
              </a:prstGeom>
              <a:blipFill>
                <a:blip r:embed="rId2"/>
                <a:stretch>
                  <a:fillRect l="-518" t="-3311" r="-288"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C3082D83-176B-4FD0-A8FD-A12B95604DC4}"/>
                  </a:ext>
                </a:extLst>
              </p:cNvPr>
              <p:cNvSpPr txBox="1"/>
              <p:nvPr/>
            </p:nvSpPr>
            <p:spPr>
              <a:xfrm>
                <a:off x="839416" y="2802702"/>
                <a:ext cx="10369152" cy="2031325"/>
              </a:xfrm>
              <a:prstGeom prst="rect">
                <a:avLst/>
              </a:prstGeom>
              <a:noFill/>
            </p:spPr>
            <p:txBody>
              <a:bodyPr wrap="square">
                <a:spAutoFit/>
              </a:bodyPr>
              <a:lstStyle/>
              <a:p>
                <a:r>
                  <a:rPr lang="it-IT" dirty="0">
                    <a:latin typeface="Consolas" panose="020B0609020204030204" pitchFamily="49" charset="0"/>
                  </a:rPr>
                  <a:t>In termini moderni noi diremmo che a e b sono commensurabili se a = (m/n)b, ma i Greci come abbiamo già osservato, non potevano fare riferimento ai razionali. </a:t>
                </a:r>
              </a:p>
              <a:p>
                <a:r>
                  <a:rPr lang="it-IT" dirty="0">
                    <a:latin typeface="Consolas" panose="020B0609020204030204" pitchFamily="49" charset="0"/>
                  </a:rPr>
                  <a:t>Quello che è per noi il numero razionale m/n rappresentava per loro una relazione che doveva</a:t>
                </a:r>
              </a:p>
              <a:p>
                <a:r>
                  <a:rPr lang="it-IT" dirty="0">
                    <a:latin typeface="Consolas" panose="020B0609020204030204" pitchFamily="49" charset="0"/>
                  </a:rPr>
                  <a:t>essere espressa, se si voleva mantenere il dovuto rigore, solo in termini di interi tramite l'uguaglianza </a:t>
                </a: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𝑛</m:t>
                      </m:r>
                      <m:r>
                        <a:rPr lang="it-IT" i="1" dirty="0" smtClean="0">
                          <a:latin typeface="Cambria Math" panose="02040503050406030204" pitchFamily="18" charset="0"/>
                          <a:ea typeface="Cambria Math" panose="02040503050406030204" pitchFamily="18" charset="0"/>
                        </a:rPr>
                        <m:t>∙</m:t>
                      </m:r>
                      <m:r>
                        <a:rPr lang="it-IT" i="1" dirty="0" smtClean="0">
                          <a:latin typeface="Cambria Math" panose="02040503050406030204" pitchFamily="18" charset="0"/>
                        </a:rPr>
                        <m:t>𝑎</m:t>
                      </m:r>
                      <m:r>
                        <a:rPr lang="it-IT" i="1" dirty="0" smtClean="0">
                          <a:latin typeface="Cambria Math" panose="02040503050406030204" pitchFamily="18" charset="0"/>
                        </a:rPr>
                        <m:t> = </m:t>
                      </m:r>
                      <m:r>
                        <a:rPr lang="it-IT" i="1" dirty="0" err="1">
                          <a:latin typeface="Cambria Math" panose="02040503050406030204" pitchFamily="18" charset="0"/>
                        </a:rPr>
                        <m:t>𝑚</m:t>
                      </m:r>
                      <m:r>
                        <a:rPr lang="it-IT" i="1" dirty="0" smtClean="0">
                          <a:latin typeface="Cambria Math" panose="02040503050406030204" pitchFamily="18" charset="0"/>
                          <a:ea typeface="Cambria Math" panose="02040503050406030204" pitchFamily="18" charset="0"/>
                        </a:rPr>
                        <m:t>∙</m:t>
                      </m:r>
                      <m:r>
                        <a:rPr lang="it-IT" i="1" dirty="0" err="1">
                          <a:latin typeface="Cambria Math" panose="02040503050406030204" pitchFamily="18" charset="0"/>
                        </a:rPr>
                        <m:t>𝑏</m:t>
                      </m:r>
                      <m:r>
                        <a:rPr lang="it-IT" i="1" dirty="0">
                          <a:latin typeface="Cambria Math" panose="02040503050406030204" pitchFamily="18" charset="0"/>
                        </a:rPr>
                        <m:t>.</m:t>
                      </m:r>
                    </m:oMath>
                  </m:oMathPara>
                </a14:m>
                <a:endParaRPr lang="en-US" dirty="0">
                  <a:latin typeface="Consolas" panose="020B0609020204030204" pitchFamily="49" charset="0"/>
                </a:endParaRPr>
              </a:p>
            </p:txBody>
          </p:sp>
        </mc:Choice>
        <mc:Fallback>
          <p:sp>
            <p:nvSpPr>
              <p:cNvPr id="10" name="CasellaDiTesto 9">
                <a:extLst>
                  <a:ext uri="{FF2B5EF4-FFF2-40B4-BE49-F238E27FC236}">
                    <a16:creationId xmlns:a16="http://schemas.microsoft.com/office/drawing/2014/main" id="{C3082D83-176B-4FD0-A8FD-A12B95604DC4}"/>
                  </a:ext>
                </a:extLst>
              </p:cNvPr>
              <p:cNvSpPr txBox="1">
                <a:spLocks noRot="1" noChangeAspect="1" noMove="1" noResize="1" noEditPoints="1" noAdjustHandles="1" noChangeArrowheads="1" noChangeShapeType="1" noTextEdit="1"/>
              </p:cNvSpPr>
              <p:nvPr/>
            </p:nvSpPr>
            <p:spPr>
              <a:xfrm>
                <a:off x="839416" y="2802702"/>
                <a:ext cx="10369152" cy="2031325"/>
              </a:xfrm>
              <a:prstGeom prst="rect">
                <a:avLst/>
              </a:prstGeom>
              <a:blipFill>
                <a:blip r:embed="rId3"/>
                <a:stretch>
                  <a:fillRect l="-529" t="-1802" r="-1411"/>
                </a:stretch>
              </a:blipFill>
            </p:spPr>
            <p:txBody>
              <a:bodyPr/>
              <a:lstStyle/>
              <a:p>
                <a:r>
                  <a:rPr lang="en-US">
                    <a:noFill/>
                  </a:rPr>
                  <a:t> </a:t>
                </a:r>
              </a:p>
            </p:txBody>
          </p:sp>
        </mc:Fallback>
      </mc:AlternateContent>
      <p:sp>
        <p:nvSpPr>
          <p:cNvPr id="11" name="CasellaDiTesto 10">
            <a:extLst>
              <a:ext uri="{FF2B5EF4-FFF2-40B4-BE49-F238E27FC236}">
                <a16:creationId xmlns:a16="http://schemas.microsoft.com/office/drawing/2014/main" id="{A2F94A37-23B7-42A4-B08F-405588BC7BA9}"/>
              </a:ext>
            </a:extLst>
          </p:cNvPr>
          <p:cNvSpPr txBox="1"/>
          <p:nvPr/>
        </p:nvSpPr>
        <p:spPr>
          <a:xfrm>
            <a:off x="839416" y="5017155"/>
            <a:ext cx="10441160" cy="923330"/>
          </a:xfrm>
          <a:prstGeom prst="rect">
            <a:avLst/>
          </a:prstGeom>
          <a:noFill/>
        </p:spPr>
        <p:txBody>
          <a:bodyPr wrap="square">
            <a:spAutoFit/>
          </a:bodyPr>
          <a:lstStyle/>
          <a:p>
            <a:r>
              <a:rPr lang="it-IT" dirty="0">
                <a:latin typeface="Consolas" panose="020B0609020204030204" pitchFamily="49" charset="0"/>
              </a:rPr>
              <a:t>Ad esempio Euclide nei suoi Elementi afferma che</a:t>
            </a:r>
          </a:p>
          <a:p>
            <a:r>
              <a:rPr lang="it-IT" i="1" dirty="0">
                <a:latin typeface="Consolas" panose="020B0609020204030204" pitchFamily="49" charset="0"/>
              </a:rPr>
              <a:t>“un rapporto è una sorta di relazione tra dimensioni di due grandezze della stessa specie.”</a:t>
            </a:r>
            <a:endParaRPr lang="en-US" i="1" dirty="0">
              <a:latin typeface="Consolas" panose="020B0609020204030204" pitchFamily="49" charset="0"/>
            </a:endParaRPr>
          </a:p>
        </p:txBody>
      </p:sp>
    </p:spTree>
    <p:extLst>
      <p:ext uri="{BB962C8B-B14F-4D97-AF65-F5344CB8AC3E}">
        <p14:creationId xmlns:p14="http://schemas.microsoft.com/office/powerpoint/2010/main" val="7823740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191344" y="350513"/>
            <a:ext cx="11809312" cy="774231"/>
          </a:xfrm>
        </p:spPr>
        <p:txBody>
          <a:bodyPr>
            <a:noAutofit/>
          </a:bodyPr>
          <a:lstStyle/>
          <a:p>
            <a:pPr algn="ctr"/>
            <a:r>
              <a:rPr lang="it-IT" sz="4000" b="0" i="0" u="none" strike="noStrike" baseline="0" dirty="0">
                <a:latin typeface="Consolas" panose="020B0609020204030204" pitchFamily="49" charset="0"/>
              </a:rPr>
              <a:t>La teoria delle proporzioni (invece delle operazioni)</a:t>
            </a:r>
            <a:endParaRPr lang="it-IT" sz="4000"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46A388DC-AE3A-4C55-95D2-1A35B9C03310}"/>
                  </a:ext>
                </a:extLst>
              </p:cNvPr>
              <p:cNvSpPr txBox="1"/>
              <p:nvPr/>
            </p:nvSpPr>
            <p:spPr>
              <a:xfrm>
                <a:off x="839416" y="1700808"/>
                <a:ext cx="10585176" cy="1200329"/>
              </a:xfrm>
              <a:prstGeom prst="rect">
                <a:avLst/>
              </a:prstGeom>
              <a:noFill/>
            </p:spPr>
            <p:txBody>
              <a:bodyPr wrap="square">
                <a:spAutoFit/>
              </a:bodyPr>
              <a:lstStyle/>
              <a:p>
                <a:pPr algn="l"/>
                <a:r>
                  <a:rPr lang="it-IT" sz="1800" b="1" i="0" u="none" strike="noStrike" baseline="0" dirty="0">
                    <a:latin typeface="Consolas" panose="020B0609020204030204" pitchFamily="49" charset="0"/>
                  </a:rPr>
                  <a:t>Proposizione</a:t>
                </a:r>
              </a:p>
              <a:p>
                <a:pPr algn="l"/>
                <a:r>
                  <a:rPr lang="it-IT" sz="1800" b="0" i="0" u="none" strike="noStrike" baseline="0" dirty="0">
                    <a:latin typeface="Consolas" panose="020B0609020204030204" pitchFamily="49" charset="0"/>
                  </a:rPr>
                  <a:t>Due grandezze omogenee a e b sono commensurabili se e solo se esistono due interi n ed m tali che</a:t>
                </a:r>
              </a:p>
              <a:p>
                <a:pPr algn="l"/>
                <a:r>
                  <a:rPr lang="it-IT" sz="1800" b="0" i="0" u="none" strike="noStrike" baseline="0" dirty="0">
                    <a:latin typeface="Consolas" panose="020B0609020204030204" pitchFamily="49" charset="0"/>
                  </a:rPr>
                  <a:t> </a:t>
                </a:r>
                <a14:m>
                  <m:oMath xmlns:m="http://schemas.openxmlformats.org/officeDocument/2006/math">
                    <m:r>
                      <a:rPr lang="it-IT" sz="1800" b="0" i="1" u="none" strike="noStrike" baseline="0" dirty="0" smtClean="0">
                        <a:latin typeface="Cambria Math" panose="02040503050406030204" pitchFamily="18" charset="0"/>
                      </a:rPr>
                      <m:t>𝑛</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smtClean="0">
                        <a:latin typeface="Cambria Math" panose="02040503050406030204" pitchFamily="18" charset="0"/>
                      </a:rPr>
                      <m:t>𝑎</m:t>
                    </m:r>
                    <m:r>
                      <a:rPr lang="it-IT" sz="1800" b="0" i="1" u="none" strike="noStrike" baseline="0" dirty="0" smtClean="0">
                        <a:latin typeface="Cambria Math" panose="02040503050406030204" pitchFamily="18" charset="0"/>
                      </a:rPr>
                      <m:t> = </m:t>
                    </m:r>
                    <m:r>
                      <a:rPr lang="en-US" sz="1800" b="0" i="1" u="none" strike="noStrike" baseline="0" dirty="0" err="1" smtClean="0">
                        <a:latin typeface="Cambria Math" panose="02040503050406030204" pitchFamily="18" charset="0"/>
                      </a:rPr>
                      <m:t>𝑚</m:t>
                    </m:r>
                    <m:r>
                      <a:rPr lang="en-US" sz="1800" b="0" i="1" u="none" strike="noStrike" baseline="0" dirty="0" smtClean="0">
                        <a:latin typeface="Cambria Math" panose="02040503050406030204" pitchFamily="18" charset="0"/>
                        <a:ea typeface="Cambria Math" panose="02040503050406030204" pitchFamily="18" charset="0"/>
                      </a:rPr>
                      <m:t>∙</m:t>
                    </m:r>
                    <m:r>
                      <a:rPr lang="en-US" sz="1800" b="0" i="1" u="none" strike="noStrike" baseline="0" dirty="0" err="1" smtClean="0">
                        <a:latin typeface="Cambria Math" panose="02040503050406030204" pitchFamily="18" charset="0"/>
                      </a:rPr>
                      <m:t>𝑏</m:t>
                    </m:r>
                  </m:oMath>
                </a14:m>
                <a:r>
                  <a:rPr lang="en-US" sz="1800" b="0" i="0" u="none" strike="noStrike" baseline="0" dirty="0">
                    <a:latin typeface="Consolas" panose="020B0609020204030204" pitchFamily="49" charset="0"/>
                  </a:rPr>
                  <a:t>.</a:t>
                </a:r>
                <a:endParaRPr lang="en-US" dirty="0">
                  <a:latin typeface="Consolas" panose="020B0609020204030204" pitchFamily="49" charset="0"/>
                </a:endParaRPr>
              </a:p>
            </p:txBody>
          </p:sp>
        </mc:Choice>
        <mc:Fallback>
          <p:sp>
            <p:nvSpPr>
              <p:cNvPr id="9" name="CasellaDiTesto 8">
                <a:extLst>
                  <a:ext uri="{FF2B5EF4-FFF2-40B4-BE49-F238E27FC236}">
                    <a16:creationId xmlns:a16="http://schemas.microsoft.com/office/drawing/2014/main" id="{46A388DC-AE3A-4C55-95D2-1A35B9C03310}"/>
                  </a:ext>
                </a:extLst>
              </p:cNvPr>
              <p:cNvSpPr txBox="1">
                <a:spLocks noRot="1" noChangeAspect="1" noMove="1" noResize="1" noEditPoints="1" noAdjustHandles="1" noChangeArrowheads="1" noChangeShapeType="1" noTextEdit="1"/>
              </p:cNvSpPr>
              <p:nvPr/>
            </p:nvSpPr>
            <p:spPr>
              <a:xfrm>
                <a:off x="839416" y="1700808"/>
                <a:ext cx="10585176" cy="1200329"/>
              </a:xfrm>
              <a:prstGeom prst="rect">
                <a:avLst/>
              </a:prstGeom>
              <a:blipFill>
                <a:blip r:embed="rId2"/>
                <a:stretch>
                  <a:fillRect l="-518" t="-2538"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C3082D83-176B-4FD0-A8FD-A12B95604DC4}"/>
                  </a:ext>
                </a:extLst>
              </p:cNvPr>
              <p:cNvSpPr txBox="1"/>
              <p:nvPr/>
            </p:nvSpPr>
            <p:spPr>
              <a:xfrm>
                <a:off x="839416" y="3031420"/>
                <a:ext cx="10369152" cy="1200329"/>
              </a:xfrm>
              <a:prstGeom prst="rect">
                <a:avLst/>
              </a:prstGeom>
              <a:noFill/>
            </p:spPr>
            <p:txBody>
              <a:bodyPr wrap="square">
                <a:spAutoFit/>
              </a:bodyPr>
              <a:lstStyle/>
              <a:p>
                <a:pPr algn="l"/>
                <a:r>
                  <a:rPr lang="it-IT" sz="1800" b="0" i="0" u="none" strike="noStrike" baseline="0" dirty="0" err="1">
                    <a:latin typeface="Consolas" panose="020B0609020204030204" pitchFamily="49" charset="0"/>
                  </a:rPr>
                  <a:t>Dim</a:t>
                </a:r>
                <a:r>
                  <a:rPr lang="it-IT" sz="1800" b="0" i="0" u="none" strike="noStrike" baseline="0" dirty="0">
                    <a:latin typeface="Consolas" panose="020B0609020204030204" pitchFamily="49" charset="0"/>
                  </a:rPr>
                  <a:t>. </a:t>
                </a:r>
              </a:p>
              <a:p>
                <a:pPr algn="l"/>
                <a:r>
                  <a:rPr lang="it-IT" sz="1800" b="0" i="0" u="none" strike="noStrike" baseline="0" dirty="0">
                    <a:latin typeface="Consolas" panose="020B0609020204030204" pitchFamily="49" charset="0"/>
                  </a:rPr>
                  <a:t>Supponiamo che esistano due naturali n ed m tali che </a:t>
                </a:r>
                <a14:m>
                  <m:oMath xmlns:m="http://schemas.openxmlformats.org/officeDocument/2006/math">
                    <m:r>
                      <a:rPr lang="it-IT" sz="1800" b="0" i="1" u="none" strike="noStrike" baseline="0" dirty="0" smtClean="0">
                        <a:latin typeface="Cambria Math" panose="02040503050406030204" pitchFamily="18" charset="0"/>
                      </a:rPr>
                      <m:t>𝑛</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smtClean="0">
                        <a:latin typeface="Cambria Math" panose="02040503050406030204" pitchFamily="18" charset="0"/>
                      </a:rPr>
                      <m:t>𝑎</m:t>
                    </m:r>
                    <m:r>
                      <a:rPr lang="it-IT" sz="1800" b="0" i="1" u="none" strike="noStrike" baseline="0" dirty="0" smtClean="0">
                        <a:latin typeface="Cambria Math" panose="02040503050406030204" pitchFamily="18" charset="0"/>
                      </a:rPr>
                      <m:t> = </m:t>
                    </m:r>
                    <m:r>
                      <a:rPr lang="en-US" sz="1800" b="0" i="1" u="none" strike="noStrike" baseline="0" dirty="0" err="1" smtClean="0">
                        <a:latin typeface="Cambria Math" panose="02040503050406030204" pitchFamily="18" charset="0"/>
                      </a:rPr>
                      <m:t>𝑚</m:t>
                    </m:r>
                    <m:r>
                      <a:rPr lang="en-US" sz="1800" b="0" i="1" u="none" strike="noStrike" baseline="0" dirty="0" smtClean="0">
                        <a:latin typeface="Cambria Math" panose="02040503050406030204" pitchFamily="18" charset="0"/>
                        <a:ea typeface="Cambria Math" panose="02040503050406030204" pitchFamily="18" charset="0"/>
                      </a:rPr>
                      <m:t>∙</m:t>
                    </m:r>
                    <m:r>
                      <a:rPr lang="en-US" sz="1800" b="0" i="1" u="none" strike="noStrike" baseline="0" dirty="0" err="1" smtClean="0">
                        <a:latin typeface="Cambria Math" panose="02040503050406030204" pitchFamily="18" charset="0"/>
                      </a:rPr>
                      <m:t>𝑏</m:t>
                    </m:r>
                  </m:oMath>
                </a14:m>
                <a:r>
                  <a:rPr lang="en-US" sz="1800" b="0" i="0" u="none" strike="noStrike" baseline="0" dirty="0">
                    <a:latin typeface="Consolas" panose="020B0609020204030204" pitchFamily="49" charset="0"/>
                  </a:rPr>
                  <a:t>.</a:t>
                </a:r>
                <a:r>
                  <a:rPr lang="it-IT" sz="1800" b="0" i="0" u="none" strike="noStrike" baseline="0" dirty="0">
                    <a:latin typeface="Consolas" panose="020B0609020204030204" pitchFamily="49" charset="0"/>
                  </a:rPr>
                  <a:t> Sia u tale che </a:t>
                </a:r>
                <a14:m>
                  <m:oMath xmlns:m="http://schemas.openxmlformats.org/officeDocument/2006/math">
                    <m:r>
                      <a:rPr lang="it-IT" sz="1800" b="0" i="1" u="none" strike="noStrike" baseline="0" dirty="0" smtClean="0">
                        <a:latin typeface="Cambria Math" panose="02040503050406030204" pitchFamily="18" charset="0"/>
                      </a:rPr>
                      <m:t>𝑚</m:t>
                    </m:r>
                    <m:r>
                      <a:rPr lang="it-IT" sz="1800" b="0" i="1" u="none" strike="noStrike" baseline="0" dirty="0" smtClean="0">
                        <a:latin typeface="Cambria Math" panose="02040503050406030204" pitchFamily="18" charset="0"/>
                        <a:ea typeface="Cambria Math" panose="02040503050406030204" pitchFamily="18" charset="0"/>
                      </a:rPr>
                      <m:t>∙</m:t>
                    </m:r>
                    <m:r>
                      <a:rPr lang="it-IT" sz="1800" b="0" i="1" u="none" strike="noStrike" baseline="0" dirty="0" smtClean="0">
                        <a:latin typeface="Cambria Math" panose="02040503050406030204" pitchFamily="18" charset="0"/>
                      </a:rPr>
                      <m:t>𝑢</m:t>
                    </m:r>
                    <m:r>
                      <a:rPr lang="it-IT" sz="1800" b="0" i="1" u="none" strike="noStrike" baseline="0" dirty="0" smtClean="0">
                        <a:latin typeface="Cambria Math" panose="02040503050406030204" pitchFamily="18" charset="0"/>
                      </a:rPr>
                      <m:t> = </m:t>
                    </m:r>
                    <m:r>
                      <a:rPr lang="it-IT" sz="1800" b="0" i="1" u="none" strike="noStrike" baseline="0" dirty="0" smtClean="0">
                        <a:latin typeface="Cambria Math" panose="02040503050406030204" pitchFamily="18" charset="0"/>
                      </a:rPr>
                      <m:t>𝑎</m:t>
                    </m:r>
                    <m:r>
                      <a:rPr lang="it-IT" sz="1800" b="0" i="1" u="none" strike="noStrike" baseline="0" dirty="0" smtClean="0">
                        <a:latin typeface="Cambria Math" panose="02040503050406030204" pitchFamily="18" charset="0"/>
                      </a:rPr>
                      <m:t> </m:t>
                    </m:r>
                  </m:oMath>
                </a14:m>
                <a:r>
                  <a:rPr lang="it-IT" sz="1800" b="0" i="0" u="none" strike="noStrike" baseline="0" dirty="0">
                    <a:latin typeface="Consolas" panose="020B0609020204030204" pitchFamily="49" charset="0"/>
                  </a:rPr>
                  <a:t>allora risulta che </a:t>
                </a:r>
                <a14:m>
                  <m:oMath xmlns:m="http://schemas.openxmlformats.org/officeDocument/2006/math">
                    <m:r>
                      <a:rPr lang="it-IT" sz="1800" b="0" i="1" u="none" strike="noStrike" baseline="0" dirty="0" smtClean="0">
                        <a:latin typeface="Cambria Math" panose="02040503050406030204" pitchFamily="18" charset="0"/>
                      </a:rPr>
                      <m:t>𝑚𝑛𝑢</m:t>
                    </m:r>
                    <m:r>
                      <a:rPr lang="it-IT" sz="1800" b="0" i="1" u="none" strike="noStrike" baseline="0" dirty="0" smtClean="0">
                        <a:latin typeface="Cambria Math" panose="02040503050406030204" pitchFamily="18" charset="0"/>
                      </a:rPr>
                      <m:t> = </m:t>
                    </m:r>
                    <m:r>
                      <a:rPr lang="it-IT" sz="1800" b="0" i="1" u="none" strike="noStrike" baseline="0" dirty="0" err="1" smtClean="0">
                        <a:latin typeface="Cambria Math" panose="02040503050406030204" pitchFamily="18" charset="0"/>
                      </a:rPr>
                      <m:t>𝑛𝑚𝑢</m:t>
                    </m:r>
                    <m:r>
                      <a:rPr lang="it-IT" sz="1800" b="0" i="1" u="none" strike="noStrike" baseline="0" dirty="0" smtClean="0">
                        <a:latin typeface="Cambria Math" panose="02040503050406030204" pitchFamily="18" charset="0"/>
                      </a:rPr>
                      <m:t> = </m:t>
                    </m:r>
                    <m:r>
                      <a:rPr lang="it-IT" sz="1800" b="0" i="1" u="none" strike="noStrike" baseline="0" dirty="0" smtClean="0">
                        <a:latin typeface="Cambria Math" panose="02040503050406030204" pitchFamily="18" charset="0"/>
                      </a:rPr>
                      <m:t>𝑚𝑏</m:t>
                    </m:r>
                    <m:r>
                      <a:rPr lang="it-IT" sz="1800" b="0" i="1" u="none" strike="noStrike" baseline="0" dirty="0" smtClean="0">
                        <a:latin typeface="Cambria Math" panose="02040503050406030204" pitchFamily="18" charset="0"/>
                      </a:rPr>
                      <m:t> </m:t>
                    </m:r>
                  </m:oMath>
                </a14:m>
                <a:r>
                  <a:rPr lang="it-IT" sz="1800" b="0" i="0" u="none" strike="noStrike" baseline="0" dirty="0">
                    <a:latin typeface="Consolas" panose="020B0609020204030204" pitchFamily="49" charset="0"/>
                  </a:rPr>
                  <a:t>e quindi </a:t>
                </a:r>
                <a14:m>
                  <m:oMath xmlns:m="http://schemas.openxmlformats.org/officeDocument/2006/math">
                    <m:r>
                      <a:rPr lang="it-IT" sz="1800" b="0" i="1" u="none" strike="noStrike" baseline="0" dirty="0" smtClean="0">
                        <a:latin typeface="Cambria Math" panose="02040503050406030204" pitchFamily="18" charset="0"/>
                      </a:rPr>
                      <m:t>𝑏</m:t>
                    </m:r>
                    <m:r>
                      <a:rPr lang="it-IT" sz="1800" b="0" i="1" u="none" strike="noStrike" baseline="0" dirty="0" smtClean="0">
                        <a:latin typeface="Cambria Math" panose="02040503050406030204" pitchFamily="18" charset="0"/>
                      </a:rPr>
                      <m:t> = </m:t>
                    </m:r>
                    <m:r>
                      <a:rPr lang="it-IT" sz="1800" b="0" i="1" u="none" strike="noStrike" baseline="0" dirty="0" smtClean="0">
                        <a:latin typeface="Cambria Math" panose="02040503050406030204" pitchFamily="18" charset="0"/>
                      </a:rPr>
                      <m:t>𝑛𝑢</m:t>
                    </m:r>
                  </m:oMath>
                </a14:m>
                <a:r>
                  <a:rPr lang="it-IT" sz="1800" b="0" i="0" u="none" strike="noStrike" baseline="0" dirty="0">
                    <a:latin typeface="Consolas" panose="020B0609020204030204" pitchFamily="49" charset="0"/>
                  </a:rPr>
                  <a:t>. Ciò significa che sia a che b sono multipli di u.</a:t>
                </a:r>
                <a:endParaRPr lang="en-US" dirty="0">
                  <a:latin typeface="Consolas" panose="020B0609020204030204" pitchFamily="49" charset="0"/>
                </a:endParaRPr>
              </a:p>
            </p:txBody>
          </p:sp>
        </mc:Choice>
        <mc:Fallback>
          <p:sp>
            <p:nvSpPr>
              <p:cNvPr id="10" name="CasellaDiTesto 9">
                <a:extLst>
                  <a:ext uri="{FF2B5EF4-FFF2-40B4-BE49-F238E27FC236}">
                    <a16:creationId xmlns:a16="http://schemas.microsoft.com/office/drawing/2014/main" id="{C3082D83-176B-4FD0-A8FD-A12B95604DC4}"/>
                  </a:ext>
                </a:extLst>
              </p:cNvPr>
              <p:cNvSpPr txBox="1">
                <a:spLocks noRot="1" noChangeAspect="1" noMove="1" noResize="1" noEditPoints="1" noAdjustHandles="1" noChangeArrowheads="1" noChangeShapeType="1" noTextEdit="1"/>
              </p:cNvSpPr>
              <p:nvPr/>
            </p:nvSpPr>
            <p:spPr>
              <a:xfrm>
                <a:off x="839416" y="3031420"/>
                <a:ext cx="10369152" cy="1200329"/>
              </a:xfrm>
              <a:prstGeom prst="rect">
                <a:avLst/>
              </a:prstGeom>
              <a:blipFill>
                <a:blip r:embed="rId3"/>
                <a:stretch>
                  <a:fillRect l="-529" t="-2538"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58773ECD-D1B0-4FD7-BCB3-24BE1840607B}"/>
                  </a:ext>
                </a:extLst>
              </p:cNvPr>
              <p:cNvSpPr txBox="1"/>
              <p:nvPr/>
            </p:nvSpPr>
            <p:spPr>
              <a:xfrm>
                <a:off x="839416" y="4231749"/>
                <a:ext cx="10153128" cy="646331"/>
              </a:xfrm>
              <a:prstGeom prst="rect">
                <a:avLst/>
              </a:prstGeom>
              <a:noFill/>
            </p:spPr>
            <p:txBody>
              <a:bodyPr wrap="square">
                <a:spAutoFit/>
              </a:bodyPr>
              <a:lstStyle/>
              <a:p>
                <a:r>
                  <a:rPr lang="it-IT" dirty="0">
                    <a:latin typeface="Consolas" panose="020B0609020204030204" pitchFamily="49" charset="0"/>
                  </a:rPr>
                  <a:t>Viceversa sia u tale che, per opportuni n ed m, </a:t>
                </a:r>
                <a14:m>
                  <m:oMath xmlns:m="http://schemas.openxmlformats.org/officeDocument/2006/math">
                    <m:r>
                      <a:rPr lang="it-IT" i="1" dirty="0" smtClean="0">
                        <a:latin typeface="Cambria Math" panose="02040503050406030204" pitchFamily="18" charset="0"/>
                      </a:rPr>
                      <m:t>𝑚𝑢</m:t>
                    </m:r>
                    <m:r>
                      <a:rPr lang="it-IT" i="1" dirty="0" smtClean="0">
                        <a:latin typeface="Cambria Math" panose="02040503050406030204" pitchFamily="18" charset="0"/>
                      </a:rPr>
                      <m:t> = </m:t>
                    </m:r>
                    <m:r>
                      <a:rPr lang="it-IT" i="1" dirty="0" smtClean="0">
                        <a:latin typeface="Cambria Math" panose="02040503050406030204" pitchFamily="18" charset="0"/>
                      </a:rPr>
                      <m:t>𝑎</m:t>
                    </m:r>
                    <m:r>
                      <a:rPr lang="it-IT" i="1" dirty="0" smtClean="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𝑛𝑢</m:t>
                    </m:r>
                    <m:r>
                      <a:rPr lang="it-IT" i="1" dirty="0" smtClean="0">
                        <a:latin typeface="Cambria Math" panose="02040503050406030204" pitchFamily="18" charset="0"/>
                      </a:rPr>
                      <m:t> = </m:t>
                    </m:r>
                    <m:r>
                      <a:rPr lang="it-IT" i="1" dirty="0">
                        <a:latin typeface="Cambria Math" panose="02040503050406030204" pitchFamily="18" charset="0"/>
                      </a:rPr>
                      <m:t>𝑏</m:t>
                    </m:r>
                  </m:oMath>
                </a14:m>
                <a:r>
                  <a:rPr lang="it-IT" dirty="0">
                    <a:latin typeface="Consolas" panose="020B0609020204030204" pitchFamily="49" charset="0"/>
                  </a:rPr>
                  <a:t>, </a:t>
                </a:r>
              </a:p>
              <a:p>
                <a:r>
                  <a:rPr lang="it-IT" dirty="0">
                    <a:latin typeface="Consolas" panose="020B0609020204030204" pitchFamily="49" charset="0"/>
                  </a:rPr>
                  <a:t>allora </a:t>
                </a:r>
                <a14:m>
                  <m:oMath xmlns:m="http://schemas.openxmlformats.org/officeDocument/2006/math">
                    <m:r>
                      <a:rPr lang="it-IT" i="1" dirty="0" smtClean="0">
                        <a:latin typeface="Cambria Math" panose="02040503050406030204" pitchFamily="18" charset="0"/>
                      </a:rPr>
                      <m:t>𝑛𝑚𝑢</m:t>
                    </m:r>
                    <m:r>
                      <a:rPr lang="it-IT" i="1" dirty="0">
                        <a:latin typeface="Cambria Math" panose="02040503050406030204" pitchFamily="18" charset="0"/>
                      </a:rPr>
                      <m:t> = </m:t>
                    </m:r>
                    <m:r>
                      <a:rPr lang="it-IT" i="1" dirty="0" err="1">
                        <a:latin typeface="Cambria Math" panose="02040503050406030204" pitchFamily="18" charset="0"/>
                      </a:rPr>
                      <m:t>𝑛𝑎</m:t>
                    </m:r>
                    <m:r>
                      <a:rPr lang="it-IT" i="1" dirty="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𝑚𝑛𝑢</m:t>
                    </m:r>
                    <m:r>
                      <a:rPr lang="it-IT" i="1" dirty="0">
                        <a:latin typeface="Cambria Math" panose="02040503050406030204" pitchFamily="18" charset="0"/>
                      </a:rPr>
                      <m:t> = </m:t>
                    </m:r>
                    <m:r>
                      <a:rPr lang="it-IT" i="1" dirty="0">
                        <a:latin typeface="Cambria Math" panose="02040503050406030204" pitchFamily="18" charset="0"/>
                      </a:rPr>
                      <m:t>𝑚𝑏</m:t>
                    </m:r>
                    <m:r>
                      <a:rPr lang="it-IT" i="1" dirty="0">
                        <a:latin typeface="Cambria Math" panose="02040503050406030204" pitchFamily="18" charset="0"/>
                      </a:rPr>
                      <m:t> </m:t>
                    </m:r>
                  </m:oMath>
                </a14:m>
                <a:r>
                  <a:rPr lang="it-IT" dirty="0">
                    <a:latin typeface="Consolas" panose="020B0609020204030204" pitchFamily="49" charset="0"/>
                  </a:rPr>
                  <a:t>e quindi </a:t>
                </a:r>
                <a14:m>
                  <m:oMath xmlns:m="http://schemas.openxmlformats.org/officeDocument/2006/math">
                    <m:r>
                      <a:rPr lang="it-IT" i="1" dirty="0" smtClean="0">
                        <a:latin typeface="Cambria Math" panose="02040503050406030204" pitchFamily="18" charset="0"/>
                      </a:rPr>
                      <m:t>𝑛𝑎</m:t>
                    </m:r>
                    <m:r>
                      <a:rPr lang="it-IT" i="1" dirty="0">
                        <a:latin typeface="Cambria Math" panose="02040503050406030204" pitchFamily="18" charset="0"/>
                      </a:rPr>
                      <m:t> = </m:t>
                    </m:r>
                    <m:r>
                      <a:rPr lang="it-IT" i="1" dirty="0">
                        <a:latin typeface="Cambria Math" panose="02040503050406030204" pitchFamily="18" charset="0"/>
                      </a:rPr>
                      <m:t>𝑚𝑏</m:t>
                    </m:r>
                  </m:oMath>
                </a14:m>
                <a:r>
                  <a:rPr lang="it-IT" dirty="0">
                    <a:latin typeface="Consolas" panose="020B0609020204030204" pitchFamily="49" charset="0"/>
                  </a:rPr>
                  <a:t>.</a:t>
                </a:r>
                <a:endParaRPr lang="en-US" dirty="0">
                  <a:latin typeface="Consolas" panose="020B0609020204030204" pitchFamily="49" charset="0"/>
                </a:endParaRPr>
              </a:p>
            </p:txBody>
          </p:sp>
        </mc:Choice>
        <mc:Fallback>
          <p:sp>
            <p:nvSpPr>
              <p:cNvPr id="7" name="CasellaDiTesto 6">
                <a:extLst>
                  <a:ext uri="{FF2B5EF4-FFF2-40B4-BE49-F238E27FC236}">
                    <a16:creationId xmlns:a16="http://schemas.microsoft.com/office/drawing/2014/main" id="{58773ECD-D1B0-4FD7-BCB3-24BE1840607B}"/>
                  </a:ext>
                </a:extLst>
              </p:cNvPr>
              <p:cNvSpPr txBox="1">
                <a:spLocks noRot="1" noChangeAspect="1" noMove="1" noResize="1" noEditPoints="1" noAdjustHandles="1" noChangeArrowheads="1" noChangeShapeType="1" noTextEdit="1"/>
              </p:cNvSpPr>
              <p:nvPr/>
            </p:nvSpPr>
            <p:spPr>
              <a:xfrm>
                <a:off x="839416" y="4231749"/>
                <a:ext cx="10153128" cy="646331"/>
              </a:xfrm>
              <a:prstGeom prst="rect">
                <a:avLst/>
              </a:prstGeom>
              <a:blipFill>
                <a:blip r:embed="rId4"/>
                <a:stretch>
                  <a:fillRect l="-541"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5972759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191344" y="350513"/>
            <a:ext cx="11809312" cy="774231"/>
          </a:xfrm>
        </p:spPr>
        <p:txBody>
          <a:bodyPr>
            <a:noAutofit/>
          </a:bodyPr>
          <a:lstStyle/>
          <a:p>
            <a:pPr algn="ctr"/>
            <a:r>
              <a:rPr lang="it-IT" sz="4000" b="0" i="0" u="none" strike="noStrike" baseline="0" dirty="0">
                <a:latin typeface="Consolas" panose="020B0609020204030204" pitchFamily="49" charset="0"/>
              </a:rPr>
              <a:t>La teoria delle proporzioni (invece delle operazioni)</a:t>
            </a:r>
            <a:endParaRPr lang="it-IT" sz="4000" dirty="0">
              <a:latin typeface="Consolas" panose="020B0609020204030204" pitchFamily="49" charset="0"/>
            </a:endParaRPr>
          </a:p>
        </p:txBody>
      </p:sp>
      <p:sp>
        <p:nvSpPr>
          <p:cNvPr id="9" name="CasellaDiTesto 8">
            <a:extLst>
              <a:ext uri="{FF2B5EF4-FFF2-40B4-BE49-F238E27FC236}">
                <a16:creationId xmlns:a16="http://schemas.microsoft.com/office/drawing/2014/main" id="{46A388DC-AE3A-4C55-95D2-1A35B9C03310}"/>
              </a:ext>
            </a:extLst>
          </p:cNvPr>
          <p:cNvSpPr txBox="1"/>
          <p:nvPr/>
        </p:nvSpPr>
        <p:spPr>
          <a:xfrm>
            <a:off x="839416" y="1700808"/>
            <a:ext cx="10585176" cy="923330"/>
          </a:xfrm>
          <a:prstGeom prst="rect">
            <a:avLst/>
          </a:prstGeom>
          <a:noFill/>
        </p:spPr>
        <p:txBody>
          <a:bodyPr wrap="square">
            <a:spAutoFit/>
          </a:bodyPr>
          <a:lstStyle/>
          <a:p>
            <a:pPr algn="l"/>
            <a:r>
              <a:rPr lang="it-IT" sz="1800" i="0" u="none" strike="noStrike" baseline="0" dirty="0">
                <a:latin typeface="Consolas" panose="020B0609020204030204" pitchFamily="49" charset="0"/>
              </a:rPr>
              <a:t>Quando Euclide parla di proporzionalità tra quattro grandezze non utilizza mai la nozione di divisione ma solo quella di multiplo.</a:t>
            </a:r>
          </a:p>
          <a:p>
            <a:pPr algn="l"/>
            <a:endParaRPr lang="en-US"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DCFC3E9E-1AFA-450C-A64E-0251CF0E27EC}"/>
                  </a:ext>
                </a:extLst>
              </p:cNvPr>
              <p:cNvSpPr txBox="1"/>
              <p:nvPr/>
            </p:nvSpPr>
            <p:spPr>
              <a:xfrm>
                <a:off x="809410" y="2525703"/>
                <a:ext cx="10441160" cy="3293209"/>
              </a:xfrm>
              <a:prstGeom prst="rect">
                <a:avLst/>
              </a:prstGeom>
              <a:noFill/>
            </p:spPr>
            <p:txBody>
              <a:bodyPr wrap="square">
                <a:spAutoFit/>
              </a:bodyPr>
              <a:lstStyle/>
              <a:p>
                <a:r>
                  <a:rPr lang="it-IT" sz="1600" dirty="0">
                    <a:latin typeface="Consolas" panose="020B0609020204030204" pitchFamily="49" charset="0"/>
                  </a:rPr>
                  <a:t>Se attualmente</a:t>
                </a:r>
              </a:p>
              <a:p>
                <a:r>
                  <a:rPr lang="it-IT" sz="1600" dirty="0">
                    <a:latin typeface="Consolas" panose="020B0609020204030204" pitchFamily="49" charset="0"/>
                  </a:rPr>
                  <a:t>volessimo esprimere il fatto che quattro grandezze a, b, c, d (che in generale possono essere non razionali) sono in proporzione, cioè che il numero reale a : b è uguale al numero reale c:d, potremmo</a:t>
                </a:r>
              </a:p>
              <a:p>
                <a:r>
                  <a:rPr lang="it-IT" sz="1600" dirty="0">
                    <a:latin typeface="Consolas" panose="020B0609020204030204" pitchFamily="49" charset="0"/>
                  </a:rPr>
                  <a:t>farlo ricorrendo solo ai razionali dicendo che</a:t>
                </a:r>
              </a:p>
              <a:p>
                <a:endParaRPr lang="it-IT" sz="1600" dirty="0">
                  <a:latin typeface="Consolas" panose="020B0609020204030204" pitchFamily="49" charset="0"/>
                </a:endParaRPr>
              </a:p>
              <a:p>
                <a:r>
                  <a:rPr lang="it-IT" sz="1600" dirty="0">
                    <a:latin typeface="Consolas" panose="020B0609020204030204" pitchFamily="49" charset="0"/>
                  </a:rPr>
                  <a:t>- un razionale n/m è minore di a:b se e solo se è minore di c:d</a:t>
                </a:r>
              </a:p>
              <a:p>
                <a:pPr marL="285750" indent="-285750">
                  <a:buFontTx/>
                  <a:buChar char="-"/>
                </a:pPr>
                <a:r>
                  <a:rPr lang="it-IT" sz="1600" dirty="0">
                    <a:latin typeface="Consolas" panose="020B0609020204030204" pitchFamily="49" charset="0"/>
                  </a:rPr>
                  <a:t>un razionale n/m è maggiore di a:b se e solo se è maggiore di c:d.</a:t>
                </a:r>
              </a:p>
              <a:p>
                <a:endParaRPr lang="it-IT" sz="1600" dirty="0">
                  <a:latin typeface="Consolas" panose="020B0609020204030204" pitchFamily="49" charset="0"/>
                </a:endParaRPr>
              </a:p>
              <a:p>
                <a:r>
                  <a:rPr lang="it-IT" sz="1600" dirty="0">
                    <a:latin typeface="Consolas" panose="020B0609020204030204" pitchFamily="49" charset="0"/>
                  </a:rPr>
                  <a:t>D'altra parte possiamo riscrivere tali equivalenze facendo uso</a:t>
                </a:r>
              </a:p>
              <a:p>
                <a:r>
                  <a:rPr lang="it-IT" sz="1600" dirty="0">
                    <a:latin typeface="Consolas" panose="020B0609020204030204" pitchFamily="49" charset="0"/>
                  </a:rPr>
                  <a:t>solo dei numeri interi dicendo che:</a:t>
                </a:r>
              </a:p>
              <a:p>
                <a:pPr algn="ctr"/>
                <a:r>
                  <a:rPr lang="it-IT" sz="1600" dirty="0">
                    <a:latin typeface="Consolas" panose="020B0609020204030204" pitchFamily="49" charset="0"/>
                  </a:rPr>
                  <a:t>- </a:t>
                </a:r>
                <a14:m>
                  <m:oMath xmlns:m="http://schemas.openxmlformats.org/officeDocument/2006/math">
                    <m:r>
                      <a:rPr lang="it-IT" sz="1600" i="1" dirty="0" smtClean="0">
                        <a:latin typeface="Cambria Math" panose="02040503050406030204" pitchFamily="18" charset="0"/>
                      </a:rPr>
                      <m:t>𝑛𝑏</m:t>
                    </m:r>
                    <m:r>
                      <a:rPr lang="it-IT" sz="1600" i="1" dirty="0">
                        <a:latin typeface="Cambria Math" panose="02040503050406030204" pitchFamily="18" charset="0"/>
                      </a:rPr>
                      <m:t> </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 </m:t>
                    </m:r>
                    <m:r>
                      <a:rPr lang="it-IT" sz="1600" i="1" dirty="0">
                        <a:latin typeface="Cambria Math" panose="02040503050406030204" pitchFamily="18" charset="0"/>
                      </a:rPr>
                      <m:t>𝑚𝑎</m:t>
                    </m:r>
                    <m:r>
                      <a:rPr lang="it-IT" sz="1600" i="1" dirty="0">
                        <a:latin typeface="Cambria Math" panose="02040503050406030204" pitchFamily="18" charset="0"/>
                      </a:rPr>
                      <m:t> </m:t>
                    </m:r>
                  </m:oMath>
                </a14:m>
                <a:r>
                  <a:rPr lang="it-IT" sz="1600" dirty="0">
                    <a:latin typeface="Consolas" panose="020B0609020204030204" pitchFamily="49" charset="0"/>
                  </a:rPr>
                  <a:t>se e solo se </a:t>
                </a:r>
                <a14:m>
                  <m:oMath xmlns:m="http://schemas.openxmlformats.org/officeDocument/2006/math">
                    <m:r>
                      <a:rPr lang="it-IT" sz="1600" i="1" dirty="0" smtClean="0">
                        <a:latin typeface="Cambria Math" panose="02040503050406030204" pitchFamily="18" charset="0"/>
                      </a:rPr>
                      <m:t>𝑛𝑑</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𝑚𝑐</m:t>
                    </m:r>
                  </m:oMath>
                </a14:m>
                <a:endParaRPr lang="it-IT" sz="1600" dirty="0">
                  <a:latin typeface="Consolas" panose="020B0609020204030204" pitchFamily="49" charset="0"/>
                </a:endParaRPr>
              </a:p>
              <a:p>
                <a:pPr algn="ctr"/>
                <a:r>
                  <a:rPr lang="it-IT" sz="1600" dirty="0">
                    <a:latin typeface="Consolas" panose="020B0609020204030204" pitchFamily="49" charset="0"/>
                  </a:rPr>
                  <a:t>- </a:t>
                </a:r>
                <a14:m>
                  <m:oMath xmlns:m="http://schemas.openxmlformats.org/officeDocument/2006/math">
                    <m:r>
                      <a:rPr lang="it-IT" sz="1600" i="1" dirty="0" smtClean="0">
                        <a:latin typeface="Cambria Math" panose="02040503050406030204" pitchFamily="18" charset="0"/>
                      </a:rPr>
                      <m:t>𝑛𝑏</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𝑚𝑎</m:t>
                    </m:r>
                    <m:r>
                      <a:rPr lang="it-IT" sz="1600" i="1" dirty="0" smtClean="0">
                        <a:latin typeface="Cambria Math" panose="02040503050406030204" pitchFamily="18" charset="0"/>
                      </a:rPr>
                      <m:t> </m:t>
                    </m:r>
                  </m:oMath>
                </a14:m>
                <a:r>
                  <a:rPr lang="it-IT" sz="1600" dirty="0">
                    <a:latin typeface="Consolas" panose="020B0609020204030204" pitchFamily="49" charset="0"/>
                  </a:rPr>
                  <a:t>se e solo se </a:t>
                </a:r>
                <a14:m>
                  <m:oMath xmlns:m="http://schemas.openxmlformats.org/officeDocument/2006/math">
                    <m:r>
                      <a:rPr lang="it-IT" sz="1600" i="1" dirty="0" smtClean="0">
                        <a:latin typeface="Cambria Math" panose="02040503050406030204" pitchFamily="18" charset="0"/>
                      </a:rPr>
                      <m:t>𝑛𝑑</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 </m:t>
                    </m:r>
                    <m:r>
                      <a:rPr lang="it-IT" sz="1600" i="1" dirty="0">
                        <a:latin typeface="Cambria Math" panose="02040503050406030204" pitchFamily="18" charset="0"/>
                      </a:rPr>
                      <m:t>𝑚𝑐</m:t>
                    </m:r>
                  </m:oMath>
                </a14:m>
                <a:r>
                  <a:rPr lang="it-IT" sz="1600" dirty="0">
                    <a:latin typeface="Consolas" panose="020B0609020204030204" pitchFamily="49" charset="0"/>
                  </a:rPr>
                  <a:t>.</a:t>
                </a:r>
                <a:endParaRPr lang="en-US" sz="1600" dirty="0">
                  <a:latin typeface="Consolas" panose="020B0609020204030204" pitchFamily="49" charset="0"/>
                </a:endParaRPr>
              </a:p>
            </p:txBody>
          </p:sp>
        </mc:Choice>
        <mc:Fallback>
          <p:sp>
            <p:nvSpPr>
              <p:cNvPr id="8" name="CasellaDiTesto 7">
                <a:extLst>
                  <a:ext uri="{FF2B5EF4-FFF2-40B4-BE49-F238E27FC236}">
                    <a16:creationId xmlns:a16="http://schemas.microsoft.com/office/drawing/2014/main" id="{DCFC3E9E-1AFA-450C-A64E-0251CF0E27EC}"/>
                  </a:ext>
                </a:extLst>
              </p:cNvPr>
              <p:cNvSpPr txBox="1">
                <a:spLocks noRot="1" noChangeAspect="1" noMove="1" noResize="1" noEditPoints="1" noAdjustHandles="1" noChangeArrowheads="1" noChangeShapeType="1" noTextEdit="1"/>
              </p:cNvSpPr>
              <p:nvPr/>
            </p:nvSpPr>
            <p:spPr>
              <a:xfrm>
                <a:off x="809410" y="2525703"/>
                <a:ext cx="10441160" cy="3293209"/>
              </a:xfrm>
              <a:prstGeom prst="rect">
                <a:avLst/>
              </a:prstGeom>
              <a:blipFill>
                <a:blip r:embed="rId2"/>
                <a:stretch>
                  <a:fillRect l="-350" t="-739" r="-992" b="-1109"/>
                </a:stretch>
              </a:blipFill>
            </p:spPr>
            <p:txBody>
              <a:bodyPr/>
              <a:lstStyle/>
              <a:p>
                <a:r>
                  <a:rPr lang="en-US">
                    <a:noFill/>
                  </a:rPr>
                  <a:t> </a:t>
                </a:r>
              </a:p>
            </p:txBody>
          </p:sp>
        </mc:Fallback>
      </mc:AlternateContent>
    </p:spTree>
    <p:extLst>
      <p:ext uri="{BB962C8B-B14F-4D97-AF65-F5344CB8AC3E}">
        <p14:creationId xmlns:p14="http://schemas.microsoft.com/office/powerpoint/2010/main" val="3379970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F12B8AFE-415C-40E7-AE72-D223E333E3CD}"/>
              </a:ext>
            </a:extLst>
          </p:cNvPr>
          <p:cNvSpPr>
            <a:spLocks noGrp="1"/>
          </p:cNvSpPr>
          <p:nvPr>
            <p:ph type="title"/>
          </p:nvPr>
        </p:nvSpPr>
        <p:spPr>
          <a:xfrm>
            <a:off x="191344" y="350513"/>
            <a:ext cx="11809312" cy="774231"/>
          </a:xfrm>
        </p:spPr>
        <p:txBody>
          <a:bodyPr>
            <a:noAutofit/>
          </a:bodyPr>
          <a:lstStyle/>
          <a:p>
            <a:pPr algn="ctr"/>
            <a:r>
              <a:rPr lang="it-IT" sz="4000" b="0" i="0" u="none" strike="noStrike" baseline="0" dirty="0">
                <a:latin typeface="Consolas" panose="020B0609020204030204" pitchFamily="49" charset="0"/>
              </a:rPr>
              <a:t>La teoria delle proporzioni (invece delle operazioni)</a:t>
            </a:r>
            <a:endParaRPr lang="it-IT" sz="4000"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46A388DC-AE3A-4C55-95D2-1A35B9C03310}"/>
                  </a:ext>
                </a:extLst>
              </p:cNvPr>
              <p:cNvSpPr txBox="1"/>
              <p:nvPr/>
            </p:nvSpPr>
            <p:spPr>
              <a:xfrm>
                <a:off x="839416" y="1700808"/>
                <a:ext cx="10585176" cy="1477328"/>
              </a:xfrm>
              <a:prstGeom prst="rect">
                <a:avLst/>
              </a:prstGeom>
              <a:noFill/>
            </p:spPr>
            <p:txBody>
              <a:bodyPr wrap="square">
                <a:spAutoFit/>
              </a:bodyPr>
              <a:lstStyle/>
              <a:p>
                <a:pPr algn="l"/>
                <a:r>
                  <a:rPr lang="it-IT" sz="1800" b="1" i="0" u="none" strike="noStrike" baseline="0" dirty="0">
                    <a:latin typeface="Consolas" panose="020B0609020204030204" pitchFamily="49" charset="0"/>
                  </a:rPr>
                  <a:t>Definizione.</a:t>
                </a:r>
              </a:p>
              <a:p>
                <a:pPr algn="l"/>
                <a:r>
                  <a:rPr lang="it-IT" sz="1800" b="0" i="0" u="none" strike="noStrike" baseline="0" dirty="0">
                    <a:latin typeface="Consolas" panose="020B0609020204030204" pitchFamily="49" charset="0"/>
                  </a:rPr>
                  <a:t>Siano a, b, c, d quattro grandezze con a omogeneo a b e c omogeneo a d. Diremo che tali grandezze sono in</a:t>
                </a:r>
                <a:r>
                  <a:rPr lang="it-IT" sz="1800" b="0" i="0" u="none" strike="noStrike" dirty="0">
                    <a:latin typeface="Consolas" panose="020B0609020204030204" pitchFamily="49" charset="0"/>
                  </a:rPr>
                  <a:t> </a:t>
                </a:r>
                <a:r>
                  <a:rPr lang="it-IT" sz="1800" b="0" i="0" u="none" strike="noStrike" baseline="0" dirty="0">
                    <a:latin typeface="Consolas" panose="020B0609020204030204" pitchFamily="49" charset="0"/>
                  </a:rPr>
                  <a:t>proporzione e scriveremo </a:t>
                </a:r>
                <a14:m>
                  <m:oMath xmlns:m="http://schemas.openxmlformats.org/officeDocument/2006/math">
                    <m:r>
                      <a:rPr lang="it-IT" sz="1800" b="0" i="1" u="none" strike="noStrike" baseline="0" dirty="0" smtClean="0">
                        <a:latin typeface="Cambria Math" panose="02040503050406030204" pitchFamily="18" charset="0"/>
                      </a:rPr>
                      <m:t>𝑎</m:t>
                    </m:r>
                    <m:r>
                      <a:rPr lang="it-IT" sz="1800" b="0" i="1" u="none" strike="noStrike" baseline="0" dirty="0" smtClean="0">
                        <a:latin typeface="Cambria Math" panose="02040503050406030204" pitchFamily="18" charset="0"/>
                      </a:rPr>
                      <m:t>:</m:t>
                    </m:r>
                    <m:r>
                      <a:rPr lang="it-IT" sz="1800" b="0" i="1" u="none" strike="noStrike" baseline="0" dirty="0" smtClean="0">
                        <a:latin typeface="Cambria Math" panose="02040503050406030204" pitchFamily="18" charset="0"/>
                      </a:rPr>
                      <m:t>𝑏</m:t>
                    </m:r>
                    <m:r>
                      <a:rPr lang="it-IT" sz="1800" b="0" i="1" u="none" strike="noStrike" baseline="0" dirty="0" smtClean="0">
                        <a:latin typeface="Cambria Math" panose="02040503050406030204" pitchFamily="18" charset="0"/>
                      </a:rPr>
                      <m:t> = </m:t>
                    </m:r>
                    <m:r>
                      <a:rPr lang="it-IT" sz="1800" b="0" i="1" u="none" strike="noStrike" baseline="0" dirty="0" smtClean="0">
                        <a:latin typeface="Cambria Math" panose="02040503050406030204" pitchFamily="18" charset="0"/>
                      </a:rPr>
                      <m:t>𝑐</m:t>
                    </m:r>
                    <m:r>
                      <a:rPr lang="it-IT" sz="1800" b="0" i="1" u="none" strike="noStrike" baseline="0" dirty="0" smtClean="0">
                        <a:latin typeface="Cambria Math" panose="02040503050406030204" pitchFamily="18" charset="0"/>
                      </a:rPr>
                      <m:t>:</m:t>
                    </m:r>
                    <m:r>
                      <a:rPr lang="it-IT" sz="1800" b="0" i="1" u="none" strike="noStrike" baseline="0" dirty="0" smtClean="0">
                        <a:latin typeface="Cambria Math" panose="02040503050406030204" pitchFamily="18" charset="0"/>
                      </a:rPr>
                      <m:t>𝑑</m:t>
                    </m:r>
                    <m:r>
                      <a:rPr lang="it-IT" sz="1800" b="0" i="1" u="none" strike="noStrike" baseline="0" dirty="0" smtClean="0">
                        <a:latin typeface="Cambria Math" panose="02040503050406030204" pitchFamily="18" charset="0"/>
                      </a:rPr>
                      <m:t> </m:t>
                    </m:r>
                  </m:oMath>
                </a14:m>
                <a:r>
                  <a:rPr lang="it-IT" sz="1800" b="0" i="0" u="none" strike="noStrike" baseline="0" dirty="0">
                    <a:latin typeface="Consolas" panose="020B0609020204030204" pitchFamily="49" charset="0"/>
                  </a:rPr>
                  <a:t>se per ogni coppia di interi n, </a:t>
                </a:r>
                <a:r>
                  <a:rPr lang="en-US" sz="1800" b="0" i="0" u="none" strike="noStrike" baseline="0" dirty="0">
                    <a:latin typeface="Consolas" panose="020B0609020204030204" pitchFamily="49" charset="0"/>
                  </a:rPr>
                  <a:t>m </a:t>
                </a:r>
                <a:r>
                  <a:rPr lang="en-US" sz="1800" b="0" i="0" u="none" strike="noStrike" baseline="0" dirty="0" err="1">
                    <a:latin typeface="Consolas" panose="020B0609020204030204" pitchFamily="49" charset="0"/>
                  </a:rPr>
                  <a:t>risulta</a:t>
                </a:r>
                <a:r>
                  <a:rPr lang="en-US" sz="1800" b="0" i="0" u="none" strike="noStrike" baseline="0" dirty="0">
                    <a:latin typeface="Consolas" panose="020B0609020204030204" pitchFamily="49" charset="0"/>
                  </a:rPr>
                  <a:t> </a:t>
                </a:r>
                <a:r>
                  <a:rPr lang="en-US" sz="1800" b="0" i="0" u="none" strike="noStrike" baseline="0" dirty="0" err="1">
                    <a:latin typeface="Consolas" panose="020B0609020204030204" pitchFamily="49" charset="0"/>
                  </a:rPr>
                  <a:t>che</a:t>
                </a:r>
                <a:endParaRPr lang="en-US" sz="1800" b="0" i="0" u="none" strike="noStrike" baseline="0" dirty="0">
                  <a:latin typeface="Consolas" panose="020B0609020204030204" pitchFamily="49" charset="0"/>
                </a:endParaRPr>
              </a:p>
              <a:p>
                <a:pPr algn="ctr"/>
                <a14:m>
                  <m:oMath xmlns:m="http://schemas.openxmlformats.org/officeDocument/2006/math">
                    <m:r>
                      <a:rPr lang="en-US" sz="1800" b="0" i="1" u="none" strike="noStrike" baseline="0" dirty="0" smtClean="0">
                        <a:latin typeface="Cambria Math" panose="02040503050406030204" pitchFamily="18" charset="0"/>
                      </a:rPr>
                      <m:t>𝑛𝑏</m:t>
                    </m:r>
                    <m:r>
                      <a:rPr lang="en-US" sz="1800" b="0" i="1" u="none" strike="noStrike" baseline="0" dirty="0" smtClean="0">
                        <a:latin typeface="Cambria Math" panose="02040503050406030204" pitchFamily="18" charset="0"/>
                      </a:rPr>
                      <m:t> ≤ </m:t>
                    </m:r>
                    <m:r>
                      <a:rPr lang="en-US" sz="1800" b="0" i="1" u="none" strike="noStrike" baseline="0" dirty="0" smtClean="0">
                        <a:latin typeface="Cambria Math" panose="02040503050406030204" pitchFamily="18" charset="0"/>
                      </a:rPr>
                      <m:t>𝑚𝑎</m:t>
                    </m:r>
                    <m:r>
                      <a:rPr lang="en-US" sz="1800" b="0" i="1" u="none" strike="noStrike" baseline="0" dirty="0" smtClean="0">
                        <a:latin typeface="Cambria Math" panose="02040503050406030204" pitchFamily="18" charset="0"/>
                      </a:rPr>
                      <m:t> ↔ </m:t>
                    </m:r>
                    <m:r>
                      <a:rPr lang="en-US" sz="1800" b="0" i="1" u="none" strike="noStrike" baseline="0" dirty="0" err="1" smtClean="0">
                        <a:latin typeface="Cambria Math" panose="02040503050406030204" pitchFamily="18" charset="0"/>
                      </a:rPr>
                      <m:t>𝑛𝑑</m:t>
                    </m:r>
                    <m:r>
                      <a:rPr lang="en-US" sz="1800" b="0" i="1" u="none" strike="noStrike" baseline="0" dirty="0" smtClean="0">
                        <a:latin typeface="Cambria Math" panose="02040503050406030204" pitchFamily="18" charset="0"/>
                      </a:rPr>
                      <m:t> </m:t>
                    </m:r>
                    <m:r>
                      <a:rPr lang="en-US" sz="1800" b="0" i="1" u="none" strike="noStrike" baseline="0" dirty="0" smtClean="0">
                        <a:latin typeface="Cambria Math" panose="02040503050406030204" pitchFamily="18" charset="0"/>
                        <a:ea typeface="Cambria Math" panose="02040503050406030204" pitchFamily="18" charset="0"/>
                      </a:rPr>
                      <m:t>≤</m:t>
                    </m:r>
                    <m:r>
                      <a:rPr lang="en-US" sz="1800" b="0" i="1" u="none" strike="noStrike" baseline="0" dirty="0" smtClean="0">
                        <a:latin typeface="Cambria Math" panose="02040503050406030204" pitchFamily="18" charset="0"/>
                      </a:rPr>
                      <m:t> </m:t>
                    </m:r>
                    <m:r>
                      <a:rPr lang="en-US" sz="1800" b="0" i="1" u="none" strike="noStrike" baseline="0" dirty="0" smtClean="0">
                        <a:latin typeface="Cambria Math" panose="02040503050406030204" pitchFamily="18" charset="0"/>
                      </a:rPr>
                      <m:t>𝑚𝑐</m:t>
                    </m:r>
                    <m:r>
                      <a:rPr lang="en-US" sz="1800" b="0" i="1" u="none" strike="noStrike" baseline="0" dirty="0" smtClean="0">
                        <a:latin typeface="Cambria Math" panose="02040503050406030204" pitchFamily="18" charset="0"/>
                      </a:rPr>
                      <m:t> </m:t>
                    </m:r>
                  </m:oMath>
                </a14:m>
                <a:r>
                  <a:rPr lang="en-US" sz="1800" b="0" i="0" u="none" strike="noStrike" baseline="0" dirty="0">
                    <a:latin typeface="Consolas" panose="020B0609020204030204" pitchFamily="49" charset="0"/>
                  </a:rPr>
                  <a:t>e </a:t>
                </a:r>
                <a14:m>
                  <m:oMath xmlns:m="http://schemas.openxmlformats.org/officeDocument/2006/math">
                    <m:r>
                      <a:rPr lang="en-US" sz="1800" b="0" i="1" u="none" strike="noStrike" baseline="0" dirty="0" smtClean="0">
                        <a:latin typeface="Cambria Math" panose="02040503050406030204" pitchFamily="18" charset="0"/>
                      </a:rPr>
                      <m:t>𝑛𝑏</m:t>
                    </m:r>
                    <m:r>
                      <a:rPr lang="en-US" sz="1800" b="0" i="1" u="none" strike="noStrike" baseline="0" dirty="0" smtClean="0">
                        <a:latin typeface="Cambria Math" panose="02040503050406030204" pitchFamily="18" charset="0"/>
                      </a:rPr>
                      <m:t> ≥ </m:t>
                    </m:r>
                    <m:r>
                      <a:rPr lang="en-US" sz="1800" b="0" i="1" u="none" strike="noStrike" baseline="0" dirty="0" smtClean="0">
                        <a:latin typeface="Cambria Math" panose="02040503050406030204" pitchFamily="18" charset="0"/>
                      </a:rPr>
                      <m:t>𝑚𝑎</m:t>
                    </m:r>
                    <m:r>
                      <a:rPr lang="en-US" sz="1800" b="0" i="1" u="none" strike="noStrike" baseline="0" dirty="0" smtClean="0">
                        <a:latin typeface="Cambria Math" panose="02040503050406030204" pitchFamily="18" charset="0"/>
                      </a:rPr>
                      <m:t> ↔</m:t>
                    </m:r>
                    <m:r>
                      <a:rPr lang="en-US" sz="1800" b="0" i="1" u="none" strike="noStrike" baseline="0" dirty="0" err="1" smtClean="0">
                        <a:latin typeface="Cambria Math" panose="02040503050406030204" pitchFamily="18" charset="0"/>
                      </a:rPr>
                      <m:t>𝑛𝑑</m:t>
                    </m:r>
                    <m:r>
                      <a:rPr lang="en-US" sz="1800" b="0" i="1" u="none" strike="noStrike" baseline="0" dirty="0" smtClean="0">
                        <a:latin typeface="Cambria Math" panose="02040503050406030204" pitchFamily="18" charset="0"/>
                      </a:rPr>
                      <m:t> </m:t>
                    </m:r>
                    <m:r>
                      <a:rPr lang="en-US" sz="1800" b="0" i="1" u="none" strike="noStrike" baseline="0" dirty="0" smtClean="0">
                        <a:latin typeface="Cambria Math" panose="02040503050406030204" pitchFamily="18" charset="0"/>
                        <a:ea typeface="Cambria Math" panose="02040503050406030204" pitchFamily="18" charset="0"/>
                      </a:rPr>
                      <m:t>≥</m:t>
                    </m:r>
                    <m:r>
                      <a:rPr lang="en-US" sz="1800" b="0" i="1" u="none" strike="noStrike" baseline="0" dirty="0" smtClean="0">
                        <a:latin typeface="Cambria Math" panose="02040503050406030204" pitchFamily="18" charset="0"/>
                      </a:rPr>
                      <m:t> </m:t>
                    </m:r>
                    <m:r>
                      <a:rPr lang="en-US" sz="1800" b="0" i="1" u="none" strike="noStrike" baseline="0" dirty="0" smtClean="0">
                        <a:latin typeface="Cambria Math" panose="02040503050406030204" pitchFamily="18" charset="0"/>
                      </a:rPr>
                      <m:t>𝑚𝑐</m:t>
                    </m:r>
                    <m:r>
                      <a:rPr lang="en-US" sz="1800" b="0" i="1" u="none" strike="noStrike" baseline="0" dirty="0" smtClean="0">
                        <a:latin typeface="Cambria Math" panose="02040503050406030204" pitchFamily="18" charset="0"/>
                      </a:rPr>
                      <m:t>.</m:t>
                    </m:r>
                  </m:oMath>
                </a14:m>
                <a:endParaRPr lang="en-US" dirty="0">
                  <a:latin typeface="Consolas" panose="020B0609020204030204" pitchFamily="49" charset="0"/>
                </a:endParaRPr>
              </a:p>
            </p:txBody>
          </p:sp>
        </mc:Choice>
        <mc:Fallback>
          <p:sp>
            <p:nvSpPr>
              <p:cNvPr id="9" name="CasellaDiTesto 8">
                <a:extLst>
                  <a:ext uri="{FF2B5EF4-FFF2-40B4-BE49-F238E27FC236}">
                    <a16:creationId xmlns:a16="http://schemas.microsoft.com/office/drawing/2014/main" id="{46A388DC-AE3A-4C55-95D2-1A35B9C03310}"/>
                  </a:ext>
                </a:extLst>
              </p:cNvPr>
              <p:cNvSpPr txBox="1">
                <a:spLocks noRot="1" noChangeAspect="1" noMove="1" noResize="1" noEditPoints="1" noAdjustHandles="1" noChangeArrowheads="1" noChangeShapeType="1" noTextEdit="1"/>
              </p:cNvSpPr>
              <p:nvPr/>
            </p:nvSpPr>
            <p:spPr>
              <a:xfrm>
                <a:off x="839416" y="1700808"/>
                <a:ext cx="10585176" cy="1477328"/>
              </a:xfrm>
              <a:prstGeom prst="rect">
                <a:avLst/>
              </a:prstGeom>
              <a:blipFill>
                <a:blip r:embed="rId2"/>
                <a:stretch>
                  <a:fillRect l="-518" t="-2066" r="-518" b="-5785"/>
                </a:stretch>
              </a:blipFill>
            </p:spPr>
            <p:txBody>
              <a:bodyPr/>
              <a:lstStyle/>
              <a:p>
                <a:r>
                  <a:rPr lang="en-US">
                    <a:noFill/>
                  </a:rPr>
                  <a:t> </a:t>
                </a:r>
              </a:p>
            </p:txBody>
          </p:sp>
        </mc:Fallback>
      </mc:AlternateContent>
      <p:sp>
        <p:nvSpPr>
          <p:cNvPr id="7" name="CasellaDiTesto 6">
            <a:extLst>
              <a:ext uri="{FF2B5EF4-FFF2-40B4-BE49-F238E27FC236}">
                <a16:creationId xmlns:a16="http://schemas.microsoft.com/office/drawing/2014/main" id="{FF58E933-0C8B-4153-9BC3-0888E8E4718B}"/>
              </a:ext>
            </a:extLst>
          </p:cNvPr>
          <p:cNvSpPr txBox="1"/>
          <p:nvPr/>
        </p:nvSpPr>
        <p:spPr>
          <a:xfrm>
            <a:off x="911424" y="3247574"/>
            <a:ext cx="10513168" cy="923330"/>
          </a:xfrm>
          <a:prstGeom prst="rect">
            <a:avLst/>
          </a:prstGeom>
          <a:noFill/>
        </p:spPr>
        <p:txBody>
          <a:bodyPr wrap="square">
            <a:spAutoFit/>
          </a:bodyPr>
          <a:lstStyle/>
          <a:p>
            <a:r>
              <a:rPr lang="it-IT" b="1" dirty="0">
                <a:latin typeface="Consolas" panose="020B0609020204030204" pitchFamily="49" charset="0"/>
              </a:rPr>
              <a:t>Proposizione</a:t>
            </a:r>
          </a:p>
          <a:p>
            <a:r>
              <a:rPr lang="it-IT" dirty="0">
                <a:latin typeface="Consolas" panose="020B0609020204030204" pitchFamily="49" charset="0"/>
              </a:rPr>
              <a:t>Per l'uguaglianza dei rapporti valgono le proprietà riflessiva, simmetrica e transitiva (cioè è una relazione di equivalenza tra coppie).</a:t>
            </a:r>
            <a:endParaRPr lang="en-US"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629679A6-D848-4A30-A4FD-A869ACF82CEC}"/>
                  </a:ext>
                </a:extLst>
              </p:cNvPr>
              <p:cNvSpPr txBox="1"/>
              <p:nvPr/>
            </p:nvSpPr>
            <p:spPr>
              <a:xfrm>
                <a:off x="479376" y="4293096"/>
                <a:ext cx="11305256" cy="2062103"/>
              </a:xfrm>
              <a:prstGeom prst="rect">
                <a:avLst/>
              </a:prstGeom>
              <a:solidFill>
                <a:schemeClr val="accent5">
                  <a:lumMod val="20000"/>
                  <a:lumOff val="80000"/>
                </a:schemeClr>
              </a:solidFill>
            </p:spPr>
            <p:txBody>
              <a:bodyPr wrap="square">
                <a:spAutoFit/>
              </a:bodyPr>
              <a:lstStyle/>
              <a:p>
                <a:r>
                  <a:rPr lang="it-IT" sz="1600" b="1" dirty="0" err="1">
                    <a:latin typeface="Consolas" panose="020B0609020204030204" pitchFamily="49" charset="0"/>
                  </a:rPr>
                  <a:t>Dim</a:t>
                </a:r>
                <a:r>
                  <a:rPr lang="it-IT" sz="1600" b="1" dirty="0">
                    <a:latin typeface="Consolas" panose="020B0609020204030204" pitchFamily="49" charset="0"/>
                  </a:rPr>
                  <a:t>. </a:t>
                </a:r>
              </a:p>
              <a:p>
                <a:r>
                  <a:rPr lang="it-IT" sz="1600" dirty="0">
                    <a:latin typeface="Consolas" panose="020B0609020204030204" pitchFamily="49" charset="0"/>
                  </a:rPr>
                  <a:t>La proprietà riflessiva e quella simmetrica sono evidenti.</a:t>
                </a:r>
              </a:p>
              <a:p>
                <a:r>
                  <a:rPr lang="it-IT" sz="1600" dirty="0">
                    <a:latin typeface="Consolas" panose="020B0609020204030204" pitchFamily="49" charset="0"/>
                  </a:rPr>
                  <a:t>Per provare la proprietà transitiva siano a, b, c, d, e, f sei grandezze</a:t>
                </a:r>
              </a:p>
              <a:p>
                <a:r>
                  <a:rPr lang="it-IT" sz="1600" dirty="0">
                    <a:latin typeface="Consolas" panose="020B0609020204030204" pitchFamily="49" charset="0"/>
                  </a:rPr>
                  <a:t>diverse tra loro, vogliamo provare che </a:t>
                </a:r>
                <a14:m>
                  <m:oMath xmlns:m="http://schemas.openxmlformats.org/officeDocument/2006/math">
                    <m:r>
                      <a:rPr lang="it-IT" sz="1600" i="1" dirty="0" smtClean="0">
                        <a:latin typeface="Cambria Math" panose="02040503050406030204" pitchFamily="18" charset="0"/>
                      </a:rPr>
                      <m:t>𝑎</m:t>
                    </m:r>
                    <m:r>
                      <a:rPr lang="it-IT" sz="1600" i="1" dirty="0" smtClean="0">
                        <a:latin typeface="Cambria Math" panose="02040503050406030204" pitchFamily="18" charset="0"/>
                      </a:rPr>
                      <m:t> : </m:t>
                    </m:r>
                    <m:r>
                      <a:rPr lang="it-IT" sz="1600" i="1" dirty="0">
                        <a:latin typeface="Cambria Math" panose="02040503050406030204" pitchFamily="18" charset="0"/>
                      </a:rPr>
                      <m:t>𝑏</m:t>
                    </m:r>
                    <m:r>
                      <a:rPr lang="it-IT" sz="1600" i="1" dirty="0">
                        <a:latin typeface="Cambria Math" panose="02040503050406030204" pitchFamily="18" charset="0"/>
                      </a:rPr>
                      <m:t> = </m:t>
                    </m:r>
                    <m:r>
                      <a:rPr lang="it-IT" sz="1600" i="1" dirty="0">
                        <a:latin typeface="Cambria Math" panose="02040503050406030204" pitchFamily="18" charset="0"/>
                      </a:rPr>
                      <m:t>𝑐</m:t>
                    </m:r>
                    <m:r>
                      <a:rPr lang="it-IT" sz="1600" i="1" dirty="0">
                        <a:latin typeface="Cambria Math" panose="02040503050406030204" pitchFamily="18" charset="0"/>
                      </a:rPr>
                      <m:t> : </m:t>
                    </m:r>
                    <m:r>
                      <a:rPr lang="it-IT" sz="1600" i="1" dirty="0">
                        <a:latin typeface="Cambria Math" panose="02040503050406030204" pitchFamily="18" charset="0"/>
                      </a:rPr>
                      <m:t>𝑑</m:t>
                    </m:r>
                    <m:r>
                      <a:rPr lang="it-IT" sz="1600" i="1" dirty="0">
                        <a:latin typeface="Cambria Math" panose="02040503050406030204" pitchFamily="18" charset="0"/>
                      </a:rPr>
                      <m:t> </m:t>
                    </m:r>
                  </m:oMath>
                </a14:m>
                <a:r>
                  <a:rPr lang="it-IT" sz="1600" dirty="0">
                    <a:latin typeface="Consolas" panose="020B0609020204030204" pitchFamily="49" charset="0"/>
                  </a:rPr>
                  <a:t>e </a:t>
                </a:r>
                <a14:m>
                  <m:oMath xmlns:m="http://schemas.openxmlformats.org/officeDocument/2006/math">
                    <m:r>
                      <a:rPr lang="it-IT" sz="1600" i="1" dirty="0" smtClean="0">
                        <a:latin typeface="Cambria Math" panose="02040503050406030204" pitchFamily="18" charset="0"/>
                      </a:rPr>
                      <m:t>𝑐</m:t>
                    </m:r>
                    <m:r>
                      <a:rPr lang="it-IT" sz="1600" i="1" dirty="0" smtClean="0">
                        <a:latin typeface="Cambria Math" panose="02040503050406030204" pitchFamily="18" charset="0"/>
                      </a:rPr>
                      <m:t> : </m:t>
                    </m:r>
                    <m:r>
                      <a:rPr lang="it-IT" sz="1600" i="1" dirty="0" smtClean="0">
                        <a:latin typeface="Cambria Math" panose="02040503050406030204" pitchFamily="18" charset="0"/>
                      </a:rPr>
                      <m:t>𝑑</m:t>
                    </m:r>
                    <m:r>
                      <a:rPr lang="it-IT" sz="1600" i="1" dirty="0" smtClean="0">
                        <a:latin typeface="Cambria Math" panose="02040503050406030204" pitchFamily="18" charset="0"/>
                      </a:rPr>
                      <m:t> = </m:t>
                    </m:r>
                    <m:r>
                      <a:rPr lang="it-IT" sz="1600" i="1" dirty="0" smtClean="0">
                        <a:latin typeface="Cambria Math" panose="02040503050406030204" pitchFamily="18" charset="0"/>
                      </a:rPr>
                      <m:t>𝑒</m:t>
                    </m:r>
                    <m:r>
                      <a:rPr lang="it-IT" sz="1600" i="1" dirty="0" smtClean="0">
                        <a:latin typeface="Cambria Math" panose="02040503050406030204" pitchFamily="18" charset="0"/>
                      </a:rPr>
                      <m:t> : </m:t>
                    </m:r>
                    <m:r>
                      <a:rPr lang="it-IT" sz="1600" i="1" dirty="0" smtClean="0">
                        <a:latin typeface="Cambria Math" panose="02040503050406030204" pitchFamily="18" charset="0"/>
                      </a:rPr>
                      <m:t>𝑓</m:t>
                    </m:r>
                    <m:r>
                      <a:rPr lang="it-IT" sz="1600" i="1" dirty="0" smtClean="0">
                        <a:latin typeface="Cambria Math" panose="02040503050406030204" pitchFamily="18" charset="0"/>
                      </a:rPr>
                      <m:t> </m:t>
                    </m:r>
                    <m:r>
                      <a:rPr lang="it-IT" sz="1600" dirty="0">
                        <a:latin typeface="Cambria Math" panose="02040503050406030204" pitchFamily="18" charset="0"/>
                        <a:ea typeface="Cambria Math" panose="02040503050406030204" pitchFamily="18" charset="0"/>
                      </a:rPr>
                      <m:t>→</m:t>
                    </m:r>
                  </m:oMath>
                </a14:m>
                <a:r>
                  <a:rPr lang="it-IT" sz="1600" dirty="0">
                    <a:latin typeface="Consolas" panose="020B0609020204030204" pitchFamily="49" charset="0"/>
                  </a:rPr>
                  <a:t> </a:t>
                </a:r>
                <a14:m>
                  <m:oMath xmlns:m="http://schemas.openxmlformats.org/officeDocument/2006/math">
                    <m:r>
                      <a:rPr lang="it-IT" sz="1600" i="1" dirty="0" smtClean="0">
                        <a:latin typeface="Cambria Math" panose="02040503050406030204" pitchFamily="18" charset="0"/>
                      </a:rPr>
                      <m:t>𝑎</m:t>
                    </m:r>
                    <m:r>
                      <a:rPr lang="it-IT" sz="1600" i="1" dirty="0" smtClean="0">
                        <a:latin typeface="Cambria Math" panose="02040503050406030204" pitchFamily="18" charset="0"/>
                      </a:rPr>
                      <m:t> : </m:t>
                    </m:r>
                    <m:r>
                      <a:rPr lang="it-IT" sz="1600" i="1" dirty="0" smtClean="0">
                        <a:latin typeface="Cambria Math" panose="02040503050406030204" pitchFamily="18" charset="0"/>
                      </a:rPr>
                      <m:t>𝑏</m:t>
                    </m:r>
                    <m:r>
                      <a:rPr lang="it-IT" sz="1600" i="1" dirty="0" smtClean="0">
                        <a:latin typeface="Cambria Math" panose="02040503050406030204" pitchFamily="18" charset="0"/>
                      </a:rPr>
                      <m:t> = </m:t>
                    </m:r>
                    <m:r>
                      <a:rPr lang="it-IT" sz="1600" i="1" dirty="0" smtClean="0">
                        <a:latin typeface="Cambria Math" panose="02040503050406030204" pitchFamily="18" charset="0"/>
                      </a:rPr>
                      <m:t>𝑒</m:t>
                    </m:r>
                    <m:r>
                      <a:rPr lang="it-IT" sz="1600" i="1" dirty="0" smtClean="0">
                        <a:latin typeface="Cambria Math" panose="02040503050406030204" pitchFamily="18" charset="0"/>
                      </a:rPr>
                      <m:t> : </m:t>
                    </m:r>
                    <m:r>
                      <a:rPr lang="it-IT" sz="1600" i="1" dirty="0" smtClean="0">
                        <a:latin typeface="Cambria Math" panose="02040503050406030204" pitchFamily="18" charset="0"/>
                      </a:rPr>
                      <m:t>𝑓</m:t>
                    </m:r>
                  </m:oMath>
                </a14:m>
                <a:r>
                  <a:rPr lang="it-IT" sz="1600" dirty="0">
                    <a:latin typeface="Consolas" panose="020B0609020204030204" pitchFamily="49" charset="0"/>
                  </a:rPr>
                  <a:t>.</a:t>
                </a:r>
              </a:p>
              <a:p>
                <a:r>
                  <a:rPr lang="it-IT" sz="1600" dirty="0">
                    <a:latin typeface="Consolas" panose="020B0609020204030204" pitchFamily="49" charset="0"/>
                  </a:rPr>
                  <a:t>A tale scopo supponiamo che </a:t>
                </a:r>
                <a14:m>
                  <m:oMath xmlns:m="http://schemas.openxmlformats.org/officeDocument/2006/math">
                    <m:r>
                      <a:rPr lang="it-IT" sz="1600" i="1" dirty="0" smtClean="0">
                        <a:latin typeface="Cambria Math" panose="02040503050406030204" pitchFamily="18" charset="0"/>
                      </a:rPr>
                      <m:t>𝑚𝑎</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𝑛𝑏</m:t>
                    </m:r>
                  </m:oMath>
                </a14:m>
                <a:r>
                  <a:rPr lang="it-IT" sz="1600" dirty="0">
                    <a:latin typeface="Consolas" panose="020B0609020204030204" pitchFamily="49" charset="0"/>
                  </a:rPr>
                  <a:t>, allora per la prima proporzione </a:t>
                </a:r>
                <a14:m>
                  <m:oMath xmlns:m="http://schemas.openxmlformats.org/officeDocument/2006/math">
                    <m:r>
                      <a:rPr lang="it-IT" sz="1600" i="1" dirty="0" smtClean="0">
                        <a:latin typeface="Cambria Math" panose="02040503050406030204" pitchFamily="18" charset="0"/>
                      </a:rPr>
                      <m:t>𝑚𝑐</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𝑛𝑑</m:t>
                    </m:r>
                  </m:oMath>
                </a14:m>
                <a:r>
                  <a:rPr lang="it-IT" sz="1600" dirty="0">
                    <a:latin typeface="Consolas" panose="020B0609020204030204" pitchFamily="49" charset="0"/>
                  </a:rPr>
                  <a:t>. D’altra parte per la seconda proporzione si ha che da </a:t>
                </a:r>
                <a14:m>
                  <m:oMath xmlns:m="http://schemas.openxmlformats.org/officeDocument/2006/math">
                    <m:r>
                      <a:rPr lang="it-IT" sz="1600" i="1" dirty="0" smtClean="0">
                        <a:latin typeface="Cambria Math" panose="02040503050406030204" pitchFamily="18" charset="0"/>
                      </a:rPr>
                      <m:t>𝑚𝑐</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𝑛𝑑</m:t>
                    </m:r>
                    <m:r>
                      <a:rPr lang="it-IT" sz="1600" i="1" dirty="0">
                        <a:latin typeface="Cambria Math" panose="02040503050406030204" pitchFamily="18" charset="0"/>
                      </a:rPr>
                      <m:t> </m:t>
                    </m:r>
                  </m:oMath>
                </a14:m>
                <a:r>
                  <a:rPr lang="it-IT" sz="1600" dirty="0">
                    <a:latin typeface="Consolas" panose="020B0609020204030204" pitchFamily="49" charset="0"/>
                  </a:rPr>
                  <a:t>segue che </a:t>
                </a:r>
                <a14:m>
                  <m:oMath xmlns:m="http://schemas.openxmlformats.org/officeDocument/2006/math">
                    <m:r>
                      <a:rPr lang="it-IT" sz="1600" i="1" dirty="0" smtClean="0">
                        <a:latin typeface="Cambria Math" panose="02040503050406030204" pitchFamily="18" charset="0"/>
                      </a:rPr>
                      <m:t>𝑚𝑒</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𝑛𝑓</m:t>
                    </m:r>
                  </m:oMath>
                </a14:m>
                <a:r>
                  <a:rPr lang="it-IT" sz="1600" dirty="0">
                    <a:latin typeface="Consolas" panose="020B0609020204030204" pitchFamily="49" charset="0"/>
                  </a:rPr>
                  <a:t>. Quindi per ogni m, n in N abbiamo che </a:t>
                </a:r>
                <a14:m>
                  <m:oMath xmlns:m="http://schemas.openxmlformats.org/officeDocument/2006/math">
                    <m:r>
                      <a:rPr lang="it-IT" sz="1600" i="1" dirty="0" smtClean="0">
                        <a:latin typeface="Cambria Math" panose="02040503050406030204" pitchFamily="18" charset="0"/>
                      </a:rPr>
                      <m:t>𝑚𝑎</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𝑛𝑏</m:t>
                    </m:r>
                    <m:r>
                      <a:rPr lang="it-IT" sz="1600" i="1" dirty="0">
                        <a:latin typeface="Cambria Math" panose="02040503050406030204" pitchFamily="18" charset="0"/>
                      </a:rPr>
                      <m:t> </m:t>
                    </m:r>
                    <m:r>
                      <a:rPr lang="it-IT" sz="1600" i="1" dirty="0" smtClean="0">
                        <a:latin typeface="Cambria Math" panose="02040503050406030204" pitchFamily="18" charset="0"/>
                        <a:ea typeface="Cambria Math" panose="02040503050406030204" pitchFamily="18" charset="0"/>
                      </a:rPr>
                      <m:t>→</m:t>
                    </m:r>
                    <m:r>
                      <a:rPr lang="it-IT" sz="1600" i="1" dirty="0">
                        <a:latin typeface="Cambria Math" panose="02040503050406030204" pitchFamily="18" charset="0"/>
                      </a:rPr>
                      <m:t> </m:t>
                    </m:r>
                    <m:r>
                      <a:rPr lang="it-IT" sz="1600" i="1" dirty="0" err="1">
                        <a:latin typeface="Cambria Math" panose="02040503050406030204" pitchFamily="18" charset="0"/>
                      </a:rPr>
                      <m:t>𝑚𝑒</m:t>
                    </m:r>
                    <m:r>
                      <a:rPr lang="it-IT" sz="1600" i="1" dirty="0" smtClean="0">
                        <a:latin typeface="Cambria Math" panose="02040503050406030204" pitchFamily="18" charset="0"/>
                        <a:ea typeface="Cambria Math" panose="02040503050406030204" pitchFamily="18" charset="0"/>
                      </a:rPr>
                      <m:t>≤</m:t>
                    </m:r>
                    <m:r>
                      <a:rPr lang="it-IT" sz="1600" i="1" dirty="0" err="1">
                        <a:latin typeface="Cambria Math" panose="02040503050406030204" pitchFamily="18" charset="0"/>
                      </a:rPr>
                      <m:t>𝑛𝑓</m:t>
                    </m:r>
                  </m:oMath>
                </a14:m>
                <a:r>
                  <a:rPr lang="it-IT" sz="1600" dirty="0">
                    <a:latin typeface="Consolas" panose="020B0609020204030204" pitchFamily="49" charset="0"/>
                  </a:rPr>
                  <a:t>. </a:t>
                </a:r>
              </a:p>
              <a:p>
                <a:r>
                  <a:rPr lang="it-IT" sz="1600" dirty="0">
                    <a:latin typeface="Consolas" panose="020B0609020204030204" pitchFamily="49" charset="0"/>
                  </a:rPr>
                  <a:t>Similmente si prova che </a:t>
                </a:r>
                <a14:m>
                  <m:oMath xmlns:m="http://schemas.openxmlformats.org/officeDocument/2006/math">
                    <m:r>
                      <a:rPr lang="it-IT" sz="1600" i="1" dirty="0" smtClean="0">
                        <a:latin typeface="Cambria Math" panose="02040503050406030204" pitchFamily="18" charset="0"/>
                      </a:rPr>
                      <m:t>𝑚𝑎</m:t>
                    </m:r>
                    <m:r>
                      <a:rPr lang="it-IT" sz="1600" i="1" dirty="0" smtClean="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𝑛𝑏</m:t>
                    </m:r>
                    <m:r>
                      <a:rPr lang="it-IT" sz="1600" i="1" dirty="0">
                        <a:latin typeface="Cambria Math" panose="02040503050406030204" pitchFamily="18" charset="0"/>
                        <a:ea typeface="Cambria Math" panose="02040503050406030204" pitchFamily="18" charset="0"/>
                      </a:rPr>
                      <m:t>→</m:t>
                    </m:r>
                    <m:r>
                      <a:rPr lang="it-IT" sz="1600" i="1" dirty="0" err="1">
                        <a:latin typeface="Cambria Math" panose="02040503050406030204" pitchFamily="18" charset="0"/>
                      </a:rPr>
                      <m:t>𝑚</m:t>
                    </m:r>
                    <m:r>
                      <a:rPr lang="it-IT" sz="1600" i="1" dirty="0" smtClean="0">
                        <a:latin typeface="Cambria Math" panose="02040503050406030204" pitchFamily="18" charset="0"/>
                        <a:ea typeface="Cambria Math" panose="02040503050406030204" pitchFamily="18" charset="0"/>
                      </a:rPr>
                      <m:t>∙</m:t>
                    </m:r>
                    <m:r>
                      <a:rPr lang="it-IT" sz="1600" i="1" dirty="0" err="1">
                        <a:latin typeface="Cambria Math" panose="02040503050406030204" pitchFamily="18" charset="0"/>
                      </a:rPr>
                      <m:t>𝑒</m:t>
                    </m:r>
                    <m:r>
                      <a:rPr lang="it-IT" sz="1600" i="1" dirty="0">
                        <a:latin typeface="Cambria Math" panose="02040503050406030204" pitchFamily="18" charset="0"/>
                        <a:ea typeface="Cambria Math" panose="02040503050406030204" pitchFamily="18" charset="0"/>
                      </a:rPr>
                      <m:t>≥</m:t>
                    </m:r>
                    <m:r>
                      <a:rPr lang="it-IT" sz="1600" i="1" dirty="0" smtClean="0">
                        <a:latin typeface="Cambria Math" panose="02040503050406030204" pitchFamily="18" charset="0"/>
                      </a:rPr>
                      <m:t> </m:t>
                    </m:r>
                    <m:r>
                      <a:rPr lang="it-IT" sz="1600" i="1" dirty="0" err="1" smtClean="0">
                        <a:latin typeface="Cambria Math" panose="02040503050406030204" pitchFamily="18" charset="0"/>
                      </a:rPr>
                      <m:t>𝑛</m:t>
                    </m:r>
                    <m:r>
                      <a:rPr lang="it-IT" sz="1600" i="1" dirty="0">
                        <a:latin typeface="Cambria Math" panose="02040503050406030204" pitchFamily="18" charset="0"/>
                        <a:ea typeface="Cambria Math" panose="02040503050406030204" pitchFamily="18" charset="0"/>
                      </a:rPr>
                      <m:t>∙</m:t>
                    </m:r>
                    <m:r>
                      <a:rPr lang="it-IT" sz="1600" i="1" dirty="0" err="1">
                        <a:latin typeface="Cambria Math" panose="02040503050406030204" pitchFamily="18" charset="0"/>
                      </a:rPr>
                      <m:t>𝑓</m:t>
                    </m:r>
                    <m:r>
                      <a:rPr lang="it-IT" sz="1600" i="1" dirty="0">
                        <a:latin typeface="Cambria Math" panose="02040503050406030204" pitchFamily="18" charset="0"/>
                      </a:rPr>
                      <m:t> </m:t>
                    </m:r>
                  </m:oMath>
                </a14:m>
                <a:r>
                  <a:rPr lang="it-IT" sz="1600" dirty="0">
                    <a:latin typeface="Consolas" panose="020B0609020204030204" pitchFamily="49" charset="0"/>
                  </a:rPr>
                  <a:t>e ciò prova che </a:t>
                </a:r>
                <a14:m>
                  <m:oMath xmlns:m="http://schemas.openxmlformats.org/officeDocument/2006/math">
                    <m:r>
                      <a:rPr lang="it-IT" sz="1600" i="1" dirty="0" smtClean="0">
                        <a:latin typeface="Cambria Math" panose="02040503050406030204" pitchFamily="18" charset="0"/>
                      </a:rPr>
                      <m:t>𝑎</m:t>
                    </m:r>
                    <m:r>
                      <a:rPr lang="it-IT" sz="1600" i="1" dirty="0" smtClean="0">
                        <a:latin typeface="Cambria Math" panose="02040503050406030204" pitchFamily="18" charset="0"/>
                      </a:rPr>
                      <m:t>:</m:t>
                    </m:r>
                    <m:r>
                      <a:rPr lang="it-IT" sz="1600" i="1" dirty="0" smtClean="0">
                        <a:latin typeface="Cambria Math" panose="02040503050406030204" pitchFamily="18" charset="0"/>
                      </a:rPr>
                      <m:t>𝑏</m:t>
                    </m:r>
                    <m:r>
                      <a:rPr lang="it-IT" sz="1600" i="1" dirty="0" smtClean="0">
                        <a:latin typeface="Cambria Math" panose="02040503050406030204" pitchFamily="18" charset="0"/>
                      </a:rPr>
                      <m:t> = </m:t>
                    </m:r>
                    <m:r>
                      <a:rPr lang="it-IT" sz="1600" i="1" dirty="0" smtClean="0">
                        <a:latin typeface="Cambria Math" panose="02040503050406030204" pitchFamily="18" charset="0"/>
                      </a:rPr>
                      <m:t>𝑒</m:t>
                    </m:r>
                    <m:r>
                      <a:rPr lang="it-IT" sz="1600" i="1" dirty="0" smtClean="0">
                        <a:latin typeface="Cambria Math" panose="02040503050406030204" pitchFamily="18" charset="0"/>
                      </a:rPr>
                      <m:t>:</m:t>
                    </m:r>
                    <m:r>
                      <a:rPr lang="it-IT" sz="1600" i="1" dirty="0" smtClean="0">
                        <a:latin typeface="Cambria Math" panose="02040503050406030204" pitchFamily="18" charset="0"/>
                      </a:rPr>
                      <m:t>𝑓</m:t>
                    </m:r>
                  </m:oMath>
                </a14:m>
                <a:r>
                  <a:rPr lang="it-IT" sz="1600" dirty="0">
                    <a:latin typeface="Consolas" panose="020B0609020204030204" pitchFamily="49" charset="0"/>
                  </a:rPr>
                  <a:t>.</a:t>
                </a:r>
                <a:endParaRPr lang="en-US" sz="1600" dirty="0">
                  <a:latin typeface="Consolas" panose="020B0609020204030204" pitchFamily="49" charset="0"/>
                </a:endParaRPr>
              </a:p>
            </p:txBody>
          </p:sp>
        </mc:Choice>
        <mc:Fallback>
          <p:sp>
            <p:nvSpPr>
              <p:cNvPr id="10" name="CasellaDiTesto 9">
                <a:extLst>
                  <a:ext uri="{FF2B5EF4-FFF2-40B4-BE49-F238E27FC236}">
                    <a16:creationId xmlns:a16="http://schemas.microsoft.com/office/drawing/2014/main" id="{629679A6-D848-4A30-A4FD-A869ACF82CEC}"/>
                  </a:ext>
                </a:extLst>
              </p:cNvPr>
              <p:cNvSpPr txBox="1">
                <a:spLocks noRot="1" noChangeAspect="1" noMove="1" noResize="1" noEditPoints="1" noAdjustHandles="1" noChangeArrowheads="1" noChangeShapeType="1" noTextEdit="1"/>
              </p:cNvSpPr>
              <p:nvPr/>
            </p:nvSpPr>
            <p:spPr>
              <a:xfrm>
                <a:off x="479376" y="4293096"/>
                <a:ext cx="11305256" cy="2062103"/>
              </a:xfrm>
              <a:prstGeom prst="rect">
                <a:avLst/>
              </a:prstGeom>
              <a:blipFill>
                <a:blip r:embed="rId3"/>
                <a:stretch>
                  <a:fillRect l="-324" t="-1180" b="-2360"/>
                </a:stretch>
              </a:blipFill>
            </p:spPr>
            <p:txBody>
              <a:bodyPr/>
              <a:lstStyle/>
              <a:p>
                <a:r>
                  <a:rPr lang="en-US">
                    <a:noFill/>
                  </a:rPr>
                  <a:t> </a:t>
                </a:r>
              </a:p>
            </p:txBody>
          </p:sp>
        </mc:Fallback>
      </mc:AlternateContent>
    </p:spTree>
    <p:extLst>
      <p:ext uri="{BB962C8B-B14F-4D97-AF65-F5344CB8AC3E}">
        <p14:creationId xmlns:p14="http://schemas.microsoft.com/office/powerpoint/2010/main" val="11036122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E42F603A-3EB0-4F1C-AFA9-C197F9B3C782}" vid="{07E8A2DE-5CF4-4492-8A7B-83D4B23C14F3}"/>
    </a:ext>
  </a:extLst>
</a:theme>
</file>

<file path=ppt/theme/theme2.xml><?xml version="1.0" encoding="utf-8"?>
<a:theme xmlns:a="http://schemas.openxmlformats.org/drawingml/2006/main" name="Sketchboo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13738</TotalTime>
  <Words>1495</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10</vt:i4>
      </vt:variant>
    </vt:vector>
  </HeadingPairs>
  <TitlesOfParts>
    <vt:vector size="20" baseType="lpstr">
      <vt:lpstr>Arial</vt:lpstr>
      <vt:lpstr>Cambria</vt:lpstr>
      <vt:lpstr>Cambria Math</vt:lpstr>
      <vt:lpstr>Consolas</vt:lpstr>
      <vt:lpstr>Euphemia</vt:lpstr>
      <vt:lpstr>Plantagenet Cherokee</vt:lpstr>
      <vt:lpstr>Rage Italic</vt:lpstr>
      <vt:lpstr>Wingdings</vt:lpstr>
      <vt:lpstr>Academic Literature 16x9</vt:lpstr>
      <vt:lpstr>Sketchbook</vt:lpstr>
      <vt:lpstr>La Matematica Greca</vt:lpstr>
      <vt:lpstr>EUCLIDE</vt:lpstr>
      <vt:lpstr>EUCLIDE</vt:lpstr>
      <vt:lpstr>EUCLIDE</vt:lpstr>
      <vt:lpstr>EUCLIDE</vt:lpstr>
      <vt:lpstr>La teoria delle proporzioni (invece delle operazioni)</vt:lpstr>
      <vt:lpstr>La teoria delle proporzioni (invece delle operazioni)</vt:lpstr>
      <vt:lpstr>La teoria delle proporzioni (invece delle operazioni)</vt:lpstr>
      <vt:lpstr>La teoria delle proporzioni (invece delle operazioni)</vt:lpstr>
      <vt:lpstr>La teoria delle proporzioni (invece delle operazioni)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Limiti e continuità delle funzioni reali 3</dc:title>
  <dc:creator>Roberto Capone</dc:creator>
  <cp:lastModifiedBy>Roberto CAPONE</cp:lastModifiedBy>
  <cp:revision>91</cp:revision>
  <dcterms:created xsi:type="dcterms:W3CDTF">2013-12-15T17:53:31Z</dcterms:created>
  <dcterms:modified xsi:type="dcterms:W3CDTF">2021-10-18T21:13:10Z</dcterms:modified>
</cp:coreProperties>
</file>