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4EC"/>
          </a:solidFill>
          <a:ln w="12700">
            <a:solidFill>
              <a:srgbClr val="F8F4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A4E2D"/>
          </a:solidFill>
          <a:ln w="12700">
            <a:solidFill>
              <a:srgbClr val="7A4E2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9692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2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Funzioni logaritmica ed esponenziale in Klein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21792" y="886968"/>
            <a:ext cx="9326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</a:rPr>
              <a:t>pp. 144-162: dal calcolo scolastico al punto di vista superiore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58368" y="1920240"/>
            <a:ext cx="5760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7A4E2D"/>
                </a:solidFill>
              </a:rPr>
              <a:t>Matematiche elementari da un punto di vista superiore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85800" y="2606040"/>
            <a:ext cx="58521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900" dirty="0">
                <a:solidFill>
                  <a:srgbClr val="222222"/>
                </a:solidFill>
              </a:rPr>
              <a:t>Lezione: come Klein costruisce il significato di logaritmi ed esponenziali attraverso storia, grafici, quadrature e teoria delle funzioni.</a:t>
            </a:r>
            <a:endParaRPr lang="en-US" sz="1900" dirty="0"/>
          </a:p>
        </p:txBody>
      </p:sp>
      <p:sp>
        <p:nvSpPr>
          <p:cNvPr id="8" name="Shape 6"/>
          <p:cNvSpPr/>
          <p:nvPr/>
        </p:nvSpPr>
        <p:spPr>
          <a:xfrm>
            <a:off x="7223760" y="3931920"/>
            <a:ext cx="3474720" cy="0"/>
          </a:xfrm>
          <a:prstGeom prst="line">
            <a:avLst/>
          </a:prstGeom>
          <a:noFill/>
          <a:ln w="12700">
            <a:solidFill>
              <a:srgbClr val="222222"/>
            </a:solidFill>
            <a:prstDash val="solid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7223760" y="3931920"/>
            <a:ext cx="0" cy="-2194560"/>
          </a:xfrm>
          <a:prstGeom prst="line">
            <a:avLst/>
          </a:prstGeom>
          <a:noFill/>
          <a:ln w="12700">
            <a:solidFill>
              <a:srgbClr val="222222"/>
            </a:solidFill>
            <a:prstDash val="solid"/>
            <a:tailEnd type="triangle"/>
          </a:ln>
        </p:spPr>
      </p:sp>
      <p:sp>
        <p:nvSpPr>
          <p:cNvPr id="10" name="Shape 8"/>
          <p:cNvSpPr/>
          <p:nvPr/>
        </p:nvSpPr>
        <p:spPr>
          <a:xfrm>
            <a:off x="7223760" y="3931920"/>
            <a:ext cx="217170" cy="-41924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440930" y="3889996"/>
            <a:ext cx="217170" cy="-47506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658100" y="3842491"/>
            <a:ext cx="217170" cy="-53831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875270" y="3788660"/>
            <a:ext cx="217170" cy="-60998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8092440" y="3727661"/>
            <a:ext cx="217170" cy="-69120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309610" y="3658541"/>
            <a:ext cx="217170" cy="-78324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526780" y="3580218"/>
            <a:ext cx="217170" cy="-88752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743950" y="3491465"/>
            <a:ext cx="217170" cy="-100569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961120" y="3390896"/>
            <a:ext cx="217170" cy="-113960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178290" y="3276936"/>
            <a:ext cx="217170" cy="-129134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395460" y="3147802"/>
            <a:ext cx="217170" cy="-146328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9612630" y="3001474"/>
            <a:ext cx="217170" cy="-165811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9829800" y="2835664"/>
            <a:ext cx="217170" cy="-187888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0046970" y="2647775"/>
            <a:ext cx="217170" cy="-212905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0264140" y="2434870"/>
            <a:ext cx="217170" cy="-241254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0481310" y="2193616"/>
            <a:ext cx="217170" cy="-273376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7440930" y="3653007"/>
            <a:ext cx="217170" cy="-227889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7658100" y="3425118"/>
            <a:ext cx="217170" cy="-192677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875270" y="3232441"/>
            <a:ext cx="217170" cy="-166905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8092440" y="3065537"/>
            <a:ext cx="217170" cy="-147220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309610" y="2918316"/>
            <a:ext cx="217170" cy="-131693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526780" y="2786623"/>
            <a:ext cx="217170" cy="-119131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8743950" y="2667493"/>
            <a:ext cx="217170" cy="-108758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8961120" y="2558735"/>
            <a:ext cx="217170" cy="-100048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9178290" y="2458687"/>
            <a:ext cx="217170" cy="-92630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9395460" y="2366058"/>
            <a:ext cx="217170" cy="-86236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9612630" y="2279822"/>
            <a:ext cx="217170" cy="-80668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9829800" y="2199153"/>
            <a:ext cx="217170" cy="-75776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0046970" y="2123377"/>
            <a:ext cx="217170" cy="-71444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10264140" y="2051933"/>
            <a:ext cx="217170" cy="-67580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0481310" y="1984353"/>
            <a:ext cx="217170" cy="-64113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869680" y="2103120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E6B89"/>
                </a:solidFill>
              </a:rPr>
              <a:t>esponenziale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7863840" y="2834640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67C55"/>
                </a:solidFill>
              </a:rPr>
              <a:t>logaritmo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685800" y="4617720"/>
            <a:ext cx="6217920" cy="749808"/>
          </a:xfrm>
          <a:prstGeom prst="roundRect">
            <a:avLst>
              <a:gd name="adj" fmla="val 9756"/>
            </a:avLst>
          </a:prstGeom>
          <a:solidFill>
            <a:srgbClr val="FFF8E9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850392" y="4754880"/>
            <a:ext cx="588873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222222"/>
                </a:solidFill>
              </a:rPr>
              <a:t>Idea guida: non partire dalle regole, ma dal problema che le rende necessarie.</a:t>
            </a:r>
            <a:endParaRPr lang="en-US" sz="1500" dirty="0"/>
          </a:p>
        </p:txBody>
      </p:sp>
      <p:sp>
        <p:nvSpPr>
          <p:cNvPr id="45" name="Text 43"/>
          <p:cNvSpPr/>
          <p:nvPr/>
        </p:nvSpPr>
        <p:spPr>
          <a:xfrm>
            <a:off x="594360" y="6547104"/>
            <a:ext cx="8686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8178"/>
                </a:solidFill>
              </a:rPr>
              <a:t>Klein, Elementarmathematik from an Advanced Standpoint, pp. 144-162 · slide 1</a:t>
            </a:r>
            <a:endParaRPr lang="en-US" sz="7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4EC"/>
          </a:solidFill>
          <a:ln w="12700">
            <a:solidFill>
              <a:srgbClr val="F8F4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A4E2D"/>
          </a:solidFill>
          <a:ln w="12700">
            <a:solidFill>
              <a:srgbClr val="7A4E2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9692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2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Critica alla scuola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21792" y="886968"/>
            <a:ext cx="9326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</a:rPr>
              <a:t>La frattura tra insegnamento e ricerca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777240" y="1234440"/>
            <a:ext cx="534924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77240" y="1234440"/>
            <a:ext cx="73152" cy="1097280"/>
          </a:xfrm>
          <a:prstGeom prst="rect">
            <a:avLst/>
          </a:prstGeom>
          <a:solidFill>
            <a:srgbClr val="D99B44"/>
          </a:solidFill>
          <a:ln w="12700">
            <a:solidFill>
              <a:srgbClr val="D99B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05840" y="1399032"/>
            <a:ext cx="4983480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50" i="1" dirty="0">
                <a:solidFill>
                  <a:srgbClr val="222222"/>
                </a:solidFill>
              </a:rPr>
              <a:t>Secondo Klein, dopo l’inizio dell’Ottocento l’insegnamento scolastico e il progresso della ricerca persero contatto.</a:t>
            </a:r>
            <a:endParaRPr lang="en-US" sz="1550" dirty="0"/>
          </a:p>
        </p:txBody>
      </p:sp>
      <p:sp>
        <p:nvSpPr>
          <p:cNvPr id="9" name="Text 7"/>
          <p:cNvSpPr/>
          <p:nvPr/>
        </p:nvSpPr>
        <p:spPr>
          <a:xfrm>
            <a:off x="868680" y="2788920"/>
            <a:ext cx="5166360" cy="260604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r>
              <a:rPr lang="en-US" sz="1700" dirty="0">
                <a:solidFill>
                  <a:srgbClr val="222222"/>
                </a:solidFill>
              </a:rPr>
              <a:t>La scuola resta ancorata all’analisi algebrica “ingombrante”.</a:t>
            </a:r>
            <a:endParaRPr lang="en-US" sz="1700" dirty="0"/>
          </a:p>
          <a:p>
            <a:r>
              <a:rPr lang="en-US" sz="1700" dirty="0">
                <a:solidFill>
                  <a:srgbClr val="222222"/>
                </a:solidFill>
              </a:rPr>
              <a:t>Evita il calcolo infinitesimale anche quando chiarisce il concetto.</a:t>
            </a:r>
            <a:endParaRPr lang="en-US" sz="1700" dirty="0"/>
          </a:p>
          <a:p>
            <a:r>
              <a:rPr lang="en-US" sz="1700" dirty="0">
                <a:solidFill>
                  <a:srgbClr val="222222"/>
                </a:solidFill>
              </a:rPr>
              <a:t>L’università spesso non si cura di collegarsi a ciò che è stato fatto a scuola.</a:t>
            </a:r>
            <a:endParaRPr lang="en-US" sz="1700" dirty="0"/>
          </a:p>
          <a:p>
            <a:r>
              <a:rPr lang="en-US" sz="1700" dirty="0">
                <a:solidFill>
                  <a:srgbClr val="222222"/>
                </a:solidFill>
              </a:rPr>
              <a:t>Il risultato: definizioni sufficienti nel presente, ma fragili in seguito.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6720840" y="1828800"/>
            <a:ext cx="3840480" cy="1325880"/>
          </a:xfrm>
          <a:prstGeom prst="roundRect">
            <a:avLst>
              <a:gd name="adj" fmla="val 5517"/>
            </a:avLst>
          </a:prstGeom>
          <a:solidFill>
            <a:srgbClr val="FFF8E9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85432" y="1965960"/>
            <a:ext cx="3511296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222222"/>
                </a:solidFill>
              </a:rPr>
              <a:t>Senso per il corso: formare insegnanti capaci di ricollegare matematica scolastica e matematica avanzata.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6720840" y="3749040"/>
            <a:ext cx="3840480" cy="1188720"/>
          </a:xfrm>
          <a:prstGeom prst="roundRect">
            <a:avLst>
              <a:gd name="adj" fmla="val 6154"/>
            </a:avLst>
          </a:prstGeom>
          <a:solidFill>
            <a:srgbClr val="FFFFFF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885432" y="3886200"/>
            <a:ext cx="351129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222222"/>
                </a:solidFill>
              </a:rPr>
              <a:t>Klein non chiede più tecnica: chiede più struttura, più storia, più connessione.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594360" y="6547104"/>
            <a:ext cx="8686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8178"/>
                </a:solidFill>
              </a:rPr>
              <a:t>Klein, Elementarmathematik from an Advanced Standpoint, pp. 144-162 · slide 10</a:t>
            </a:r>
            <a:endParaRPr lang="en-US" sz="7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4EC"/>
          </a:solidFill>
          <a:ln w="12700">
            <a:solidFill>
              <a:srgbClr val="F8F4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A4E2D"/>
          </a:solidFill>
          <a:ln w="12700">
            <a:solidFill>
              <a:srgbClr val="7A4E2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9692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2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Il “piano” didattico di Klein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21792" y="886968"/>
            <a:ext cx="9326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</a:rPr>
              <a:t>Come introdurre il logaritmo a scuola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822960" y="1828800"/>
            <a:ext cx="1920240" cy="914400"/>
          </a:xfrm>
          <a:prstGeom prst="chevron">
            <a:avLst/>
          </a:prstGeom>
          <a:solidFill>
            <a:srgbClr val="FFFFFF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51560" y="199339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7A4E2D"/>
                </a:solidFill>
              </a:rPr>
              <a:t>1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7A4E2D"/>
                </a:solidFill>
              </a:rPr>
              <a:t>Curva nota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154680" y="1828800"/>
            <a:ext cx="1920240" cy="914400"/>
          </a:xfrm>
          <a:prstGeom prst="chevron">
            <a:avLst/>
          </a:prstGeom>
          <a:solidFill>
            <a:srgbClr val="FFF8E9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383280" y="199339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7A4E2D"/>
                </a:solidFill>
              </a:rPr>
              <a:t>2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7A4E2D"/>
                </a:solidFill>
              </a:rPr>
              <a:t>Quadratura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486400" y="1828800"/>
            <a:ext cx="1920240" cy="914400"/>
          </a:xfrm>
          <a:prstGeom prst="chevron">
            <a:avLst/>
          </a:prstGeom>
          <a:solidFill>
            <a:srgbClr val="FFFFFF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678424" y="1993392"/>
            <a:ext cx="1463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7A4E2D"/>
                </a:solidFill>
              </a:rPr>
              <a:t>3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7A4E2D"/>
                </a:solidFill>
              </a:rPr>
              <a:t>Funzione nuova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818120" y="1828800"/>
            <a:ext cx="1920240" cy="914400"/>
          </a:xfrm>
          <a:prstGeom prst="chevron">
            <a:avLst/>
          </a:prstGeom>
          <a:solidFill>
            <a:srgbClr val="FFF8E9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092440" y="1993392"/>
            <a:ext cx="1234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7A4E2D"/>
                </a:solidFill>
              </a:rPr>
              <a:t>4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7A4E2D"/>
                </a:solidFill>
              </a:rPr>
              <a:t>Proprietà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914400" y="3657600"/>
            <a:ext cx="9601200" cy="137160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r>
              <a:rPr lang="en-US" sz="1800" dirty="0">
                <a:solidFill>
                  <a:srgbClr val="222222"/>
                </a:solidFill>
              </a:rPr>
              <a:t>Si parte dall’area sotto l’iperbole, non dalle tavole.</a:t>
            </a:r>
            <a:endParaRPr lang="en-US" sz="1800" dirty="0"/>
          </a:p>
          <a:p>
            <a:r>
              <a:rPr lang="en-US" sz="1800" dirty="0">
                <a:solidFill>
                  <a:srgbClr val="222222"/>
                </a:solidFill>
              </a:rPr>
              <a:t>Si mostra che l’ordinata è il logaritmo.</a:t>
            </a:r>
            <a:endParaRPr lang="en-US" sz="1800" dirty="0"/>
          </a:p>
          <a:p>
            <a:r>
              <a:rPr lang="en-US" sz="1800" dirty="0">
                <a:solidFill>
                  <a:srgbClr val="222222"/>
                </a:solidFill>
              </a:rPr>
              <a:t>Poi si ricavano equazioni funzionali e regole operative.</a:t>
            </a:r>
            <a:endParaRPr lang="en-US" sz="1800" dirty="0"/>
          </a:p>
          <a:p>
            <a:r>
              <a:rPr lang="en-US" sz="1800" dirty="0">
                <a:solidFill>
                  <a:srgbClr val="222222"/>
                </a:solidFill>
              </a:rPr>
              <a:t>Klein desidera una verifica pratica di questo piano nelle scuole.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594360" y="6547104"/>
            <a:ext cx="8686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8178"/>
                </a:solidFill>
              </a:rPr>
              <a:t>Klein, Elementarmathematik from an Advanced Standpoint, pp. 144-162 · slide 11</a:t>
            </a:r>
            <a:endParaRPr lang="en-US" sz="7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4EC"/>
          </a:solidFill>
          <a:ln w="12700">
            <a:solidFill>
              <a:srgbClr val="F8F4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A4E2D"/>
          </a:solidFill>
          <a:ln w="12700">
            <a:solidFill>
              <a:srgbClr val="7A4E2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9692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2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Dal reale al complesso: teoria delle funzioni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21792" y="886968"/>
            <a:ext cx="9326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</a:rPr>
              <a:t>Klein mostra cosa si nasconde dietro la definizione elementare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822960" y="1325880"/>
            <a:ext cx="4160520" cy="749808"/>
          </a:xfrm>
          <a:prstGeom prst="roundRect">
            <a:avLst>
              <a:gd name="adj" fmla="val 8537"/>
            </a:avLst>
          </a:prstGeom>
          <a:solidFill>
            <a:srgbClr val="FFFFFF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1472184"/>
            <a:ext cx="3977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300" dirty="0">
                <a:solidFill>
                  <a:srgbClr val="222222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w = log z = ∫₁ᶻ dt / t</a:t>
            </a:r>
            <a:endParaRPr lang="en-US" sz="2300" dirty="0"/>
          </a:p>
        </p:txBody>
      </p:sp>
      <p:sp>
        <p:nvSpPr>
          <p:cNvPr id="8" name="Text 6"/>
          <p:cNvSpPr/>
          <p:nvPr/>
        </p:nvSpPr>
        <p:spPr>
          <a:xfrm>
            <a:off x="868680" y="2423160"/>
            <a:ext cx="4800600" cy="256032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r>
              <a:rPr lang="en-US" sz="1750" dirty="0">
                <a:solidFill>
                  <a:srgbClr val="222222"/>
                </a:solidFill>
              </a:rPr>
              <a:t>Nel piano complesso il logaritmo dipende dal cammino.</a:t>
            </a:r>
            <a:endParaRPr lang="en-US" sz="1750" dirty="0"/>
          </a:p>
          <a:p>
            <a:r>
              <a:rPr lang="en-US" sz="1750" dirty="0">
                <a:solidFill>
                  <a:srgbClr val="222222"/>
                </a:solidFill>
              </a:rPr>
              <a:t>Girando intorno all’origine, il valore cambia di multipli di 2πi.</a:t>
            </a:r>
            <a:endParaRPr lang="en-US" sz="1750" dirty="0"/>
          </a:p>
          <a:p>
            <a:r>
              <a:rPr lang="en-US" sz="1750" dirty="0">
                <a:solidFill>
                  <a:srgbClr val="222222"/>
                </a:solidFill>
              </a:rPr>
              <a:t>Il logaritmo non è più una sola funzione, ma una famiglia di rami.</a:t>
            </a:r>
            <a:endParaRPr lang="en-US" sz="1750" dirty="0"/>
          </a:p>
          <a:p>
            <a:r>
              <a:rPr lang="en-US" sz="1750" dirty="0">
                <a:solidFill>
                  <a:srgbClr val="222222"/>
                </a:solidFill>
              </a:rPr>
              <a:t>L’esponenziale è la funzione inversa del logaritmo.</a:t>
            </a:r>
            <a:endParaRPr lang="en-US" sz="1750" dirty="0"/>
          </a:p>
        </p:txBody>
      </p:sp>
      <p:sp>
        <p:nvSpPr>
          <p:cNvPr id="9" name="Shape 7"/>
          <p:cNvSpPr/>
          <p:nvPr/>
        </p:nvSpPr>
        <p:spPr>
          <a:xfrm>
            <a:off x="6537960" y="1828800"/>
            <a:ext cx="2743200" cy="1920240"/>
          </a:xfrm>
          <a:prstGeom prst="arc">
            <a:avLst/>
          </a:prstGeom>
          <a:noFill/>
          <a:ln w="12700">
            <a:solidFill>
              <a:srgbClr val="3E6B89"/>
            </a:solidFill>
            <a:prstDash val="solid"/>
            <a:tailEnd type="triangle"/>
          </a:ln>
        </p:spPr>
      </p:sp>
      <p:sp>
        <p:nvSpPr>
          <p:cNvPr id="10" name="Shape 8"/>
          <p:cNvSpPr/>
          <p:nvPr/>
        </p:nvSpPr>
        <p:spPr>
          <a:xfrm>
            <a:off x="7543800" y="2468880"/>
            <a:ext cx="228600" cy="228600"/>
          </a:xfrm>
          <a:prstGeom prst="ellipse">
            <a:avLst/>
          </a:prstGeom>
          <a:solidFill>
            <a:srgbClr val="B04A3A"/>
          </a:solidFill>
          <a:ln w="12700">
            <a:solidFill>
              <a:srgbClr val="B04A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863840" y="2441448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4A3A"/>
                </a:solidFill>
              </a:rPr>
              <a:t>origine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995160" y="379476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E6B89"/>
                </a:solidFill>
              </a:rPr>
              <a:t>ogni giro: + 2πi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400800" y="4800600"/>
            <a:ext cx="4114800" cy="685800"/>
          </a:xfrm>
          <a:prstGeom prst="roundRect">
            <a:avLst>
              <a:gd name="adj" fmla="val 10667"/>
            </a:avLst>
          </a:prstGeom>
          <a:solidFill>
            <a:srgbClr val="FFF8E9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65392" y="4937760"/>
            <a:ext cx="378561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222222"/>
                </a:solidFill>
              </a:rPr>
              <a:t>La “semplicità” scolastica è una scelta di ramo.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594360" y="6547104"/>
            <a:ext cx="8686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8178"/>
                </a:solidFill>
              </a:rPr>
              <a:t>Klein, Elementarmathematik from an Advanced Standpoint, pp. 144-162 · slide 12</a:t>
            </a:r>
            <a:endParaRPr lang="en-US" sz="7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4EC"/>
          </a:solidFill>
          <a:ln w="12700">
            <a:solidFill>
              <a:srgbClr val="F8F4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A4E2D"/>
          </a:solidFill>
          <a:ln w="12700">
            <a:solidFill>
              <a:srgbClr val="7A4E2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9692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2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Perché il metodo tradizionale è insufficiente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21792" y="886968"/>
            <a:ext cx="9326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</a:rPr>
              <a:t>Potenze e radici non conducono automaticamente a una funzione unica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77240" y="1417320"/>
            <a:ext cx="5029200" cy="251460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r>
              <a:rPr lang="en-US" sz="1800" dirty="0">
                <a:solidFill>
                  <a:srgbClr val="222222"/>
                </a:solidFill>
              </a:rPr>
              <a:t>Partire da involuzione ed evoluzione produce molte possibilità.</a:t>
            </a:r>
            <a:endParaRPr lang="en-US" sz="1800" dirty="0"/>
          </a:p>
          <a:p>
            <a:r>
              <a:rPr lang="en-US" sz="1800" dirty="0">
                <a:solidFill>
                  <a:srgbClr val="222222"/>
                </a:solidFill>
              </a:rPr>
              <a:t>Per esponenti frazionari compaiono più valori.</a:t>
            </a:r>
            <a:endParaRPr lang="en-US" sz="1800" dirty="0"/>
          </a:p>
          <a:p>
            <a:r>
              <a:rPr lang="en-US" sz="1800" dirty="0">
                <a:solidFill>
                  <a:srgbClr val="222222"/>
                </a:solidFill>
              </a:rPr>
              <a:t>Nel complesso questi valori appartengono a rami diversi.</a:t>
            </a:r>
            <a:endParaRPr lang="en-US" sz="1800" dirty="0"/>
          </a:p>
          <a:p>
            <a:r>
              <a:rPr lang="en-US" sz="1800" dirty="0">
                <a:solidFill>
                  <a:srgbClr val="222222"/>
                </a:solidFill>
              </a:rPr>
              <a:t>Klein parla di un “labirinto” se si resta solo su mezzi elementari.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6492240" y="2057400"/>
            <a:ext cx="3291840" cy="0"/>
          </a:xfrm>
          <a:prstGeom prst="line">
            <a:avLst/>
          </a:prstGeom>
          <a:noFill/>
          <a:ln w="12700">
            <a:solidFill>
              <a:srgbClr val="D8C9B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446520" y="1828800"/>
            <a:ext cx="868680" cy="960120"/>
          </a:xfrm>
          <a:prstGeom prst="arc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498080" y="1993392"/>
            <a:ext cx="868680" cy="960120"/>
          </a:xfrm>
          <a:prstGeom prst="arc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549640" y="2157984"/>
            <a:ext cx="868680" cy="960120"/>
          </a:xfrm>
          <a:prstGeom prst="arc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9601200" y="2322576"/>
            <a:ext cx="868680" cy="960120"/>
          </a:xfrm>
          <a:prstGeom prst="arc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0" y="416052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4E2D"/>
                </a:solidFill>
              </a:rPr>
              <a:t>rami differenti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6400800" y="4800600"/>
            <a:ext cx="4389120" cy="777240"/>
          </a:xfrm>
          <a:prstGeom prst="roundRect">
            <a:avLst>
              <a:gd name="adj" fmla="val 9412"/>
            </a:avLst>
          </a:prstGeom>
          <a:solidFill>
            <a:srgbClr val="FFFFFF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65392" y="4937760"/>
            <a:ext cx="405993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222222"/>
                </a:solidFill>
              </a:rPr>
              <a:t>Il punto di vista superiore non elimina la scuola: chiarisce il perché delle sue restrizioni.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594360" y="6547104"/>
            <a:ext cx="8686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8178"/>
                </a:solidFill>
              </a:rPr>
              <a:t>Klein, Elementarmathematik from an Advanced Standpoint, pp. 144-162 · slide 13</a:t>
            </a:r>
            <a:endParaRPr lang="en-US" sz="7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4EC"/>
          </a:solidFill>
          <a:ln w="12700">
            <a:solidFill>
              <a:srgbClr val="F8F4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A4E2D"/>
          </a:solidFill>
          <a:ln w="12700">
            <a:solidFill>
              <a:srgbClr val="7A4E2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9692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2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Il passaggio al limite: nasce l’esponenziale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21792" y="886968"/>
            <a:ext cx="9326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</a:rPr>
              <a:t>Dalla potenza alla funzione esponenziale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822960" y="1417320"/>
            <a:ext cx="5029200" cy="749808"/>
          </a:xfrm>
          <a:prstGeom prst="roundRect">
            <a:avLst>
              <a:gd name="adj" fmla="val 8537"/>
            </a:avLst>
          </a:prstGeom>
          <a:solidFill>
            <a:srgbClr val="FFFFFF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1563624"/>
            <a:ext cx="4846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400" dirty="0">
                <a:solidFill>
                  <a:srgbClr val="222222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e^w = limₙ→∞ (1 + w/n)^n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68680" y="2606040"/>
            <a:ext cx="4800600" cy="192024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r>
              <a:rPr lang="en-US" sz="1800" dirty="0">
                <a:solidFill>
                  <a:srgbClr val="222222"/>
                </a:solidFill>
              </a:rPr>
              <a:t>Klein conclude richiamando il passaggio dalla potenza all’esponenziale.</a:t>
            </a:r>
            <a:endParaRPr lang="en-US" sz="1800" dirty="0"/>
          </a:p>
          <a:p>
            <a:r>
              <a:rPr lang="en-US" sz="1800" dirty="0">
                <a:solidFill>
                  <a:srgbClr val="222222"/>
                </a:solidFill>
              </a:rPr>
              <a:t>La teoria delle funzioni consente di seguire il comportamento dei valori nel limite.</a:t>
            </a:r>
            <a:endParaRPr lang="en-US" sz="1800" dirty="0"/>
          </a:p>
          <a:p>
            <a:r>
              <a:rPr lang="en-US" sz="1800" dirty="0">
                <a:solidFill>
                  <a:srgbClr val="222222"/>
                </a:solidFill>
              </a:rPr>
              <a:t>Il risultato è una funzione esponenziale monodroma, ben definita e regolare.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6903720" y="3840480"/>
            <a:ext cx="3474720" cy="0"/>
          </a:xfrm>
          <a:prstGeom prst="line">
            <a:avLst/>
          </a:prstGeom>
          <a:noFill/>
          <a:ln w="12700">
            <a:solidFill>
              <a:srgbClr val="222222"/>
            </a:solidFill>
            <a:prstDash val="solid"/>
            <a:tailEnd type="triangle"/>
          </a:ln>
        </p:spPr>
      </p:sp>
      <p:sp>
        <p:nvSpPr>
          <p:cNvPr id="10" name="Shape 8"/>
          <p:cNvSpPr/>
          <p:nvPr/>
        </p:nvSpPr>
        <p:spPr>
          <a:xfrm>
            <a:off x="6903720" y="3840480"/>
            <a:ext cx="0" cy="-2103120"/>
          </a:xfrm>
          <a:prstGeom prst="line">
            <a:avLst/>
          </a:prstGeom>
          <a:noFill/>
          <a:ln w="12700">
            <a:solidFill>
              <a:srgbClr val="222222"/>
            </a:solidFill>
            <a:prstDash val="solid"/>
            <a:tailEnd type="triangle"/>
          </a:ln>
        </p:spPr>
      </p:sp>
      <p:sp>
        <p:nvSpPr>
          <p:cNvPr id="11" name="Shape 9"/>
          <p:cNvSpPr/>
          <p:nvPr/>
        </p:nvSpPr>
        <p:spPr>
          <a:xfrm>
            <a:off x="6903720" y="3840480"/>
            <a:ext cx="217170" cy="-40018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120890" y="3800462"/>
            <a:ext cx="217170" cy="-45346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38060" y="3755116"/>
            <a:ext cx="217170" cy="-51384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555230" y="3703732"/>
            <a:ext cx="217170" cy="-58226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772400" y="3645506"/>
            <a:ext cx="217170" cy="-65978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7989570" y="3579527"/>
            <a:ext cx="217170" cy="-74763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206740" y="3504764"/>
            <a:ext cx="217170" cy="-84718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423910" y="3420046"/>
            <a:ext cx="217170" cy="-95998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641080" y="3324048"/>
            <a:ext cx="217170" cy="-108780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858250" y="3215268"/>
            <a:ext cx="217170" cy="-123264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9075420" y="3092004"/>
            <a:ext cx="217170" cy="-139676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9292590" y="2952327"/>
            <a:ext cx="217170" cy="-158274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9509760" y="2794053"/>
            <a:ext cx="217170" cy="-179348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9726930" y="2614705"/>
            <a:ext cx="217170" cy="-203228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944100" y="2411477"/>
            <a:ext cx="217170" cy="-230287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0161270" y="2181190"/>
            <a:ext cx="217170" cy="-260950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7120890" y="3574245"/>
            <a:ext cx="217170" cy="-217530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338060" y="3356715"/>
            <a:ext cx="217170" cy="-183919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555230" y="3172796"/>
            <a:ext cx="217170" cy="-159318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7772400" y="3013478"/>
            <a:ext cx="217170" cy="-140528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7989570" y="2872949"/>
            <a:ext cx="217170" cy="-125707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8206740" y="2747242"/>
            <a:ext cx="217170" cy="-113716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8423910" y="2633527"/>
            <a:ext cx="217170" cy="-103814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8641080" y="2529712"/>
            <a:ext cx="217170" cy="-95500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8858250" y="2434212"/>
            <a:ext cx="217170" cy="-88419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9075420" y="2345793"/>
            <a:ext cx="217170" cy="-82316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9292590" y="2263477"/>
            <a:ext cx="217170" cy="-77002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9509760" y="2186475"/>
            <a:ext cx="217170" cy="-72332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726930" y="2114143"/>
            <a:ext cx="217170" cy="-68196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944100" y="2045947"/>
            <a:ext cx="217170" cy="-64508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161270" y="1981439"/>
            <a:ext cx="217170" cy="-61199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8549640" y="2103120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E6B89"/>
                </a:solidFill>
              </a:rPr>
              <a:t>esponenziale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7543800" y="2834640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67C55"/>
                </a:solidFill>
              </a:rPr>
              <a:t>logaritmo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6400800" y="4800600"/>
            <a:ext cx="4297680" cy="777240"/>
          </a:xfrm>
          <a:prstGeom prst="roundRect">
            <a:avLst>
              <a:gd name="adj" fmla="val 9412"/>
            </a:avLst>
          </a:prstGeom>
          <a:solidFill>
            <a:srgbClr val="FFF8E9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565392" y="4937760"/>
            <a:ext cx="396849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222222"/>
                </a:solidFill>
              </a:rPr>
              <a:t>Per la lezione: mostrare agli studenti che l’esponenziale non è una formula isolata, ma il limite coerente di un processo.</a:t>
            </a:r>
            <a:endParaRPr lang="en-US" sz="1500" dirty="0"/>
          </a:p>
        </p:txBody>
      </p:sp>
      <p:sp>
        <p:nvSpPr>
          <p:cNvPr id="46" name="Text 44"/>
          <p:cNvSpPr/>
          <p:nvPr/>
        </p:nvSpPr>
        <p:spPr>
          <a:xfrm>
            <a:off x="594360" y="6547104"/>
            <a:ext cx="8686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8178"/>
                </a:solidFill>
              </a:rPr>
              <a:t>Klein, Elementarmathematik from an Advanced Standpoint, pp. 144-162 · slide 14</a:t>
            </a:r>
            <a:endParaRPr lang="en-US" sz="7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4EC"/>
          </a:solidFill>
          <a:ln w="12700">
            <a:solidFill>
              <a:srgbClr val="F8F4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A4E2D"/>
          </a:solidFill>
          <a:ln w="12700">
            <a:solidFill>
              <a:srgbClr val="7A4E2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9692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2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Sintesi per Matematiche elementari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21792" y="886968"/>
            <a:ext cx="9326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</a:rPr>
              <a:t>Che cosa portare in aula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822960" y="1325880"/>
            <a:ext cx="507492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87552" y="1463040"/>
            <a:ext cx="474573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222222"/>
                </a:solidFill>
              </a:rPr>
              <a:t>1. Partire dalle difficoltà: potenze, radici, continuità, valori principali.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822960" y="2240280"/>
            <a:ext cx="5074920" cy="685800"/>
          </a:xfrm>
          <a:prstGeom prst="roundRect">
            <a:avLst>
              <a:gd name="adj" fmla="val 10667"/>
            </a:avLst>
          </a:prstGeom>
          <a:solidFill>
            <a:srgbClr val="FFF8E9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87552" y="2377440"/>
            <a:ext cx="474573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222222"/>
                </a:solidFill>
              </a:rPr>
              <a:t>2. Usare la storia: Stifel, Napier e Bürgi mostrano il bisogno dei logaritmi.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822960" y="3154680"/>
            <a:ext cx="507492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87552" y="3291840"/>
            <a:ext cx="474573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222222"/>
                </a:solidFill>
              </a:rPr>
              <a:t>3. Dare un significato geometrico: log x come area sotto y = 1/x.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822960" y="4069080"/>
            <a:ext cx="5074920" cy="685800"/>
          </a:xfrm>
          <a:prstGeom prst="roundRect">
            <a:avLst>
              <a:gd name="adj" fmla="val 10667"/>
            </a:avLst>
          </a:prstGeom>
          <a:solidFill>
            <a:srgbClr val="FFF8E9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87552" y="4206240"/>
            <a:ext cx="474573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222222"/>
                </a:solidFill>
              </a:rPr>
              <a:t>4. Collegare alla teoria: rami, complesso, funzione inversa, esponenziale.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6446520" y="1645920"/>
            <a:ext cx="4343400" cy="182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446520" y="1645920"/>
            <a:ext cx="73152" cy="1828800"/>
          </a:xfrm>
          <a:prstGeom prst="rect">
            <a:avLst/>
          </a:prstGeom>
          <a:solidFill>
            <a:srgbClr val="D99B44"/>
          </a:solidFill>
          <a:ln w="12700">
            <a:solidFill>
              <a:srgbClr val="D99B4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675120" y="1810512"/>
            <a:ext cx="3977640" cy="14996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50" i="1" dirty="0">
                <a:solidFill>
                  <a:srgbClr val="222222"/>
                </a:solidFill>
              </a:rPr>
              <a:t>Il “punto di vista superiore” non anticipa tutta la teoria avanzata: permette al docente di scegliere consapevolmente che cosa semplificare e perché.</a:t>
            </a:r>
            <a:endParaRPr lang="en-US" sz="1550" dirty="0"/>
          </a:p>
        </p:txBody>
      </p:sp>
      <p:sp>
        <p:nvSpPr>
          <p:cNvPr id="17" name="Shape 15"/>
          <p:cNvSpPr/>
          <p:nvPr/>
        </p:nvSpPr>
        <p:spPr>
          <a:xfrm>
            <a:off x="6492240" y="4160520"/>
            <a:ext cx="4251960" cy="685800"/>
          </a:xfrm>
          <a:prstGeom prst="roundRect">
            <a:avLst>
              <a:gd name="adj" fmla="val 9333"/>
            </a:avLst>
          </a:prstGeom>
          <a:solidFill>
            <a:srgbClr val="FFFFFF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583680" y="4306824"/>
            <a:ext cx="4069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500" dirty="0">
                <a:solidFill>
                  <a:srgbClr val="222222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scuola ↔ università</a:t>
            </a:r>
            <a:endParaRPr lang="en-US" sz="2500" dirty="0"/>
          </a:p>
        </p:txBody>
      </p:sp>
      <p:sp>
        <p:nvSpPr>
          <p:cNvPr id="19" name="Text 17"/>
          <p:cNvSpPr/>
          <p:nvPr/>
        </p:nvSpPr>
        <p:spPr>
          <a:xfrm>
            <a:off x="594360" y="6547104"/>
            <a:ext cx="8686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8178"/>
                </a:solidFill>
              </a:rPr>
              <a:t>Klein, Elementarmathematik from an Advanced Standpoint, pp. 144-162 · slide 15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4EC"/>
          </a:solidFill>
          <a:ln w="12700">
            <a:solidFill>
              <a:srgbClr val="F8F4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A4E2D"/>
          </a:solidFill>
          <a:ln w="12700">
            <a:solidFill>
              <a:srgbClr val="7A4E2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9692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2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Mappa delle pagine 144-162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21792" y="886968"/>
            <a:ext cx="9326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</a:rPr>
              <a:t>Quattro nuclei del discorso di Klein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822960" y="2011680"/>
            <a:ext cx="20574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60120" y="2240280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7A4E2D"/>
                </a:solidFill>
              </a:rPr>
              <a:t>1. Analisi algebrica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87552" y="2788920"/>
            <a:ext cx="1737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50" dirty="0">
                <a:solidFill>
                  <a:srgbClr val="222222"/>
                </a:solidFill>
              </a:rPr>
              <a:t>Potenze, radici, convenzioni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2953512" y="2971800"/>
            <a:ext cx="475488" cy="0"/>
          </a:xfrm>
          <a:prstGeom prst="line">
            <a:avLst/>
          </a:prstGeom>
          <a:noFill/>
          <a:ln w="12700">
            <a:solidFill>
              <a:srgbClr val="D99B44"/>
            </a:solidFill>
            <a:prstDash val="solid"/>
            <a:tailEnd type="triangle"/>
          </a:ln>
        </p:spPr>
      </p:sp>
      <p:sp>
        <p:nvSpPr>
          <p:cNvPr id="10" name="Shape 8"/>
          <p:cNvSpPr/>
          <p:nvPr/>
        </p:nvSpPr>
        <p:spPr>
          <a:xfrm>
            <a:off x="3429000" y="2011680"/>
            <a:ext cx="2057400" cy="1920240"/>
          </a:xfrm>
          <a:prstGeom prst="roundRect">
            <a:avLst>
              <a:gd name="adj" fmla="val 3810"/>
            </a:avLst>
          </a:prstGeom>
          <a:solidFill>
            <a:srgbClr val="FFF8E9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566160" y="2240280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7A4E2D"/>
                </a:solidFill>
              </a:rPr>
              <a:t>2. Sviluppo storico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593592" y="2788920"/>
            <a:ext cx="1737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50" dirty="0">
                <a:solidFill>
                  <a:srgbClr val="222222"/>
                </a:solidFill>
              </a:rPr>
              <a:t>Stifel, Napier, Bürgi, Euler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5559552" y="2971800"/>
            <a:ext cx="475488" cy="0"/>
          </a:xfrm>
          <a:prstGeom prst="line">
            <a:avLst/>
          </a:prstGeom>
          <a:noFill/>
          <a:ln w="12700">
            <a:solidFill>
              <a:srgbClr val="D99B44"/>
            </a:solidFill>
            <a:prstDash val="solid"/>
            <a:tailEnd type="triangle"/>
          </a:ln>
        </p:spPr>
      </p:sp>
      <p:sp>
        <p:nvSpPr>
          <p:cNvPr id="14" name="Shape 12"/>
          <p:cNvSpPr/>
          <p:nvPr/>
        </p:nvSpPr>
        <p:spPr>
          <a:xfrm>
            <a:off x="6035040" y="2011680"/>
            <a:ext cx="20574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72200" y="2240280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7A4E2D"/>
                </a:solidFill>
              </a:rPr>
              <a:t>3. Scuola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199632" y="2788920"/>
            <a:ext cx="1737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50" dirty="0">
                <a:solidFill>
                  <a:srgbClr val="222222"/>
                </a:solidFill>
              </a:rPr>
              <a:t>Critica alla frattura scuola-università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8165592" y="2971800"/>
            <a:ext cx="475488" cy="0"/>
          </a:xfrm>
          <a:prstGeom prst="line">
            <a:avLst/>
          </a:prstGeom>
          <a:noFill/>
          <a:ln w="12700">
            <a:solidFill>
              <a:srgbClr val="D99B44"/>
            </a:solidFill>
            <a:prstDash val="solid"/>
            <a:tailEnd type="triangle"/>
          </a:ln>
        </p:spPr>
      </p:sp>
      <p:sp>
        <p:nvSpPr>
          <p:cNvPr id="18" name="Shape 16"/>
          <p:cNvSpPr/>
          <p:nvPr/>
        </p:nvSpPr>
        <p:spPr>
          <a:xfrm>
            <a:off x="8641080" y="2011680"/>
            <a:ext cx="2057400" cy="1920240"/>
          </a:xfrm>
          <a:prstGeom prst="roundRect">
            <a:avLst>
              <a:gd name="adj" fmla="val 3810"/>
            </a:avLst>
          </a:prstGeom>
          <a:solidFill>
            <a:srgbClr val="FFF8E9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778240" y="2240280"/>
            <a:ext cx="1783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7A4E2D"/>
                </a:solidFill>
              </a:rPr>
              <a:t>4. Teoria funzioni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805672" y="2788920"/>
            <a:ext cx="1737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50" dirty="0">
                <a:solidFill>
                  <a:srgbClr val="222222"/>
                </a:solidFill>
              </a:rPr>
              <a:t>Log integrale, complesso, rami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1097280" y="4617720"/>
            <a:ext cx="969264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097280" y="4617720"/>
            <a:ext cx="73152" cy="822960"/>
          </a:xfrm>
          <a:prstGeom prst="rect">
            <a:avLst/>
          </a:prstGeom>
          <a:solidFill>
            <a:srgbClr val="D99B44"/>
          </a:solidFill>
          <a:ln w="12700">
            <a:solidFill>
              <a:srgbClr val="D99B4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325880" y="4782312"/>
            <a:ext cx="93268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50" i="1" dirty="0">
                <a:solidFill>
                  <a:srgbClr val="222222"/>
                </a:solidFill>
              </a:rPr>
              <a:t>Le funzioni trascendenti elementari sono importanti nella scuola: ma vanno collegate con la loro origine concettuale.</a:t>
            </a:r>
            <a:endParaRPr lang="en-US" sz="1550" dirty="0"/>
          </a:p>
        </p:txBody>
      </p:sp>
      <p:sp>
        <p:nvSpPr>
          <p:cNvPr id="24" name="Text 22"/>
          <p:cNvSpPr/>
          <p:nvPr/>
        </p:nvSpPr>
        <p:spPr>
          <a:xfrm>
            <a:off x="594360" y="6547104"/>
            <a:ext cx="8686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8178"/>
                </a:solidFill>
              </a:rPr>
              <a:t>Klein, Elementarmathematik from an Advanced Standpoint, pp. 144-162 · slide 2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4EC"/>
          </a:solidFill>
          <a:ln w="12700">
            <a:solidFill>
              <a:srgbClr val="F8F4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A4E2D"/>
          </a:solidFill>
          <a:ln w="12700">
            <a:solidFill>
              <a:srgbClr val="7A4E2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9692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2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Punto di partenza: le potenze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21792" y="886968"/>
            <a:ext cx="9326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</a:rPr>
              <a:t>Klein ricostruisce il curriculum scolastico prima di criticarlo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822960" y="1508760"/>
            <a:ext cx="4937760" cy="777240"/>
          </a:xfrm>
          <a:prstGeom prst="roundRect">
            <a:avLst>
              <a:gd name="adj" fmla="val 8235"/>
            </a:avLst>
          </a:prstGeom>
          <a:solidFill>
            <a:srgbClr val="FFFFFF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1655064"/>
            <a:ext cx="4754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400" dirty="0">
                <a:solidFill>
                  <a:srgbClr val="222222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a^n  →  a^{-n}  →  a^{m/n}  →  a^x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68680" y="2606040"/>
            <a:ext cx="4846320" cy="214884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r>
              <a:rPr lang="en-US" sz="1800" dirty="0">
                <a:solidFill>
                  <a:srgbClr val="222222"/>
                </a:solidFill>
              </a:rPr>
              <a:t>Si parte dagli esponenti interi positivi.</a:t>
            </a:r>
            <a:endParaRPr lang="en-US" sz="1800" dirty="0"/>
          </a:p>
          <a:p>
            <a:r>
              <a:rPr lang="en-US" sz="1800" dirty="0">
                <a:solidFill>
                  <a:srgbClr val="222222"/>
                </a:solidFill>
              </a:rPr>
              <a:t>Poi si estende a esponenti negativi e frazionari.</a:t>
            </a:r>
            <a:endParaRPr lang="en-US" sz="1800" dirty="0"/>
          </a:p>
          <a:p>
            <a:r>
              <a:rPr lang="en-US" sz="1800" dirty="0">
                <a:solidFill>
                  <a:srgbClr val="222222"/>
                </a:solidFill>
              </a:rPr>
              <a:t>Infine si tenta l’estensione agli irrazionali.</a:t>
            </a:r>
            <a:endParaRPr lang="en-US" sz="1800" dirty="0"/>
          </a:p>
          <a:p>
            <a:r>
              <a:rPr lang="en-US" sz="1800" dirty="0">
                <a:solidFill>
                  <a:srgbClr val="222222"/>
                </a:solidFill>
              </a:rPr>
              <a:t>La radice compare come caso particolare di potenza.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6446520" y="1691640"/>
            <a:ext cx="4343400" cy="1051560"/>
          </a:xfrm>
          <a:prstGeom prst="roundRect">
            <a:avLst>
              <a:gd name="adj" fmla="val 6957"/>
            </a:avLst>
          </a:prstGeom>
          <a:solidFill>
            <a:srgbClr val="FFF8E9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611112" y="1828800"/>
            <a:ext cx="401421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222222"/>
                </a:solidFill>
              </a:rPr>
              <a:t>Il problema non è calcolare: è giustificare il passaggio da valori discreti a una funzione continua.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6903720" y="4892040"/>
            <a:ext cx="3200400" cy="0"/>
          </a:xfrm>
          <a:prstGeom prst="line">
            <a:avLst/>
          </a:prstGeom>
          <a:noFill/>
          <a:ln w="12700">
            <a:solidFill>
              <a:srgbClr val="222222"/>
            </a:solidFill>
            <a:prstDash val="solid"/>
            <a:tailEnd type="triangle"/>
          </a:ln>
        </p:spPr>
      </p:sp>
      <p:sp>
        <p:nvSpPr>
          <p:cNvPr id="12" name="Shape 10"/>
          <p:cNvSpPr/>
          <p:nvPr/>
        </p:nvSpPr>
        <p:spPr>
          <a:xfrm>
            <a:off x="6903720" y="4892040"/>
            <a:ext cx="0" cy="-1600200"/>
          </a:xfrm>
          <a:prstGeom prst="line">
            <a:avLst/>
          </a:prstGeom>
          <a:noFill/>
          <a:ln w="12700">
            <a:solidFill>
              <a:srgbClr val="222222"/>
            </a:solidFill>
            <a:prstDash val="solid"/>
            <a:tailEnd type="triangle"/>
          </a:ln>
        </p:spPr>
      </p:sp>
      <p:sp>
        <p:nvSpPr>
          <p:cNvPr id="13" name="Shape 11"/>
          <p:cNvSpPr/>
          <p:nvPr/>
        </p:nvSpPr>
        <p:spPr>
          <a:xfrm>
            <a:off x="6903720" y="4892040"/>
            <a:ext cx="200025" cy="-29537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103745" y="4862503"/>
            <a:ext cx="200025" cy="-33470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303770" y="4829033"/>
            <a:ext cx="200025" cy="-37926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7503795" y="4791107"/>
            <a:ext cx="200025" cy="-42976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703820" y="4748131"/>
            <a:ext cx="200025" cy="-48698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903845" y="4699432"/>
            <a:ext cx="200025" cy="-55183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103870" y="4644250"/>
            <a:ext cx="200025" cy="-62530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303895" y="4581720"/>
            <a:ext cx="200025" cy="-70856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503920" y="4510864"/>
            <a:ext cx="200025" cy="-80290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703945" y="4430574"/>
            <a:ext cx="200025" cy="-90981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903970" y="4339593"/>
            <a:ext cx="200025" cy="-103094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9103995" y="4236499"/>
            <a:ext cx="200025" cy="-116821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9304020" y="4119677"/>
            <a:ext cx="200025" cy="-132376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504045" y="3987302"/>
            <a:ext cx="200025" cy="-150002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704070" y="3837300"/>
            <a:ext cx="200025" cy="-169974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904095" y="3667326"/>
            <a:ext cx="200025" cy="-192606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103745" y="4695533"/>
            <a:ext cx="200025" cy="-160558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7303770" y="4534975"/>
            <a:ext cx="200025" cy="-135750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7503795" y="4399225"/>
            <a:ext cx="200025" cy="-117592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7703820" y="4281634"/>
            <a:ext cx="200025" cy="-103723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903845" y="4177910"/>
            <a:ext cx="200025" cy="-92784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8103870" y="4085126"/>
            <a:ext cx="200025" cy="-83933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8303895" y="4001193"/>
            <a:ext cx="200025" cy="-76625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8503920" y="3924569"/>
            <a:ext cx="200025" cy="-70488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703945" y="3854081"/>
            <a:ext cx="200025" cy="-65262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8903970" y="3788819"/>
            <a:ext cx="200025" cy="-60757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103995" y="3728062"/>
            <a:ext cx="200025" cy="-56835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9304020" y="3671227"/>
            <a:ext cx="200025" cy="-53388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9504045" y="3617839"/>
            <a:ext cx="200025" cy="-50335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9704070" y="3567504"/>
            <a:ext cx="200025" cy="-47613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9904095" y="3519890"/>
            <a:ext cx="200025" cy="-45170"/>
          </a:xfrm>
          <a:prstGeom prst="line">
            <a:avLst/>
          </a:prstGeom>
          <a:noFill/>
          <a:ln w="12700">
            <a:solidFill>
              <a:srgbClr val="567C5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8549640" y="3657600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E6B89"/>
                </a:solidFill>
              </a:rPr>
              <a:t>esponenziale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7543800" y="4389120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67C55"/>
                </a:solidFill>
              </a:rPr>
              <a:t>logaritmo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594360" y="6547104"/>
            <a:ext cx="8686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8178"/>
                </a:solidFill>
              </a:rPr>
              <a:t>Klein, Elementarmathematik from an Advanced Standpoint, pp. 144-162 · slide 3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4EC"/>
          </a:solidFill>
          <a:ln w="12700">
            <a:solidFill>
              <a:srgbClr val="F8F4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A4E2D"/>
          </a:solidFill>
          <a:ln w="12700">
            <a:solidFill>
              <a:srgbClr val="7A4E2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9692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2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Il nodo nascosto: valori reali e continuità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21792" y="886968"/>
            <a:ext cx="9326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</a:rPr>
              <a:t>Per Klein le convenzioni scolastiche funzionano, ma non spiegano tutto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417320"/>
            <a:ext cx="4800600" cy="233172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r>
              <a:rPr lang="en-US" sz="1800" dirty="0">
                <a:solidFill>
                  <a:srgbClr val="222222"/>
                </a:solidFill>
              </a:rPr>
              <a:t>Per restare nel campo reale si impone la base positiva.</a:t>
            </a:r>
            <a:endParaRPr lang="en-US" sz="1800" dirty="0"/>
          </a:p>
          <a:p>
            <a:r>
              <a:rPr lang="en-US" sz="1800" dirty="0">
                <a:solidFill>
                  <a:srgbClr val="222222"/>
                </a:solidFill>
              </a:rPr>
              <a:t>Per le radici si sceglie il valore principale positivo.</a:t>
            </a:r>
            <a:endParaRPr lang="en-US" sz="1800" dirty="0"/>
          </a:p>
          <a:p>
            <a:r>
              <a:rPr lang="en-US" sz="1800" dirty="0">
                <a:solidFill>
                  <a:srgbClr val="222222"/>
                </a:solidFill>
              </a:rPr>
              <a:t>Il logaritmo diventa funzione a un solo valore.</a:t>
            </a:r>
            <a:endParaRPr lang="en-US" sz="1800" dirty="0"/>
          </a:p>
          <a:p>
            <a:r>
              <a:rPr lang="en-US" sz="1800" dirty="0">
                <a:solidFill>
                  <a:srgbClr val="222222"/>
                </a:solidFill>
              </a:rPr>
              <a:t>L’argomento del logaritmo è positivo.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868680" y="4160520"/>
            <a:ext cx="4800600" cy="731520"/>
          </a:xfrm>
          <a:prstGeom prst="roundRect">
            <a:avLst>
              <a:gd name="adj" fmla="val 8750"/>
            </a:avLst>
          </a:prstGeom>
          <a:solidFill>
            <a:srgbClr val="FFFFFF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60120" y="4306824"/>
            <a:ext cx="4617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400" dirty="0">
                <a:solidFill>
                  <a:srgbClr val="222222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y = b^x     e     x = log_b y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6400800" y="1554480"/>
            <a:ext cx="4434840" cy="1188720"/>
          </a:xfrm>
          <a:prstGeom prst="roundRect">
            <a:avLst>
              <a:gd name="adj" fmla="val 6154"/>
            </a:avLst>
          </a:prstGeom>
          <a:solidFill>
            <a:srgbClr val="FFFFFF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65392" y="1691640"/>
            <a:ext cx="410565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222222"/>
                </a:solidFill>
              </a:rPr>
              <a:t>Klein sottolinea che queste scelte sono “autoritative”: didatticamente convincenti, ma non ancora una teoria completa.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6400800" y="3063240"/>
            <a:ext cx="4434840" cy="1188720"/>
          </a:xfrm>
          <a:prstGeom prst="roundRect">
            <a:avLst>
              <a:gd name="adj" fmla="val 6154"/>
            </a:avLst>
          </a:prstGeom>
          <a:solidFill>
            <a:srgbClr val="FFF8E9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565392" y="3200400"/>
            <a:ext cx="410565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222222"/>
                </a:solidFill>
              </a:rPr>
              <a:t>La continuità della curva esponenziale/logaritmica richiede strumenti più profondi della sola algebra elementare.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94360" y="6547104"/>
            <a:ext cx="8686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8178"/>
                </a:solidFill>
              </a:rPr>
              <a:t>Klein, Elementarmathematik from an Advanced Standpoint, pp. 144-162 · slide 4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4EC"/>
          </a:solidFill>
          <a:ln w="12700">
            <a:solidFill>
              <a:srgbClr val="F8F4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A4E2D"/>
          </a:solidFill>
          <a:ln w="12700">
            <a:solidFill>
              <a:srgbClr val="7A4E2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9692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2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Perché seguire la storia?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21792" y="886968"/>
            <a:ext cx="9326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</a:rPr>
              <a:t>La storia mostra il senso che il metodo scolastico nasconde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868680" y="1234440"/>
            <a:ext cx="512064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1234440"/>
            <a:ext cx="73152" cy="1051560"/>
          </a:xfrm>
          <a:prstGeom prst="rect">
            <a:avLst/>
          </a:prstGeom>
          <a:solidFill>
            <a:srgbClr val="D99B44"/>
          </a:solidFill>
          <a:ln w="12700">
            <a:solidFill>
              <a:srgbClr val="D99B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97280" y="1399032"/>
            <a:ext cx="4754880" cy="72237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50" i="1" dirty="0">
                <a:solidFill>
                  <a:srgbClr val="222222"/>
                </a:solidFill>
              </a:rPr>
              <a:t>Per comprendere davvero la teoria dei logaritmi conviene seguirne lo sviluppo storico nei suoi tratti principali.</a:t>
            </a:r>
            <a:endParaRPr lang="en-US" sz="1550" dirty="0"/>
          </a:p>
        </p:txBody>
      </p:sp>
      <p:sp>
        <p:nvSpPr>
          <p:cNvPr id="9" name="Shape 7"/>
          <p:cNvSpPr/>
          <p:nvPr/>
        </p:nvSpPr>
        <p:spPr>
          <a:xfrm>
            <a:off x="1097280" y="3886200"/>
            <a:ext cx="8778240" cy="0"/>
          </a:xfrm>
          <a:prstGeom prst="line">
            <a:avLst/>
          </a:prstGeom>
          <a:noFill/>
          <a:ln w="12700">
            <a:solidFill>
              <a:srgbClr val="D8C9B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05840" y="3703320"/>
            <a:ext cx="347472" cy="347472"/>
          </a:xfrm>
          <a:prstGeom prst="ellipse">
            <a:avLst/>
          </a:prstGeom>
          <a:solidFill>
            <a:srgbClr val="D99B44"/>
          </a:solidFill>
          <a:ln w="12700">
            <a:solidFill>
              <a:srgbClr val="D99B4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3172968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4E2D"/>
                </a:solidFill>
              </a:rPr>
              <a:t>Stifel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11480" y="416052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50" dirty="0">
                <a:solidFill>
                  <a:srgbClr val="222222"/>
                </a:solidFill>
              </a:rPr>
              <a:t>potenze e progressioni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3749040" y="3703320"/>
            <a:ext cx="347472" cy="347472"/>
          </a:xfrm>
          <a:prstGeom prst="ellipse">
            <a:avLst/>
          </a:prstGeom>
          <a:solidFill>
            <a:srgbClr val="D99B44"/>
          </a:solidFill>
          <a:ln w="12700">
            <a:solidFill>
              <a:srgbClr val="D99B4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29000" y="3172968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4E2D"/>
                </a:solidFill>
              </a:rPr>
              <a:t>Napier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3154680" y="416052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50" dirty="0">
                <a:solidFill>
                  <a:srgbClr val="222222"/>
                </a:solidFill>
              </a:rPr>
              <a:t>tavole e calcolo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492240" y="3703320"/>
            <a:ext cx="347472" cy="347472"/>
          </a:xfrm>
          <a:prstGeom prst="ellipse">
            <a:avLst/>
          </a:prstGeom>
          <a:solidFill>
            <a:srgbClr val="D99B44"/>
          </a:solidFill>
          <a:ln w="12700">
            <a:solidFill>
              <a:srgbClr val="D99B4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172200" y="3172968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4E2D"/>
                </a:solidFill>
              </a:rPr>
              <a:t>Bürgi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5897880" y="416052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50" dirty="0">
                <a:solidFill>
                  <a:srgbClr val="222222"/>
                </a:solidFill>
              </a:rPr>
              <a:t>progressioni vicine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9235440" y="3703320"/>
            <a:ext cx="347472" cy="347472"/>
          </a:xfrm>
          <a:prstGeom prst="ellipse">
            <a:avLst/>
          </a:prstGeom>
          <a:solidFill>
            <a:srgbClr val="D99B44"/>
          </a:solidFill>
          <a:ln w="12700">
            <a:solidFill>
              <a:srgbClr val="D99B4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915400" y="3172968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4E2D"/>
                </a:solidFill>
              </a:rPr>
              <a:t>Euler/Lagrange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8641080" y="4160520"/>
            <a:ext cx="1600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50" dirty="0">
                <a:solidFill>
                  <a:srgbClr val="222222"/>
                </a:solidFill>
              </a:rPr>
              <a:t>serie e funzioni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6492240" y="1325880"/>
            <a:ext cx="4389120" cy="1005840"/>
          </a:xfrm>
          <a:prstGeom prst="roundRect">
            <a:avLst>
              <a:gd name="adj" fmla="val 7273"/>
            </a:avLst>
          </a:prstGeom>
          <a:solidFill>
            <a:srgbClr val="FFF8E9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656832" y="1463040"/>
            <a:ext cx="405993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222222"/>
                </a:solidFill>
              </a:rPr>
              <a:t>Il percorso storico non coincide con quello scolastico: lo illumina “da un punto di vista superiore”.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594360" y="6547104"/>
            <a:ext cx="8686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8178"/>
                </a:solidFill>
              </a:rPr>
              <a:t>Klein, Elementarmathematik from an Advanced Standpoint, pp. 144-162 · slide 5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4EC"/>
          </a:solidFill>
          <a:ln w="12700">
            <a:solidFill>
              <a:srgbClr val="F8F4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A4E2D"/>
          </a:solidFill>
          <a:ln w="12700">
            <a:solidFill>
              <a:srgbClr val="7A4E2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9692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2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Stifel: moltiplicare diventa sommare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21792" y="886968"/>
            <a:ext cx="9326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</a:rPr>
              <a:t>La radice aritmetica dei logaritmi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777240" y="1463040"/>
            <a:ext cx="4160520" cy="685800"/>
          </a:xfrm>
          <a:prstGeom prst="roundRect">
            <a:avLst>
              <a:gd name="adj" fmla="val 9333"/>
            </a:avLst>
          </a:prstGeom>
          <a:solidFill>
            <a:srgbClr val="FFFFFF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1609344"/>
            <a:ext cx="3977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400" dirty="0">
                <a:solidFill>
                  <a:srgbClr val="222222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b^x · b^y = b^{x+y}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22960" y="2514600"/>
            <a:ext cx="4572000" cy="214884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r>
              <a:rPr lang="en-US" sz="1800" dirty="0">
                <a:solidFill>
                  <a:srgbClr val="222222"/>
                </a:solidFill>
              </a:rPr>
              <a:t>Le potenze trasformano una progressione aritmetica di esponenti in una progressione geometrica di valori.</a:t>
            </a:r>
            <a:endParaRPr lang="en-US" sz="1800" dirty="0"/>
          </a:p>
          <a:p>
            <a:r>
              <a:rPr lang="en-US" sz="1800" dirty="0">
                <a:solidFill>
                  <a:srgbClr val="222222"/>
                </a:solidFill>
              </a:rPr>
              <a:t>Il logaritmo inverte il processo: da un numero risale all’esponente.</a:t>
            </a:r>
            <a:endParaRPr lang="en-US" sz="1800" dirty="0"/>
          </a:p>
          <a:p>
            <a:r>
              <a:rPr lang="en-US" sz="1800" dirty="0">
                <a:solidFill>
                  <a:srgbClr val="222222"/>
                </a:solidFill>
              </a:rPr>
              <a:t>L’idea centrale: ridurre moltiplicazioni a somme.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6080760" y="2880360"/>
            <a:ext cx="4297680" cy="0"/>
          </a:xfrm>
          <a:prstGeom prst="line">
            <a:avLst/>
          </a:prstGeom>
          <a:noFill/>
          <a:ln w="12700">
            <a:solidFill>
              <a:srgbClr val="222222"/>
            </a:solidFill>
            <a:prstDash val="solid"/>
            <a:tailEnd type="triangle"/>
          </a:ln>
        </p:spPr>
      </p:sp>
      <p:sp>
        <p:nvSpPr>
          <p:cNvPr id="10" name="Text 8"/>
          <p:cNvSpPr/>
          <p:nvPr/>
        </p:nvSpPr>
        <p:spPr>
          <a:xfrm>
            <a:off x="6035040" y="2331720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A4E2D"/>
                </a:solidFill>
              </a:rPr>
              <a:t>esponenti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9646920" y="2331720"/>
            <a:ext cx="1280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A4E2D"/>
                </a:solidFill>
              </a:rPr>
              <a:t>valori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852160" y="3246120"/>
            <a:ext cx="1645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22222"/>
                </a:solidFill>
              </a:rPr>
              <a:t>0, 1, 2, 3, ...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8549640" y="324612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22222"/>
                </a:solidFill>
              </a:rPr>
              <a:t>1, b, b², b³, ...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6446520" y="4709160"/>
            <a:ext cx="402336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611112" y="4846320"/>
            <a:ext cx="369417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222222"/>
                </a:solidFill>
              </a:rPr>
              <a:t>Il logaritmo nasce come coordinata esponenziale.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94360" y="6547104"/>
            <a:ext cx="8686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8178"/>
                </a:solidFill>
              </a:rPr>
              <a:t>Klein, Elementarmathematik from an Advanced Standpoint, pp. 144-162 · slide 6</a:t>
            </a:r>
            <a:endParaRPr lang="en-US" sz="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4EC"/>
          </a:solidFill>
          <a:ln w="12700">
            <a:solidFill>
              <a:srgbClr val="F8F4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A4E2D"/>
          </a:solidFill>
          <a:ln w="12700">
            <a:solidFill>
              <a:srgbClr val="7A4E2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9692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2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Napier e Bürgi: tavole prima della teoria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21792" y="886968"/>
            <a:ext cx="9326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</a:rPr>
              <a:t>Le tavole logaritmiche nascono da esigenze di calcolo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77240" y="1417320"/>
            <a:ext cx="5029200" cy="214884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r>
              <a:rPr lang="en-US" sz="1800" dirty="0">
                <a:solidFill>
                  <a:srgbClr val="222222"/>
                </a:solidFill>
              </a:rPr>
              <a:t>Napier e Bürgi costruiscono sistemi numerici con passi molto piccoli.</a:t>
            </a:r>
            <a:endParaRPr lang="en-US" sz="1800" dirty="0"/>
          </a:p>
          <a:p>
            <a:r>
              <a:rPr lang="en-US" sz="1800" dirty="0">
                <a:solidFill>
                  <a:srgbClr val="222222"/>
                </a:solidFill>
              </a:rPr>
              <a:t>Le relazioni discrete approssimano il comportamento continuo.</a:t>
            </a:r>
            <a:endParaRPr lang="en-US" sz="1800" dirty="0"/>
          </a:p>
          <a:p>
            <a:r>
              <a:rPr lang="en-US" sz="1800" dirty="0">
                <a:solidFill>
                  <a:srgbClr val="222222"/>
                </a:solidFill>
              </a:rPr>
              <a:t>Klein interpreta graficamente i punti come una “scala” su una curva.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6903720" y="3794760"/>
            <a:ext cx="3566160" cy="0"/>
          </a:xfrm>
          <a:prstGeom prst="line">
            <a:avLst/>
          </a:prstGeom>
          <a:noFill/>
          <a:ln w="12700">
            <a:solidFill>
              <a:srgbClr val="222222"/>
            </a:solidFill>
            <a:prstDash val="solid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6903720" y="3794760"/>
            <a:ext cx="0" cy="-2148840"/>
          </a:xfrm>
          <a:prstGeom prst="line">
            <a:avLst/>
          </a:prstGeom>
          <a:noFill/>
          <a:ln w="12700">
            <a:solidFill>
              <a:srgbClr val="222222"/>
            </a:solidFill>
            <a:prstDash val="solid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6903720" y="3794760"/>
            <a:ext cx="198120" cy="-275209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101840" y="3519551"/>
            <a:ext cx="198120" cy="-220855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299960" y="3298697"/>
            <a:ext cx="198120" cy="-184470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498080" y="3114227"/>
            <a:ext cx="198120" cy="-158395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696200" y="2955833"/>
            <a:ext cx="198120" cy="-138786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894320" y="2817046"/>
            <a:ext cx="198120" cy="-123502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092440" y="2693544"/>
            <a:ext cx="198120" cy="-111253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290560" y="2582290"/>
            <a:ext cx="198120" cy="-101216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488680" y="2481074"/>
            <a:ext cx="198120" cy="-92841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686800" y="2388233"/>
            <a:ext cx="198120" cy="-85747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884920" y="2302486"/>
            <a:ext cx="198120" cy="-79660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083040" y="2222826"/>
            <a:ext cx="198120" cy="-74381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9281160" y="2148445"/>
            <a:ext cx="198120" cy="-69758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9479280" y="2078687"/>
            <a:ext cx="198120" cy="-65676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9677400" y="2013011"/>
            <a:ext cx="198120" cy="-62046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9875520" y="1950965"/>
            <a:ext cx="198120" cy="-58796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0073640" y="1892170"/>
            <a:ext cx="198120" cy="-55869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0271760" y="1836300"/>
            <a:ext cx="198120" cy="-53220"/>
          </a:xfrm>
          <a:prstGeom prst="line">
            <a:avLst/>
          </a:prstGeom>
          <a:noFill/>
          <a:ln w="12700">
            <a:solidFill>
              <a:srgbClr val="3E6B89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903720" y="3794760"/>
            <a:ext cx="445770" cy="0"/>
          </a:xfrm>
          <a:prstGeom prst="line">
            <a:avLst/>
          </a:prstGeom>
          <a:noFill/>
          <a:ln w="12700">
            <a:solidFill>
              <a:srgbClr val="D99B44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349490" y="3794760"/>
            <a:ext cx="0" cy="-545099"/>
          </a:xfrm>
          <a:prstGeom prst="line">
            <a:avLst/>
          </a:prstGeom>
          <a:noFill/>
          <a:ln w="12700">
            <a:solidFill>
              <a:srgbClr val="D99B44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349490" y="3249661"/>
            <a:ext cx="445770" cy="0"/>
          </a:xfrm>
          <a:prstGeom prst="line">
            <a:avLst/>
          </a:prstGeom>
          <a:noFill/>
          <a:ln w="12700">
            <a:solidFill>
              <a:srgbClr val="D99B44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7795260" y="3249661"/>
            <a:ext cx="0" cy="-365365"/>
          </a:xfrm>
          <a:prstGeom prst="line">
            <a:avLst/>
          </a:prstGeom>
          <a:noFill/>
          <a:ln w="12700">
            <a:solidFill>
              <a:srgbClr val="D99B44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7795260" y="2884296"/>
            <a:ext cx="445770" cy="0"/>
          </a:xfrm>
          <a:prstGeom prst="line">
            <a:avLst/>
          </a:prstGeom>
          <a:noFill/>
          <a:ln w="12700">
            <a:solidFill>
              <a:srgbClr val="D99B44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8241030" y="2884296"/>
            <a:ext cx="0" cy="-275209"/>
          </a:xfrm>
          <a:prstGeom prst="line">
            <a:avLst/>
          </a:prstGeom>
          <a:noFill/>
          <a:ln w="12700">
            <a:solidFill>
              <a:srgbClr val="D99B44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8241030" y="2609087"/>
            <a:ext cx="445770" cy="0"/>
          </a:xfrm>
          <a:prstGeom prst="line">
            <a:avLst/>
          </a:prstGeom>
          <a:noFill/>
          <a:ln w="12700">
            <a:solidFill>
              <a:srgbClr val="D99B44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8686800" y="2609087"/>
            <a:ext cx="0" cy="-220855"/>
          </a:xfrm>
          <a:prstGeom prst="line">
            <a:avLst/>
          </a:prstGeom>
          <a:noFill/>
          <a:ln w="12700">
            <a:solidFill>
              <a:srgbClr val="D99B44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8686800" y="2388233"/>
            <a:ext cx="445770" cy="0"/>
          </a:xfrm>
          <a:prstGeom prst="line">
            <a:avLst/>
          </a:prstGeom>
          <a:noFill/>
          <a:ln w="12700">
            <a:solidFill>
              <a:srgbClr val="D99B44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9132570" y="2388233"/>
            <a:ext cx="0" cy="-184470"/>
          </a:xfrm>
          <a:prstGeom prst="line">
            <a:avLst/>
          </a:prstGeom>
          <a:noFill/>
          <a:ln w="12700">
            <a:solidFill>
              <a:srgbClr val="D99B44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9132570" y="2203763"/>
            <a:ext cx="445770" cy="0"/>
          </a:xfrm>
          <a:prstGeom prst="line">
            <a:avLst/>
          </a:prstGeom>
          <a:noFill/>
          <a:ln w="12700">
            <a:solidFill>
              <a:srgbClr val="D99B44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9578340" y="2203763"/>
            <a:ext cx="0" cy="-158395"/>
          </a:xfrm>
          <a:prstGeom prst="line">
            <a:avLst/>
          </a:prstGeom>
          <a:noFill/>
          <a:ln w="12700">
            <a:solidFill>
              <a:srgbClr val="D99B44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578340" y="2045369"/>
            <a:ext cx="445770" cy="0"/>
          </a:xfrm>
          <a:prstGeom prst="line">
            <a:avLst/>
          </a:prstGeom>
          <a:noFill/>
          <a:ln w="12700">
            <a:solidFill>
              <a:srgbClr val="D99B44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0024110" y="2045369"/>
            <a:ext cx="0" cy="-138786"/>
          </a:xfrm>
          <a:prstGeom prst="line">
            <a:avLst/>
          </a:prstGeom>
          <a:noFill/>
          <a:ln w="12700">
            <a:solidFill>
              <a:srgbClr val="D99B44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0024110" y="1906582"/>
            <a:ext cx="445770" cy="0"/>
          </a:xfrm>
          <a:prstGeom prst="line">
            <a:avLst/>
          </a:prstGeom>
          <a:noFill/>
          <a:ln w="12700">
            <a:solidFill>
              <a:srgbClr val="D99B44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469880" y="1906582"/>
            <a:ext cx="0" cy="-123502"/>
          </a:xfrm>
          <a:prstGeom prst="line">
            <a:avLst/>
          </a:prstGeom>
          <a:noFill/>
          <a:ln w="12700">
            <a:solidFill>
              <a:srgbClr val="D99B44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7269480" y="3977640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</a:rPr>
              <a:t>“scala” discreta su curva continua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914400" y="4892040"/>
            <a:ext cx="9601200" cy="640080"/>
          </a:xfrm>
          <a:prstGeom prst="roundRect">
            <a:avLst>
              <a:gd name="adj" fmla="val 11429"/>
            </a:avLst>
          </a:prstGeom>
          <a:solidFill>
            <a:srgbClr val="FFF8E9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1078992" y="5029200"/>
            <a:ext cx="92720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222222"/>
                </a:solidFill>
              </a:rPr>
              <a:t>Il passaggio decisivo: dalla tabella alla curva; dal calcolo pratico alla funzione.</a:t>
            </a:r>
            <a:endParaRPr lang="en-US" sz="1500" dirty="0"/>
          </a:p>
        </p:txBody>
      </p:sp>
      <p:sp>
        <p:nvSpPr>
          <p:cNvPr id="46" name="Text 44"/>
          <p:cNvSpPr/>
          <p:nvPr/>
        </p:nvSpPr>
        <p:spPr>
          <a:xfrm>
            <a:off x="594360" y="6547104"/>
            <a:ext cx="8686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8178"/>
                </a:solidFill>
              </a:rPr>
              <a:t>Klein, Elementarmathematik from an Advanced Standpoint, pp. 144-162 · slide 7</a:t>
            </a:r>
            <a:endParaRPr lang="en-US" sz="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4EC"/>
          </a:solidFill>
          <a:ln w="12700">
            <a:solidFill>
              <a:srgbClr val="F8F4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A4E2D"/>
          </a:solidFill>
          <a:ln w="12700">
            <a:solidFill>
              <a:srgbClr val="7A4E2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9692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2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Il logaritmo come quadratura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21792" y="886968"/>
            <a:ext cx="9326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</a:rPr>
              <a:t>Klein propone una via “semplice e naturale” per la scuola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1234440" y="3703320"/>
            <a:ext cx="3749040" cy="0"/>
          </a:xfrm>
          <a:prstGeom prst="line">
            <a:avLst/>
          </a:prstGeom>
          <a:noFill/>
          <a:ln w="12700">
            <a:solidFill>
              <a:srgbClr val="222222"/>
            </a:solidFill>
            <a:prstDash val="solid"/>
            <a:tailEnd type="triangle"/>
          </a:ln>
        </p:spPr>
      </p:sp>
      <p:sp>
        <p:nvSpPr>
          <p:cNvPr id="7" name="Shape 5"/>
          <p:cNvSpPr/>
          <p:nvPr/>
        </p:nvSpPr>
        <p:spPr>
          <a:xfrm>
            <a:off x="1234440" y="3703320"/>
            <a:ext cx="0" cy="-2103120"/>
          </a:xfrm>
          <a:prstGeom prst="line">
            <a:avLst/>
          </a:prstGeom>
          <a:noFill/>
          <a:ln w="12700">
            <a:solidFill>
              <a:srgbClr val="222222"/>
            </a:solidFill>
            <a:prstDash val="solid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1234440" y="1828800"/>
            <a:ext cx="149962" cy="589135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384402" y="2417935"/>
            <a:ext cx="149962" cy="327297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534363" y="2745232"/>
            <a:ext cx="149962" cy="208280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684325" y="2953512"/>
            <a:ext cx="149962" cy="144194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834286" y="3097706"/>
            <a:ext cx="149962" cy="105742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984248" y="3203448"/>
            <a:ext cx="149962" cy="80862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134210" y="3284310"/>
            <a:ext cx="149962" cy="63838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284171" y="3348148"/>
            <a:ext cx="149962" cy="51678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434133" y="3399826"/>
            <a:ext cx="149962" cy="42691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584094" y="3442517"/>
            <a:ext cx="149962" cy="35860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734056" y="3478378"/>
            <a:ext cx="149962" cy="30548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84018" y="3508925"/>
            <a:ext cx="149962" cy="26334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033979" y="3535260"/>
            <a:ext cx="149962" cy="22936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183941" y="3558196"/>
            <a:ext cx="149962" cy="20156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333902" y="3578352"/>
            <a:ext cx="149962" cy="17853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483864" y="3596205"/>
            <a:ext cx="149962" cy="15923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633826" y="3612127"/>
            <a:ext cx="149962" cy="14289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783787" y="3626417"/>
            <a:ext cx="149962" cy="12895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933749" y="3639312"/>
            <a:ext cx="149962" cy="11696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083710" y="3651008"/>
            <a:ext cx="149962" cy="10656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233672" y="3661664"/>
            <a:ext cx="149962" cy="9749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383634" y="3671413"/>
            <a:ext cx="149962" cy="8953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533595" y="3680367"/>
            <a:ext cx="149962" cy="8251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683557" y="3688618"/>
            <a:ext cx="149962" cy="7628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833518" y="3696246"/>
            <a:ext cx="149962" cy="7074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286000" y="1828800"/>
            <a:ext cx="1463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04A3A"/>
                </a:solidFill>
              </a:rPr>
              <a:t>area = log x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6126480" y="1554480"/>
            <a:ext cx="4114800" cy="777240"/>
          </a:xfrm>
          <a:prstGeom prst="roundRect">
            <a:avLst>
              <a:gd name="adj" fmla="val 8235"/>
            </a:avLst>
          </a:prstGeom>
          <a:solidFill>
            <a:srgbClr val="FFFFFF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217920" y="1700784"/>
            <a:ext cx="3931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500" dirty="0">
                <a:solidFill>
                  <a:srgbClr val="222222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log x = ∫₁ˣ dξ / ξ</a:t>
            </a:r>
            <a:endParaRPr lang="en-US" sz="2500" dirty="0"/>
          </a:p>
        </p:txBody>
      </p:sp>
      <p:sp>
        <p:nvSpPr>
          <p:cNvPr id="36" name="Text 34"/>
          <p:cNvSpPr/>
          <p:nvPr/>
        </p:nvSpPr>
        <p:spPr>
          <a:xfrm>
            <a:off x="6172200" y="2651760"/>
            <a:ext cx="4389120" cy="201168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r>
              <a:rPr lang="en-US" sz="1800" dirty="0">
                <a:solidFill>
                  <a:srgbClr val="222222"/>
                </a:solidFill>
              </a:rPr>
              <a:t>La fonte appropriata di nuove funzioni è la quadratura di curve note.</a:t>
            </a:r>
            <a:endParaRPr lang="en-US" sz="1800" dirty="0"/>
          </a:p>
          <a:p>
            <a:r>
              <a:rPr lang="en-US" sz="1800" dirty="0">
                <a:solidFill>
                  <a:srgbClr val="222222"/>
                </a:solidFill>
              </a:rPr>
              <a:t>Per il logaritmo: area sotto l’iperbole y = 1/x.</a:t>
            </a:r>
            <a:endParaRPr lang="en-US" sz="1800" dirty="0"/>
          </a:p>
          <a:p>
            <a:r>
              <a:rPr lang="en-US" sz="1800" dirty="0">
                <a:solidFill>
                  <a:srgbClr val="222222"/>
                </a:solidFill>
              </a:rPr>
              <a:t>La definizione è storica, geometrica e funzionale insieme.</a:t>
            </a:r>
            <a:endParaRPr lang="en-US" sz="1800" dirty="0"/>
          </a:p>
        </p:txBody>
      </p:sp>
      <p:sp>
        <p:nvSpPr>
          <p:cNvPr id="37" name="Text 35"/>
          <p:cNvSpPr/>
          <p:nvPr/>
        </p:nvSpPr>
        <p:spPr>
          <a:xfrm>
            <a:off x="594360" y="6547104"/>
            <a:ext cx="8686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8178"/>
                </a:solidFill>
              </a:rPr>
              <a:t>Klein, Elementarmathematik from an Advanced Standpoint, pp. 144-162 · slide 8</a:t>
            </a:r>
            <a:endParaRPr lang="en-US" sz="7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4EC"/>
          </a:solidFill>
          <a:ln w="12700">
            <a:solidFill>
              <a:srgbClr val="F8F4E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7A4E2D"/>
          </a:solidFill>
          <a:ln w="12700">
            <a:solidFill>
              <a:srgbClr val="7A4E2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320040"/>
            <a:ext cx="9692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222222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Dal grafico alla proprietà fondamentale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21792" y="886968"/>
            <a:ext cx="932688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66666"/>
                </a:solidFill>
              </a:rPr>
              <a:t>La somma nasce da una proprietà dell’area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822960" y="1417320"/>
            <a:ext cx="5212080" cy="749808"/>
          </a:xfrm>
          <a:prstGeom prst="roundRect">
            <a:avLst>
              <a:gd name="adj" fmla="val 8537"/>
            </a:avLst>
          </a:prstGeom>
          <a:solidFill>
            <a:srgbClr val="FFFFFF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1563624"/>
            <a:ext cx="50292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2300" dirty="0">
                <a:solidFill>
                  <a:srgbClr val="222222"/>
                </a:solidFill>
                <a:latin typeface="Cambria Math" pitchFamily="34" charset="0"/>
                <a:ea typeface="Cambria Math" pitchFamily="34" charset="-122"/>
                <a:cs typeface="Cambria Math" pitchFamily="34" charset="-120"/>
              </a:rPr>
              <a:t>log(x₁x₂) = log x₁ + log x₂</a:t>
            </a:r>
            <a:endParaRPr lang="en-US" sz="2300" dirty="0"/>
          </a:p>
        </p:txBody>
      </p:sp>
      <p:sp>
        <p:nvSpPr>
          <p:cNvPr id="8" name="Text 6"/>
          <p:cNvSpPr/>
          <p:nvPr/>
        </p:nvSpPr>
        <p:spPr>
          <a:xfrm>
            <a:off x="868680" y="2468880"/>
            <a:ext cx="4983480" cy="219456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r>
              <a:rPr lang="en-US" sz="1800" dirty="0">
                <a:solidFill>
                  <a:srgbClr val="222222"/>
                </a:solidFill>
              </a:rPr>
              <a:t>Klein dimostra il teorema di addizione tramite cambiamento di scala.</a:t>
            </a:r>
            <a:endParaRPr lang="en-US" sz="1800" dirty="0"/>
          </a:p>
          <a:p>
            <a:r>
              <a:rPr lang="en-US" sz="1800" dirty="0">
                <a:solidFill>
                  <a:srgbClr val="222222"/>
                </a:solidFill>
              </a:rPr>
              <a:t>L’area sotto 1/x resta coerente quando si moltiplica l’argomento.</a:t>
            </a:r>
            <a:endParaRPr lang="en-US" sz="1800" dirty="0"/>
          </a:p>
          <a:p>
            <a:r>
              <a:rPr lang="en-US" sz="1800" dirty="0">
                <a:solidFill>
                  <a:srgbClr val="222222"/>
                </a:solidFill>
              </a:rPr>
              <a:t>La regola non appare come formula da memorizzare, ma come conseguenza geometrica.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6858000" y="4023360"/>
            <a:ext cx="3520440" cy="0"/>
          </a:xfrm>
          <a:prstGeom prst="line">
            <a:avLst/>
          </a:prstGeom>
          <a:noFill/>
          <a:ln w="12700">
            <a:solidFill>
              <a:srgbClr val="222222"/>
            </a:solidFill>
            <a:prstDash val="solid"/>
            <a:tailEnd type="triangle"/>
          </a:ln>
        </p:spPr>
      </p:sp>
      <p:sp>
        <p:nvSpPr>
          <p:cNvPr id="10" name="Shape 8"/>
          <p:cNvSpPr/>
          <p:nvPr/>
        </p:nvSpPr>
        <p:spPr>
          <a:xfrm>
            <a:off x="6858000" y="4023360"/>
            <a:ext cx="0" cy="-2148840"/>
          </a:xfrm>
          <a:prstGeom prst="line">
            <a:avLst/>
          </a:prstGeom>
          <a:noFill/>
          <a:ln w="12700">
            <a:solidFill>
              <a:srgbClr val="222222"/>
            </a:solidFill>
            <a:prstDash val="solid"/>
            <a:tailEnd type="triangle"/>
          </a:ln>
        </p:spPr>
      </p:sp>
      <p:sp>
        <p:nvSpPr>
          <p:cNvPr id="11" name="Shape 9"/>
          <p:cNvSpPr/>
          <p:nvPr/>
        </p:nvSpPr>
        <p:spPr>
          <a:xfrm>
            <a:off x="6858000" y="2103120"/>
            <a:ext cx="140818" cy="603504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998818" y="2706624"/>
            <a:ext cx="140818" cy="335280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139635" y="3041904"/>
            <a:ext cx="140818" cy="213360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280453" y="3255264"/>
            <a:ext cx="140818" cy="147711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421270" y="3402975"/>
            <a:ext cx="140818" cy="108321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7562088" y="3511296"/>
            <a:ext cx="140818" cy="82834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702906" y="3594130"/>
            <a:ext cx="140818" cy="65395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843723" y="3659525"/>
            <a:ext cx="140818" cy="52939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984541" y="3712464"/>
            <a:ext cx="140818" cy="43732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125358" y="3756196"/>
            <a:ext cx="140818" cy="36735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266176" y="3792931"/>
            <a:ext cx="140818" cy="31293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406994" y="3824224"/>
            <a:ext cx="140818" cy="26977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547811" y="3851201"/>
            <a:ext cx="140818" cy="23496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8688629" y="3874696"/>
            <a:ext cx="140818" cy="20648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8829446" y="3895344"/>
            <a:ext cx="140818" cy="18288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8970264" y="3913632"/>
            <a:ext cx="140818" cy="16311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111082" y="3929943"/>
            <a:ext cx="140818" cy="14638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9251899" y="3944581"/>
            <a:ext cx="140818" cy="13210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9392717" y="3957791"/>
            <a:ext cx="140818" cy="11981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533534" y="3969772"/>
            <a:ext cx="140818" cy="10916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9674352" y="3980688"/>
            <a:ext cx="140818" cy="9987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815170" y="3990675"/>
            <a:ext cx="140818" cy="9172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955987" y="3999847"/>
            <a:ext cx="140818" cy="8452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0096805" y="4008299"/>
            <a:ext cx="140818" cy="7815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10237622" y="4016114"/>
            <a:ext cx="140818" cy="7246"/>
          </a:xfrm>
          <a:prstGeom prst="line">
            <a:avLst/>
          </a:prstGeom>
          <a:noFill/>
          <a:ln w="12700">
            <a:solidFill>
              <a:srgbClr val="B04A3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909560" y="2103120"/>
            <a:ext cx="1463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B04A3A"/>
                </a:solidFill>
              </a:rPr>
              <a:t>area = log x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6400800" y="5074920"/>
            <a:ext cx="4251960" cy="594360"/>
          </a:xfrm>
          <a:prstGeom prst="roundRect">
            <a:avLst>
              <a:gd name="adj" fmla="val 12308"/>
            </a:avLst>
          </a:prstGeom>
          <a:solidFill>
            <a:srgbClr val="FFF8E9"/>
          </a:solidFill>
          <a:ln w="12700">
            <a:solidFill>
              <a:srgbClr val="D8C9B2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565392" y="5212080"/>
            <a:ext cx="392277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222222"/>
                </a:solidFill>
              </a:rPr>
              <a:t>Punto didattico: prima il significato geometrico, poi il calcolo simbolico.</a:t>
            </a:r>
            <a:endParaRPr lang="en-US" sz="1500" dirty="0"/>
          </a:p>
        </p:txBody>
      </p:sp>
      <p:sp>
        <p:nvSpPr>
          <p:cNvPr id="39" name="Text 37"/>
          <p:cNvSpPr/>
          <p:nvPr/>
        </p:nvSpPr>
        <p:spPr>
          <a:xfrm>
            <a:off x="594360" y="6547104"/>
            <a:ext cx="86868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8178"/>
                </a:solidFill>
              </a:rPr>
              <a:t>Klein, Elementarmathematik from an Advanced Standpoint, pp. 144-162 · slide 9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Klein: funzioni logaritmica ed esponenziale</dc:title>
  <dc:subject>Klein - Logarithmic and Exponential Functions</dc:subject>
  <dc:creator>OpenAI</dc:creator>
  <cp:lastModifiedBy>OpenAI</cp:lastModifiedBy>
  <cp:revision>1</cp:revision>
  <dcterms:created xsi:type="dcterms:W3CDTF">2026-04-27T16:52:03Z</dcterms:created>
  <dcterms:modified xsi:type="dcterms:W3CDTF">2026-04-27T16:52:03Z</dcterms:modified>
</cp:coreProperties>
</file>